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  <p:sldMasterId id="2147483744" r:id="rId3"/>
  </p:sldMasterIdLst>
  <p:notesMasterIdLst>
    <p:notesMasterId r:id="rId19"/>
  </p:notesMasterIdLst>
  <p:sldIdLst>
    <p:sldId id="308" r:id="rId4"/>
    <p:sldId id="309" r:id="rId5"/>
    <p:sldId id="310" r:id="rId6"/>
    <p:sldId id="311" r:id="rId7"/>
    <p:sldId id="312" r:id="rId8"/>
    <p:sldId id="275" r:id="rId9"/>
    <p:sldId id="302" r:id="rId10"/>
    <p:sldId id="285" r:id="rId11"/>
    <p:sldId id="303" r:id="rId12"/>
    <p:sldId id="287" r:id="rId13"/>
    <p:sldId id="307" r:id="rId14"/>
    <p:sldId id="282" r:id="rId15"/>
    <p:sldId id="276" r:id="rId16"/>
    <p:sldId id="278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3178" autoAdjust="0"/>
  </p:normalViewPr>
  <p:slideViewPr>
    <p:cSldViewPr snapToGrid="0">
      <p:cViewPr varScale="1">
        <p:scale>
          <a:sx n="69" d="100"/>
          <a:sy n="69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34128-D206-4953-82E5-9B3846FFBDEE}" type="datetimeFigureOut">
              <a:rPr lang="en-US" smtClean="0"/>
              <a:t>6/15/2016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F4107-554B-4804-B904-E3AEC73FEF3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6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4107-554B-4804-B904-E3AEC73FE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14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4107-554B-4804-B904-E3AEC73FEF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80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4107-554B-4804-B904-E3AEC73FEF3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5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4107-554B-4804-B904-E3AEC73FEF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9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4107-554B-4804-B904-E3AEC73FEF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89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4107-554B-4804-B904-E3AEC73FEF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87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4107-554B-4804-B904-E3AEC73FEF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1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4107-554B-4804-B904-E3AEC73FE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16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4107-554B-4804-B904-E3AEC73FEF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2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4107-554B-4804-B904-E3AEC73FEF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0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F4107-554B-4804-B904-E3AEC73FEF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6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795-D6F4-4DCC-B3EB-EFDBDFB60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6497076"/>
            <a:ext cx="7543800" cy="360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79" y="216721"/>
            <a:ext cx="1995816" cy="958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767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1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3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795-D6F4-4DCC-B3EB-EFDBDFB60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6497076"/>
            <a:ext cx="7543800" cy="360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79" y="216721"/>
            <a:ext cx="1995816" cy="958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13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795-D6F4-4DCC-B3EB-EFDBDFB60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8" y="156591"/>
            <a:ext cx="18076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6497076"/>
            <a:ext cx="7543800" cy="360925"/>
          </a:xfrm>
          <a:prstGeom prst="rect">
            <a:avLst/>
          </a:prstGeom>
        </p:spPr>
      </p:pic>
      <p:sp>
        <p:nvSpPr>
          <p:cNvPr id="9" name="Freeform 11"/>
          <p:cNvSpPr/>
          <p:nvPr userDrawn="1"/>
        </p:nvSpPr>
        <p:spPr bwMode="auto">
          <a:xfrm flipV="1">
            <a:off x="20922" y="156591"/>
            <a:ext cx="749100" cy="34440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37" y="6171055"/>
            <a:ext cx="866275" cy="41611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623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513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5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80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89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55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2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795-D6F4-4DCC-B3EB-EFDBDFB60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8" y="156591"/>
            <a:ext cx="18076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6497076"/>
            <a:ext cx="7543800" cy="360925"/>
          </a:xfrm>
          <a:prstGeom prst="rect">
            <a:avLst/>
          </a:prstGeom>
        </p:spPr>
      </p:pic>
      <p:sp>
        <p:nvSpPr>
          <p:cNvPr id="9" name="Freeform 11"/>
          <p:cNvSpPr/>
          <p:nvPr userDrawn="1"/>
        </p:nvSpPr>
        <p:spPr bwMode="auto">
          <a:xfrm flipV="1">
            <a:off x="20922" y="156591"/>
            <a:ext cx="749100" cy="34440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37" y="6171055"/>
            <a:ext cx="866275" cy="41611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4737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50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79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9032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795-D6F4-4DCC-B3EB-EFDBDFB60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6497076"/>
            <a:ext cx="7543800" cy="360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979" y="216721"/>
            <a:ext cx="1995816" cy="9586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543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71795-D6F4-4DCC-B3EB-EFDBDFB606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8" y="156591"/>
            <a:ext cx="180768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" y="6497076"/>
            <a:ext cx="7543800" cy="360925"/>
          </a:xfrm>
          <a:prstGeom prst="rect">
            <a:avLst/>
          </a:prstGeom>
        </p:spPr>
      </p:pic>
      <p:sp>
        <p:nvSpPr>
          <p:cNvPr id="9" name="Freeform 11"/>
          <p:cNvSpPr/>
          <p:nvPr userDrawn="1"/>
        </p:nvSpPr>
        <p:spPr bwMode="auto">
          <a:xfrm flipV="1">
            <a:off x="20922" y="156591"/>
            <a:ext cx="749100" cy="34440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137" y="6171055"/>
            <a:ext cx="866275" cy="41611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221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519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76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99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1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46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23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67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828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37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02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45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6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95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28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8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1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9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1778-85B5-4107-A1CE-3035EA811E1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CE765-243A-4324-A4C3-3F2DD8D7C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06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648" y="839028"/>
            <a:ext cx="7772400" cy="2387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Climate Smart Agriculture in Costa Rica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1590" y="5645601"/>
            <a:ext cx="7200441" cy="165576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dirty="0" smtClean="0"/>
              <a:t>Roberto </a:t>
            </a:r>
            <a:r>
              <a:rPr lang="en-US" dirty="0" err="1" smtClean="0"/>
              <a:t>Azofeifa</a:t>
            </a:r>
            <a:r>
              <a:rPr lang="en-US" dirty="0"/>
              <a:t> </a:t>
            </a:r>
            <a:r>
              <a:rPr lang="en-US" dirty="0" smtClean="0"/>
              <a:t>(MAG), Kelly Witkowski (IICA), </a:t>
            </a:r>
            <a:r>
              <a:rPr lang="en-US" dirty="0" smtClean="0"/>
              <a:t>Raffaele Vignola</a:t>
            </a:r>
            <a:r>
              <a:rPr lang="en-US" dirty="0" smtClean="0"/>
              <a:t>(CATIE</a:t>
            </a:r>
            <a:r>
              <a:rPr lang="en-US" dirty="0" smtClean="0"/>
              <a:t>)</a:t>
            </a:r>
          </a:p>
          <a:p>
            <a:pPr algn="l">
              <a:spcBef>
                <a:spcPts val="0"/>
              </a:spcBef>
            </a:pPr>
            <a:endParaRPr lang="en-US" sz="5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83121" y="3528541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June 15, 2016</a:t>
            </a:r>
            <a:endParaRPr lang="en-US" dirty="0"/>
          </a:p>
        </p:txBody>
      </p:sp>
      <p:pic>
        <p:nvPicPr>
          <p:cNvPr id="5" name="Picture 4" descr="GACSA_logotype_SPA_vertical_100x58mm_300dpi_CMY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26" y="133462"/>
            <a:ext cx="2372498" cy="1375719"/>
          </a:xfrm>
          <a:prstGeom prst="rect">
            <a:avLst/>
          </a:prstGeom>
        </p:spPr>
      </p:pic>
      <p:pic>
        <p:nvPicPr>
          <p:cNvPr id="1026" name="Picture 2" descr="http://senseacity.com/costarica/wp-content/uploads/2013/05/Coffee-Harvesting-by-costarica-spirits.com_-1024x6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90" y="3358840"/>
            <a:ext cx="3097409" cy="207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orfoga.org/2012/wp-content/themes/theme1384/images/slider_img/informacion/informacion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r="27987"/>
          <a:stretch/>
        </p:blipFill>
        <p:spPr bwMode="auto">
          <a:xfrm>
            <a:off x="5785043" y="3358840"/>
            <a:ext cx="3054157" cy="215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146" y="45858"/>
            <a:ext cx="1330909" cy="1473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955" y="435353"/>
            <a:ext cx="21621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2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28705" y="59691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Rectángulo 2"/>
          <p:cNvSpPr/>
          <p:nvPr/>
        </p:nvSpPr>
        <p:spPr>
          <a:xfrm>
            <a:off x="180110" y="480587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300" b="1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Mitigation</a:t>
            </a:r>
            <a:r>
              <a:rPr lang="en-US" sz="3300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Priorities</a:t>
            </a:r>
            <a:endParaRPr lang="es-CR" sz="3300" b="1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054495" y="984195"/>
            <a:ext cx="3643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s-CR" b="1" dirty="0">
                <a:latin typeface="Arial" panose="020B0604020202020204" pitchFamily="34" charset="0"/>
              </a:rPr>
              <a:t>Coffee NAMA</a:t>
            </a:r>
          </a:p>
          <a:p>
            <a:pPr eaLnBrk="1" hangingPunct="1"/>
            <a:r>
              <a:rPr lang="en-AU" altLang="es-CR" dirty="0">
                <a:latin typeface="Arial" panose="020B0604020202020204" pitchFamily="34" charset="0"/>
              </a:rPr>
              <a:t>...</a:t>
            </a:r>
            <a:r>
              <a:rPr lang="en-US" altLang="es-CR" dirty="0">
                <a:latin typeface="Arial" panose="020B0604020202020204" pitchFamily="34" charset="0"/>
              </a:rPr>
              <a:t> toward a low carbon coffee sector</a:t>
            </a:r>
          </a:p>
        </p:txBody>
      </p:sp>
      <p:pic>
        <p:nvPicPr>
          <p:cNvPr id="8" name="Picture 5" descr="C:\Users\Roberto\Desktop\Escritorio\Fotos\CERRO PALDO\CERRO PALDO ENERO 2012 (24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4" b="16747"/>
          <a:stretch/>
        </p:blipFill>
        <p:spPr bwMode="auto">
          <a:xfrm>
            <a:off x="6697807" y="157474"/>
            <a:ext cx="1924103" cy="313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8" t="14546" r="15606" b="28687"/>
          <a:stretch/>
        </p:blipFill>
        <p:spPr>
          <a:xfrm>
            <a:off x="4549411" y="2276452"/>
            <a:ext cx="2027987" cy="3131124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63477" y="2413234"/>
            <a:ext cx="36433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s-CR" b="1" dirty="0" smtClean="0">
                <a:latin typeface="Arial" panose="020B0604020202020204" pitchFamily="34" charset="0"/>
              </a:rPr>
              <a:t>Livestock </a:t>
            </a:r>
            <a:r>
              <a:rPr lang="en-AU" altLang="es-CR" b="1" dirty="0">
                <a:latin typeface="Arial" panose="020B0604020202020204" pitchFamily="34" charset="0"/>
              </a:rPr>
              <a:t>NAMA</a:t>
            </a:r>
          </a:p>
          <a:p>
            <a:pPr eaLnBrk="1" hangingPunct="1"/>
            <a:r>
              <a:rPr lang="en-AU" altLang="es-CR" dirty="0">
                <a:latin typeface="Arial" panose="020B0604020202020204" pitchFamily="34" charset="0"/>
              </a:rPr>
              <a:t>...</a:t>
            </a:r>
            <a:r>
              <a:rPr lang="en-US" altLang="es-CR" dirty="0">
                <a:latin typeface="Arial" panose="020B0604020202020204" pitchFamily="34" charset="0"/>
              </a:rPr>
              <a:t> </a:t>
            </a:r>
            <a:r>
              <a:rPr lang="en-US" altLang="es-CR" dirty="0" smtClean="0">
                <a:latin typeface="Arial" panose="020B0604020202020204" pitchFamily="34" charset="0"/>
              </a:rPr>
              <a:t>low </a:t>
            </a:r>
            <a:r>
              <a:rPr lang="en-US" altLang="es-CR" dirty="0">
                <a:latin typeface="Arial" panose="020B0604020202020204" pitchFamily="34" charset="0"/>
              </a:rPr>
              <a:t>carbon </a:t>
            </a:r>
            <a:r>
              <a:rPr lang="en-US" altLang="es-CR" dirty="0" smtClean="0">
                <a:latin typeface="Arial" panose="020B0604020202020204" pitchFamily="34" charset="0"/>
              </a:rPr>
              <a:t>strategy for the sustainability of livestock sector</a:t>
            </a:r>
            <a:endParaRPr lang="en-US" altLang="es-CR" dirty="0">
              <a:latin typeface="Arial" panose="020B0604020202020204" pitchFamily="34" charset="0"/>
            </a:endParaRPr>
          </a:p>
        </p:txBody>
      </p:sp>
      <p:sp>
        <p:nvSpPr>
          <p:cNvPr id="10" name="8 CuadroTexto"/>
          <p:cNvSpPr txBox="1">
            <a:spLocks noChangeArrowheads="1"/>
          </p:cNvSpPr>
          <p:nvPr/>
        </p:nvSpPr>
        <p:spPr bwMode="auto">
          <a:xfrm>
            <a:off x="180110" y="4472600"/>
            <a:ext cx="327270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s-CR" b="1" dirty="0">
                <a:latin typeface="Arial" panose="020B0604020202020204" pitchFamily="34" charset="0"/>
              </a:rPr>
              <a:t>NAMA</a:t>
            </a:r>
            <a:r>
              <a:rPr lang="en-GB" altLang="es-CR" sz="33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GB" altLang="es-CR" b="1" dirty="0">
                <a:latin typeface="Arial" panose="020B0604020202020204" pitchFamily="34" charset="0"/>
              </a:rPr>
              <a:t>WAB2E</a:t>
            </a:r>
            <a:endParaRPr lang="es-MX" altLang="es-CR" b="1" dirty="0">
              <a:latin typeface="Arial" panose="020B0604020202020204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32"/>
          <a:stretch>
            <a:fillRect/>
          </a:stretch>
        </p:blipFill>
        <p:spPr bwMode="auto">
          <a:xfrm>
            <a:off x="2508359" y="4168745"/>
            <a:ext cx="171608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4" b="22726"/>
          <a:stretch>
            <a:fillRect/>
          </a:stretch>
        </p:blipFill>
        <p:spPr bwMode="auto">
          <a:xfrm>
            <a:off x="2509946" y="5258615"/>
            <a:ext cx="1714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9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28705" y="59414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63280" y="909200"/>
            <a:ext cx="835818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s-CR" sz="3300" b="1" dirty="0" smtClean="0">
                <a:solidFill>
                  <a:srgbClr val="00B050"/>
                </a:solidFill>
                <a:latin typeface="+mj-lt"/>
              </a:rPr>
              <a:t>Adaptation priorities</a:t>
            </a:r>
            <a:endParaRPr lang="en-US" altLang="es-CR" sz="33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9800" y="1565706"/>
            <a:ext cx="4666729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s-CR" dirty="0" smtClean="0">
                <a:latin typeface="Arial" panose="020B0604020202020204" pitchFamily="34" charset="0"/>
              </a:rPr>
              <a:t>Crop diversification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s-CR" dirty="0" smtClean="0">
                <a:latin typeface="Arial" panose="020B0604020202020204" pitchFamily="34" charset="0"/>
              </a:rPr>
              <a:t>Water: efficiency in use, water reservoirs, infrastructure for water </a:t>
            </a:r>
            <a:r>
              <a:rPr lang="en-AU" altLang="es-CR" dirty="0" err="1" smtClean="0">
                <a:latin typeface="Arial" panose="020B0604020202020204" pitchFamily="34" charset="0"/>
              </a:rPr>
              <a:t>suply</a:t>
            </a:r>
            <a:endParaRPr lang="en-AU" altLang="es-CR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s-CR" dirty="0" err="1" smtClean="0">
                <a:latin typeface="Arial" panose="020B0604020202020204" pitchFamily="34" charset="0"/>
              </a:rPr>
              <a:t>Forrage</a:t>
            </a:r>
            <a:r>
              <a:rPr lang="en-AU" altLang="es-CR" dirty="0" smtClean="0">
                <a:latin typeface="Arial" panose="020B0604020202020204" pitchFamily="34" charset="0"/>
              </a:rPr>
              <a:t> banks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s-CR" dirty="0" smtClean="0">
                <a:latin typeface="Arial" panose="020B0604020202020204" pitchFamily="34" charset="0"/>
              </a:rPr>
              <a:t>Low external input systems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s-CR" dirty="0" smtClean="0">
                <a:latin typeface="Arial" panose="020B0604020202020204" pitchFamily="34" charset="0"/>
              </a:rPr>
              <a:t>Soil and water conservation</a:t>
            </a:r>
          </a:p>
          <a:p>
            <a:pPr marL="342900" indent="-342900" eaLnBrk="1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altLang="es-CR" dirty="0" err="1">
                <a:latin typeface="Arial" panose="020B0604020202020204" pitchFamily="34" charset="0"/>
              </a:rPr>
              <a:t>P</a:t>
            </a:r>
            <a:r>
              <a:rPr lang="en-AU" altLang="es-CR" dirty="0" err="1" smtClean="0">
                <a:latin typeface="Arial" panose="020B0604020202020204" pitchFamily="34" charset="0"/>
              </a:rPr>
              <a:t>lasticulture</a:t>
            </a:r>
            <a:endParaRPr lang="en-AU" altLang="es-CR" dirty="0" smtClean="0"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106" y="819404"/>
            <a:ext cx="2100350" cy="15752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14" y="2498318"/>
            <a:ext cx="2112934" cy="15847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15" y="4225755"/>
            <a:ext cx="2106642" cy="15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b="1" dirty="0" err="1">
                <a:solidFill>
                  <a:srgbClr val="00B050"/>
                </a:solidFill>
              </a:rPr>
              <a:t>Opportunities</a:t>
            </a:r>
            <a:r>
              <a:rPr lang="es-CR" b="1" dirty="0">
                <a:solidFill>
                  <a:srgbClr val="00B050"/>
                </a:solidFill>
              </a:rPr>
              <a:t> and </a:t>
            </a:r>
            <a:r>
              <a:rPr lang="es-CR" b="1" dirty="0" err="1">
                <a:solidFill>
                  <a:srgbClr val="00B050"/>
                </a:solidFill>
              </a:rPr>
              <a:t>challenges</a:t>
            </a:r>
            <a:r>
              <a:rPr lang="es-CR" b="1" dirty="0">
                <a:solidFill>
                  <a:srgbClr val="00B050"/>
                </a:solidFill>
              </a:rPr>
              <a:t> </a:t>
            </a:r>
            <a:r>
              <a:rPr lang="es-CR" b="1" dirty="0" err="1">
                <a:solidFill>
                  <a:srgbClr val="00B050"/>
                </a:solidFill>
              </a:rPr>
              <a:t>for</a:t>
            </a:r>
            <a:r>
              <a:rPr lang="es-CR" b="1" dirty="0">
                <a:solidFill>
                  <a:srgbClr val="00B050"/>
                </a:solidFill>
              </a:rPr>
              <a:t> </a:t>
            </a:r>
            <a:r>
              <a:rPr lang="es-CR" b="1" dirty="0" err="1">
                <a:solidFill>
                  <a:srgbClr val="00B050"/>
                </a:solidFill>
              </a:rPr>
              <a:t>scaling</a:t>
            </a:r>
            <a:r>
              <a:rPr lang="es-CR" b="1" dirty="0">
                <a:solidFill>
                  <a:srgbClr val="00B050"/>
                </a:solidFill>
              </a:rPr>
              <a:t> up CSA in Costa Rica</a:t>
            </a:r>
            <a:endParaRPr lang="es-C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43000" y="4072733"/>
            <a:ext cx="6858000" cy="672782"/>
          </a:xfrm>
        </p:spPr>
        <p:txBody>
          <a:bodyPr>
            <a:normAutofit/>
          </a:bodyPr>
          <a:lstStyle/>
          <a:p>
            <a:r>
              <a:rPr lang="es-CR" sz="2400" b="1" dirty="0" err="1">
                <a:solidFill>
                  <a:srgbClr val="00B050"/>
                </a:solidFill>
              </a:rPr>
              <a:t>Based</a:t>
            </a:r>
            <a:r>
              <a:rPr lang="es-CR" sz="2400" b="1" dirty="0">
                <a:solidFill>
                  <a:srgbClr val="00B050"/>
                </a:solidFill>
              </a:rPr>
              <a:t> </a:t>
            </a:r>
            <a:r>
              <a:rPr lang="es-CR" sz="2400" b="1" dirty="0" err="1">
                <a:solidFill>
                  <a:srgbClr val="00B050"/>
                </a:solidFill>
              </a:rPr>
              <a:t>on</a:t>
            </a:r>
            <a:r>
              <a:rPr lang="es-CR" sz="2400" b="1" dirty="0">
                <a:solidFill>
                  <a:srgbClr val="00B050"/>
                </a:solidFill>
              </a:rPr>
              <a:t> WB, CIAT, CATIE (2014): CSA country </a:t>
            </a:r>
            <a:r>
              <a:rPr lang="es-CR" sz="2400" b="1" dirty="0" err="1">
                <a:solidFill>
                  <a:srgbClr val="00B050"/>
                </a:solidFill>
              </a:rPr>
              <a:t>profile</a:t>
            </a:r>
            <a:endParaRPr lang="es-CR" sz="2400" dirty="0"/>
          </a:p>
        </p:txBody>
      </p:sp>
      <p:sp>
        <p:nvSpPr>
          <p:cNvPr id="4" name="Rectángulo 3"/>
          <p:cNvSpPr/>
          <p:nvPr/>
        </p:nvSpPr>
        <p:spPr>
          <a:xfrm>
            <a:off x="5228705" y="594142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Rectángulo 5"/>
          <p:cNvSpPr/>
          <p:nvPr/>
        </p:nvSpPr>
        <p:spPr>
          <a:xfrm>
            <a:off x="6918960" y="223202"/>
            <a:ext cx="2225040" cy="1041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620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b="1" dirty="0" err="1" smtClean="0">
                <a:solidFill>
                  <a:srgbClr val="00B050"/>
                </a:solidFill>
              </a:rPr>
              <a:t>Smartness</a:t>
            </a:r>
            <a:r>
              <a:rPr lang="es-CR" b="1" dirty="0" smtClean="0">
                <a:solidFill>
                  <a:srgbClr val="00B050"/>
                </a:solidFill>
              </a:rPr>
              <a:t> and </a:t>
            </a:r>
            <a:r>
              <a:rPr lang="es-CR" b="1" dirty="0" err="1" smtClean="0">
                <a:solidFill>
                  <a:srgbClr val="00B050"/>
                </a:solidFill>
              </a:rPr>
              <a:t>adoption</a:t>
            </a:r>
            <a:r>
              <a:rPr lang="es-CR" b="1" dirty="0" smtClean="0">
                <a:solidFill>
                  <a:srgbClr val="00B050"/>
                </a:solidFill>
              </a:rPr>
              <a:t> </a:t>
            </a:r>
            <a:r>
              <a:rPr lang="es-CR" b="1" dirty="0" err="1" smtClean="0">
                <a:solidFill>
                  <a:srgbClr val="00B050"/>
                </a:solidFill>
              </a:rPr>
              <a:t>rates</a:t>
            </a:r>
            <a:r>
              <a:rPr lang="es-CR" b="1" dirty="0" smtClean="0">
                <a:solidFill>
                  <a:srgbClr val="00B050"/>
                </a:solidFill>
              </a:rPr>
              <a:t> </a:t>
            </a:r>
            <a:r>
              <a:rPr lang="es-CR" b="1" dirty="0" err="1" smtClean="0">
                <a:solidFill>
                  <a:srgbClr val="00B050"/>
                </a:solidFill>
              </a:rPr>
              <a:t>for</a:t>
            </a:r>
            <a:r>
              <a:rPr lang="es-CR" b="1" dirty="0" smtClean="0">
                <a:solidFill>
                  <a:srgbClr val="00B050"/>
                </a:solidFill>
              </a:rPr>
              <a:t> </a:t>
            </a:r>
            <a:r>
              <a:rPr lang="es-CR" b="1" dirty="0" err="1" smtClean="0">
                <a:solidFill>
                  <a:srgbClr val="00B050"/>
                </a:solidFill>
              </a:rPr>
              <a:t>some</a:t>
            </a:r>
            <a:r>
              <a:rPr lang="es-CR" b="1" dirty="0" smtClean="0">
                <a:solidFill>
                  <a:srgbClr val="00B050"/>
                </a:solidFill>
              </a:rPr>
              <a:t> CSA </a:t>
            </a:r>
            <a:r>
              <a:rPr lang="es-CR" b="1" dirty="0" err="1" smtClean="0">
                <a:solidFill>
                  <a:srgbClr val="00B050"/>
                </a:solidFill>
              </a:rPr>
              <a:t>practices</a:t>
            </a:r>
            <a:endParaRPr lang="es-CR" b="1" dirty="0">
              <a:solidFill>
                <a:srgbClr val="00B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58" y="1953900"/>
            <a:ext cx="8697281" cy="40659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242560" y="595528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494" y="6131211"/>
            <a:ext cx="6443011" cy="3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6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>
                <a:solidFill>
                  <a:srgbClr val="00B050"/>
                </a:solidFill>
              </a:rPr>
              <a:t>So, </a:t>
            </a:r>
            <a:r>
              <a:rPr lang="es-CR" dirty="0" err="1" smtClean="0">
                <a:solidFill>
                  <a:srgbClr val="00B050"/>
                </a:solidFill>
              </a:rPr>
              <a:t>the</a:t>
            </a:r>
            <a:r>
              <a:rPr lang="es-CR" dirty="0" smtClean="0">
                <a:solidFill>
                  <a:srgbClr val="00B050"/>
                </a:solidFill>
              </a:rPr>
              <a:t> </a:t>
            </a:r>
            <a:r>
              <a:rPr lang="es-CR" dirty="0" err="1" smtClean="0">
                <a:solidFill>
                  <a:srgbClr val="00B050"/>
                </a:solidFill>
              </a:rPr>
              <a:t>big</a:t>
            </a:r>
            <a:r>
              <a:rPr lang="es-CR" dirty="0" smtClean="0">
                <a:solidFill>
                  <a:srgbClr val="00B050"/>
                </a:solidFill>
              </a:rPr>
              <a:t> </a:t>
            </a:r>
            <a:r>
              <a:rPr lang="es-CR" dirty="0" err="1" smtClean="0">
                <a:solidFill>
                  <a:srgbClr val="00B050"/>
                </a:solidFill>
              </a:rPr>
              <a:t>question</a:t>
            </a:r>
            <a:r>
              <a:rPr lang="es-CR" dirty="0" smtClean="0">
                <a:solidFill>
                  <a:srgbClr val="00B050"/>
                </a:solidFill>
              </a:rPr>
              <a:t> </a:t>
            </a:r>
            <a:r>
              <a:rPr lang="es-CR" dirty="0" err="1" smtClean="0">
                <a:solidFill>
                  <a:srgbClr val="00B050"/>
                </a:solidFill>
              </a:rPr>
              <a:t>is</a:t>
            </a:r>
            <a:r>
              <a:rPr lang="es-CR" dirty="0" smtClean="0">
                <a:solidFill>
                  <a:srgbClr val="00B050"/>
                </a:solidFill>
              </a:rPr>
              <a:t>……….</a:t>
            </a:r>
            <a:endParaRPr lang="es-CR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28015"/>
          </a:xfrm>
        </p:spPr>
        <p:txBody>
          <a:bodyPr>
            <a:normAutofit/>
          </a:bodyPr>
          <a:lstStyle/>
          <a:p>
            <a:r>
              <a:rPr lang="es-CR" sz="2800" dirty="0" err="1" smtClean="0"/>
              <a:t>How</a:t>
            </a:r>
            <a:r>
              <a:rPr lang="es-CR" sz="2800" dirty="0" smtClean="0"/>
              <a:t> can </a:t>
            </a:r>
            <a:r>
              <a:rPr lang="es-CR" sz="2800" dirty="0" err="1" smtClean="0"/>
              <a:t>we</a:t>
            </a:r>
            <a:r>
              <a:rPr lang="es-CR" sz="2800" dirty="0" smtClean="0"/>
              <a:t> </a:t>
            </a:r>
            <a:r>
              <a:rPr lang="es-CR" sz="2800" dirty="0" err="1" smtClean="0"/>
              <a:t>increase</a:t>
            </a:r>
            <a:r>
              <a:rPr lang="es-CR" sz="2800" dirty="0" smtClean="0"/>
              <a:t> </a:t>
            </a:r>
            <a:r>
              <a:rPr lang="es-CR" sz="2800" dirty="0" err="1" smtClean="0"/>
              <a:t>adoption</a:t>
            </a:r>
            <a:r>
              <a:rPr lang="es-CR" sz="2800" dirty="0" smtClean="0"/>
              <a:t> </a:t>
            </a:r>
            <a:r>
              <a:rPr lang="es-CR" sz="2800" dirty="0" err="1" smtClean="0"/>
              <a:t>rates</a:t>
            </a:r>
            <a:r>
              <a:rPr lang="es-CR" sz="2800" dirty="0" smtClean="0"/>
              <a:t>?</a:t>
            </a:r>
            <a:endParaRPr lang="es-CR" sz="2800" dirty="0"/>
          </a:p>
        </p:txBody>
      </p:sp>
      <p:sp>
        <p:nvSpPr>
          <p:cNvPr id="4" name="Rectángulo 3"/>
          <p:cNvSpPr/>
          <p:nvPr/>
        </p:nvSpPr>
        <p:spPr>
          <a:xfrm>
            <a:off x="5214850" y="59691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628650" y="2453640"/>
            <a:ext cx="7886700" cy="3322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Increase demand for climate responsible products (certification schemes?)</a:t>
            </a:r>
          </a:p>
          <a:p>
            <a:r>
              <a:rPr lang="en-US" dirty="0" smtClean="0"/>
              <a:t>Revise extension services: </a:t>
            </a:r>
          </a:p>
          <a:p>
            <a:pPr lvl="1"/>
            <a:r>
              <a:rPr lang="en-US" dirty="0" smtClean="0"/>
              <a:t>Few agents need to reach many farmers</a:t>
            </a:r>
          </a:p>
          <a:p>
            <a:pPr lvl="1"/>
            <a:r>
              <a:rPr lang="en-US" dirty="0" smtClean="0"/>
              <a:t>Agents need to combine farmers’ objectives with societal goals</a:t>
            </a:r>
          </a:p>
          <a:p>
            <a:pPr lvl="1"/>
            <a:r>
              <a:rPr lang="en-US" dirty="0" smtClean="0"/>
              <a:t>Taylor made technical, climate and financial services (e.g. </a:t>
            </a:r>
            <a:r>
              <a:rPr lang="en-US" dirty="0" err="1" smtClean="0"/>
              <a:t>Centroclima</a:t>
            </a:r>
            <a:r>
              <a:rPr lang="en-US" dirty="0" smtClean="0"/>
              <a:t>, a service in construction by CATIE/IUCN/DAI/USAID for the </a:t>
            </a:r>
            <a:r>
              <a:rPr lang="en-US" dirty="0" err="1" smtClean="0"/>
              <a:t>Comite</a:t>
            </a:r>
            <a:r>
              <a:rPr lang="en-US" dirty="0" smtClean="0"/>
              <a:t> Regional de </a:t>
            </a:r>
            <a:r>
              <a:rPr lang="en-US" dirty="0" err="1" smtClean="0"/>
              <a:t>Recursos</a:t>
            </a:r>
            <a:r>
              <a:rPr lang="en-US" dirty="0" smtClean="0"/>
              <a:t> </a:t>
            </a:r>
            <a:r>
              <a:rPr lang="en-US" dirty="0" err="1" smtClean="0"/>
              <a:t>Hidricos</a:t>
            </a:r>
            <a:r>
              <a:rPr lang="en-US" dirty="0" smtClean="0"/>
              <a:t>, )</a:t>
            </a:r>
          </a:p>
          <a:p>
            <a:r>
              <a:rPr lang="en-US" dirty="0" smtClean="0"/>
              <a:t>Education and awareness programs, particularly in relation to </a:t>
            </a:r>
          </a:p>
          <a:p>
            <a:pPr lvl="1"/>
            <a:r>
              <a:rPr lang="en-US" dirty="0" smtClean="0"/>
              <a:t>Use of agrochemicals</a:t>
            </a:r>
          </a:p>
          <a:p>
            <a:pPr lvl="1"/>
            <a:r>
              <a:rPr lang="en-US" dirty="0" smtClean="0"/>
              <a:t>Efficient use of water and energy</a:t>
            </a:r>
          </a:p>
          <a:p>
            <a:pPr lvl="1"/>
            <a:r>
              <a:rPr lang="en-US" dirty="0" smtClean="0"/>
              <a:t>Potential of appropriate use of climate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0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31027" y="6079524"/>
            <a:ext cx="963827" cy="7002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6"/>
          <p:cNvSpPr txBox="1"/>
          <p:nvPr/>
        </p:nvSpPr>
        <p:spPr>
          <a:xfrm>
            <a:off x="6550536" y="473043"/>
            <a:ext cx="2163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Thank you</a:t>
            </a:r>
            <a:endParaRPr lang="en-US" sz="2800" b="1" i="1" dirty="0"/>
          </a:p>
        </p:txBody>
      </p:sp>
      <p:sp>
        <p:nvSpPr>
          <p:cNvPr id="6" name="TextBox 6"/>
          <p:cNvSpPr txBox="1"/>
          <p:nvPr/>
        </p:nvSpPr>
        <p:spPr>
          <a:xfrm>
            <a:off x="6068291" y="6084151"/>
            <a:ext cx="30757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Gomez Cordero Family Agriculture</a:t>
            </a:r>
          </a:p>
          <a:p>
            <a:r>
              <a:rPr lang="en-US" sz="1400" b="1" i="1" dirty="0" smtClean="0"/>
              <a:t>La </a:t>
            </a:r>
            <a:r>
              <a:rPr lang="en-US" sz="1400" b="1" i="1" dirty="0" err="1" smtClean="0"/>
              <a:t>Cima</a:t>
            </a:r>
            <a:r>
              <a:rPr lang="en-US" sz="1400" b="1" i="1" dirty="0" smtClean="0"/>
              <a:t> de </a:t>
            </a:r>
            <a:r>
              <a:rPr lang="en-US" sz="1400" b="1" i="1" dirty="0" err="1" smtClean="0"/>
              <a:t>Dota</a:t>
            </a:r>
            <a:r>
              <a:rPr lang="en-US" sz="1400" b="1" i="1" dirty="0" smtClean="0"/>
              <a:t>, Costa Rica</a:t>
            </a:r>
          </a:p>
          <a:p>
            <a:r>
              <a:rPr lang="en-US" sz="1400" b="1" i="1" dirty="0" err="1" smtClean="0"/>
              <a:t>Foto</a:t>
            </a:r>
            <a:r>
              <a:rPr lang="en-US" sz="1400" b="1" i="1" dirty="0" smtClean="0"/>
              <a:t>: R. </a:t>
            </a:r>
            <a:r>
              <a:rPr lang="en-US" sz="1400" b="1" i="1" dirty="0" err="1" smtClean="0"/>
              <a:t>Azofeifa</a:t>
            </a:r>
            <a:endParaRPr lang="en-US" sz="1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74601" y="3462291"/>
            <a:ext cx="7149477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/>
                </a:solidFill>
              </a:rPr>
              <a:t>With special thanks to: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Manuel Jimenez (SE-CAC),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Claudia Bouroncle, Pablo Imbach, Claudia Medellin (CATIE)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Members of Climate Change Technical Group from MAG who </a:t>
            </a:r>
            <a:r>
              <a:rPr lang="en-US" i="1" dirty="0">
                <a:solidFill>
                  <a:schemeClr val="bg1"/>
                </a:solidFill>
              </a:rPr>
              <a:t>contributed to the Costa Rica Case Study on CSA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Farmer Organizations Members who contributed to the Costa Rica Case Study on CSA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GACSA Facilitation Unit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bg1"/>
                </a:solidFill>
              </a:rPr>
              <a:t>World Bank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5231027" y="6079524"/>
            <a:ext cx="963827" cy="7002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980" y="0"/>
            <a:ext cx="7886700" cy="1325563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Regional Enabling Environment supporting CSA in Costa Rica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137" t="34718" r="23331" b="25147"/>
          <a:stretch/>
        </p:blipFill>
        <p:spPr>
          <a:xfrm>
            <a:off x="370702" y="3236968"/>
            <a:ext cx="1482811" cy="17464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690551" y="588706"/>
            <a:ext cx="5453449" cy="6269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/>
              <a:t>Central American Integration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Central American Commission on Environment and Development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Central American Agricultural Council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Technical Group on CC and Integrated Risk Managemen</a:t>
            </a:r>
            <a:r>
              <a:rPr lang="en-US" sz="500" dirty="0" smtClean="0"/>
              <a:t>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Policies/Strategies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CA Ag Policy, ECADERT, ERAS, FNS Policy, etc.</a:t>
            </a:r>
          </a:p>
        </p:txBody>
      </p:sp>
      <p:pic>
        <p:nvPicPr>
          <p:cNvPr id="2050" name="Picture 2" descr="http://infoturdominicano.com/rd/wp-content/uploads/2014/04/logo-S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35676"/>
            <a:ext cx="3619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Image result for CCAD logo centroame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s://pbs.twimg.com/profile_images/418402241/cc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167" y="3236968"/>
            <a:ext cx="936648" cy="179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02" y="5430416"/>
            <a:ext cx="1280388" cy="999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1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5231027" y="6079524"/>
            <a:ext cx="963827" cy="7002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 descr="C:\Users\mjimenez\Documents\ESPECIALES\PERMANENTES\LOGOS\logo agro y clima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92" y="1230922"/>
            <a:ext cx="1439333" cy="122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jimenez\Documents\ESPECIALES\PERMANENTES\LOGOS\logo CA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039" y="1218405"/>
            <a:ext cx="1322311" cy="128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CAC: Technical </a:t>
            </a:r>
            <a:r>
              <a:rPr lang="en-US" sz="3600" b="1" dirty="0">
                <a:solidFill>
                  <a:srgbClr val="00B050"/>
                </a:solidFill>
              </a:rPr>
              <a:t>Group on Climate Change and Integrated Risk Management </a:t>
            </a:r>
            <a:br>
              <a:rPr lang="en-US" sz="3600" b="1" dirty="0">
                <a:solidFill>
                  <a:srgbClr val="00B050"/>
                </a:solidFill>
              </a:rPr>
            </a:b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1543" y="1690689"/>
            <a:ext cx="4609421" cy="46885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Est. in 2012</a:t>
            </a:r>
          </a:p>
          <a:p>
            <a:r>
              <a:rPr lang="en-US" sz="2400" dirty="0"/>
              <a:t>Conformed by a </a:t>
            </a:r>
            <a:r>
              <a:rPr lang="en-US" sz="2400" dirty="0" smtClean="0"/>
              <a:t>rep. </a:t>
            </a:r>
            <a:r>
              <a:rPr lang="en-US" sz="2400" dirty="0"/>
              <a:t>of the </a:t>
            </a:r>
            <a:r>
              <a:rPr lang="en-US" sz="2400" dirty="0" smtClean="0"/>
              <a:t>Min of Ag. from each country</a:t>
            </a:r>
          </a:p>
          <a:p>
            <a:r>
              <a:rPr lang="en-US" sz="2400" dirty="0" smtClean="0"/>
              <a:t>Coordinated </a:t>
            </a:r>
            <a:r>
              <a:rPr lang="en-US" sz="2400" dirty="0"/>
              <a:t>by the CAC’s Executive </a:t>
            </a:r>
            <a:r>
              <a:rPr lang="en-US" sz="2400" dirty="0" smtClean="0"/>
              <a:t>Secretariat, supported by Interagency  Support Group</a:t>
            </a:r>
          </a:p>
          <a:p>
            <a:r>
              <a:rPr lang="en-US" sz="2400" dirty="0" smtClean="0"/>
              <a:t>Regional Declaration on CSA (8/ 2015):  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prepare </a:t>
            </a:r>
            <a:r>
              <a:rPr lang="en-US" i="1" dirty="0"/>
              <a:t>a regional declaration to promote CSA…as an option to raise agricultural and fishery productivity, strengthen resilience and support adaptation to CC with the goal of improving food and nutritional security.”</a:t>
            </a:r>
          </a:p>
          <a:p>
            <a:endParaRPr lang="en-US" sz="2400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860460" y="3092869"/>
            <a:ext cx="4072443" cy="3190285"/>
            <a:chOff x="4632974" y="3342934"/>
            <a:chExt cx="4072443" cy="3190285"/>
          </a:xfrm>
        </p:grpSpPr>
        <p:sp>
          <p:nvSpPr>
            <p:cNvPr id="17" name="3 Elipse"/>
            <p:cNvSpPr/>
            <p:nvPr/>
          </p:nvSpPr>
          <p:spPr>
            <a:xfrm>
              <a:off x="5115091" y="3649887"/>
              <a:ext cx="2734108" cy="2744829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974" y="3974640"/>
              <a:ext cx="908249" cy="7877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4843" y="3342934"/>
              <a:ext cx="1054601" cy="5897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0744" y="3937324"/>
              <a:ext cx="671501" cy="7920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82" y="5095388"/>
              <a:ext cx="770504" cy="7705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802" y="5317736"/>
              <a:ext cx="1450615" cy="563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4142" y="5891848"/>
              <a:ext cx="645675" cy="6413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8" descr="C:\Users\mjimenez\Documents\ESPECIALES\TEMAS\LOGOS\logo agro y clima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7001" y="4343132"/>
              <a:ext cx="1340697" cy="113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514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31027" y="6079524"/>
            <a:ext cx="963827" cy="7002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International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876800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750"/>
              </a:spcBef>
              <a:buNone/>
            </a:pPr>
            <a:r>
              <a:rPr lang="en-US" sz="2600" b="1" i="1" dirty="0"/>
              <a:t>Participation in international initiatives to support achievement of national CSA goals </a:t>
            </a:r>
          </a:p>
          <a:p>
            <a:endParaRPr lang="en-US" sz="500" dirty="0" smtClean="0"/>
          </a:p>
          <a:p>
            <a:r>
              <a:rPr lang="en-US" sz="2400" dirty="0" smtClean="0"/>
              <a:t>Active participation of ag sector in negotiations</a:t>
            </a:r>
          </a:p>
          <a:p>
            <a:pPr lvl="1"/>
            <a:r>
              <a:rPr lang="en-US" sz="2000" dirty="0" smtClean="0"/>
              <a:t>Inclusion in negotiating team, sending submissions, side events</a:t>
            </a:r>
          </a:p>
          <a:p>
            <a:endParaRPr lang="en-US" sz="500" dirty="0" smtClean="0"/>
          </a:p>
          <a:p>
            <a:r>
              <a:rPr lang="en-US" sz="2400" dirty="0" smtClean="0"/>
              <a:t>GACSA</a:t>
            </a:r>
          </a:p>
          <a:p>
            <a:endParaRPr lang="en-US" sz="500" dirty="0" smtClean="0"/>
          </a:p>
          <a:p>
            <a:r>
              <a:rPr lang="en-US" sz="2400" dirty="0" smtClean="0"/>
              <a:t>Global Research Alliance</a:t>
            </a:r>
          </a:p>
          <a:p>
            <a:endParaRPr lang="en-US" sz="500" dirty="0" smtClean="0"/>
          </a:p>
          <a:p>
            <a:r>
              <a:rPr lang="en-US" sz="2400" dirty="0" smtClean="0"/>
              <a:t>Bonn Challenge</a:t>
            </a:r>
          </a:p>
          <a:p>
            <a:endParaRPr lang="en-US" sz="500" dirty="0" smtClean="0"/>
          </a:p>
          <a:p>
            <a:r>
              <a:rPr lang="en-US" sz="2400" dirty="0" smtClean="0"/>
              <a:t>Initiative 20x20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343532" y="3455129"/>
            <a:ext cx="6889467" cy="2409146"/>
            <a:chOff x="2333019" y="3445540"/>
            <a:chExt cx="6889467" cy="2409146"/>
          </a:xfrm>
        </p:grpSpPr>
        <p:grpSp>
          <p:nvGrpSpPr>
            <p:cNvPr id="22" name="Group 21"/>
            <p:cNvGrpSpPr/>
            <p:nvPr/>
          </p:nvGrpSpPr>
          <p:grpSpPr>
            <a:xfrm>
              <a:off x="2333019" y="3445540"/>
              <a:ext cx="4633947" cy="2409146"/>
              <a:chOff x="2333019" y="3445540"/>
              <a:chExt cx="4633947" cy="2409146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4524911" y="3445540"/>
                <a:ext cx="1236726" cy="11154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333019" y="3758580"/>
                <a:ext cx="3409323" cy="9663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681984" y="4511040"/>
                <a:ext cx="2020443" cy="4290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3243072" y="4992624"/>
                <a:ext cx="2542633" cy="2035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3133344" y="5259654"/>
                <a:ext cx="2652361" cy="27551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10769" r="6596" b="11266"/>
              <a:stretch/>
            </p:blipFill>
            <p:spPr>
              <a:xfrm>
                <a:off x="5761637" y="4287063"/>
                <a:ext cx="1205329" cy="1567623"/>
              </a:xfrm>
              <a:prstGeom prst="rect">
                <a:avLst/>
              </a:prstGeom>
              <a:ln>
                <a:solidFill>
                  <a:srgbClr val="0070C0"/>
                </a:solidFill>
              </a:ln>
            </p:spPr>
          </p:pic>
        </p:grpSp>
        <p:sp>
          <p:nvSpPr>
            <p:cNvPr id="23" name="Oval 22"/>
            <p:cNvSpPr/>
            <p:nvPr/>
          </p:nvSpPr>
          <p:spPr>
            <a:xfrm>
              <a:off x="6621935" y="3445540"/>
              <a:ext cx="2600551" cy="17506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Costa Rica’s INDC</a:t>
              </a:r>
            </a:p>
            <a:p>
              <a:pPr algn="ctr"/>
              <a:r>
                <a:rPr lang="en-US" sz="1400" dirty="0" smtClean="0"/>
                <a:t> - Adaptation</a:t>
              </a:r>
            </a:p>
            <a:p>
              <a:pPr algn="ctr"/>
              <a:r>
                <a:rPr lang="en-US" sz="1400" dirty="0" smtClean="0"/>
                <a:t> -  Mitigation</a:t>
              </a:r>
            </a:p>
            <a:p>
              <a:pPr algn="ctr"/>
              <a:r>
                <a:rPr lang="en-US" sz="1400" dirty="0" smtClean="0"/>
                <a:t>-  Means of Implementation  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945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231027" y="6079524"/>
            <a:ext cx="963827" cy="7002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Key Messages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6" y="1402080"/>
            <a:ext cx="8768861" cy="5126203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Regional framework enables:</a:t>
            </a:r>
          </a:p>
          <a:p>
            <a:pPr lvl="1"/>
            <a:r>
              <a:rPr lang="en-US" sz="2500" dirty="0" smtClean="0"/>
              <a:t>articulation between different levels </a:t>
            </a:r>
          </a:p>
          <a:p>
            <a:pPr lvl="1"/>
            <a:r>
              <a:rPr lang="en-US" sz="2500" dirty="0"/>
              <a:t>e</a:t>
            </a:r>
            <a:r>
              <a:rPr lang="en-US" sz="2500" dirty="0" smtClean="0"/>
              <a:t>fficient use of resources</a:t>
            </a:r>
          </a:p>
          <a:p>
            <a:pPr lvl="1"/>
            <a:r>
              <a:rPr lang="en-US" sz="2500" dirty="0"/>
              <a:t>t</a:t>
            </a:r>
            <a:r>
              <a:rPr lang="en-US" sz="2500" dirty="0" smtClean="0"/>
              <a:t>echnical – political interactions</a:t>
            </a:r>
          </a:p>
          <a:p>
            <a:pPr lvl="1"/>
            <a:r>
              <a:rPr lang="en-US" sz="2500" dirty="0" smtClean="0"/>
              <a:t>S-S cooperation </a:t>
            </a:r>
          </a:p>
          <a:p>
            <a:pPr lvl="1"/>
            <a:r>
              <a:rPr lang="en-US" sz="2500" smtClean="0"/>
              <a:t>longer </a:t>
            </a:r>
            <a:r>
              <a:rPr lang="en-US" sz="2500" dirty="0" smtClean="0"/>
              <a:t>term sustainability and stability for CSA</a:t>
            </a:r>
            <a:br>
              <a:rPr lang="en-US" sz="2500" dirty="0" smtClean="0"/>
            </a:br>
            <a:endParaRPr lang="en-US" sz="1100" dirty="0"/>
          </a:p>
          <a:p>
            <a:r>
              <a:rPr lang="en-US" sz="2800" dirty="0" smtClean="0"/>
              <a:t>Costa Rica has demonstrated leadership and proactively involved itself early on in international and regional initiatives to address CC, especially in the agricultural sector</a:t>
            </a:r>
          </a:p>
          <a:p>
            <a:endParaRPr lang="en-US" sz="1000" dirty="0" smtClean="0"/>
          </a:p>
          <a:p>
            <a:r>
              <a:rPr lang="en-US" sz="2800" dirty="0" smtClean="0"/>
              <a:t>CR leadership has recognized the strategic opportunity presented by CC to achieve efficiency and enhance resilience in their ag sector – and dedicated national resources to this</a:t>
            </a:r>
            <a:endParaRPr lang="en-US" sz="2800" dirty="0"/>
          </a:p>
        </p:txBody>
      </p:sp>
      <p:pic>
        <p:nvPicPr>
          <p:cNvPr id="3074" name="Picture 2" descr="http://www.ezilon.com/maps/images/centralamerica/Costa-Rica-ma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08" y="95374"/>
            <a:ext cx="2372497" cy="18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14851" y="5943600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1039528" y="198387"/>
            <a:ext cx="20002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s-CR" sz="3300" b="1" dirty="0">
                <a:solidFill>
                  <a:srgbClr val="00B050"/>
                </a:solidFill>
                <a:latin typeface="+mj-lt"/>
              </a:rPr>
              <a:t>Costa Rica</a:t>
            </a:r>
            <a:endParaRPr lang="es-MX" altLang="es-CR" sz="33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95738" y="1111725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s-CR" sz="2000" dirty="0" smtClean="0">
                <a:latin typeface="Arial" panose="020B0604020202020204" pitchFamily="34" charset="0"/>
              </a:rPr>
              <a:t>4.8 </a:t>
            </a:r>
            <a:r>
              <a:rPr lang="en-GB" altLang="es-CR" sz="2000" dirty="0">
                <a:latin typeface="Arial" panose="020B0604020202020204" pitchFamily="34" charset="0"/>
              </a:rPr>
              <a:t>million people</a:t>
            </a:r>
            <a:endParaRPr lang="es-MX" altLang="es-CR" sz="2000" dirty="0">
              <a:latin typeface="Arial" panose="020B0604020202020204" pitchFamily="34" charset="0"/>
            </a:endParaRP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495738" y="796625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s-CR" sz="2000" dirty="0" smtClean="0">
                <a:latin typeface="Arial" panose="020B0604020202020204" pitchFamily="34" charset="0"/>
              </a:rPr>
              <a:t>51.1 </a:t>
            </a:r>
            <a:r>
              <a:rPr lang="en-GB" altLang="es-CR" sz="2000" dirty="0">
                <a:latin typeface="Arial" panose="020B0604020202020204" pitchFamily="34" charset="0"/>
              </a:rPr>
              <a:t>thousand km</a:t>
            </a:r>
            <a:r>
              <a:rPr lang="en-GB" altLang="es-CR" sz="2000" baseline="30000" dirty="0">
                <a:latin typeface="Arial" panose="020B0604020202020204" pitchFamily="34" charset="0"/>
              </a:rPr>
              <a:t>2</a:t>
            </a:r>
            <a:endParaRPr lang="es-MX" altLang="es-CR" sz="2000" baseline="30000" dirty="0">
              <a:latin typeface="Arial" panose="020B0604020202020204" pitchFamily="34" charset="0"/>
            </a:endParaRPr>
          </a:p>
        </p:txBody>
      </p:sp>
      <p:sp>
        <p:nvSpPr>
          <p:cNvPr id="13" name="13 CuadroTexto"/>
          <p:cNvSpPr txBox="1">
            <a:spLocks noChangeArrowheads="1"/>
          </p:cNvSpPr>
          <p:nvPr/>
        </p:nvSpPr>
        <p:spPr bwMode="auto">
          <a:xfrm>
            <a:off x="468027" y="1453577"/>
            <a:ext cx="3214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s-CR" sz="2000" dirty="0">
                <a:latin typeface="Arial" panose="020B0604020202020204" pitchFamily="34" charset="0"/>
              </a:rPr>
              <a:t>GDP/capita: 10.000 </a:t>
            </a:r>
            <a:r>
              <a:rPr lang="en-GB" altLang="es-CR" sz="2000" dirty="0" smtClean="0">
                <a:latin typeface="Arial" panose="020B0604020202020204" pitchFamily="34" charset="0"/>
              </a:rPr>
              <a:t>US$</a:t>
            </a:r>
            <a:endParaRPr lang="es-MX" altLang="es-CR" sz="2000" dirty="0">
              <a:latin typeface="Arial" panose="020B0604020202020204" pitchFamily="34" charset="0"/>
            </a:endParaRPr>
          </a:p>
        </p:txBody>
      </p:sp>
      <p:sp>
        <p:nvSpPr>
          <p:cNvPr id="14" name="14 CuadroTexto"/>
          <p:cNvSpPr txBox="1">
            <a:spLocks noChangeArrowheads="1"/>
          </p:cNvSpPr>
          <p:nvPr/>
        </p:nvSpPr>
        <p:spPr bwMode="auto">
          <a:xfrm>
            <a:off x="468027" y="1754277"/>
            <a:ext cx="3889660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s-CR" sz="2000" dirty="0" smtClean="0">
                <a:latin typeface="Arial" panose="020B0604020202020204" pitchFamily="34" charset="0"/>
              </a:rPr>
              <a:t>GHGE/capita</a:t>
            </a:r>
            <a:r>
              <a:rPr lang="en-GB" altLang="es-CR" sz="2000" dirty="0">
                <a:latin typeface="Arial" panose="020B0604020202020204" pitchFamily="34" charset="0"/>
              </a:rPr>
              <a:t>: 1.7 ton </a:t>
            </a:r>
            <a:r>
              <a:rPr lang="en-GB" altLang="es-CR" sz="2000" dirty="0" smtClean="0">
                <a:latin typeface="Arial" panose="020B0604020202020204" pitchFamily="34" charset="0"/>
              </a:rPr>
              <a:t>CO</a:t>
            </a:r>
            <a:r>
              <a:rPr lang="en-GB" altLang="es-CR" sz="2000" baseline="-25000" dirty="0" smtClean="0">
                <a:latin typeface="Arial" panose="020B0604020202020204" pitchFamily="34" charset="0"/>
              </a:rPr>
              <a:t>2e</a:t>
            </a:r>
          </a:p>
          <a:p>
            <a:pPr eaLnBrk="1" hangingPunct="1"/>
            <a:r>
              <a:rPr lang="en-GB" altLang="es-CR" sz="2000" dirty="0">
                <a:latin typeface="Arial" panose="020B0604020202020204" pitchFamily="34" charset="0"/>
              </a:rPr>
              <a:t>53% of land in protected areas</a:t>
            </a:r>
            <a:endParaRPr lang="es-MX" altLang="es-CR" sz="2000" dirty="0">
              <a:latin typeface="Arial" panose="020B0604020202020204" pitchFamily="34" charset="0"/>
            </a:endParaRPr>
          </a:p>
          <a:p>
            <a:pPr eaLnBrk="1" hangingPunct="1"/>
            <a:endParaRPr lang="es-MX" altLang="es-CR" sz="2000" baseline="-25000" dirty="0">
              <a:latin typeface="Arial" panose="020B0604020202020204" pitchFamily="34" charset="0"/>
            </a:endParaRPr>
          </a:p>
        </p:txBody>
      </p:sp>
      <p:sp>
        <p:nvSpPr>
          <p:cNvPr id="15" name="15 CuadroTexto"/>
          <p:cNvSpPr txBox="1">
            <a:spLocks noChangeArrowheads="1"/>
          </p:cNvSpPr>
          <p:nvPr/>
        </p:nvSpPr>
        <p:spPr bwMode="auto">
          <a:xfrm>
            <a:off x="264970" y="2538204"/>
            <a:ext cx="3857625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s-CR" sz="100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s-CR" sz="2000" dirty="0" smtClean="0">
                <a:latin typeface="Arial" panose="020B0604020202020204" pitchFamily="34" charset="0"/>
              </a:rPr>
              <a:t>Agricultural </a:t>
            </a:r>
            <a:r>
              <a:rPr lang="en-GB" altLang="es-CR" sz="2000" dirty="0">
                <a:latin typeface="Arial" panose="020B0604020202020204" pitchFamily="34" charset="0"/>
              </a:rPr>
              <a:t>sector: </a:t>
            </a:r>
          </a:p>
          <a:p>
            <a:pPr eaLnBrk="1" hangingPunct="1"/>
            <a:r>
              <a:rPr lang="en-GB" altLang="es-CR" sz="2000" dirty="0" smtClean="0">
                <a:latin typeface="Arial" panose="020B0604020202020204" pitchFamily="34" charset="0"/>
              </a:rPr>
              <a:t>     12.6% </a:t>
            </a:r>
            <a:r>
              <a:rPr lang="en-GB" altLang="es-CR" sz="2000" dirty="0">
                <a:latin typeface="Arial" panose="020B0604020202020204" pitchFamily="34" charset="0"/>
              </a:rPr>
              <a:t>GDP;  </a:t>
            </a:r>
            <a:r>
              <a:rPr lang="en-GB" altLang="es-CR" sz="2000" dirty="0" smtClean="0">
                <a:latin typeface="Arial" panose="020B0604020202020204" pitchFamily="34" charset="0"/>
              </a:rPr>
              <a:t>12.3% </a:t>
            </a:r>
            <a:r>
              <a:rPr lang="en-GB" altLang="es-CR" sz="2000" dirty="0">
                <a:latin typeface="Arial" panose="020B0604020202020204" pitchFamily="34" charset="0"/>
              </a:rPr>
              <a:t>EAP</a:t>
            </a:r>
          </a:p>
          <a:p>
            <a:pPr eaLnBrk="1" hangingPunct="1"/>
            <a:r>
              <a:rPr lang="en-GB" altLang="es-CR" sz="2000" dirty="0" smtClean="0">
                <a:latin typeface="Arial" panose="020B0604020202020204" pitchFamily="34" charset="0"/>
              </a:rPr>
              <a:t>    45.7% of total exportations</a:t>
            </a:r>
          </a:p>
          <a:p>
            <a:pPr eaLnBrk="1" hangingPunct="1"/>
            <a:endParaRPr lang="en-GB" altLang="es-CR" sz="1000" dirty="0">
              <a:latin typeface="Arial" panose="020B0604020202020204" pitchFamily="34" charset="0"/>
            </a:endParaRPr>
          </a:p>
          <a:p>
            <a:pPr eaLnBrk="1" hangingPunct="1"/>
            <a:endParaRPr lang="en-GB" altLang="es-CR" sz="500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s-CR" sz="2000" dirty="0" smtClean="0">
                <a:latin typeface="Arial" panose="020B0604020202020204" pitchFamily="34" charset="0"/>
              </a:rPr>
              <a:t>Agriculture</a:t>
            </a:r>
            <a:r>
              <a:rPr lang="en-GB" altLang="es-CR" sz="2000" dirty="0">
                <a:latin typeface="Arial" panose="020B0604020202020204" pitchFamily="34" charset="0"/>
              </a:rPr>
              <a:t>: </a:t>
            </a:r>
            <a:r>
              <a:rPr lang="en-GB" altLang="es-CR" sz="2000" dirty="0" smtClean="0">
                <a:latin typeface="Arial" panose="020B0604020202020204" pitchFamily="34" charset="0"/>
              </a:rPr>
              <a:t>463.9 </a:t>
            </a:r>
            <a:r>
              <a:rPr lang="en-GB" altLang="es-CR" sz="2000" dirty="0">
                <a:latin typeface="Arial" panose="020B0604020202020204" pitchFamily="34" charset="0"/>
              </a:rPr>
              <a:t>thousand ha</a:t>
            </a:r>
          </a:p>
          <a:p>
            <a:pPr eaLnBrk="1" hangingPunct="1"/>
            <a:r>
              <a:rPr lang="en-GB" altLang="es-CR" sz="2000" dirty="0" smtClean="0">
                <a:latin typeface="Arial" panose="020B0604020202020204" pitchFamily="34" charset="0"/>
              </a:rPr>
              <a:t>Livestock</a:t>
            </a:r>
            <a:r>
              <a:rPr lang="en-GB" altLang="es-CR" sz="2000" dirty="0">
                <a:latin typeface="Arial" panose="020B0604020202020204" pitchFamily="34" charset="0"/>
              </a:rPr>
              <a:t>: </a:t>
            </a:r>
            <a:r>
              <a:rPr lang="en-GB" altLang="es-CR" sz="2000" dirty="0" smtClean="0">
                <a:latin typeface="Arial" panose="020B0604020202020204" pitchFamily="34" charset="0"/>
              </a:rPr>
              <a:t>1.94 </a:t>
            </a:r>
            <a:r>
              <a:rPr lang="en-GB" altLang="es-CR" sz="2000" dirty="0">
                <a:latin typeface="Arial" panose="020B0604020202020204" pitchFamily="34" charset="0"/>
              </a:rPr>
              <a:t>million ha</a:t>
            </a:r>
          </a:p>
          <a:p>
            <a:pPr eaLnBrk="1" hangingPunct="1"/>
            <a:endParaRPr lang="en-GB" altLang="es-CR" sz="1000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s-CR" sz="2000" dirty="0">
                <a:latin typeface="Arial" panose="020B0604020202020204" pitchFamily="34" charset="0"/>
              </a:rPr>
              <a:t>Main products in terms of land use: coffee, oil palm, </a:t>
            </a:r>
            <a:r>
              <a:rPr lang="en-GB" altLang="es-CR" sz="2000" dirty="0" smtClean="0">
                <a:latin typeface="Arial" panose="020B0604020202020204" pitchFamily="34" charset="0"/>
              </a:rPr>
              <a:t>sugar </a:t>
            </a:r>
            <a:r>
              <a:rPr lang="en-GB" altLang="es-CR" sz="2000" dirty="0">
                <a:latin typeface="Arial" panose="020B0604020202020204" pitchFamily="34" charset="0"/>
              </a:rPr>
              <a:t>cane, pineapple, banana</a:t>
            </a:r>
          </a:p>
          <a:p>
            <a:pPr eaLnBrk="1" hangingPunct="1"/>
            <a:endParaRPr lang="en-GB" altLang="es-CR" sz="1000" dirty="0">
              <a:latin typeface="Arial" panose="020B0604020202020204" pitchFamily="34" charset="0"/>
            </a:endParaRPr>
          </a:p>
          <a:p>
            <a:pPr eaLnBrk="1" hangingPunct="1"/>
            <a:r>
              <a:rPr lang="en-GB" altLang="es-CR" sz="2000" dirty="0">
                <a:latin typeface="Arial" panose="020B0604020202020204" pitchFamily="34" charset="0"/>
              </a:rPr>
              <a:t>Main exportation products:</a:t>
            </a:r>
          </a:p>
          <a:p>
            <a:pPr eaLnBrk="1" hangingPunct="1"/>
            <a:r>
              <a:rPr lang="en-GB" altLang="es-CR" sz="2000" dirty="0">
                <a:latin typeface="Arial" panose="020B0604020202020204" pitchFamily="34" charset="0"/>
              </a:rPr>
              <a:t>Pineapple, banana, coffee</a:t>
            </a:r>
            <a:r>
              <a:rPr lang="en-GB" altLang="es-CR" sz="2000" baseline="-25000" dirty="0">
                <a:latin typeface="Arial" panose="020B0604020202020204" pitchFamily="34" charset="0"/>
              </a:rPr>
              <a:t>        </a:t>
            </a:r>
            <a:endParaRPr lang="es-MX" altLang="es-CR" sz="2000" baseline="-25000" dirty="0">
              <a:latin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46218" y="196807"/>
            <a:ext cx="6163542" cy="4006769"/>
            <a:chOff x="2118167" y="2286000"/>
            <a:chExt cx="7025833" cy="4572000"/>
          </a:xfrm>
        </p:grpSpPr>
        <p:pic>
          <p:nvPicPr>
            <p:cNvPr id="7" name="Picture 8" descr="http://www.mapoteca.geo.una.ac.cr/components/com_remository_files/file_image_49/img_49_0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9" t="12500" r="27499"/>
            <a:stretch>
              <a:fillRect/>
            </a:stretch>
          </p:blipFill>
          <p:spPr bwMode="auto">
            <a:xfrm>
              <a:off x="3919538" y="2286000"/>
              <a:ext cx="5224462" cy="45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Elipse"/>
            <p:cNvSpPr/>
            <p:nvPr/>
          </p:nvSpPr>
          <p:spPr>
            <a:xfrm>
              <a:off x="6143625" y="3786188"/>
              <a:ext cx="785813" cy="500062"/>
            </a:xfrm>
            <a:prstGeom prst="ellipse">
              <a:avLst/>
            </a:prstGeom>
            <a:noFill/>
            <a:ln w="38100">
              <a:solidFill>
                <a:srgbClr val="735D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MX"/>
            </a:p>
          </p:txBody>
        </p:sp>
        <p:cxnSp>
          <p:nvCxnSpPr>
            <p:cNvPr id="12" name="12 Conector recto"/>
            <p:cNvCxnSpPr/>
            <p:nvPr/>
          </p:nvCxnSpPr>
          <p:spPr>
            <a:xfrm>
              <a:off x="2118167" y="3571876"/>
              <a:ext cx="4382647" cy="5000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6 CuadroTexto"/>
            <p:cNvSpPr txBox="1">
              <a:spLocks noChangeArrowheads="1"/>
            </p:cNvSpPr>
            <p:nvPr/>
          </p:nvSpPr>
          <p:spPr bwMode="auto">
            <a:xfrm>
              <a:off x="7500937" y="3295649"/>
              <a:ext cx="1076494" cy="31607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MX" altLang="es-CR" sz="1200" b="1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C</a:t>
              </a:r>
              <a:r>
                <a:rPr lang="es-MX" altLang="es-CR" sz="1200" b="1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aribbean</a:t>
              </a:r>
              <a:endParaRPr lang="es-MX" altLang="es-CR" sz="1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17 CuadroTexto"/>
            <p:cNvSpPr txBox="1">
              <a:spLocks noChangeArrowheads="1"/>
            </p:cNvSpPr>
            <p:nvPr/>
          </p:nvSpPr>
          <p:spPr bwMode="auto">
            <a:xfrm>
              <a:off x="5429250" y="4643438"/>
              <a:ext cx="785813" cy="46196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s-MX" altLang="es-CR" sz="1200" b="1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Pacific</a:t>
              </a:r>
              <a:r>
                <a:rPr lang="es-MX" altLang="es-CR" sz="1200" b="1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s-MX" altLang="es-CR" sz="1200" b="1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Ocean</a:t>
              </a:r>
              <a:endParaRPr lang="es-MX" altLang="es-CR" sz="1200" b="1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19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700299"/>
              </p:ext>
            </p:extLst>
          </p:nvPr>
        </p:nvGraphicFramePr>
        <p:xfrm>
          <a:off x="4122595" y="4343400"/>
          <a:ext cx="4936259" cy="2514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7493"/>
                <a:gridCol w="1458766"/>
              </a:tblGrid>
              <a:tr h="278489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 dirty="0">
                          <a:effectLst/>
                        </a:rPr>
                        <a:t>Total </a:t>
                      </a:r>
                      <a:r>
                        <a:rPr lang="es-CR" sz="2000" u="none" strike="noStrike" dirty="0" smtClean="0">
                          <a:effectLst/>
                        </a:rPr>
                        <a:t># of </a:t>
                      </a:r>
                      <a:r>
                        <a:rPr lang="es-CR" sz="2000" u="none" strike="noStrike" dirty="0" err="1" smtClean="0">
                          <a:effectLst/>
                        </a:rPr>
                        <a:t>farms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000" u="none" strike="noStrike" dirty="0" smtClean="0">
                          <a:effectLst/>
                        </a:rPr>
                        <a:t>93,017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489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 dirty="0">
                          <a:effectLst/>
                        </a:rPr>
                        <a:t>Total </a:t>
                      </a:r>
                      <a:r>
                        <a:rPr lang="es-CR" sz="2000" u="none" strike="noStrike" dirty="0" err="1" smtClean="0">
                          <a:effectLst/>
                        </a:rPr>
                        <a:t>agricultural</a:t>
                      </a:r>
                      <a:r>
                        <a:rPr lang="es-CR" sz="2000" u="none" strike="noStrike" dirty="0" smtClean="0">
                          <a:effectLst/>
                        </a:rPr>
                        <a:t> </a:t>
                      </a:r>
                      <a:r>
                        <a:rPr lang="es-CR" sz="2000" u="none" strike="noStrike" dirty="0" err="1" smtClean="0">
                          <a:effectLst/>
                        </a:rPr>
                        <a:t>area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000" u="none" strike="noStrike" dirty="0" smtClean="0">
                          <a:effectLst/>
                        </a:rPr>
                        <a:t>2,406,418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489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 dirty="0" err="1" smtClean="0">
                          <a:effectLst/>
                        </a:rPr>
                        <a:t>Average</a:t>
                      </a:r>
                      <a:r>
                        <a:rPr lang="es-CR" sz="2000" u="none" strike="noStrike" dirty="0" smtClean="0">
                          <a:effectLst/>
                        </a:rPr>
                        <a:t> ha/</a:t>
                      </a:r>
                      <a:r>
                        <a:rPr lang="es-CR" sz="2000" u="none" strike="noStrike" dirty="0" err="1" smtClean="0">
                          <a:effectLst/>
                        </a:rPr>
                        <a:t>farm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000" u="none" strike="noStrike">
                          <a:effectLst/>
                        </a:rPr>
                        <a:t>26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489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 dirty="0" smtClean="0">
                          <a:effectLst/>
                        </a:rPr>
                        <a:t>% </a:t>
                      </a:r>
                      <a:r>
                        <a:rPr lang="es-CR" sz="2000" u="none" strike="noStrike" dirty="0">
                          <a:effectLst/>
                        </a:rPr>
                        <a:t>in pastures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000" u="none" strike="noStrike" dirty="0" smtClean="0">
                          <a:effectLst/>
                        </a:rPr>
                        <a:t>43.4</a:t>
                      </a:r>
                      <a:r>
                        <a:rPr lang="es-CR" sz="2000" u="none" strike="noStrike" dirty="0">
                          <a:effectLst/>
                        </a:rPr>
                        <a:t>%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489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% in forests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000" u="none" strike="noStrike" dirty="0" smtClean="0">
                          <a:effectLst/>
                        </a:rPr>
                        <a:t>30.6</a:t>
                      </a:r>
                      <a:r>
                        <a:rPr lang="es-CR" sz="2000" u="none" strike="noStrike" dirty="0">
                          <a:effectLst/>
                        </a:rPr>
                        <a:t>%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489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% in perennial crops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000" u="none" strike="noStrike" dirty="0" smtClean="0">
                          <a:effectLst/>
                        </a:rPr>
                        <a:t>15.7</a:t>
                      </a:r>
                      <a:r>
                        <a:rPr lang="es-CR" sz="2000" u="none" strike="noStrike" dirty="0">
                          <a:effectLst/>
                        </a:rPr>
                        <a:t>%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489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>
                          <a:effectLst/>
                        </a:rPr>
                        <a:t>% in annual crops</a:t>
                      </a:r>
                      <a:endParaRPr lang="es-C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000" u="none" strike="noStrike" dirty="0" smtClean="0">
                          <a:effectLst/>
                        </a:rPr>
                        <a:t>6.9</a:t>
                      </a:r>
                      <a:r>
                        <a:rPr lang="es-CR" sz="2000" u="none" strike="noStrike" dirty="0">
                          <a:effectLst/>
                        </a:rPr>
                        <a:t>%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8489">
                <a:tc>
                  <a:txBody>
                    <a:bodyPr/>
                    <a:lstStyle/>
                    <a:p>
                      <a:pPr algn="l" fontAlgn="b"/>
                      <a:r>
                        <a:rPr lang="es-CR" sz="2000" u="none" strike="noStrike" dirty="0">
                          <a:effectLst/>
                        </a:rPr>
                        <a:t>% </a:t>
                      </a:r>
                      <a:r>
                        <a:rPr lang="es-CR" sz="2000" u="none" strike="noStrike" dirty="0" err="1" smtClean="0">
                          <a:effectLst/>
                        </a:rPr>
                        <a:t>other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R" sz="2000" u="none" strike="noStrike" dirty="0" smtClean="0">
                          <a:effectLst/>
                        </a:rPr>
                        <a:t>3.4</a:t>
                      </a:r>
                      <a:r>
                        <a:rPr lang="es-CR" sz="2000" u="none" strike="noStrike" dirty="0">
                          <a:effectLst/>
                        </a:rPr>
                        <a:t>%</a:t>
                      </a:r>
                      <a:endParaRPr lang="es-C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0" name="Rectángulo 2"/>
          <p:cNvSpPr/>
          <p:nvPr/>
        </p:nvSpPr>
        <p:spPr>
          <a:xfrm>
            <a:off x="2039653" y="6581001"/>
            <a:ext cx="23505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1200" dirty="0" err="1"/>
              <a:t>Source</a:t>
            </a:r>
            <a:r>
              <a:rPr lang="es-CR" sz="1200" dirty="0"/>
              <a:t>: </a:t>
            </a:r>
            <a:r>
              <a:rPr lang="es-CR" sz="1200" dirty="0" err="1"/>
              <a:t>National</a:t>
            </a:r>
            <a:r>
              <a:rPr lang="es-CR" sz="1200" dirty="0"/>
              <a:t> </a:t>
            </a:r>
            <a:r>
              <a:rPr lang="es-CR" sz="1200" dirty="0" err="1"/>
              <a:t>Census</a:t>
            </a:r>
            <a:r>
              <a:rPr lang="es-CR" sz="1200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4000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42560" y="5955283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24615" y="118216"/>
            <a:ext cx="8858250" cy="549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None/>
            </a:pPr>
            <a:r>
              <a:rPr lang="en-US" altLang="es-CR" sz="3300" b="1" dirty="0">
                <a:solidFill>
                  <a:srgbClr val="00B050"/>
                </a:solidFill>
                <a:latin typeface="+mj-lt"/>
              </a:rPr>
              <a:t>Trajectory </a:t>
            </a:r>
            <a:r>
              <a:rPr lang="en-US" altLang="es-CR" sz="3300" b="1" dirty="0" smtClean="0">
                <a:solidFill>
                  <a:srgbClr val="00B050"/>
                </a:solidFill>
                <a:latin typeface="+mj-lt"/>
              </a:rPr>
              <a:t>of agricultural </a:t>
            </a:r>
            <a:r>
              <a:rPr lang="en-US" altLang="es-CR" sz="3300" b="1" dirty="0">
                <a:solidFill>
                  <a:srgbClr val="00B050"/>
                </a:solidFill>
                <a:latin typeface="+mj-lt"/>
              </a:rPr>
              <a:t>production in Costa Rica</a:t>
            </a:r>
            <a:endParaRPr lang="es-ES_tradnl" altLang="es-CR" sz="3300" b="1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5" name="8 Conector recto de flecha"/>
          <p:cNvCxnSpPr/>
          <p:nvPr/>
        </p:nvCxnSpPr>
        <p:spPr>
          <a:xfrm>
            <a:off x="285750" y="1000125"/>
            <a:ext cx="8358188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9 Conector recto"/>
          <p:cNvCxnSpPr/>
          <p:nvPr/>
        </p:nvCxnSpPr>
        <p:spPr>
          <a:xfrm rot="5400000">
            <a:off x="2357437" y="1000126"/>
            <a:ext cx="142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0 Conector recto"/>
          <p:cNvCxnSpPr/>
          <p:nvPr/>
        </p:nvCxnSpPr>
        <p:spPr>
          <a:xfrm rot="5400000">
            <a:off x="214312" y="1000126"/>
            <a:ext cx="142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1 Conector recto"/>
          <p:cNvCxnSpPr/>
          <p:nvPr/>
        </p:nvCxnSpPr>
        <p:spPr>
          <a:xfrm rot="5400000">
            <a:off x="4572000" y="1000126"/>
            <a:ext cx="142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2 Conector recto"/>
          <p:cNvCxnSpPr/>
          <p:nvPr/>
        </p:nvCxnSpPr>
        <p:spPr>
          <a:xfrm rot="5400000">
            <a:off x="6786562" y="1000126"/>
            <a:ext cx="142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3 Rectángulo"/>
          <p:cNvSpPr>
            <a:spLocks noChangeArrowheads="1"/>
          </p:cNvSpPr>
          <p:nvPr/>
        </p:nvSpPr>
        <p:spPr bwMode="auto">
          <a:xfrm>
            <a:off x="727075" y="642938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R" sz="1200" b="1">
                <a:latin typeface="Arial" panose="020B0604020202020204" pitchFamily="34" charset="0"/>
              </a:rPr>
              <a:t>1980-1990</a:t>
            </a:r>
            <a:endParaRPr lang="es-MX" altLang="es-CR" sz="1200"/>
          </a:p>
        </p:txBody>
      </p:sp>
      <p:sp>
        <p:nvSpPr>
          <p:cNvPr id="11" name="14 Rectángulo"/>
          <p:cNvSpPr>
            <a:spLocks noChangeArrowheads="1"/>
          </p:cNvSpPr>
          <p:nvPr/>
        </p:nvSpPr>
        <p:spPr bwMode="auto">
          <a:xfrm>
            <a:off x="2898775" y="642938"/>
            <a:ext cx="958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R" sz="1200" b="1">
                <a:latin typeface="Arial" panose="020B0604020202020204" pitchFamily="34" charset="0"/>
              </a:rPr>
              <a:t>1990- 2000</a:t>
            </a:r>
            <a:endParaRPr lang="es-MX" altLang="es-CR" sz="1200"/>
          </a:p>
        </p:txBody>
      </p:sp>
      <p:sp>
        <p:nvSpPr>
          <p:cNvPr id="12" name="15 Rectángulo"/>
          <p:cNvSpPr>
            <a:spLocks noChangeArrowheads="1"/>
          </p:cNvSpPr>
          <p:nvPr/>
        </p:nvSpPr>
        <p:spPr bwMode="auto">
          <a:xfrm>
            <a:off x="5299075" y="642938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R" sz="1200" b="1">
                <a:latin typeface="Arial" panose="020B0604020202020204" pitchFamily="34" charset="0"/>
              </a:rPr>
              <a:t>2000-2010</a:t>
            </a:r>
            <a:endParaRPr lang="es-MX" altLang="es-CR" sz="1200"/>
          </a:p>
        </p:txBody>
      </p:sp>
      <p:sp>
        <p:nvSpPr>
          <p:cNvPr id="13" name="16 Rectángulo"/>
          <p:cNvSpPr>
            <a:spLocks noChangeArrowheads="1"/>
          </p:cNvSpPr>
          <p:nvPr/>
        </p:nvSpPr>
        <p:spPr bwMode="auto">
          <a:xfrm>
            <a:off x="7085013" y="642938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_tradnl" altLang="es-CR" sz="1200" b="1">
                <a:latin typeface="Arial" panose="020B0604020202020204" pitchFamily="34" charset="0"/>
              </a:rPr>
              <a:t>2010-2021</a:t>
            </a:r>
            <a:endParaRPr lang="es-MX" altLang="es-CR" sz="1200"/>
          </a:p>
        </p:txBody>
      </p:sp>
      <p:cxnSp>
        <p:nvCxnSpPr>
          <p:cNvPr id="14" name="17 Conector recto"/>
          <p:cNvCxnSpPr>
            <a:endCxn id="15" idx="0"/>
          </p:cNvCxnSpPr>
          <p:nvPr/>
        </p:nvCxnSpPr>
        <p:spPr>
          <a:xfrm rot="5400000">
            <a:off x="-964407" y="3107532"/>
            <a:ext cx="42148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8 Elipse"/>
          <p:cNvSpPr/>
          <p:nvPr/>
        </p:nvSpPr>
        <p:spPr>
          <a:xfrm>
            <a:off x="1071563" y="5214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cxnSp>
        <p:nvCxnSpPr>
          <p:cNvPr id="16" name="19 Conector recto"/>
          <p:cNvCxnSpPr/>
          <p:nvPr/>
        </p:nvCxnSpPr>
        <p:spPr>
          <a:xfrm rot="5400000">
            <a:off x="1750218" y="2393157"/>
            <a:ext cx="2786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20 Elipse"/>
          <p:cNvSpPr/>
          <p:nvPr/>
        </p:nvSpPr>
        <p:spPr>
          <a:xfrm>
            <a:off x="3071813" y="3786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214313" y="5357813"/>
            <a:ext cx="500062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CR" sz="12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Agriculture sector crisis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CR" sz="12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New governmental programs for agriculture development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CR" sz="12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Irrigation programs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CR" sz="12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</a:rPr>
              <a:t>Fostering of export crops: banana, coffee, flowers, orange, among others</a:t>
            </a:r>
            <a:endParaRPr lang="es-ES_tradnl" altLang="es-CR" sz="12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1857375" y="4000500"/>
            <a:ext cx="58578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CR" sz="1200" b="1">
                <a:latin typeface="Arial" panose="020B0604020202020204" pitchFamily="34" charset="0"/>
              </a:rPr>
              <a:t>Pilot projects on soil and water conservation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CR" sz="1200" b="1">
                <a:latin typeface="Arial" panose="020B0604020202020204" pitchFamily="34" charset="0"/>
              </a:rPr>
              <a:t>Pilot projects on agroforestry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CR" sz="1200" b="1">
                <a:latin typeface="Arial" panose="020B0604020202020204" pitchFamily="34" charset="0"/>
              </a:rPr>
              <a:t>Capacity building on farming research systems: from down to up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CR" sz="1200" b="1">
                <a:latin typeface="Arial" panose="020B0604020202020204" pitchFamily="34" charset="0"/>
              </a:rPr>
              <a:t>Foster intercropping and crop diversification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CR" sz="1200" b="1">
                <a:latin typeface="Arial" panose="020B0604020202020204" pitchFamily="34" charset="0"/>
              </a:rPr>
              <a:t>Environmental legislation; Soil management legislation </a:t>
            </a:r>
            <a:endParaRPr lang="es-ES_tradnl" altLang="es-CR" sz="1200" b="1">
              <a:latin typeface="Arial" panose="020B0604020202020204" pitchFamily="34" charset="0"/>
            </a:endParaRPr>
          </a:p>
        </p:txBody>
      </p:sp>
      <p:cxnSp>
        <p:nvCxnSpPr>
          <p:cNvPr id="20" name="23 Conector recto"/>
          <p:cNvCxnSpPr>
            <a:endCxn id="21" idx="0"/>
          </p:cNvCxnSpPr>
          <p:nvPr/>
        </p:nvCxnSpPr>
        <p:spPr>
          <a:xfrm rot="5400000">
            <a:off x="4679156" y="1678782"/>
            <a:ext cx="13573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4 Elipse"/>
          <p:cNvSpPr/>
          <p:nvPr/>
        </p:nvSpPr>
        <p:spPr>
          <a:xfrm>
            <a:off x="5286375" y="2357438"/>
            <a:ext cx="142875" cy="1428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3857625" y="2571750"/>
            <a:ext cx="42862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s-ES_tradnl" altLang="es-CR" sz="1200" b="1" dirty="0" err="1">
                <a:latin typeface="Arial" panose="020B0604020202020204" pitchFamily="34" charset="0"/>
              </a:rPr>
              <a:t>Legislation</a:t>
            </a:r>
            <a:r>
              <a:rPr lang="es-ES_tradnl" altLang="es-CR" sz="1200" b="1" dirty="0">
                <a:latin typeface="Arial" panose="020B0604020202020204" pitchFamily="34" charset="0"/>
              </a:rPr>
              <a:t> </a:t>
            </a:r>
            <a:r>
              <a:rPr lang="es-ES_tradnl" altLang="es-CR" sz="1200" b="1" dirty="0" err="1">
                <a:latin typeface="Arial" panose="020B0604020202020204" pitchFamily="34" charset="0"/>
              </a:rPr>
              <a:t>for</a:t>
            </a:r>
            <a:r>
              <a:rPr lang="es-ES_tradnl" altLang="es-CR" sz="1200" b="1" dirty="0">
                <a:latin typeface="Arial" panose="020B0604020202020204" pitchFamily="34" charset="0"/>
              </a:rPr>
              <a:t> </a:t>
            </a:r>
            <a:r>
              <a:rPr lang="es-ES_tradnl" altLang="es-CR" sz="1200" b="1" dirty="0" err="1">
                <a:latin typeface="Arial" panose="020B0604020202020204" pitchFamily="34" charset="0"/>
              </a:rPr>
              <a:t>sustainable</a:t>
            </a:r>
            <a:r>
              <a:rPr lang="es-ES_tradnl" altLang="es-CR" sz="1200" b="1" dirty="0">
                <a:latin typeface="Arial" panose="020B0604020202020204" pitchFamily="34" charset="0"/>
              </a:rPr>
              <a:t> </a:t>
            </a:r>
            <a:r>
              <a:rPr lang="es-ES_tradnl" altLang="es-CR" sz="1200" b="1" dirty="0" err="1">
                <a:latin typeface="Arial" panose="020B0604020202020204" pitchFamily="34" charset="0"/>
              </a:rPr>
              <a:t>production</a:t>
            </a:r>
            <a:endParaRPr lang="es-ES_tradnl" altLang="es-CR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s-ES_tradnl" altLang="es-CR" sz="1200" b="1" dirty="0" err="1">
                <a:latin typeface="Arial" panose="020B0604020202020204" pitchFamily="34" charset="0"/>
              </a:rPr>
              <a:t>Legislation</a:t>
            </a:r>
            <a:r>
              <a:rPr lang="es-ES_tradnl" altLang="es-CR" sz="1200" b="1" dirty="0">
                <a:latin typeface="Arial" panose="020B0604020202020204" pitchFamily="34" charset="0"/>
              </a:rPr>
              <a:t> </a:t>
            </a:r>
            <a:r>
              <a:rPr lang="es-ES_tradnl" altLang="es-CR" sz="1200" b="1" dirty="0" err="1">
                <a:latin typeface="Arial" panose="020B0604020202020204" pitchFamily="34" charset="0"/>
              </a:rPr>
              <a:t>for</a:t>
            </a:r>
            <a:r>
              <a:rPr lang="es-ES_tradnl" altLang="es-CR" sz="1200" b="1" dirty="0">
                <a:latin typeface="Arial" panose="020B0604020202020204" pitchFamily="34" charset="0"/>
              </a:rPr>
              <a:t> </a:t>
            </a:r>
            <a:r>
              <a:rPr lang="es-ES_tradnl" altLang="es-CR" sz="1200" b="1" dirty="0" err="1">
                <a:latin typeface="Arial" panose="020B0604020202020204" pitchFamily="34" charset="0"/>
              </a:rPr>
              <a:t>organic</a:t>
            </a:r>
            <a:r>
              <a:rPr lang="es-ES_tradnl" altLang="es-CR" sz="1200" b="1" dirty="0">
                <a:latin typeface="Arial" panose="020B0604020202020204" pitchFamily="34" charset="0"/>
              </a:rPr>
              <a:t> </a:t>
            </a:r>
            <a:r>
              <a:rPr lang="es-ES_tradnl" altLang="es-CR" sz="1200" b="1" dirty="0" err="1">
                <a:latin typeface="Arial" panose="020B0604020202020204" pitchFamily="34" charset="0"/>
              </a:rPr>
              <a:t>production</a:t>
            </a:r>
            <a:endParaRPr lang="es-ES_tradnl" altLang="es-CR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s-ES_tradnl" altLang="es-CR" sz="1200" b="1" dirty="0">
                <a:latin typeface="Arial" panose="020B0604020202020204" pitchFamily="34" charset="0"/>
              </a:rPr>
              <a:t>International </a:t>
            </a:r>
            <a:r>
              <a:rPr lang="es-ES_tradnl" altLang="es-CR" sz="1200" b="1" dirty="0" err="1">
                <a:latin typeface="Arial" panose="020B0604020202020204" pitchFamily="34" charset="0"/>
              </a:rPr>
              <a:t>standards</a:t>
            </a:r>
            <a:r>
              <a:rPr lang="es-ES_tradnl" altLang="es-CR" sz="1200" b="1" dirty="0">
                <a:latin typeface="Arial" panose="020B0604020202020204" pitchFamily="34" charset="0"/>
              </a:rPr>
              <a:t> and </a:t>
            </a:r>
            <a:r>
              <a:rPr lang="es-ES_tradnl" altLang="es-CR" sz="1200" b="1" dirty="0" err="1">
                <a:latin typeface="Arial" panose="020B0604020202020204" pitchFamily="34" charset="0"/>
              </a:rPr>
              <a:t>certifications</a:t>
            </a:r>
            <a:endParaRPr lang="es-ES_tradnl" altLang="es-CR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s-ES_tradnl" altLang="es-CR" sz="1200" b="1" dirty="0" err="1">
                <a:latin typeface="Arial" panose="020B0604020202020204" pitchFamily="34" charset="0"/>
              </a:rPr>
              <a:t>Good</a:t>
            </a:r>
            <a:r>
              <a:rPr lang="es-ES_tradnl" altLang="es-CR" sz="1200" b="1" dirty="0">
                <a:latin typeface="Arial" panose="020B0604020202020204" pitchFamily="34" charset="0"/>
              </a:rPr>
              <a:t> </a:t>
            </a:r>
            <a:r>
              <a:rPr lang="es-ES_tradnl" altLang="es-CR" sz="1200" b="1" dirty="0" err="1">
                <a:latin typeface="Arial" panose="020B0604020202020204" pitchFamily="34" charset="0"/>
              </a:rPr>
              <a:t>Agricultural</a:t>
            </a:r>
            <a:r>
              <a:rPr lang="es-ES_tradnl" altLang="es-CR" sz="1200" b="1" dirty="0">
                <a:latin typeface="Arial" panose="020B0604020202020204" pitchFamily="34" charset="0"/>
              </a:rPr>
              <a:t> </a:t>
            </a:r>
            <a:r>
              <a:rPr lang="es-ES_tradnl" altLang="es-CR" sz="1200" b="1" dirty="0" err="1">
                <a:latin typeface="Arial" panose="020B0604020202020204" pitchFamily="34" charset="0"/>
              </a:rPr>
              <a:t>Practices</a:t>
            </a:r>
            <a:endParaRPr lang="es-ES_tradnl" altLang="es-CR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s-CR" sz="1200" b="1" dirty="0">
                <a:latin typeface="Arial" panose="020B0604020202020204" pitchFamily="34" charset="0"/>
              </a:rPr>
              <a:t>Costa Rican </a:t>
            </a:r>
            <a:r>
              <a:rPr lang="en-US" altLang="es-CR" sz="1200" b="1" dirty="0" smtClean="0">
                <a:latin typeface="Arial" panose="020B0604020202020204" pitchFamily="34" charset="0"/>
              </a:rPr>
              <a:t>declaration </a:t>
            </a:r>
            <a:r>
              <a:rPr lang="en-US" altLang="es-CR" sz="1200" b="1" dirty="0">
                <a:latin typeface="Arial" panose="020B0604020202020204" pitchFamily="34" charset="0"/>
              </a:rPr>
              <a:t>on Carbon Neutrality</a:t>
            </a:r>
            <a:endParaRPr lang="es-ES_tradnl" altLang="es-CR" sz="12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s-CR" sz="1200" b="1" dirty="0">
                <a:latin typeface="Arial" panose="020B0604020202020204" pitchFamily="34" charset="0"/>
              </a:rPr>
              <a:t>Environmental and agricultural common agenda</a:t>
            </a:r>
            <a:endParaRPr lang="es-ES_tradnl" altLang="es-CR" sz="1200" b="1" dirty="0">
              <a:latin typeface="Arial" panose="020B0604020202020204" pitchFamily="34" charset="0"/>
            </a:endParaRPr>
          </a:p>
        </p:txBody>
      </p:sp>
      <p:cxnSp>
        <p:nvCxnSpPr>
          <p:cNvPr id="23" name="26 Conector recto"/>
          <p:cNvCxnSpPr/>
          <p:nvPr/>
        </p:nvCxnSpPr>
        <p:spPr>
          <a:xfrm rot="16200000" flipH="1">
            <a:off x="7572375" y="1071563"/>
            <a:ext cx="1428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7 Elipse"/>
          <p:cNvSpPr/>
          <p:nvPr/>
        </p:nvSpPr>
        <p:spPr>
          <a:xfrm>
            <a:off x="7572375" y="1071563"/>
            <a:ext cx="142875" cy="1428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schemeClr val="tx1"/>
              </a:solidFill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5929313" y="1143000"/>
            <a:ext cx="3214687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s-CR" sz="1200" b="1" dirty="0">
                <a:latin typeface="Arial" panose="020B0604020202020204" pitchFamily="34" charset="0"/>
              </a:rPr>
              <a:t>Sustainable production fostering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CR" sz="1200" b="1" dirty="0">
                <a:latin typeface="Arial" panose="020B0604020202020204" pitchFamily="34" charset="0"/>
              </a:rPr>
              <a:t>Low emission agricultural production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CR" sz="1200" b="1" dirty="0">
                <a:latin typeface="Arial" panose="020B0604020202020204" pitchFamily="34" charset="0"/>
              </a:rPr>
              <a:t>Climate change strategy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CR" sz="1200" b="1" dirty="0">
                <a:latin typeface="Arial" panose="020B0604020202020204" pitchFamily="34" charset="0"/>
              </a:rPr>
              <a:t>Coffee and livestock NAMAs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s-CR" sz="1200" b="1" dirty="0">
                <a:latin typeface="Arial" panose="020B0604020202020204" pitchFamily="34" charset="0"/>
              </a:rPr>
              <a:t>Sustainable consumption and production</a:t>
            </a:r>
            <a:endParaRPr lang="es-ES_tradnl" altLang="es-CR" sz="1200" b="1" dirty="0">
              <a:latin typeface="Arial" panose="020B0604020202020204" pitchFamily="34" charset="0"/>
            </a:endParaRPr>
          </a:p>
        </p:txBody>
      </p:sp>
      <p:pic>
        <p:nvPicPr>
          <p:cNvPr id="26" name="Picture 2" descr="C:\Users\Roberto\Desktop\Escritorio\MPORTABLE\Flujos de biomasa\Chorotega\Region Chorotega\FID Fernando S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3" y="4186238"/>
            <a:ext cx="2590800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7 CuadroTexto"/>
          <p:cNvSpPr txBox="1">
            <a:spLocks noChangeArrowheads="1"/>
          </p:cNvSpPr>
          <p:nvPr/>
        </p:nvSpPr>
        <p:spPr bwMode="auto">
          <a:xfrm rot="19612879">
            <a:off x="7648575" y="2870200"/>
            <a:ext cx="17462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s-CR" sz="2000" b="1" dirty="0" smtClean="0">
                <a:latin typeface="Arial" panose="020B0604020202020204" pitchFamily="34" charset="0"/>
              </a:rPr>
              <a:t>GHG </a:t>
            </a:r>
            <a:r>
              <a:rPr lang="en-US" altLang="es-CR" sz="2000" b="1" dirty="0">
                <a:latin typeface="Arial" panose="020B0604020202020204" pitchFamily="34" charset="0"/>
              </a:rPr>
              <a:t>emissions and CO2 capture?</a:t>
            </a:r>
            <a:endParaRPr lang="es-MX" altLang="es-CR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14850" y="59691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2400"/>
          </a:p>
        </p:txBody>
      </p:sp>
      <p:sp>
        <p:nvSpPr>
          <p:cNvPr id="2" name="Rectángulo 1"/>
          <p:cNvSpPr/>
          <p:nvPr/>
        </p:nvSpPr>
        <p:spPr>
          <a:xfrm>
            <a:off x="1114200" y="206360"/>
            <a:ext cx="58115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3300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Enabling </a:t>
            </a:r>
            <a:r>
              <a:rPr lang="en-US" sz="3300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300" dirty="0" smtClean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olicy framework</a:t>
            </a:r>
            <a:endParaRPr lang="es-CR" sz="3300" dirty="0">
              <a:solidFill>
                <a:srgbClr val="00B05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Canvas 221"/>
          <p:cNvGrpSpPr/>
          <p:nvPr/>
        </p:nvGrpSpPr>
        <p:grpSpPr>
          <a:xfrm>
            <a:off x="816746" y="1088893"/>
            <a:ext cx="7695485" cy="5187620"/>
            <a:chOff x="0" y="0"/>
            <a:chExt cx="6086475" cy="3590925"/>
          </a:xfrm>
        </p:grpSpPr>
        <p:sp>
          <p:nvSpPr>
            <p:cNvPr id="6" name="Rectángulo 5"/>
            <p:cNvSpPr/>
            <p:nvPr/>
          </p:nvSpPr>
          <p:spPr>
            <a:xfrm>
              <a:off x="0" y="0"/>
              <a:ext cx="6086475" cy="3590925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95274" y="34729"/>
              <a:ext cx="31697" cy="171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CR" sz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97534" y="362389"/>
              <a:ext cx="1093470" cy="480695"/>
            </a:xfrm>
            <a:custGeom>
              <a:avLst/>
              <a:gdLst>
                <a:gd name="T0" fmla="*/ 0 w 12016"/>
                <a:gd name="T1" fmla="*/ 878 h 5264"/>
                <a:gd name="T2" fmla="*/ 878 w 12016"/>
                <a:gd name="T3" fmla="*/ 0 h 5264"/>
                <a:gd name="T4" fmla="*/ 11139 w 12016"/>
                <a:gd name="T5" fmla="*/ 0 h 5264"/>
                <a:gd name="T6" fmla="*/ 12016 w 12016"/>
                <a:gd name="T7" fmla="*/ 878 h 5264"/>
                <a:gd name="T8" fmla="*/ 12016 w 12016"/>
                <a:gd name="T9" fmla="*/ 4387 h 5264"/>
                <a:gd name="T10" fmla="*/ 11139 w 12016"/>
                <a:gd name="T11" fmla="*/ 5264 h 5264"/>
                <a:gd name="T12" fmla="*/ 878 w 12016"/>
                <a:gd name="T13" fmla="*/ 5264 h 5264"/>
                <a:gd name="T14" fmla="*/ 0 w 12016"/>
                <a:gd name="T15" fmla="*/ 4387 h 5264"/>
                <a:gd name="T16" fmla="*/ 0 w 12016"/>
                <a:gd name="T17" fmla="*/ 878 h 5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16" h="5264">
                  <a:moveTo>
                    <a:pt x="0" y="878"/>
                  </a:moveTo>
                  <a:cubicBezTo>
                    <a:pt x="0" y="393"/>
                    <a:pt x="393" y="0"/>
                    <a:pt x="878" y="0"/>
                  </a:cubicBezTo>
                  <a:lnTo>
                    <a:pt x="11139" y="0"/>
                  </a:lnTo>
                  <a:cubicBezTo>
                    <a:pt x="11624" y="0"/>
                    <a:pt x="12016" y="393"/>
                    <a:pt x="12016" y="878"/>
                  </a:cubicBezTo>
                  <a:lnTo>
                    <a:pt x="12016" y="4387"/>
                  </a:lnTo>
                  <a:cubicBezTo>
                    <a:pt x="12016" y="4872"/>
                    <a:pt x="11624" y="5264"/>
                    <a:pt x="11139" y="5264"/>
                  </a:cubicBezTo>
                  <a:lnTo>
                    <a:pt x="878" y="5264"/>
                  </a:lnTo>
                  <a:cubicBezTo>
                    <a:pt x="393" y="5264"/>
                    <a:pt x="0" y="4872"/>
                    <a:pt x="0" y="4387"/>
                  </a:cubicBezTo>
                  <a:lnTo>
                    <a:pt x="0" y="878"/>
                  </a:lnTo>
                  <a:close/>
                </a:path>
              </a:pathLst>
            </a:custGeom>
            <a:solidFill>
              <a:srgbClr val="E6B9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97534" y="362389"/>
              <a:ext cx="1093470" cy="480695"/>
            </a:xfrm>
            <a:custGeom>
              <a:avLst/>
              <a:gdLst>
                <a:gd name="T0" fmla="*/ 0 w 12016"/>
                <a:gd name="T1" fmla="*/ 878 h 5264"/>
                <a:gd name="T2" fmla="*/ 878 w 12016"/>
                <a:gd name="T3" fmla="*/ 0 h 5264"/>
                <a:gd name="T4" fmla="*/ 11139 w 12016"/>
                <a:gd name="T5" fmla="*/ 0 h 5264"/>
                <a:gd name="T6" fmla="*/ 12016 w 12016"/>
                <a:gd name="T7" fmla="*/ 878 h 5264"/>
                <a:gd name="T8" fmla="*/ 12016 w 12016"/>
                <a:gd name="T9" fmla="*/ 4387 h 5264"/>
                <a:gd name="T10" fmla="*/ 11139 w 12016"/>
                <a:gd name="T11" fmla="*/ 5264 h 5264"/>
                <a:gd name="T12" fmla="*/ 878 w 12016"/>
                <a:gd name="T13" fmla="*/ 5264 h 5264"/>
                <a:gd name="T14" fmla="*/ 0 w 12016"/>
                <a:gd name="T15" fmla="*/ 4387 h 5264"/>
                <a:gd name="T16" fmla="*/ 0 w 12016"/>
                <a:gd name="T17" fmla="*/ 878 h 5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16" h="5264">
                  <a:moveTo>
                    <a:pt x="0" y="878"/>
                  </a:moveTo>
                  <a:cubicBezTo>
                    <a:pt x="0" y="393"/>
                    <a:pt x="393" y="0"/>
                    <a:pt x="878" y="0"/>
                  </a:cubicBezTo>
                  <a:lnTo>
                    <a:pt x="11139" y="0"/>
                  </a:lnTo>
                  <a:cubicBezTo>
                    <a:pt x="11624" y="0"/>
                    <a:pt x="12016" y="393"/>
                    <a:pt x="12016" y="878"/>
                  </a:cubicBezTo>
                  <a:lnTo>
                    <a:pt x="12016" y="4387"/>
                  </a:lnTo>
                  <a:cubicBezTo>
                    <a:pt x="12016" y="4872"/>
                    <a:pt x="11624" y="5264"/>
                    <a:pt x="11139" y="5264"/>
                  </a:cubicBezTo>
                  <a:lnTo>
                    <a:pt x="878" y="5264"/>
                  </a:lnTo>
                  <a:cubicBezTo>
                    <a:pt x="393" y="5264"/>
                    <a:pt x="0" y="4872"/>
                    <a:pt x="0" y="4387"/>
                  </a:cubicBezTo>
                  <a:lnTo>
                    <a:pt x="0" y="878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650306" y="424098"/>
              <a:ext cx="909955" cy="405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Reduce poverty and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social and territorial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inequality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1417954" y="613214"/>
              <a:ext cx="22821" cy="9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CR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373629" y="353499"/>
              <a:ext cx="1085215" cy="480695"/>
            </a:xfrm>
            <a:custGeom>
              <a:avLst/>
              <a:gdLst>
                <a:gd name="T0" fmla="*/ 0 w 5960"/>
                <a:gd name="T1" fmla="*/ 439 h 2632"/>
                <a:gd name="T2" fmla="*/ 439 w 5960"/>
                <a:gd name="T3" fmla="*/ 0 h 2632"/>
                <a:gd name="T4" fmla="*/ 5522 w 5960"/>
                <a:gd name="T5" fmla="*/ 0 h 2632"/>
                <a:gd name="T6" fmla="*/ 5960 w 5960"/>
                <a:gd name="T7" fmla="*/ 439 h 2632"/>
                <a:gd name="T8" fmla="*/ 5960 w 5960"/>
                <a:gd name="T9" fmla="*/ 2194 h 2632"/>
                <a:gd name="T10" fmla="*/ 5522 w 5960"/>
                <a:gd name="T11" fmla="*/ 2632 h 2632"/>
                <a:gd name="T12" fmla="*/ 439 w 5960"/>
                <a:gd name="T13" fmla="*/ 2632 h 2632"/>
                <a:gd name="T14" fmla="*/ 0 w 5960"/>
                <a:gd name="T15" fmla="*/ 2194 h 2632"/>
                <a:gd name="T16" fmla="*/ 0 w 5960"/>
                <a:gd name="T17" fmla="*/ 439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0" h="2632">
                  <a:moveTo>
                    <a:pt x="0" y="439"/>
                  </a:moveTo>
                  <a:cubicBezTo>
                    <a:pt x="0" y="197"/>
                    <a:pt x="197" y="0"/>
                    <a:pt x="439" y="0"/>
                  </a:cubicBezTo>
                  <a:lnTo>
                    <a:pt x="5522" y="0"/>
                  </a:lnTo>
                  <a:cubicBezTo>
                    <a:pt x="5764" y="0"/>
                    <a:pt x="5960" y="197"/>
                    <a:pt x="5960" y="439"/>
                  </a:cubicBezTo>
                  <a:lnTo>
                    <a:pt x="5960" y="2194"/>
                  </a:lnTo>
                  <a:cubicBezTo>
                    <a:pt x="5960" y="2436"/>
                    <a:pt x="5764" y="2632"/>
                    <a:pt x="5522" y="2632"/>
                  </a:cubicBezTo>
                  <a:lnTo>
                    <a:pt x="439" y="2632"/>
                  </a:lnTo>
                  <a:cubicBezTo>
                    <a:pt x="197" y="2632"/>
                    <a:pt x="0" y="2436"/>
                    <a:pt x="0" y="2194"/>
                  </a:cubicBezTo>
                  <a:lnTo>
                    <a:pt x="0" y="439"/>
                  </a:lnTo>
                  <a:close/>
                </a:path>
              </a:pathLst>
            </a:custGeom>
            <a:solidFill>
              <a:srgbClr val="E6B9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2373629" y="353499"/>
              <a:ext cx="1085215" cy="480695"/>
            </a:xfrm>
            <a:custGeom>
              <a:avLst/>
              <a:gdLst>
                <a:gd name="T0" fmla="*/ 0 w 5960"/>
                <a:gd name="T1" fmla="*/ 439 h 2632"/>
                <a:gd name="T2" fmla="*/ 439 w 5960"/>
                <a:gd name="T3" fmla="*/ 0 h 2632"/>
                <a:gd name="T4" fmla="*/ 5522 w 5960"/>
                <a:gd name="T5" fmla="*/ 0 h 2632"/>
                <a:gd name="T6" fmla="*/ 5960 w 5960"/>
                <a:gd name="T7" fmla="*/ 439 h 2632"/>
                <a:gd name="T8" fmla="*/ 5960 w 5960"/>
                <a:gd name="T9" fmla="*/ 2194 h 2632"/>
                <a:gd name="T10" fmla="*/ 5522 w 5960"/>
                <a:gd name="T11" fmla="*/ 2632 h 2632"/>
                <a:gd name="T12" fmla="*/ 439 w 5960"/>
                <a:gd name="T13" fmla="*/ 2632 h 2632"/>
                <a:gd name="T14" fmla="*/ 0 w 5960"/>
                <a:gd name="T15" fmla="*/ 2194 h 2632"/>
                <a:gd name="T16" fmla="*/ 0 w 5960"/>
                <a:gd name="T17" fmla="*/ 439 h 2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60" h="2632">
                  <a:moveTo>
                    <a:pt x="0" y="439"/>
                  </a:moveTo>
                  <a:cubicBezTo>
                    <a:pt x="0" y="197"/>
                    <a:pt x="197" y="0"/>
                    <a:pt x="439" y="0"/>
                  </a:cubicBezTo>
                  <a:lnTo>
                    <a:pt x="5522" y="0"/>
                  </a:lnTo>
                  <a:cubicBezTo>
                    <a:pt x="5764" y="0"/>
                    <a:pt x="5960" y="197"/>
                    <a:pt x="5960" y="439"/>
                  </a:cubicBezTo>
                  <a:lnTo>
                    <a:pt x="5960" y="2194"/>
                  </a:lnTo>
                  <a:cubicBezTo>
                    <a:pt x="5960" y="2436"/>
                    <a:pt x="5764" y="2632"/>
                    <a:pt x="5522" y="2632"/>
                  </a:cubicBezTo>
                  <a:lnTo>
                    <a:pt x="439" y="2632"/>
                  </a:lnTo>
                  <a:cubicBezTo>
                    <a:pt x="197" y="2632"/>
                    <a:pt x="0" y="2436"/>
                    <a:pt x="0" y="2194"/>
                  </a:cubicBezTo>
                  <a:lnTo>
                    <a:pt x="0" y="439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446637" y="362213"/>
              <a:ext cx="966251" cy="467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Generate greater economic growth and better jobs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0"/>
            <p:cNvSpPr>
              <a:spLocks/>
            </p:cNvSpPr>
            <p:nvPr/>
          </p:nvSpPr>
          <p:spPr bwMode="auto">
            <a:xfrm>
              <a:off x="1083944" y="857689"/>
              <a:ext cx="144145" cy="163195"/>
            </a:xfrm>
            <a:custGeom>
              <a:avLst/>
              <a:gdLst>
                <a:gd name="T0" fmla="*/ 0 w 227"/>
                <a:gd name="T1" fmla="*/ 128 h 257"/>
                <a:gd name="T2" fmla="*/ 113 w 227"/>
                <a:gd name="T3" fmla="*/ 0 h 257"/>
                <a:gd name="T4" fmla="*/ 227 w 227"/>
                <a:gd name="T5" fmla="*/ 128 h 257"/>
                <a:gd name="T6" fmla="*/ 113 w 227"/>
                <a:gd name="T7" fmla="*/ 257 h 257"/>
                <a:gd name="T8" fmla="*/ 0 w 227"/>
                <a:gd name="T9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0" y="128"/>
                  </a:moveTo>
                  <a:lnTo>
                    <a:pt x="113" y="0"/>
                  </a:lnTo>
                  <a:lnTo>
                    <a:pt x="227" y="128"/>
                  </a:lnTo>
                  <a:lnTo>
                    <a:pt x="113" y="257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6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16" name="Freeform 21"/>
            <p:cNvSpPr>
              <a:spLocks/>
            </p:cNvSpPr>
            <p:nvPr/>
          </p:nvSpPr>
          <p:spPr bwMode="auto">
            <a:xfrm>
              <a:off x="1083944" y="857689"/>
              <a:ext cx="144145" cy="163195"/>
            </a:xfrm>
            <a:custGeom>
              <a:avLst/>
              <a:gdLst>
                <a:gd name="T0" fmla="*/ 0 w 227"/>
                <a:gd name="T1" fmla="*/ 128 h 257"/>
                <a:gd name="T2" fmla="*/ 113 w 227"/>
                <a:gd name="T3" fmla="*/ 0 h 257"/>
                <a:gd name="T4" fmla="*/ 227 w 227"/>
                <a:gd name="T5" fmla="*/ 128 h 257"/>
                <a:gd name="T6" fmla="*/ 113 w 227"/>
                <a:gd name="T7" fmla="*/ 257 h 257"/>
                <a:gd name="T8" fmla="*/ 0 w 227"/>
                <a:gd name="T9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57">
                  <a:moveTo>
                    <a:pt x="0" y="128"/>
                  </a:moveTo>
                  <a:lnTo>
                    <a:pt x="113" y="0"/>
                  </a:lnTo>
                  <a:lnTo>
                    <a:pt x="227" y="128"/>
                  </a:lnTo>
                  <a:lnTo>
                    <a:pt x="113" y="257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17" name="Freeform 22"/>
            <p:cNvSpPr>
              <a:spLocks/>
            </p:cNvSpPr>
            <p:nvPr/>
          </p:nvSpPr>
          <p:spPr bwMode="auto">
            <a:xfrm>
              <a:off x="2845434" y="853244"/>
              <a:ext cx="144145" cy="165100"/>
            </a:xfrm>
            <a:custGeom>
              <a:avLst/>
              <a:gdLst>
                <a:gd name="T0" fmla="*/ 0 w 227"/>
                <a:gd name="T1" fmla="*/ 130 h 260"/>
                <a:gd name="T2" fmla="*/ 114 w 227"/>
                <a:gd name="T3" fmla="*/ 0 h 260"/>
                <a:gd name="T4" fmla="*/ 227 w 227"/>
                <a:gd name="T5" fmla="*/ 130 h 260"/>
                <a:gd name="T6" fmla="*/ 114 w 227"/>
                <a:gd name="T7" fmla="*/ 260 h 260"/>
                <a:gd name="T8" fmla="*/ 0 w 227"/>
                <a:gd name="T9" fmla="*/ 13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60">
                  <a:moveTo>
                    <a:pt x="0" y="130"/>
                  </a:moveTo>
                  <a:lnTo>
                    <a:pt x="114" y="0"/>
                  </a:lnTo>
                  <a:lnTo>
                    <a:pt x="227" y="130"/>
                  </a:lnTo>
                  <a:lnTo>
                    <a:pt x="114" y="26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E6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18" name="Freeform 23"/>
            <p:cNvSpPr>
              <a:spLocks/>
            </p:cNvSpPr>
            <p:nvPr/>
          </p:nvSpPr>
          <p:spPr bwMode="auto">
            <a:xfrm>
              <a:off x="2845434" y="853244"/>
              <a:ext cx="144145" cy="165100"/>
            </a:xfrm>
            <a:custGeom>
              <a:avLst/>
              <a:gdLst>
                <a:gd name="T0" fmla="*/ 0 w 227"/>
                <a:gd name="T1" fmla="*/ 130 h 260"/>
                <a:gd name="T2" fmla="*/ 114 w 227"/>
                <a:gd name="T3" fmla="*/ 0 h 260"/>
                <a:gd name="T4" fmla="*/ 227 w 227"/>
                <a:gd name="T5" fmla="*/ 130 h 260"/>
                <a:gd name="T6" fmla="*/ 114 w 227"/>
                <a:gd name="T7" fmla="*/ 260 h 260"/>
                <a:gd name="T8" fmla="*/ 0 w 227"/>
                <a:gd name="T9" fmla="*/ 13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60">
                  <a:moveTo>
                    <a:pt x="0" y="130"/>
                  </a:moveTo>
                  <a:lnTo>
                    <a:pt x="114" y="0"/>
                  </a:lnTo>
                  <a:lnTo>
                    <a:pt x="227" y="130"/>
                  </a:lnTo>
                  <a:lnTo>
                    <a:pt x="114" y="260"/>
                  </a:lnTo>
                  <a:lnTo>
                    <a:pt x="0" y="13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2248531" y="1045649"/>
              <a:ext cx="1306195" cy="1069340"/>
            </a:xfrm>
            <a:prstGeom prst="ellipse">
              <a:avLst/>
            </a:prstGeom>
            <a:solidFill>
              <a:srgbClr val="B9CDE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2248534" y="1045649"/>
              <a:ext cx="1306195" cy="1069340"/>
            </a:xfrm>
            <a:prstGeom prst="ellips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362171" y="1236133"/>
              <a:ext cx="1096657" cy="804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Increase agricultural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added value  by enhancing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productivity and sustainable rural development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3066414" y="1793044"/>
              <a:ext cx="22821" cy="9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CR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37"/>
            <p:cNvSpPr>
              <a:spLocks/>
            </p:cNvSpPr>
            <p:nvPr/>
          </p:nvSpPr>
          <p:spPr bwMode="auto">
            <a:xfrm>
              <a:off x="607694" y="2490274"/>
              <a:ext cx="643255" cy="645160"/>
            </a:xfrm>
            <a:custGeom>
              <a:avLst/>
              <a:gdLst>
                <a:gd name="T0" fmla="*/ 0 w 3536"/>
                <a:gd name="T1" fmla="*/ 590 h 3536"/>
                <a:gd name="T2" fmla="*/ 590 w 3536"/>
                <a:gd name="T3" fmla="*/ 0 h 3536"/>
                <a:gd name="T4" fmla="*/ 2947 w 3536"/>
                <a:gd name="T5" fmla="*/ 0 h 3536"/>
                <a:gd name="T6" fmla="*/ 3536 w 3536"/>
                <a:gd name="T7" fmla="*/ 590 h 3536"/>
                <a:gd name="T8" fmla="*/ 3536 w 3536"/>
                <a:gd name="T9" fmla="*/ 2947 h 3536"/>
                <a:gd name="T10" fmla="*/ 2947 w 3536"/>
                <a:gd name="T11" fmla="*/ 3536 h 3536"/>
                <a:gd name="T12" fmla="*/ 590 w 3536"/>
                <a:gd name="T13" fmla="*/ 3536 h 3536"/>
                <a:gd name="T14" fmla="*/ 0 w 3536"/>
                <a:gd name="T15" fmla="*/ 2947 h 3536"/>
                <a:gd name="T16" fmla="*/ 0 w 3536"/>
                <a:gd name="T17" fmla="*/ 590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6" h="3536">
                  <a:moveTo>
                    <a:pt x="0" y="590"/>
                  </a:moveTo>
                  <a:cubicBezTo>
                    <a:pt x="0" y="264"/>
                    <a:pt x="264" y="0"/>
                    <a:pt x="590" y="0"/>
                  </a:cubicBezTo>
                  <a:lnTo>
                    <a:pt x="2947" y="0"/>
                  </a:lnTo>
                  <a:cubicBezTo>
                    <a:pt x="3273" y="0"/>
                    <a:pt x="3536" y="264"/>
                    <a:pt x="3536" y="590"/>
                  </a:cubicBezTo>
                  <a:lnTo>
                    <a:pt x="3536" y="2947"/>
                  </a:lnTo>
                  <a:cubicBezTo>
                    <a:pt x="3536" y="3273"/>
                    <a:pt x="3273" y="3536"/>
                    <a:pt x="2947" y="3536"/>
                  </a:cubicBezTo>
                  <a:lnTo>
                    <a:pt x="590" y="3536"/>
                  </a:lnTo>
                  <a:cubicBezTo>
                    <a:pt x="264" y="3536"/>
                    <a:pt x="0" y="3273"/>
                    <a:pt x="0" y="2947"/>
                  </a:cubicBezTo>
                  <a:lnTo>
                    <a:pt x="0" y="590"/>
                  </a:lnTo>
                  <a:close/>
                </a:path>
              </a:pathLst>
            </a:custGeom>
            <a:solidFill>
              <a:srgbClr val="DDD9C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24" name="Freeform 38"/>
            <p:cNvSpPr>
              <a:spLocks/>
            </p:cNvSpPr>
            <p:nvPr/>
          </p:nvSpPr>
          <p:spPr bwMode="auto">
            <a:xfrm>
              <a:off x="607694" y="2490274"/>
              <a:ext cx="643255" cy="645160"/>
            </a:xfrm>
            <a:custGeom>
              <a:avLst/>
              <a:gdLst>
                <a:gd name="T0" fmla="*/ 0 w 3536"/>
                <a:gd name="T1" fmla="*/ 590 h 3536"/>
                <a:gd name="T2" fmla="*/ 590 w 3536"/>
                <a:gd name="T3" fmla="*/ 0 h 3536"/>
                <a:gd name="T4" fmla="*/ 2947 w 3536"/>
                <a:gd name="T5" fmla="*/ 0 h 3536"/>
                <a:gd name="T6" fmla="*/ 3536 w 3536"/>
                <a:gd name="T7" fmla="*/ 590 h 3536"/>
                <a:gd name="T8" fmla="*/ 3536 w 3536"/>
                <a:gd name="T9" fmla="*/ 2947 h 3536"/>
                <a:gd name="T10" fmla="*/ 2947 w 3536"/>
                <a:gd name="T11" fmla="*/ 3536 h 3536"/>
                <a:gd name="T12" fmla="*/ 590 w 3536"/>
                <a:gd name="T13" fmla="*/ 3536 h 3536"/>
                <a:gd name="T14" fmla="*/ 0 w 3536"/>
                <a:gd name="T15" fmla="*/ 2947 h 3536"/>
                <a:gd name="T16" fmla="*/ 0 w 3536"/>
                <a:gd name="T17" fmla="*/ 590 h 3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36" h="3536">
                  <a:moveTo>
                    <a:pt x="0" y="590"/>
                  </a:moveTo>
                  <a:cubicBezTo>
                    <a:pt x="0" y="264"/>
                    <a:pt x="264" y="0"/>
                    <a:pt x="590" y="0"/>
                  </a:cubicBezTo>
                  <a:lnTo>
                    <a:pt x="2947" y="0"/>
                  </a:lnTo>
                  <a:cubicBezTo>
                    <a:pt x="3273" y="0"/>
                    <a:pt x="3536" y="264"/>
                    <a:pt x="3536" y="590"/>
                  </a:cubicBezTo>
                  <a:lnTo>
                    <a:pt x="3536" y="2947"/>
                  </a:lnTo>
                  <a:cubicBezTo>
                    <a:pt x="3536" y="3273"/>
                    <a:pt x="3273" y="3536"/>
                    <a:pt x="2947" y="3536"/>
                  </a:cubicBezTo>
                  <a:lnTo>
                    <a:pt x="590" y="3536"/>
                  </a:lnTo>
                  <a:cubicBezTo>
                    <a:pt x="264" y="3536"/>
                    <a:pt x="0" y="3273"/>
                    <a:pt x="0" y="2947"/>
                  </a:cubicBezTo>
                  <a:lnTo>
                    <a:pt x="0" y="590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25" name="Rectangle 39"/>
            <p:cNvSpPr>
              <a:spLocks noChangeArrowheads="1"/>
            </p:cNvSpPr>
            <p:nvPr/>
          </p:nvSpPr>
          <p:spPr bwMode="auto">
            <a:xfrm>
              <a:off x="650306" y="2568606"/>
              <a:ext cx="573405" cy="509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Nutritional and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food security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and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sovereignty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1125219" y="2860479"/>
              <a:ext cx="22821" cy="9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CR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47"/>
            <p:cNvSpPr>
              <a:spLocks/>
            </p:cNvSpPr>
            <p:nvPr/>
          </p:nvSpPr>
          <p:spPr bwMode="auto">
            <a:xfrm>
              <a:off x="1461134" y="2500434"/>
              <a:ext cx="681355" cy="615950"/>
            </a:xfrm>
            <a:custGeom>
              <a:avLst/>
              <a:gdLst>
                <a:gd name="T0" fmla="*/ 0 w 3744"/>
                <a:gd name="T1" fmla="*/ 563 h 3376"/>
                <a:gd name="T2" fmla="*/ 563 w 3744"/>
                <a:gd name="T3" fmla="*/ 0 h 3376"/>
                <a:gd name="T4" fmla="*/ 3182 w 3744"/>
                <a:gd name="T5" fmla="*/ 0 h 3376"/>
                <a:gd name="T6" fmla="*/ 3744 w 3744"/>
                <a:gd name="T7" fmla="*/ 563 h 3376"/>
                <a:gd name="T8" fmla="*/ 3744 w 3744"/>
                <a:gd name="T9" fmla="*/ 2814 h 3376"/>
                <a:gd name="T10" fmla="*/ 3182 w 3744"/>
                <a:gd name="T11" fmla="*/ 3376 h 3376"/>
                <a:gd name="T12" fmla="*/ 563 w 3744"/>
                <a:gd name="T13" fmla="*/ 3376 h 3376"/>
                <a:gd name="T14" fmla="*/ 0 w 3744"/>
                <a:gd name="T15" fmla="*/ 2814 h 3376"/>
                <a:gd name="T16" fmla="*/ 0 w 3744"/>
                <a:gd name="T17" fmla="*/ 563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4" h="3376">
                  <a:moveTo>
                    <a:pt x="0" y="563"/>
                  </a:moveTo>
                  <a:cubicBezTo>
                    <a:pt x="0" y="252"/>
                    <a:pt x="252" y="0"/>
                    <a:pt x="563" y="0"/>
                  </a:cubicBezTo>
                  <a:lnTo>
                    <a:pt x="3182" y="0"/>
                  </a:lnTo>
                  <a:cubicBezTo>
                    <a:pt x="3493" y="0"/>
                    <a:pt x="3744" y="252"/>
                    <a:pt x="3744" y="563"/>
                  </a:cubicBezTo>
                  <a:lnTo>
                    <a:pt x="3744" y="2814"/>
                  </a:lnTo>
                  <a:cubicBezTo>
                    <a:pt x="3744" y="3125"/>
                    <a:pt x="3493" y="3376"/>
                    <a:pt x="3182" y="3376"/>
                  </a:cubicBezTo>
                  <a:lnTo>
                    <a:pt x="563" y="3376"/>
                  </a:lnTo>
                  <a:cubicBezTo>
                    <a:pt x="252" y="3376"/>
                    <a:pt x="0" y="3125"/>
                    <a:pt x="0" y="2814"/>
                  </a:cubicBezTo>
                  <a:lnTo>
                    <a:pt x="0" y="563"/>
                  </a:lnTo>
                  <a:close/>
                </a:path>
              </a:pathLst>
            </a:custGeom>
            <a:solidFill>
              <a:srgbClr val="DDD9C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28" name="Freeform 48"/>
            <p:cNvSpPr>
              <a:spLocks/>
            </p:cNvSpPr>
            <p:nvPr/>
          </p:nvSpPr>
          <p:spPr bwMode="auto">
            <a:xfrm>
              <a:off x="1461134" y="2500434"/>
              <a:ext cx="681355" cy="615950"/>
            </a:xfrm>
            <a:custGeom>
              <a:avLst/>
              <a:gdLst>
                <a:gd name="T0" fmla="*/ 0 w 3744"/>
                <a:gd name="T1" fmla="*/ 563 h 3376"/>
                <a:gd name="T2" fmla="*/ 563 w 3744"/>
                <a:gd name="T3" fmla="*/ 0 h 3376"/>
                <a:gd name="T4" fmla="*/ 3182 w 3744"/>
                <a:gd name="T5" fmla="*/ 0 h 3376"/>
                <a:gd name="T6" fmla="*/ 3744 w 3744"/>
                <a:gd name="T7" fmla="*/ 563 h 3376"/>
                <a:gd name="T8" fmla="*/ 3744 w 3744"/>
                <a:gd name="T9" fmla="*/ 2814 h 3376"/>
                <a:gd name="T10" fmla="*/ 3182 w 3744"/>
                <a:gd name="T11" fmla="*/ 3376 h 3376"/>
                <a:gd name="T12" fmla="*/ 563 w 3744"/>
                <a:gd name="T13" fmla="*/ 3376 h 3376"/>
                <a:gd name="T14" fmla="*/ 0 w 3744"/>
                <a:gd name="T15" fmla="*/ 2814 h 3376"/>
                <a:gd name="T16" fmla="*/ 0 w 3744"/>
                <a:gd name="T17" fmla="*/ 563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44" h="3376">
                  <a:moveTo>
                    <a:pt x="0" y="563"/>
                  </a:moveTo>
                  <a:cubicBezTo>
                    <a:pt x="0" y="252"/>
                    <a:pt x="252" y="0"/>
                    <a:pt x="563" y="0"/>
                  </a:cubicBezTo>
                  <a:lnTo>
                    <a:pt x="3182" y="0"/>
                  </a:lnTo>
                  <a:cubicBezTo>
                    <a:pt x="3493" y="0"/>
                    <a:pt x="3744" y="252"/>
                    <a:pt x="3744" y="563"/>
                  </a:cubicBezTo>
                  <a:lnTo>
                    <a:pt x="3744" y="2814"/>
                  </a:lnTo>
                  <a:cubicBezTo>
                    <a:pt x="3744" y="3125"/>
                    <a:pt x="3493" y="3376"/>
                    <a:pt x="3182" y="3376"/>
                  </a:cubicBezTo>
                  <a:lnTo>
                    <a:pt x="563" y="3376"/>
                  </a:lnTo>
                  <a:cubicBezTo>
                    <a:pt x="252" y="3376"/>
                    <a:pt x="0" y="3125"/>
                    <a:pt x="0" y="2814"/>
                  </a:cubicBezTo>
                  <a:lnTo>
                    <a:pt x="0" y="563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29" name="Rectangle 49"/>
            <p:cNvSpPr>
              <a:spLocks noChangeArrowheads="1"/>
            </p:cNvSpPr>
            <p:nvPr/>
          </p:nvSpPr>
          <p:spPr bwMode="auto">
            <a:xfrm>
              <a:off x="1560262" y="2610924"/>
              <a:ext cx="528955" cy="509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Opportunities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for the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rural youth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55"/>
            <p:cNvSpPr>
              <a:spLocks noChangeArrowheads="1"/>
            </p:cNvSpPr>
            <p:nvPr/>
          </p:nvSpPr>
          <p:spPr bwMode="auto">
            <a:xfrm>
              <a:off x="1914524" y="2939219"/>
              <a:ext cx="22821" cy="9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CR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1267459" y="2774754"/>
              <a:ext cx="163195" cy="96520"/>
            </a:xfrm>
            <a:custGeom>
              <a:avLst/>
              <a:gdLst>
                <a:gd name="T0" fmla="*/ 0 w 257"/>
                <a:gd name="T1" fmla="*/ 76 h 152"/>
                <a:gd name="T2" fmla="*/ 128 w 257"/>
                <a:gd name="T3" fmla="*/ 0 h 152"/>
                <a:gd name="T4" fmla="*/ 257 w 257"/>
                <a:gd name="T5" fmla="*/ 76 h 152"/>
                <a:gd name="T6" fmla="*/ 128 w 257"/>
                <a:gd name="T7" fmla="*/ 152 h 152"/>
                <a:gd name="T8" fmla="*/ 0 w 257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2">
                  <a:moveTo>
                    <a:pt x="0" y="76"/>
                  </a:moveTo>
                  <a:lnTo>
                    <a:pt x="128" y="0"/>
                  </a:lnTo>
                  <a:lnTo>
                    <a:pt x="257" y="76"/>
                  </a:lnTo>
                  <a:lnTo>
                    <a:pt x="128" y="15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6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1267459" y="2774754"/>
              <a:ext cx="163195" cy="96520"/>
            </a:xfrm>
            <a:custGeom>
              <a:avLst/>
              <a:gdLst>
                <a:gd name="T0" fmla="*/ 0 w 257"/>
                <a:gd name="T1" fmla="*/ 76 h 152"/>
                <a:gd name="T2" fmla="*/ 128 w 257"/>
                <a:gd name="T3" fmla="*/ 0 h 152"/>
                <a:gd name="T4" fmla="*/ 257 w 257"/>
                <a:gd name="T5" fmla="*/ 76 h 152"/>
                <a:gd name="T6" fmla="*/ 128 w 257"/>
                <a:gd name="T7" fmla="*/ 152 h 152"/>
                <a:gd name="T8" fmla="*/ 0 w 257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2">
                  <a:moveTo>
                    <a:pt x="0" y="76"/>
                  </a:moveTo>
                  <a:lnTo>
                    <a:pt x="128" y="0"/>
                  </a:lnTo>
                  <a:lnTo>
                    <a:pt x="257" y="76"/>
                  </a:lnTo>
                  <a:lnTo>
                    <a:pt x="128" y="152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2326004" y="2500434"/>
              <a:ext cx="691515" cy="654050"/>
            </a:xfrm>
            <a:custGeom>
              <a:avLst/>
              <a:gdLst>
                <a:gd name="T0" fmla="*/ 0 w 3800"/>
                <a:gd name="T1" fmla="*/ 598 h 3584"/>
                <a:gd name="T2" fmla="*/ 598 w 3800"/>
                <a:gd name="T3" fmla="*/ 0 h 3584"/>
                <a:gd name="T4" fmla="*/ 3203 w 3800"/>
                <a:gd name="T5" fmla="*/ 0 h 3584"/>
                <a:gd name="T6" fmla="*/ 3800 w 3800"/>
                <a:gd name="T7" fmla="*/ 598 h 3584"/>
                <a:gd name="T8" fmla="*/ 3800 w 3800"/>
                <a:gd name="T9" fmla="*/ 2987 h 3584"/>
                <a:gd name="T10" fmla="*/ 3203 w 3800"/>
                <a:gd name="T11" fmla="*/ 3584 h 3584"/>
                <a:gd name="T12" fmla="*/ 598 w 3800"/>
                <a:gd name="T13" fmla="*/ 3584 h 3584"/>
                <a:gd name="T14" fmla="*/ 0 w 3800"/>
                <a:gd name="T15" fmla="*/ 2987 h 3584"/>
                <a:gd name="T16" fmla="*/ 0 w 3800"/>
                <a:gd name="T17" fmla="*/ 598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0" h="3584">
                  <a:moveTo>
                    <a:pt x="0" y="598"/>
                  </a:moveTo>
                  <a:cubicBezTo>
                    <a:pt x="0" y="268"/>
                    <a:pt x="268" y="0"/>
                    <a:pt x="598" y="0"/>
                  </a:cubicBezTo>
                  <a:lnTo>
                    <a:pt x="3203" y="0"/>
                  </a:lnTo>
                  <a:cubicBezTo>
                    <a:pt x="3533" y="0"/>
                    <a:pt x="3800" y="268"/>
                    <a:pt x="3800" y="598"/>
                  </a:cubicBezTo>
                  <a:lnTo>
                    <a:pt x="3800" y="2987"/>
                  </a:lnTo>
                  <a:cubicBezTo>
                    <a:pt x="3800" y="3317"/>
                    <a:pt x="3533" y="3584"/>
                    <a:pt x="3203" y="3584"/>
                  </a:cubicBezTo>
                  <a:lnTo>
                    <a:pt x="598" y="3584"/>
                  </a:lnTo>
                  <a:cubicBezTo>
                    <a:pt x="268" y="3584"/>
                    <a:pt x="0" y="3317"/>
                    <a:pt x="0" y="2987"/>
                  </a:cubicBezTo>
                  <a:lnTo>
                    <a:pt x="0" y="598"/>
                  </a:lnTo>
                  <a:close/>
                </a:path>
              </a:pathLst>
            </a:custGeom>
            <a:solidFill>
              <a:srgbClr val="DDD9C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2326004" y="2500434"/>
              <a:ext cx="691515" cy="654050"/>
            </a:xfrm>
            <a:custGeom>
              <a:avLst/>
              <a:gdLst>
                <a:gd name="T0" fmla="*/ 0 w 3800"/>
                <a:gd name="T1" fmla="*/ 598 h 3584"/>
                <a:gd name="T2" fmla="*/ 598 w 3800"/>
                <a:gd name="T3" fmla="*/ 0 h 3584"/>
                <a:gd name="T4" fmla="*/ 3203 w 3800"/>
                <a:gd name="T5" fmla="*/ 0 h 3584"/>
                <a:gd name="T6" fmla="*/ 3800 w 3800"/>
                <a:gd name="T7" fmla="*/ 598 h 3584"/>
                <a:gd name="T8" fmla="*/ 3800 w 3800"/>
                <a:gd name="T9" fmla="*/ 2987 h 3584"/>
                <a:gd name="T10" fmla="*/ 3203 w 3800"/>
                <a:gd name="T11" fmla="*/ 3584 h 3584"/>
                <a:gd name="T12" fmla="*/ 598 w 3800"/>
                <a:gd name="T13" fmla="*/ 3584 h 3584"/>
                <a:gd name="T14" fmla="*/ 0 w 3800"/>
                <a:gd name="T15" fmla="*/ 2987 h 3584"/>
                <a:gd name="T16" fmla="*/ 0 w 3800"/>
                <a:gd name="T17" fmla="*/ 598 h 3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00" h="3584">
                  <a:moveTo>
                    <a:pt x="0" y="598"/>
                  </a:moveTo>
                  <a:cubicBezTo>
                    <a:pt x="0" y="268"/>
                    <a:pt x="268" y="0"/>
                    <a:pt x="598" y="0"/>
                  </a:cubicBezTo>
                  <a:lnTo>
                    <a:pt x="3203" y="0"/>
                  </a:lnTo>
                  <a:cubicBezTo>
                    <a:pt x="3533" y="0"/>
                    <a:pt x="3800" y="268"/>
                    <a:pt x="3800" y="598"/>
                  </a:cubicBezTo>
                  <a:lnTo>
                    <a:pt x="3800" y="2987"/>
                  </a:lnTo>
                  <a:cubicBezTo>
                    <a:pt x="3800" y="3317"/>
                    <a:pt x="3533" y="3584"/>
                    <a:pt x="3203" y="3584"/>
                  </a:cubicBezTo>
                  <a:lnTo>
                    <a:pt x="598" y="3584"/>
                  </a:lnTo>
                  <a:cubicBezTo>
                    <a:pt x="268" y="3584"/>
                    <a:pt x="0" y="3317"/>
                    <a:pt x="0" y="2987"/>
                  </a:cubicBezTo>
                  <a:lnTo>
                    <a:pt x="0" y="598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35" name="Rectangle 60"/>
            <p:cNvSpPr>
              <a:spLocks noChangeArrowheads="1"/>
            </p:cNvSpPr>
            <p:nvPr/>
          </p:nvSpPr>
          <p:spPr bwMode="auto">
            <a:xfrm>
              <a:off x="2430530" y="2610924"/>
              <a:ext cx="534035" cy="414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Rural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territorial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development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2"/>
            <p:cNvSpPr>
              <a:spLocks noChangeArrowheads="1"/>
            </p:cNvSpPr>
            <p:nvPr/>
          </p:nvSpPr>
          <p:spPr bwMode="auto">
            <a:xfrm>
              <a:off x="2896234" y="2784914"/>
              <a:ext cx="22821" cy="9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CR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63"/>
            <p:cNvSpPr>
              <a:spLocks/>
            </p:cNvSpPr>
            <p:nvPr/>
          </p:nvSpPr>
          <p:spPr bwMode="auto">
            <a:xfrm>
              <a:off x="2159634" y="2798249"/>
              <a:ext cx="163195" cy="96520"/>
            </a:xfrm>
            <a:custGeom>
              <a:avLst/>
              <a:gdLst>
                <a:gd name="T0" fmla="*/ 0 w 257"/>
                <a:gd name="T1" fmla="*/ 76 h 152"/>
                <a:gd name="T2" fmla="*/ 129 w 257"/>
                <a:gd name="T3" fmla="*/ 0 h 152"/>
                <a:gd name="T4" fmla="*/ 257 w 257"/>
                <a:gd name="T5" fmla="*/ 76 h 152"/>
                <a:gd name="T6" fmla="*/ 129 w 257"/>
                <a:gd name="T7" fmla="*/ 152 h 152"/>
                <a:gd name="T8" fmla="*/ 0 w 257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2">
                  <a:moveTo>
                    <a:pt x="0" y="76"/>
                  </a:moveTo>
                  <a:lnTo>
                    <a:pt x="129" y="0"/>
                  </a:lnTo>
                  <a:lnTo>
                    <a:pt x="257" y="76"/>
                  </a:lnTo>
                  <a:lnTo>
                    <a:pt x="129" y="15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6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38" name="Freeform 64"/>
            <p:cNvSpPr>
              <a:spLocks/>
            </p:cNvSpPr>
            <p:nvPr/>
          </p:nvSpPr>
          <p:spPr bwMode="auto">
            <a:xfrm>
              <a:off x="2159634" y="2798249"/>
              <a:ext cx="163195" cy="96520"/>
            </a:xfrm>
            <a:custGeom>
              <a:avLst/>
              <a:gdLst>
                <a:gd name="T0" fmla="*/ 0 w 257"/>
                <a:gd name="T1" fmla="*/ 76 h 152"/>
                <a:gd name="T2" fmla="*/ 129 w 257"/>
                <a:gd name="T3" fmla="*/ 0 h 152"/>
                <a:gd name="T4" fmla="*/ 257 w 257"/>
                <a:gd name="T5" fmla="*/ 76 h 152"/>
                <a:gd name="T6" fmla="*/ 129 w 257"/>
                <a:gd name="T7" fmla="*/ 152 h 152"/>
                <a:gd name="T8" fmla="*/ 0 w 257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2">
                  <a:moveTo>
                    <a:pt x="0" y="76"/>
                  </a:moveTo>
                  <a:lnTo>
                    <a:pt x="129" y="0"/>
                  </a:lnTo>
                  <a:lnTo>
                    <a:pt x="257" y="76"/>
                  </a:lnTo>
                  <a:lnTo>
                    <a:pt x="129" y="152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39" name="Freeform 65"/>
            <p:cNvSpPr>
              <a:spLocks/>
            </p:cNvSpPr>
            <p:nvPr/>
          </p:nvSpPr>
          <p:spPr bwMode="auto">
            <a:xfrm>
              <a:off x="3194049" y="2500434"/>
              <a:ext cx="718820" cy="615950"/>
            </a:xfrm>
            <a:custGeom>
              <a:avLst/>
              <a:gdLst>
                <a:gd name="T0" fmla="*/ 0 w 3952"/>
                <a:gd name="T1" fmla="*/ 563 h 3376"/>
                <a:gd name="T2" fmla="*/ 563 w 3952"/>
                <a:gd name="T3" fmla="*/ 0 h 3376"/>
                <a:gd name="T4" fmla="*/ 3390 w 3952"/>
                <a:gd name="T5" fmla="*/ 0 h 3376"/>
                <a:gd name="T6" fmla="*/ 3952 w 3952"/>
                <a:gd name="T7" fmla="*/ 563 h 3376"/>
                <a:gd name="T8" fmla="*/ 3952 w 3952"/>
                <a:gd name="T9" fmla="*/ 2814 h 3376"/>
                <a:gd name="T10" fmla="*/ 3390 w 3952"/>
                <a:gd name="T11" fmla="*/ 3376 h 3376"/>
                <a:gd name="T12" fmla="*/ 563 w 3952"/>
                <a:gd name="T13" fmla="*/ 3376 h 3376"/>
                <a:gd name="T14" fmla="*/ 0 w 3952"/>
                <a:gd name="T15" fmla="*/ 2814 h 3376"/>
                <a:gd name="T16" fmla="*/ 0 w 3952"/>
                <a:gd name="T17" fmla="*/ 563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2" h="3376">
                  <a:moveTo>
                    <a:pt x="0" y="563"/>
                  </a:moveTo>
                  <a:cubicBezTo>
                    <a:pt x="0" y="252"/>
                    <a:pt x="252" y="0"/>
                    <a:pt x="563" y="0"/>
                  </a:cubicBezTo>
                  <a:lnTo>
                    <a:pt x="3390" y="0"/>
                  </a:lnTo>
                  <a:cubicBezTo>
                    <a:pt x="3701" y="0"/>
                    <a:pt x="3952" y="252"/>
                    <a:pt x="3952" y="563"/>
                  </a:cubicBezTo>
                  <a:lnTo>
                    <a:pt x="3952" y="2814"/>
                  </a:lnTo>
                  <a:cubicBezTo>
                    <a:pt x="3952" y="3125"/>
                    <a:pt x="3701" y="3376"/>
                    <a:pt x="3390" y="3376"/>
                  </a:cubicBezTo>
                  <a:lnTo>
                    <a:pt x="563" y="3376"/>
                  </a:lnTo>
                  <a:cubicBezTo>
                    <a:pt x="252" y="3376"/>
                    <a:pt x="0" y="3125"/>
                    <a:pt x="0" y="2814"/>
                  </a:cubicBezTo>
                  <a:lnTo>
                    <a:pt x="0" y="563"/>
                  </a:lnTo>
                  <a:close/>
                </a:path>
              </a:pathLst>
            </a:custGeom>
            <a:solidFill>
              <a:srgbClr val="DDD9C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40" name="Freeform 66"/>
            <p:cNvSpPr>
              <a:spLocks/>
            </p:cNvSpPr>
            <p:nvPr/>
          </p:nvSpPr>
          <p:spPr bwMode="auto">
            <a:xfrm>
              <a:off x="3193414" y="2500434"/>
              <a:ext cx="719455" cy="615950"/>
            </a:xfrm>
            <a:custGeom>
              <a:avLst/>
              <a:gdLst>
                <a:gd name="T0" fmla="*/ 0 w 3952"/>
                <a:gd name="T1" fmla="*/ 563 h 3376"/>
                <a:gd name="T2" fmla="*/ 563 w 3952"/>
                <a:gd name="T3" fmla="*/ 0 h 3376"/>
                <a:gd name="T4" fmla="*/ 3390 w 3952"/>
                <a:gd name="T5" fmla="*/ 0 h 3376"/>
                <a:gd name="T6" fmla="*/ 3952 w 3952"/>
                <a:gd name="T7" fmla="*/ 563 h 3376"/>
                <a:gd name="T8" fmla="*/ 3952 w 3952"/>
                <a:gd name="T9" fmla="*/ 2814 h 3376"/>
                <a:gd name="T10" fmla="*/ 3390 w 3952"/>
                <a:gd name="T11" fmla="*/ 3376 h 3376"/>
                <a:gd name="T12" fmla="*/ 563 w 3952"/>
                <a:gd name="T13" fmla="*/ 3376 h 3376"/>
                <a:gd name="T14" fmla="*/ 0 w 3952"/>
                <a:gd name="T15" fmla="*/ 2814 h 3376"/>
                <a:gd name="T16" fmla="*/ 0 w 3952"/>
                <a:gd name="T17" fmla="*/ 563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52" h="3376">
                  <a:moveTo>
                    <a:pt x="0" y="563"/>
                  </a:moveTo>
                  <a:cubicBezTo>
                    <a:pt x="0" y="252"/>
                    <a:pt x="252" y="0"/>
                    <a:pt x="563" y="0"/>
                  </a:cubicBezTo>
                  <a:lnTo>
                    <a:pt x="3390" y="0"/>
                  </a:lnTo>
                  <a:cubicBezTo>
                    <a:pt x="3701" y="0"/>
                    <a:pt x="3952" y="252"/>
                    <a:pt x="3952" y="563"/>
                  </a:cubicBezTo>
                  <a:lnTo>
                    <a:pt x="3952" y="2814"/>
                  </a:lnTo>
                  <a:cubicBezTo>
                    <a:pt x="3952" y="3125"/>
                    <a:pt x="3701" y="3376"/>
                    <a:pt x="3390" y="3376"/>
                  </a:cubicBezTo>
                  <a:lnTo>
                    <a:pt x="563" y="3376"/>
                  </a:lnTo>
                  <a:cubicBezTo>
                    <a:pt x="252" y="3376"/>
                    <a:pt x="0" y="3125"/>
                    <a:pt x="0" y="2814"/>
                  </a:cubicBezTo>
                  <a:lnTo>
                    <a:pt x="0" y="563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41" name="Rectangle 67"/>
            <p:cNvSpPr>
              <a:spLocks noChangeArrowheads="1"/>
            </p:cNvSpPr>
            <p:nvPr/>
          </p:nvSpPr>
          <p:spPr bwMode="auto">
            <a:xfrm>
              <a:off x="3246888" y="2520119"/>
              <a:ext cx="628848" cy="551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Agriculture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adaptation and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mitigation to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climate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change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3695064" y="2939219"/>
              <a:ext cx="22821" cy="9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CR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76"/>
            <p:cNvSpPr>
              <a:spLocks/>
            </p:cNvSpPr>
            <p:nvPr/>
          </p:nvSpPr>
          <p:spPr bwMode="auto">
            <a:xfrm>
              <a:off x="3041014" y="2803964"/>
              <a:ext cx="161290" cy="96520"/>
            </a:xfrm>
            <a:custGeom>
              <a:avLst/>
              <a:gdLst>
                <a:gd name="T0" fmla="*/ 0 w 254"/>
                <a:gd name="T1" fmla="*/ 76 h 152"/>
                <a:gd name="T2" fmla="*/ 127 w 254"/>
                <a:gd name="T3" fmla="*/ 0 h 152"/>
                <a:gd name="T4" fmla="*/ 254 w 254"/>
                <a:gd name="T5" fmla="*/ 76 h 152"/>
                <a:gd name="T6" fmla="*/ 127 w 254"/>
                <a:gd name="T7" fmla="*/ 152 h 152"/>
                <a:gd name="T8" fmla="*/ 0 w 254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2">
                  <a:moveTo>
                    <a:pt x="0" y="76"/>
                  </a:moveTo>
                  <a:lnTo>
                    <a:pt x="127" y="0"/>
                  </a:lnTo>
                  <a:lnTo>
                    <a:pt x="254" y="76"/>
                  </a:lnTo>
                  <a:lnTo>
                    <a:pt x="127" y="15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6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44" name="Freeform 77"/>
            <p:cNvSpPr>
              <a:spLocks/>
            </p:cNvSpPr>
            <p:nvPr/>
          </p:nvSpPr>
          <p:spPr bwMode="auto">
            <a:xfrm>
              <a:off x="3041014" y="2803964"/>
              <a:ext cx="161290" cy="96520"/>
            </a:xfrm>
            <a:custGeom>
              <a:avLst/>
              <a:gdLst>
                <a:gd name="T0" fmla="*/ 0 w 254"/>
                <a:gd name="T1" fmla="*/ 76 h 152"/>
                <a:gd name="T2" fmla="*/ 127 w 254"/>
                <a:gd name="T3" fmla="*/ 0 h 152"/>
                <a:gd name="T4" fmla="*/ 254 w 254"/>
                <a:gd name="T5" fmla="*/ 76 h 152"/>
                <a:gd name="T6" fmla="*/ 127 w 254"/>
                <a:gd name="T7" fmla="*/ 152 h 152"/>
                <a:gd name="T8" fmla="*/ 0 w 254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52">
                  <a:moveTo>
                    <a:pt x="0" y="76"/>
                  </a:moveTo>
                  <a:lnTo>
                    <a:pt x="127" y="0"/>
                  </a:lnTo>
                  <a:lnTo>
                    <a:pt x="254" y="76"/>
                  </a:lnTo>
                  <a:lnTo>
                    <a:pt x="127" y="152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45" name="Freeform 78"/>
            <p:cNvSpPr>
              <a:spLocks/>
            </p:cNvSpPr>
            <p:nvPr/>
          </p:nvSpPr>
          <p:spPr bwMode="auto">
            <a:xfrm>
              <a:off x="4091939" y="2490274"/>
              <a:ext cx="739775" cy="605790"/>
            </a:xfrm>
            <a:custGeom>
              <a:avLst/>
              <a:gdLst>
                <a:gd name="T0" fmla="*/ 0 w 4064"/>
                <a:gd name="T1" fmla="*/ 554 h 3320"/>
                <a:gd name="T2" fmla="*/ 554 w 4064"/>
                <a:gd name="T3" fmla="*/ 0 h 3320"/>
                <a:gd name="T4" fmla="*/ 3511 w 4064"/>
                <a:gd name="T5" fmla="*/ 0 h 3320"/>
                <a:gd name="T6" fmla="*/ 4064 w 4064"/>
                <a:gd name="T7" fmla="*/ 554 h 3320"/>
                <a:gd name="T8" fmla="*/ 4064 w 4064"/>
                <a:gd name="T9" fmla="*/ 2767 h 3320"/>
                <a:gd name="T10" fmla="*/ 3511 w 4064"/>
                <a:gd name="T11" fmla="*/ 3320 h 3320"/>
                <a:gd name="T12" fmla="*/ 554 w 4064"/>
                <a:gd name="T13" fmla="*/ 3320 h 3320"/>
                <a:gd name="T14" fmla="*/ 0 w 4064"/>
                <a:gd name="T15" fmla="*/ 2767 h 3320"/>
                <a:gd name="T16" fmla="*/ 0 w 4064"/>
                <a:gd name="T17" fmla="*/ 554 h 3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4" h="3320">
                  <a:moveTo>
                    <a:pt x="0" y="554"/>
                  </a:moveTo>
                  <a:cubicBezTo>
                    <a:pt x="0" y="248"/>
                    <a:pt x="248" y="0"/>
                    <a:pt x="554" y="0"/>
                  </a:cubicBezTo>
                  <a:lnTo>
                    <a:pt x="3511" y="0"/>
                  </a:lnTo>
                  <a:cubicBezTo>
                    <a:pt x="3817" y="0"/>
                    <a:pt x="4064" y="248"/>
                    <a:pt x="4064" y="554"/>
                  </a:cubicBezTo>
                  <a:lnTo>
                    <a:pt x="4064" y="2767"/>
                  </a:lnTo>
                  <a:cubicBezTo>
                    <a:pt x="4064" y="3073"/>
                    <a:pt x="3817" y="3320"/>
                    <a:pt x="3511" y="3320"/>
                  </a:cubicBezTo>
                  <a:lnTo>
                    <a:pt x="554" y="3320"/>
                  </a:lnTo>
                  <a:cubicBezTo>
                    <a:pt x="248" y="3320"/>
                    <a:pt x="0" y="3073"/>
                    <a:pt x="0" y="2767"/>
                  </a:cubicBezTo>
                  <a:lnTo>
                    <a:pt x="0" y="554"/>
                  </a:lnTo>
                  <a:close/>
                </a:path>
              </a:pathLst>
            </a:custGeom>
            <a:solidFill>
              <a:srgbClr val="DDD9C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46" name="Freeform 79"/>
            <p:cNvSpPr>
              <a:spLocks/>
            </p:cNvSpPr>
            <p:nvPr/>
          </p:nvSpPr>
          <p:spPr bwMode="auto">
            <a:xfrm>
              <a:off x="4091939" y="2490274"/>
              <a:ext cx="739775" cy="605790"/>
            </a:xfrm>
            <a:custGeom>
              <a:avLst/>
              <a:gdLst>
                <a:gd name="T0" fmla="*/ 0 w 4064"/>
                <a:gd name="T1" fmla="*/ 554 h 3320"/>
                <a:gd name="T2" fmla="*/ 554 w 4064"/>
                <a:gd name="T3" fmla="*/ 0 h 3320"/>
                <a:gd name="T4" fmla="*/ 3511 w 4064"/>
                <a:gd name="T5" fmla="*/ 0 h 3320"/>
                <a:gd name="T6" fmla="*/ 4064 w 4064"/>
                <a:gd name="T7" fmla="*/ 554 h 3320"/>
                <a:gd name="T8" fmla="*/ 4064 w 4064"/>
                <a:gd name="T9" fmla="*/ 2767 h 3320"/>
                <a:gd name="T10" fmla="*/ 3511 w 4064"/>
                <a:gd name="T11" fmla="*/ 3320 h 3320"/>
                <a:gd name="T12" fmla="*/ 554 w 4064"/>
                <a:gd name="T13" fmla="*/ 3320 h 3320"/>
                <a:gd name="T14" fmla="*/ 0 w 4064"/>
                <a:gd name="T15" fmla="*/ 2767 h 3320"/>
                <a:gd name="T16" fmla="*/ 0 w 4064"/>
                <a:gd name="T17" fmla="*/ 554 h 3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64" h="3320">
                  <a:moveTo>
                    <a:pt x="0" y="554"/>
                  </a:moveTo>
                  <a:cubicBezTo>
                    <a:pt x="0" y="248"/>
                    <a:pt x="248" y="0"/>
                    <a:pt x="554" y="0"/>
                  </a:cubicBezTo>
                  <a:lnTo>
                    <a:pt x="3511" y="0"/>
                  </a:lnTo>
                  <a:cubicBezTo>
                    <a:pt x="3817" y="0"/>
                    <a:pt x="4064" y="248"/>
                    <a:pt x="4064" y="554"/>
                  </a:cubicBezTo>
                  <a:lnTo>
                    <a:pt x="4064" y="2767"/>
                  </a:lnTo>
                  <a:cubicBezTo>
                    <a:pt x="4064" y="3073"/>
                    <a:pt x="3817" y="3320"/>
                    <a:pt x="3511" y="3320"/>
                  </a:cubicBezTo>
                  <a:lnTo>
                    <a:pt x="554" y="3320"/>
                  </a:lnTo>
                  <a:cubicBezTo>
                    <a:pt x="248" y="3320"/>
                    <a:pt x="0" y="3073"/>
                    <a:pt x="0" y="2767"/>
                  </a:cubicBezTo>
                  <a:lnTo>
                    <a:pt x="0" y="554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47" name="Rectangle 80"/>
            <p:cNvSpPr>
              <a:spLocks noChangeArrowheads="1"/>
            </p:cNvSpPr>
            <p:nvPr/>
          </p:nvSpPr>
          <p:spPr bwMode="auto">
            <a:xfrm>
              <a:off x="4155113" y="2555044"/>
              <a:ext cx="618705" cy="441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Strengthening 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of agro-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exporting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sector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83"/>
            <p:cNvSpPr>
              <a:spLocks noChangeArrowheads="1"/>
            </p:cNvSpPr>
            <p:nvPr/>
          </p:nvSpPr>
          <p:spPr bwMode="auto">
            <a:xfrm>
              <a:off x="4710429" y="2793169"/>
              <a:ext cx="22821" cy="9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CR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84"/>
            <p:cNvSpPr>
              <a:spLocks/>
            </p:cNvSpPr>
            <p:nvPr/>
          </p:nvSpPr>
          <p:spPr bwMode="auto">
            <a:xfrm>
              <a:off x="3923029" y="2782374"/>
              <a:ext cx="163195" cy="96520"/>
            </a:xfrm>
            <a:custGeom>
              <a:avLst/>
              <a:gdLst>
                <a:gd name="T0" fmla="*/ 0 w 257"/>
                <a:gd name="T1" fmla="*/ 76 h 152"/>
                <a:gd name="T2" fmla="*/ 129 w 257"/>
                <a:gd name="T3" fmla="*/ 0 h 152"/>
                <a:gd name="T4" fmla="*/ 257 w 257"/>
                <a:gd name="T5" fmla="*/ 76 h 152"/>
                <a:gd name="T6" fmla="*/ 129 w 257"/>
                <a:gd name="T7" fmla="*/ 152 h 152"/>
                <a:gd name="T8" fmla="*/ 0 w 257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2">
                  <a:moveTo>
                    <a:pt x="0" y="76"/>
                  </a:moveTo>
                  <a:lnTo>
                    <a:pt x="129" y="0"/>
                  </a:lnTo>
                  <a:lnTo>
                    <a:pt x="257" y="76"/>
                  </a:lnTo>
                  <a:lnTo>
                    <a:pt x="129" y="152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E6B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50" name="Freeform 85"/>
            <p:cNvSpPr>
              <a:spLocks/>
            </p:cNvSpPr>
            <p:nvPr/>
          </p:nvSpPr>
          <p:spPr bwMode="auto">
            <a:xfrm>
              <a:off x="3923029" y="2782374"/>
              <a:ext cx="163195" cy="96520"/>
            </a:xfrm>
            <a:custGeom>
              <a:avLst/>
              <a:gdLst>
                <a:gd name="T0" fmla="*/ 0 w 257"/>
                <a:gd name="T1" fmla="*/ 76 h 152"/>
                <a:gd name="T2" fmla="*/ 129 w 257"/>
                <a:gd name="T3" fmla="*/ 0 h 152"/>
                <a:gd name="T4" fmla="*/ 257 w 257"/>
                <a:gd name="T5" fmla="*/ 76 h 152"/>
                <a:gd name="T6" fmla="*/ 129 w 257"/>
                <a:gd name="T7" fmla="*/ 152 h 152"/>
                <a:gd name="T8" fmla="*/ 0 w 257"/>
                <a:gd name="T9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52">
                  <a:moveTo>
                    <a:pt x="0" y="76"/>
                  </a:moveTo>
                  <a:lnTo>
                    <a:pt x="129" y="0"/>
                  </a:lnTo>
                  <a:lnTo>
                    <a:pt x="257" y="76"/>
                  </a:lnTo>
                  <a:lnTo>
                    <a:pt x="129" y="152"/>
                  </a:lnTo>
                  <a:lnTo>
                    <a:pt x="0" y="76"/>
                  </a:lnTo>
                  <a:close/>
                </a:path>
              </a:pathLst>
            </a:cu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51" name="Oval 86"/>
            <p:cNvSpPr>
              <a:spLocks noChangeArrowheads="1"/>
            </p:cNvSpPr>
            <p:nvPr/>
          </p:nvSpPr>
          <p:spPr bwMode="auto">
            <a:xfrm>
              <a:off x="469264" y="1088194"/>
              <a:ext cx="1304925" cy="1068705"/>
            </a:xfrm>
            <a:prstGeom prst="ellipse">
              <a:avLst/>
            </a:prstGeom>
            <a:solidFill>
              <a:srgbClr val="B9CDE5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52" name="Oval 87"/>
            <p:cNvSpPr>
              <a:spLocks noChangeArrowheads="1"/>
            </p:cNvSpPr>
            <p:nvPr/>
          </p:nvSpPr>
          <p:spPr bwMode="auto">
            <a:xfrm>
              <a:off x="469264" y="1088194"/>
              <a:ext cx="1304925" cy="1068705"/>
            </a:xfrm>
            <a:prstGeom prst="ellipse">
              <a:avLst/>
            </a:prstGeom>
            <a:noFill/>
            <a:ln w="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53" name="Rectangle 88"/>
            <p:cNvSpPr>
              <a:spLocks noChangeArrowheads="1"/>
            </p:cNvSpPr>
            <p:nvPr/>
          </p:nvSpPr>
          <p:spPr bwMode="auto">
            <a:xfrm>
              <a:off x="597466" y="1522983"/>
              <a:ext cx="1113155" cy="420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Support the national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goal of reducing poverty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95"/>
            <p:cNvSpPr>
              <a:spLocks noChangeArrowheads="1"/>
            </p:cNvSpPr>
            <p:nvPr/>
          </p:nvSpPr>
          <p:spPr bwMode="auto">
            <a:xfrm>
              <a:off x="1342389" y="1623499"/>
              <a:ext cx="22821" cy="91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CR" sz="8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Line 96"/>
            <p:cNvCxnSpPr/>
            <p:nvPr/>
          </p:nvCxnSpPr>
          <p:spPr bwMode="auto">
            <a:xfrm flipH="1">
              <a:off x="934084" y="2153089"/>
              <a:ext cx="133985" cy="306705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97"/>
            <p:cNvCxnSpPr/>
            <p:nvPr/>
          </p:nvCxnSpPr>
          <p:spPr bwMode="auto">
            <a:xfrm>
              <a:off x="1068069" y="2153089"/>
              <a:ext cx="623570" cy="326390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98"/>
            <p:cNvCxnSpPr/>
            <p:nvPr/>
          </p:nvCxnSpPr>
          <p:spPr bwMode="auto">
            <a:xfrm>
              <a:off x="1096644" y="2153089"/>
              <a:ext cx="1526540" cy="346075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99"/>
            <p:cNvCxnSpPr/>
            <p:nvPr/>
          </p:nvCxnSpPr>
          <p:spPr bwMode="auto">
            <a:xfrm>
              <a:off x="1144904" y="2173409"/>
              <a:ext cx="2390775" cy="326390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100"/>
            <p:cNvCxnSpPr/>
            <p:nvPr/>
          </p:nvCxnSpPr>
          <p:spPr bwMode="auto">
            <a:xfrm>
              <a:off x="1230629" y="2153089"/>
              <a:ext cx="3171825" cy="326390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101"/>
            <p:cNvCxnSpPr/>
            <p:nvPr/>
          </p:nvCxnSpPr>
          <p:spPr bwMode="auto">
            <a:xfrm>
              <a:off x="3017519" y="2125149"/>
              <a:ext cx="1384935" cy="354965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102"/>
            <p:cNvCxnSpPr/>
            <p:nvPr/>
          </p:nvCxnSpPr>
          <p:spPr bwMode="auto">
            <a:xfrm>
              <a:off x="3055619" y="2125149"/>
              <a:ext cx="596900" cy="382905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103"/>
            <p:cNvCxnSpPr/>
            <p:nvPr/>
          </p:nvCxnSpPr>
          <p:spPr bwMode="auto">
            <a:xfrm flipH="1">
              <a:off x="2633344" y="2114989"/>
              <a:ext cx="383540" cy="365760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104"/>
            <p:cNvCxnSpPr/>
            <p:nvPr/>
          </p:nvCxnSpPr>
          <p:spPr bwMode="auto">
            <a:xfrm flipH="1">
              <a:off x="1750694" y="2095939"/>
              <a:ext cx="1266190" cy="432435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105"/>
            <p:cNvCxnSpPr/>
            <p:nvPr/>
          </p:nvCxnSpPr>
          <p:spPr bwMode="auto">
            <a:xfrm flipH="1">
              <a:off x="952499" y="2095939"/>
              <a:ext cx="2150745" cy="413385"/>
            </a:xfrm>
            <a:prstGeom prst="line">
              <a:avLst/>
            </a:prstGeom>
            <a:noFill/>
            <a:ln w="14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Freeform 106"/>
            <p:cNvSpPr>
              <a:spLocks/>
            </p:cNvSpPr>
            <p:nvPr/>
          </p:nvSpPr>
          <p:spPr bwMode="auto">
            <a:xfrm>
              <a:off x="462491" y="35999"/>
              <a:ext cx="5437717" cy="219710"/>
            </a:xfrm>
            <a:custGeom>
              <a:avLst/>
              <a:gdLst>
                <a:gd name="T0" fmla="*/ 0 w 27160"/>
                <a:gd name="T1" fmla="*/ 202 h 1208"/>
                <a:gd name="T2" fmla="*/ 202 w 27160"/>
                <a:gd name="T3" fmla="*/ 0 h 1208"/>
                <a:gd name="T4" fmla="*/ 26959 w 27160"/>
                <a:gd name="T5" fmla="*/ 0 h 1208"/>
                <a:gd name="T6" fmla="*/ 27160 w 27160"/>
                <a:gd name="T7" fmla="*/ 202 h 1208"/>
                <a:gd name="T8" fmla="*/ 27160 w 27160"/>
                <a:gd name="T9" fmla="*/ 1007 h 1208"/>
                <a:gd name="T10" fmla="*/ 26959 w 27160"/>
                <a:gd name="T11" fmla="*/ 1208 h 1208"/>
                <a:gd name="T12" fmla="*/ 202 w 27160"/>
                <a:gd name="T13" fmla="*/ 1208 h 1208"/>
                <a:gd name="T14" fmla="*/ 0 w 27160"/>
                <a:gd name="T15" fmla="*/ 1007 h 1208"/>
                <a:gd name="T16" fmla="*/ 0 w 27160"/>
                <a:gd name="T17" fmla="*/ 202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60" h="1208">
                  <a:moveTo>
                    <a:pt x="0" y="202"/>
                  </a:moveTo>
                  <a:cubicBezTo>
                    <a:pt x="0" y="91"/>
                    <a:pt x="91" y="0"/>
                    <a:pt x="202" y="0"/>
                  </a:cubicBezTo>
                  <a:lnTo>
                    <a:pt x="26959" y="0"/>
                  </a:lnTo>
                  <a:cubicBezTo>
                    <a:pt x="27070" y="0"/>
                    <a:pt x="27160" y="91"/>
                    <a:pt x="27160" y="202"/>
                  </a:cubicBezTo>
                  <a:lnTo>
                    <a:pt x="27160" y="1007"/>
                  </a:lnTo>
                  <a:cubicBezTo>
                    <a:pt x="27160" y="1118"/>
                    <a:pt x="27070" y="1208"/>
                    <a:pt x="26959" y="1208"/>
                  </a:cubicBezTo>
                  <a:lnTo>
                    <a:pt x="202" y="1208"/>
                  </a:lnTo>
                  <a:cubicBezTo>
                    <a:pt x="91" y="1208"/>
                    <a:pt x="0" y="1118"/>
                    <a:pt x="0" y="1007"/>
                  </a:cubicBezTo>
                  <a:lnTo>
                    <a:pt x="0" y="202"/>
                  </a:lnTo>
                  <a:close/>
                </a:path>
              </a:pathLst>
            </a:custGeom>
            <a:solidFill>
              <a:srgbClr val="E6B9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66" name="Rectangle 107"/>
            <p:cNvSpPr>
              <a:spLocks noChangeArrowheads="1"/>
            </p:cNvSpPr>
            <p:nvPr/>
          </p:nvSpPr>
          <p:spPr bwMode="auto">
            <a:xfrm>
              <a:off x="377818" y="84665"/>
              <a:ext cx="5437505" cy="212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Agricultural Sector: Relationship among the National and Agricultural Objectives and the Sector’s Policies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114"/>
            <p:cNvSpPr>
              <a:spLocks noChangeArrowheads="1"/>
            </p:cNvSpPr>
            <p:nvPr/>
          </p:nvSpPr>
          <p:spPr bwMode="auto">
            <a:xfrm>
              <a:off x="3102609" y="209354"/>
              <a:ext cx="27892" cy="11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CR" sz="1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115"/>
            <p:cNvSpPr>
              <a:spLocks/>
            </p:cNvSpPr>
            <p:nvPr/>
          </p:nvSpPr>
          <p:spPr bwMode="auto">
            <a:xfrm>
              <a:off x="295909" y="3214809"/>
              <a:ext cx="4943475" cy="220345"/>
            </a:xfrm>
            <a:custGeom>
              <a:avLst/>
              <a:gdLst>
                <a:gd name="T0" fmla="*/ 0 w 27160"/>
                <a:gd name="T1" fmla="*/ 202 h 1208"/>
                <a:gd name="T2" fmla="*/ 202 w 27160"/>
                <a:gd name="T3" fmla="*/ 0 h 1208"/>
                <a:gd name="T4" fmla="*/ 26959 w 27160"/>
                <a:gd name="T5" fmla="*/ 0 h 1208"/>
                <a:gd name="T6" fmla="*/ 27160 w 27160"/>
                <a:gd name="T7" fmla="*/ 202 h 1208"/>
                <a:gd name="T8" fmla="*/ 27160 w 27160"/>
                <a:gd name="T9" fmla="*/ 1007 h 1208"/>
                <a:gd name="T10" fmla="*/ 26959 w 27160"/>
                <a:gd name="T11" fmla="*/ 1208 h 1208"/>
                <a:gd name="T12" fmla="*/ 202 w 27160"/>
                <a:gd name="T13" fmla="*/ 1208 h 1208"/>
                <a:gd name="T14" fmla="*/ 0 w 27160"/>
                <a:gd name="T15" fmla="*/ 1007 h 1208"/>
                <a:gd name="T16" fmla="*/ 0 w 27160"/>
                <a:gd name="T17" fmla="*/ 202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60" h="1208">
                  <a:moveTo>
                    <a:pt x="0" y="202"/>
                  </a:moveTo>
                  <a:cubicBezTo>
                    <a:pt x="0" y="91"/>
                    <a:pt x="91" y="0"/>
                    <a:pt x="202" y="0"/>
                  </a:cubicBezTo>
                  <a:lnTo>
                    <a:pt x="26959" y="0"/>
                  </a:lnTo>
                  <a:cubicBezTo>
                    <a:pt x="27070" y="0"/>
                    <a:pt x="27160" y="91"/>
                    <a:pt x="27160" y="202"/>
                  </a:cubicBezTo>
                  <a:lnTo>
                    <a:pt x="27160" y="1007"/>
                  </a:lnTo>
                  <a:cubicBezTo>
                    <a:pt x="27160" y="1118"/>
                    <a:pt x="27070" y="1208"/>
                    <a:pt x="26959" y="1208"/>
                  </a:cubicBezTo>
                  <a:lnTo>
                    <a:pt x="202" y="1208"/>
                  </a:lnTo>
                  <a:cubicBezTo>
                    <a:pt x="91" y="1208"/>
                    <a:pt x="0" y="1118"/>
                    <a:pt x="0" y="1007"/>
                  </a:cubicBezTo>
                  <a:lnTo>
                    <a:pt x="0" y="202"/>
                  </a:lnTo>
                  <a:close/>
                </a:path>
              </a:pathLst>
            </a:custGeom>
            <a:solidFill>
              <a:srgbClr val="E6B9B8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CR" sz="2400"/>
            </a:p>
          </p:txBody>
        </p:sp>
        <p:sp>
          <p:nvSpPr>
            <p:cNvPr id="69" name="Rectangle 116"/>
            <p:cNvSpPr>
              <a:spLocks noChangeArrowheads="1"/>
            </p:cNvSpPr>
            <p:nvPr/>
          </p:nvSpPr>
          <p:spPr bwMode="auto">
            <a:xfrm>
              <a:off x="2182425" y="3267514"/>
              <a:ext cx="1331231" cy="11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Adapted from Sepsa (2014)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118"/>
            <p:cNvSpPr>
              <a:spLocks noChangeArrowheads="1"/>
            </p:cNvSpPr>
            <p:nvPr/>
          </p:nvSpPr>
          <p:spPr bwMode="auto">
            <a:xfrm>
              <a:off x="3353434" y="3267514"/>
              <a:ext cx="27892" cy="114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CR" sz="10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s-CR" sz="14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 Box 218"/>
            <p:cNvSpPr txBox="1"/>
            <p:nvPr/>
          </p:nvSpPr>
          <p:spPr>
            <a:xfrm>
              <a:off x="4750436" y="424086"/>
              <a:ext cx="1303866" cy="574006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CR" sz="105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2015-2018</a:t>
              </a:r>
              <a:endParaRPr lang="es-CR" sz="14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National</a:t>
              </a:r>
              <a:endParaRPr lang="es-CR" sz="14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Objectives</a:t>
              </a:r>
              <a:endParaRPr lang="es-CR" sz="1400">
                <a:effectLst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 Box 5"/>
            <p:cNvSpPr txBox="1"/>
            <p:nvPr/>
          </p:nvSpPr>
          <p:spPr>
            <a:xfrm>
              <a:off x="4750647" y="1236158"/>
              <a:ext cx="1303655" cy="57340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2015-2018</a:t>
              </a:r>
              <a:endParaRPr lang="es-C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Agricultural Sector Objectives</a:t>
              </a:r>
              <a:endParaRPr lang="es-C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3" name="Text Box 5"/>
            <p:cNvSpPr txBox="1"/>
            <p:nvPr/>
          </p:nvSpPr>
          <p:spPr>
            <a:xfrm>
              <a:off x="4966334" y="2216683"/>
              <a:ext cx="1120140" cy="57340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 </a:t>
              </a:r>
              <a:endParaRPr lang="es-C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Sectorial</a:t>
              </a:r>
              <a:endParaRPr lang="es-C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1050"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Policies</a:t>
              </a:r>
              <a:endParaRPr lang="es-CR" sz="16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660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228705" y="5969138"/>
            <a:ext cx="914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graphicFrame>
        <p:nvGraphicFramePr>
          <p:cNvPr id="5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49308"/>
              </p:ext>
            </p:extLst>
          </p:nvPr>
        </p:nvGraphicFramePr>
        <p:xfrm>
          <a:off x="251487" y="116243"/>
          <a:ext cx="8143876" cy="5875604"/>
        </p:xfrm>
        <a:graphic>
          <a:graphicData uri="http://schemas.openxmlformats.org/drawingml/2006/table">
            <a:tbl>
              <a:tblPr/>
              <a:tblGrid>
                <a:gridCol w="2598244"/>
                <a:gridCol w="973632"/>
                <a:gridCol w="1428750"/>
                <a:gridCol w="1428750"/>
                <a:gridCol w="857250"/>
                <a:gridCol w="857250"/>
              </a:tblGrid>
              <a:tr h="250031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B050"/>
                          </a:solidFill>
                          <a:latin typeface="+mj-lt"/>
                          <a:cs typeface="Arial" pitchFamily="34" charset="0"/>
                        </a:rPr>
                        <a:t>Enabling </a:t>
                      </a:r>
                      <a:r>
                        <a:rPr lang="en-US" sz="2400" b="0" i="0" u="none" strike="noStrike" dirty="0" smtClean="0">
                          <a:solidFill>
                            <a:srgbClr val="00B050"/>
                          </a:solidFill>
                          <a:latin typeface="+mj-lt"/>
                          <a:cs typeface="Arial" pitchFamily="34" charset="0"/>
                        </a:rPr>
                        <a:t>conditions for CSA in Costa Rica</a:t>
                      </a:r>
                      <a:endParaRPr lang="en-US" sz="2400" b="0" i="0" u="none" strike="noStrike" dirty="0">
                        <a:solidFill>
                          <a:srgbClr val="00B050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000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Subject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egulation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ayment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Extension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and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research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ax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reduction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Eco-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Labeling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Land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Soil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use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ater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use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-X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Agricultural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Organic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Residues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Air emissions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ater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protection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17375D"/>
                          </a:solidFill>
                          <a:latin typeface="Arial" pitchFamily="34" charset="0"/>
                          <a:cs typeface="Arial" pitchFamily="34" charset="0"/>
                        </a:rPr>
                        <a:t>+X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Agrochemical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use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ESR (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Environmental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Services Recognition) 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Organic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agriculture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17375D"/>
                          </a:solidFill>
                          <a:latin typeface="Arial" pitchFamily="34" charset="0"/>
                          <a:cs typeface="Arial" pitchFamily="34" charset="0"/>
                        </a:rPr>
                        <a:t>+X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009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ESR (Environmental Services Recognition)  Sustainable agriculture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17375D"/>
                          </a:solidFill>
                          <a:latin typeface="Arial" pitchFamily="34" charset="0"/>
                          <a:cs typeface="Arial" pitchFamily="34" charset="0"/>
                        </a:rPr>
                        <a:t>+X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06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PES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Payment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for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Environmental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Services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17375D"/>
                          </a:solidFill>
                          <a:latin typeface="Arial" pitchFamily="34" charset="0"/>
                          <a:cs typeface="Arial" pitchFamily="34" charset="0"/>
                        </a:rPr>
                        <a:t>+X </a:t>
                      </a:r>
                      <a:r>
                        <a:rPr lang="es-MX" sz="1400" b="1" i="0" u="none" strike="noStrike" dirty="0" smtClean="0">
                          <a:solidFill>
                            <a:srgbClr val="17375D"/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s-MX" sz="1400" b="1" i="0" u="none" strike="noStrike" dirty="0" err="1" smtClean="0">
                          <a:solidFill>
                            <a:srgbClr val="17375D"/>
                          </a:solidFill>
                          <a:latin typeface="Arial" pitchFamily="34" charset="0"/>
                          <a:cs typeface="Arial" pitchFamily="34" charset="0"/>
                        </a:rPr>
                        <a:t>agroforestry</a:t>
                      </a:r>
                      <a:r>
                        <a:rPr lang="es-MX" sz="1400" b="1" i="0" u="none" strike="noStrike" dirty="0" smtClean="0">
                          <a:solidFill>
                            <a:srgbClr val="17375D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MX" sz="1400" b="1" i="0" u="none" strike="noStrike" dirty="0">
                        <a:solidFill>
                          <a:srgbClr val="17375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Ecological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Blue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Flag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Program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Good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Agricultural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Practices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Public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legislation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and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standards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Private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standards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C-Local </a:t>
                      </a:r>
                      <a:r>
                        <a:rPr lang="es-MX" sz="1400" b="0" i="0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Market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003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C-Neutral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MX" sz="1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</a:p>
                  </a:txBody>
                  <a:tcPr marL="9162" marR="9162" marT="91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1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5564</TotalTime>
  <Words>955</Words>
  <Application>Microsoft Office PowerPoint</Application>
  <PresentationFormat>Presentación en pantalla (4:3)</PresentationFormat>
  <Paragraphs>291</Paragraphs>
  <Slides>15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1_Office Theme</vt:lpstr>
      <vt:lpstr>Office Theme</vt:lpstr>
      <vt:lpstr>2_Office Theme</vt:lpstr>
      <vt:lpstr>Climate Smart Agriculture in Costa Rica</vt:lpstr>
      <vt:lpstr>Regional Enabling Environment supporting CSA in Costa Rica</vt:lpstr>
      <vt:lpstr>CAC: Technical Group on Climate Change and Integrated Risk Management  </vt:lpstr>
      <vt:lpstr>International</vt:lpstr>
      <vt:lpstr>Key Messages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Opportunities and challenges for scaling up CSA in Costa Rica</vt:lpstr>
      <vt:lpstr>Smartness and adoption rates for some CSA practices</vt:lpstr>
      <vt:lpstr>So, the big question is……….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Enabling Environment supporting CSA in Costa Rica</dc:title>
  <dc:creator>Kelly Witkowski</dc:creator>
  <cp:lastModifiedBy>Usuario</cp:lastModifiedBy>
  <cp:revision>121</cp:revision>
  <dcterms:created xsi:type="dcterms:W3CDTF">2016-05-16T21:05:09Z</dcterms:created>
  <dcterms:modified xsi:type="dcterms:W3CDTF">2016-06-15T06:28:08Z</dcterms:modified>
</cp:coreProperties>
</file>