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15"/>
  </p:notesMasterIdLst>
  <p:sldIdLst>
    <p:sldId id="256" r:id="rId2"/>
    <p:sldId id="257" r:id="rId3"/>
    <p:sldId id="283" r:id="rId4"/>
    <p:sldId id="279" r:id="rId5"/>
    <p:sldId id="280" r:id="rId6"/>
    <p:sldId id="281" r:id="rId7"/>
    <p:sldId id="282" r:id="rId8"/>
    <p:sldId id="267" r:id="rId9"/>
    <p:sldId id="284" r:id="rId10"/>
    <p:sldId id="285" r:id="rId11"/>
    <p:sldId id="273" r:id="rId12"/>
    <p:sldId id="286"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A3188-EC4F-4239-A546-1B34BC6435A0}" type="datetimeFigureOut">
              <a:rPr lang="en-GB" smtClean="0"/>
              <a:t>17/06/2016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A6E46-4DBF-4B3E-914A-DB0527B4B116}" type="slidenum">
              <a:rPr lang="en-GB" smtClean="0"/>
              <a:t>‹#›</a:t>
            </a:fld>
            <a:endParaRPr lang="en-GB"/>
          </a:p>
        </p:txBody>
      </p:sp>
    </p:spTree>
    <p:extLst>
      <p:ext uri="{BB962C8B-B14F-4D97-AF65-F5344CB8AC3E}">
        <p14:creationId xmlns:p14="http://schemas.microsoft.com/office/powerpoint/2010/main" val="652188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CE8B99-C3B5-4D68-8600-1D98CCB6D8BB}" type="datetimeFigureOut">
              <a:rPr lang="en-GB" smtClean="0"/>
              <a:t>17/06/2016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7218C-9817-4072-A443-E01ACA41BF5B}" type="slidenum">
              <a:rPr lang="en-GB" smtClean="0"/>
              <a:t>‹#›</a:t>
            </a:fld>
            <a:endParaRPr lang="en-GB"/>
          </a:p>
        </p:txBody>
      </p:sp>
    </p:spTree>
    <p:extLst>
      <p:ext uri="{BB962C8B-B14F-4D97-AF65-F5344CB8AC3E}">
        <p14:creationId xmlns:p14="http://schemas.microsoft.com/office/powerpoint/2010/main" val="74648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CE8B99-C3B5-4D68-8600-1D98CCB6D8BB}" type="datetimeFigureOut">
              <a:rPr lang="en-GB" smtClean="0"/>
              <a:t>17/06/2016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7218C-9817-4072-A443-E01ACA41BF5B}" type="slidenum">
              <a:rPr lang="en-GB" smtClean="0"/>
              <a:t>‹#›</a:t>
            </a:fld>
            <a:endParaRPr lang="en-GB"/>
          </a:p>
        </p:txBody>
      </p:sp>
    </p:spTree>
    <p:extLst>
      <p:ext uri="{BB962C8B-B14F-4D97-AF65-F5344CB8AC3E}">
        <p14:creationId xmlns:p14="http://schemas.microsoft.com/office/powerpoint/2010/main" val="317065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CE8B99-C3B5-4D68-8600-1D98CCB6D8BB}" type="datetimeFigureOut">
              <a:rPr lang="en-GB" smtClean="0"/>
              <a:t>17/06/2016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7218C-9817-4072-A443-E01ACA41BF5B}" type="slidenum">
              <a:rPr lang="en-GB" smtClean="0"/>
              <a:t>‹#›</a:t>
            </a:fld>
            <a:endParaRPr lang="en-GB"/>
          </a:p>
        </p:txBody>
      </p:sp>
    </p:spTree>
    <p:extLst>
      <p:ext uri="{BB962C8B-B14F-4D97-AF65-F5344CB8AC3E}">
        <p14:creationId xmlns:p14="http://schemas.microsoft.com/office/powerpoint/2010/main" val="256392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CE8B99-C3B5-4D68-8600-1D98CCB6D8BB}" type="datetimeFigureOut">
              <a:rPr lang="en-GB" smtClean="0"/>
              <a:t>17/06/2016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7218C-9817-4072-A443-E01ACA41BF5B}" type="slidenum">
              <a:rPr lang="en-GB" smtClean="0"/>
              <a:t>‹#›</a:t>
            </a:fld>
            <a:endParaRPr lang="en-GB"/>
          </a:p>
        </p:txBody>
      </p:sp>
    </p:spTree>
    <p:extLst>
      <p:ext uri="{BB962C8B-B14F-4D97-AF65-F5344CB8AC3E}">
        <p14:creationId xmlns:p14="http://schemas.microsoft.com/office/powerpoint/2010/main" val="3987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E8B99-C3B5-4D68-8600-1D98CCB6D8BB}" type="datetimeFigureOut">
              <a:rPr lang="en-GB" smtClean="0"/>
              <a:t>17/06/2016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27218C-9817-4072-A443-E01ACA41BF5B}" type="slidenum">
              <a:rPr lang="en-GB" smtClean="0"/>
              <a:t>‹#›</a:t>
            </a:fld>
            <a:endParaRPr lang="en-GB"/>
          </a:p>
        </p:txBody>
      </p:sp>
    </p:spTree>
    <p:extLst>
      <p:ext uri="{BB962C8B-B14F-4D97-AF65-F5344CB8AC3E}">
        <p14:creationId xmlns:p14="http://schemas.microsoft.com/office/powerpoint/2010/main" val="309260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CE8B99-C3B5-4D68-8600-1D98CCB6D8BB}" type="datetimeFigureOut">
              <a:rPr lang="en-GB" smtClean="0"/>
              <a:t>17/06/2016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27218C-9817-4072-A443-E01ACA41BF5B}" type="slidenum">
              <a:rPr lang="en-GB" smtClean="0"/>
              <a:t>‹#›</a:t>
            </a:fld>
            <a:endParaRPr lang="en-GB"/>
          </a:p>
        </p:txBody>
      </p:sp>
    </p:spTree>
    <p:extLst>
      <p:ext uri="{BB962C8B-B14F-4D97-AF65-F5344CB8AC3E}">
        <p14:creationId xmlns:p14="http://schemas.microsoft.com/office/powerpoint/2010/main" val="41488571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CE8B99-C3B5-4D68-8600-1D98CCB6D8BB}" type="datetimeFigureOut">
              <a:rPr lang="en-GB" smtClean="0"/>
              <a:t>17/06/2016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27218C-9817-4072-A443-E01ACA41BF5B}" type="slidenum">
              <a:rPr lang="en-GB" smtClean="0"/>
              <a:t>‹#›</a:t>
            </a:fld>
            <a:endParaRPr lang="en-GB"/>
          </a:p>
        </p:txBody>
      </p:sp>
    </p:spTree>
    <p:extLst>
      <p:ext uri="{BB962C8B-B14F-4D97-AF65-F5344CB8AC3E}">
        <p14:creationId xmlns:p14="http://schemas.microsoft.com/office/powerpoint/2010/main" val="32333165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CE8B99-C3B5-4D68-8600-1D98CCB6D8BB}" type="datetimeFigureOut">
              <a:rPr lang="en-GB" smtClean="0"/>
              <a:t>17/06/2016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27218C-9817-4072-A443-E01ACA41BF5B}" type="slidenum">
              <a:rPr lang="en-GB" smtClean="0"/>
              <a:t>‹#›</a:t>
            </a:fld>
            <a:endParaRPr lang="en-GB"/>
          </a:p>
        </p:txBody>
      </p:sp>
    </p:spTree>
    <p:extLst>
      <p:ext uri="{BB962C8B-B14F-4D97-AF65-F5344CB8AC3E}">
        <p14:creationId xmlns:p14="http://schemas.microsoft.com/office/powerpoint/2010/main" val="228421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E8B99-C3B5-4D68-8600-1D98CCB6D8BB}" type="datetimeFigureOut">
              <a:rPr lang="en-GB" smtClean="0"/>
              <a:t>17/06/2016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27218C-9817-4072-A443-E01ACA41BF5B}" type="slidenum">
              <a:rPr lang="en-GB" smtClean="0"/>
              <a:t>‹#›</a:t>
            </a:fld>
            <a:endParaRPr lang="en-GB"/>
          </a:p>
        </p:txBody>
      </p:sp>
    </p:spTree>
    <p:extLst>
      <p:ext uri="{BB962C8B-B14F-4D97-AF65-F5344CB8AC3E}">
        <p14:creationId xmlns:p14="http://schemas.microsoft.com/office/powerpoint/2010/main" val="317512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E8B99-C3B5-4D68-8600-1D98CCB6D8BB}" type="datetimeFigureOut">
              <a:rPr lang="en-GB" smtClean="0"/>
              <a:t>17/06/2016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27218C-9817-4072-A443-E01ACA41BF5B}" type="slidenum">
              <a:rPr lang="en-GB" smtClean="0"/>
              <a:t>‹#›</a:t>
            </a:fld>
            <a:endParaRPr lang="en-GB"/>
          </a:p>
        </p:txBody>
      </p:sp>
    </p:spTree>
    <p:extLst>
      <p:ext uri="{BB962C8B-B14F-4D97-AF65-F5344CB8AC3E}">
        <p14:creationId xmlns:p14="http://schemas.microsoft.com/office/powerpoint/2010/main" val="17982131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E8B99-C3B5-4D68-8600-1D98CCB6D8BB}" type="datetimeFigureOut">
              <a:rPr lang="en-GB" smtClean="0"/>
              <a:t>17/06/2016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27218C-9817-4072-A443-E01ACA41BF5B}" type="slidenum">
              <a:rPr lang="en-GB" smtClean="0"/>
              <a:t>‹#›</a:t>
            </a:fld>
            <a:endParaRPr lang="en-GB"/>
          </a:p>
        </p:txBody>
      </p:sp>
    </p:spTree>
    <p:extLst>
      <p:ext uri="{BB962C8B-B14F-4D97-AF65-F5344CB8AC3E}">
        <p14:creationId xmlns:p14="http://schemas.microsoft.com/office/powerpoint/2010/main" val="288806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CE8B99-C3B5-4D68-8600-1D98CCB6D8BB}" type="datetimeFigureOut">
              <a:rPr lang="en-GB" smtClean="0"/>
              <a:t>17/06/2016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27218C-9817-4072-A443-E01ACA41BF5B}" type="slidenum">
              <a:rPr lang="en-GB" smtClean="0"/>
              <a:t>‹#›</a:t>
            </a:fld>
            <a:endParaRPr lang="en-GB"/>
          </a:p>
        </p:txBody>
      </p:sp>
    </p:spTree>
    <p:extLst>
      <p:ext uri="{BB962C8B-B14F-4D97-AF65-F5344CB8AC3E}">
        <p14:creationId xmlns:p14="http://schemas.microsoft.com/office/powerpoint/2010/main" val="260105297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0848"/>
            <a:ext cx="9144000" cy="3744416"/>
          </a:xfrm>
        </p:spPr>
        <p:txBody>
          <a:bodyPr>
            <a:noAutofit/>
          </a:bodyPr>
          <a:lstStyle/>
          <a:p>
            <a:r>
              <a:rPr lang="en-GB" sz="4000" b="1" dirty="0" smtClean="0"/>
              <a:t>Priority works areas/products for KAG</a:t>
            </a:r>
            <a:br>
              <a:rPr lang="en-GB" sz="4000" b="1" dirty="0" smtClean="0"/>
            </a:br>
            <a:r>
              <a:rPr lang="en-GB" sz="4000" b="1" dirty="0" smtClean="0"/>
              <a:t>2016/2017</a:t>
            </a:r>
            <a:br>
              <a:rPr lang="en-GB" sz="4000" b="1" dirty="0" smtClean="0"/>
            </a:br>
            <a:r>
              <a:rPr lang="en-GB" sz="4000" b="1" dirty="0" smtClean="0"/>
              <a:t/>
            </a:r>
            <a:br>
              <a:rPr lang="en-GB" sz="4000" b="1" dirty="0" smtClean="0"/>
            </a:br>
            <a:r>
              <a:rPr lang="en-GB" sz="2400" b="1" dirty="0" smtClean="0"/>
              <a:t>Federica </a:t>
            </a:r>
            <a:r>
              <a:rPr lang="en-GB" sz="2400" b="1" dirty="0"/>
              <a:t>Matteoli (FAO</a:t>
            </a:r>
            <a:r>
              <a:rPr lang="en-GB" sz="2400" b="1" dirty="0" smtClean="0"/>
              <a:t>)</a:t>
            </a:r>
            <a:br>
              <a:rPr lang="en-GB" sz="2400" b="1" dirty="0" smtClean="0"/>
            </a:br>
            <a:r>
              <a:rPr lang="en-GB" sz="2400" b="1" dirty="0"/>
              <a:t/>
            </a:r>
            <a:br>
              <a:rPr lang="en-GB" sz="2400" b="1" dirty="0"/>
            </a:br>
            <a:r>
              <a:rPr lang="en-GB" sz="2400" b="1" dirty="0" smtClean="0"/>
              <a:t>GACSA Annual Forum 14-17 June, 2016</a:t>
            </a:r>
            <a:br>
              <a:rPr lang="en-GB" sz="2400" b="1" dirty="0" smtClean="0"/>
            </a:br>
            <a:endParaRPr lang="en-GB" sz="2800" b="1" dirty="0"/>
          </a:p>
        </p:txBody>
      </p:sp>
      <p:sp>
        <p:nvSpPr>
          <p:cNvPr id="4" name="Shape 35"/>
          <p:cNvSpPr/>
          <p:nvPr/>
        </p:nvSpPr>
        <p:spPr>
          <a:xfrm>
            <a:off x="1295219" y="-25419"/>
            <a:ext cx="6459103" cy="219315"/>
          </a:xfrm>
          <a:prstGeom prst="rect">
            <a:avLst/>
          </a:prstGeom>
          <a:solidFill>
            <a:srgbClr val="EBB71D"/>
          </a:solidFill>
          <a:ln w="12700">
            <a:miter lim="400000"/>
          </a:ln>
        </p:spPr>
        <p:txBody>
          <a:bodyPr lIns="0" tIns="0" rIns="0" bIns="0" anchor="ctr"/>
          <a:lstStyle/>
          <a:p>
            <a:pPr lvl="0"/>
            <a:endParaRPr sz="1266"/>
          </a:p>
        </p:txBody>
      </p:sp>
      <p:sp>
        <p:nvSpPr>
          <p:cNvPr id="5" name="Shape 36"/>
          <p:cNvSpPr/>
          <p:nvPr/>
        </p:nvSpPr>
        <p:spPr>
          <a:xfrm>
            <a:off x="1295219" y="6649108"/>
            <a:ext cx="6459103" cy="219315"/>
          </a:xfrm>
          <a:prstGeom prst="rect">
            <a:avLst/>
          </a:prstGeom>
          <a:solidFill>
            <a:srgbClr val="9CBE2F"/>
          </a:solidFill>
          <a:ln w="12700">
            <a:miter lim="400000"/>
          </a:ln>
        </p:spPr>
        <p:txBody>
          <a:bodyPr lIns="0" tIns="0" rIns="0" bIns="0" anchor="ctr"/>
          <a:lstStyle/>
          <a:p>
            <a:pPr lvl="0"/>
            <a:endParaRPr sz="1266"/>
          </a:p>
        </p:txBody>
      </p:sp>
      <p:pic>
        <p:nvPicPr>
          <p:cNvPr id="6" name="gacsa.png"/>
          <p:cNvPicPr/>
          <p:nvPr/>
        </p:nvPicPr>
        <p:blipFill>
          <a:blip r:embed="rId2">
            <a:extLst/>
          </a:blip>
          <a:srcRect/>
          <a:stretch>
            <a:fillRect/>
          </a:stretch>
        </p:blipFill>
        <p:spPr>
          <a:xfrm>
            <a:off x="3059832" y="231156"/>
            <a:ext cx="3035406" cy="1590472"/>
          </a:xfrm>
          <a:prstGeom prst="rect">
            <a:avLst/>
          </a:prstGeom>
          <a:ln w="12700">
            <a:miter lim="400000"/>
          </a:ln>
        </p:spPr>
      </p:pic>
    </p:spTree>
    <p:extLst>
      <p:ext uri="{BB962C8B-B14F-4D97-AF65-F5344CB8AC3E}">
        <p14:creationId xmlns:p14="http://schemas.microsoft.com/office/powerpoint/2010/main" val="3870214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70" y="116633"/>
            <a:ext cx="6052379" cy="1080120"/>
          </a:xfrm>
        </p:spPr>
        <p:txBody>
          <a:bodyPr>
            <a:normAutofit/>
          </a:bodyPr>
          <a:lstStyle/>
          <a:p>
            <a:pPr algn="ctr"/>
            <a:r>
              <a:rPr lang="en-US" b="1" dirty="0" smtClean="0">
                <a:solidFill>
                  <a:schemeClr val="accent6"/>
                </a:solidFill>
              </a:rPr>
              <a:t>Inclusive knowledge system for CSA. SG4</a:t>
            </a:r>
            <a:endParaRPr lang="en-GB" b="1" dirty="0">
              <a:solidFill>
                <a:schemeClr val="accent6"/>
              </a:solidFill>
            </a:endParaRPr>
          </a:p>
        </p:txBody>
      </p:sp>
      <p:sp>
        <p:nvSpPr>
          <p:cNvPr id="3" name="Content Placeholder 2"/>
          <p:cNvSpPr>
            <a:spLocks noGrp="1"/>
          </p:cNvSpPr>
          <p:nvPr>
            <p:ph idx="1"/>
          </p:nvPr>
        </p:nvSpPr>
        <p:spPr>
          <a:xfrm>
            <a:off x="457200" y="1313385"/>
            <a:ext cx="8229600" cy="5355975"/>
          </a:xfrm>
        </p:spPr>
        <p:txBody>
          <a:bodyPr>
            <a:normAutofit/>
          </a:bodyPr>
          <a:lstStyle/>
          <a:p>
            <a:r>
              <a:rPr lang="en-GB" sz="2600" dirty="0"/>
              <a:t>A renewed research agenda for CSA</a:t>
            </a:r>
          </a:p>
          <a:p>
            <a:pPr marL="0" indent="0">
              <a:buNone/>
            </a:pPr>
            <a:endParaRPr lang="en-GB" sz="2600" dirty="0"/>
          </a:p>
          <a:p>
            <a:pPr marL="0" indent="0">
              <a:buNone/>
            </a:pPr>
            <a:endParaRPr lang="en-GB" sz="2600" dirty="0" smtClean="0"/>
          </a:p>
          <a:p>
            <a:pPr marL="0" indent="0">
              <a:buNone/>
            </a:pPr>
            <a:endParaRPr lang="en-GB" sz="2600" dirty="0"/>
          </a:p>
          <a:p>
            <a:pPr marL="0" indent="0">
              <a:buNone/>
            </a:pPr>
            <a:endParaRPr lang="en-GB" sz="2600" dirty="0" smtClean="0"/>
          </a:p>
          <a:p>
            <a:pPr marL="0" indent="0">
              <a:buNone/>
            </a:pPr>
            <a:endParaRPr lang="en-GB" sz="2600" dirty="0"/>
          </a:p>
          <a:p>
            <a:pPr marL="0" indent="0">
              <a:buNone/>
            </a:pPr>
            <a:endParaRPr lang="en-GB" sz="2600" dirty="0" smtClean="0"/>
          </a:p>
          <a:p>
            <a:pPr marL="0" indent="0">
              <a:buNone/>
            </a:pPr>
            <a:endParaRPr lang="en-GB" sz="2600" dirty="0"/>
          </a:p>
          <a:p>
            <a:r>
              <a:rPr lang="en-GB" sz="2600" dirty="0" smtClean="0"/>
              <a:t>A </a:t>
            </a:r>
            <a:r>
              <a:rPr lang="en-GB" sz="2600" dirty="0"/>
              <a:t>2017 CSA International Congress focused on </a:t>
            </a:r>
            <a:r>
              <a:rPr lang="en-GB" sz="2600" dirty="0" smtClean="0"/>
              <a:t>innovation </a:t>
            </a:r>
            <a:r>
              <a:rPr lang="en-US" sz="2800" dirty="0"/>
              <a:t>organized by NEPAD</a:t>
            </a:r>
          </a:p>
          <a:p>
            <a:endParaRPr lang="en-GB" sz="2600" dirty="0"/>
          </a:p>
          <a:p>
            <a:pPr marL="0" indent="0">
              <a:buNone/>
            </a:pPr>
            <a:endParaRPr lang="en-US" sz="2600" dirty="0" smtClean="0"/>
          </a:p>
          <a:p>
            <a:endParaRPr lang="en-GB" sz="2600" dirty="0"/>
          </a:p>
          <a:p>
            <a:pPr marL="0" indent="0">
              <a:buNone/>
            </a:pPr>
            <a:endParaRPr lang="en-GB" sz="3600" dirty="0" smtClean="0"/>
          </a:p>
        </p:txBody>
      </p:sp>
      <p:pic>
        <p:nvPicPr>
          <p:cNvPr id="4" name="Picture 3"/>
          <p:cNvPicPr>
            <a:picLocks noChangeAspect="1"/>
          </p:cNvPicPr>
          <p:nvPr/>
        </p:nvPicPr>
        <p:blipFill>
          <a:blip r:embed="rId2"/>
          <a:stretch>
            <a:fillRect/>
          </a:stretch>
        </p:blipFill>
        <p:spPr>
          <a:xfrm>
            <a:off x="179513" y="0"/>
            <a:ext cx="2283458" cy="1196752"/>
          </a:xfrm>
          <a:prstGeom prst="rect">
            <a:avLst/>
          </a:prstGeom>
        </p:spPr>
      </p:pic>
      <p:pic>
        <p:nvPicPr>
          <p:cNvPr id="5" name="Picture 4"/>
          <p:cNvPicPr>
            <a:picLocks noChangeAspect="1"/>
          </p:cNvPicPr>
          <p:nvPr/>
        </p:nvPicPr>
        <p:blipFill>
          <a:blip r:embed="rId3"/>
          <a:stretch>
            <a:fillRect/>
          </a:stretch>
        </p:blipFill>
        <p:spPr>
          <a:xfrm>
            <a:off x="1836737" y="1916832"/>
            <a:ext cx="5470525" cy="2801641"/>
          </a:xfrm>
          <a:prstGeom prst="rect">
            <a:avLst/>
          </a:prstGeom>
        </p:spPr>
      </p:pic>
    </p:spTree>
    <p:extLst>
      <p:ext uri="{BB962C8B-B14F-4D97-AF65-F5344CB8AC3E}">
        <p14:creationId xmlns:p14="http://schemas.microsoft.com/office/powerpoint/2010/main" val="4011515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210" y="365126"/>
            <a:ext cx="6072139" cy="1325563"/>
          </a:xfrm>
        </p:spPr>
        <p:txBody>
          <a:bodyPr>
            <a:normAutofit/>
          </a:bodyPr>
          <a:lstStyle/>
          <a:p>
            <a:pPr algn="ctr"/>
            <a:r>
              <a:rPr lang="en-GB" b="1" dirty="0">
                <a:solidFill>
                  <a:schemeClr val="accent6"/>
                </a:solidFill>
              </a:rPr>
              <a:t>Integrated planning and monitoring for </a:t>
            </a:r>
            <a:r>
              <a:rPr lang="en-GB" b="1" dirty="0">
                <a:solidFill>
                  <a:schemeClr val="accent6"/>
                </a:solidFill>
              </a:rPr>
              <a:t>CSA. </a:t>
            </a:r>
            <a:r>
              <a:rPr lang="en-GB" b="1" dirty="0" smtClean="0">
                <a:solidFill>
                  <a:schemeClr val="accent6"/>
                </a:solidFill>
              </a:rPr>
              <a:t>SG5</a:t>
            </a:r>
            <a:endParaRPr lang="en-GB" b="1" dirty="0">
              <a:solidFill>
                <a:schemeClr val="accent6"/>
              </a:solidFill>
            </a:endParaRPr>
          </a:p>
        </p:txBody>
      </p:sp>
      <p:sp>
        <p:nvSpPr>
          <p:cNvPr id="3" name="Content Placeholder 2"/>
          <p:cNvSpPr>
            <a:spLocks noGrp="1"/>
          </p:cNvSpPr>
          <p:nvPr>
            <p:ph idx="1"/>
          </p:nvPr>
        </p:nvSpPr>
        <p:spPr>
          <a:xfrm>
            <a:off x="457200" y="1792936"/>
            <a:ext cx="8229600" cy="4876424"/>
          </a:xfrm>
        </p:spPr>
        <p:txBody>
          <a:bodyPr>
            <a:normAutofit fontScale="85000" lnSpcReduction="20000"/>
          </a:bodyPr>
          <a:lstStyle/>
          <a:p>
            <a:r>
              <a:rPr lang="en-GB" sz="3600" b="1" dirty="0"/>
              <a:t>Compendium of farm-level practices</a:t>
            </a:r>
            <a:r>
              <a:rPr lang="en-GB" sz="3600" dirty="0"/>
              <a:t>: focus on LED: General compendium planned for 2015, LED component is an addition which focuses on low emissions development aspects</a:t>
            </a:r>
            <a:r>
              <a:rPr lang="en-GB" sz="3600" dirty="0" smtClean="0"/>
              <a:t>. CCAFS</a:t>
            </a:r>
          </a:p>
          <a:p>
            <a:r>
              <a:rPr lang="en-GB" sz="3600" b="1" dirty="0"/>
              <a:t>The CSA X-rays</a:t>
            </a:r>
            <a:r>
              <a:rPr lang="en-GB" sz="3600" dirty="0"/>
              <a:t>: 2 page data-driven briefs on key CSA practices for given places: The CSA X-rays pulls out information from the CSA compendium to produce x-rays on either specified geographies (cutting across practices) or specified practices (cutting across geographies). The x-rays incorporate results from scientific papers testing the performance of different CSA practices against multiple criteria (from yield gains through to gender equality</a:t>
            </a:r>
            <a:r>
              <a:rPr lang="en-GB" sz="3600" dirty="0" smtClean="0"/>
              <a:t>). </a:t>
            </a:r>
            <a:r>
              <a:rPr lang="en-GB" sz="3600" dirty="0" smtClean="0"/>
              <a:t>ICRAF</a:t>
            </a:r>
          </a:p>
          <a:p>
            <a:endParaRPr lang="en-US" sz="3600" dirty="0" smtClean="0"/>
          </a:p>
        </p:txBody>
      </p:sp>
      <p:pic>
        <p:nvPicPr>
          <p:cNvPr id="4" name="Picture 3"/>
          <p:cNvPicPr>
            <a:picLocks noChangeAspect="1"/>
          </p:cNvPicPr>
          <p:nvPr/>
        </p:nvPicPr>
        <p:blipFill>
          <a:blip r:embed="rId2"/>
          <a:stretch>
            <a:fillRect/>
          </a:stretch>
        </p:blipFill>
        <p:spPr>
          <a:xfrm>
            <a:off x="107504" y="116632"/>
            <a:ext cx="2335707" cy="1224136"/>
          </a:xfrm>
          <a:prstGeom prst="rect">
            <a:avLst/>
          </a:prstGeom>
        </p:spPr>
      </p:pic>
    </p:spTree>
    <p:extLst>
      <p:ext uri="{BB962C8B-B14F-4D97-AF65-F5344CB8AC3E}">
        <p14:creationId xmlns:p14="http://schemas.microsoft.com/office/powerpoint/2010/main" val="2732429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210" y="365126"/>
            <a:ext cx="6072139" cy="1325563"/>
          </a:xfrm>
        </p:spPr>
        <p:txBody>
          <a:bodyPr>
            <a:normAutofit/>
          </a:bodyPr>
          <a:lstStyle/>
          <a:p>
            <a:pPr algn="ctr"/>
            <a:r>
              <a:rPr lang="en-GB" b="1" dirty="0">
                <a:solidFill>
                  <a:schemeClr val="accent6"/>
                </a:solidFill>
              </a:rPr>
              <a:t>Integrated planning and monitoring for </a:t>
            </a:r>
            <a:r>
              <a:rPr lang="en-GB" b="1" dirty="0">
                <a:solidFill>
                  <a:schemeClr val="accent6"/>
                </a:solidFill>
              </a:rPr>
              <a:t>CSA. </a:t>
            </a:r>
            <a:r>
              <a:rPr lang="en-GB" b="1" dirty="0" smtClean="0">
                <a:solidFill>
                  <a:schemeClr val="accent6"/>
                </a:solidFill>
              </a:rPr>
              <a:t>SG5</a:t>
            </a:r>
            <a:endParaRPr lang="en-GB" b="1" dirty="0">
              <a:solidFill>
                <a:schemeClr val="accent6"/>
              </a:solidFill>
            </a:endParaRPr>
          </a:p>
        </p:txBody>
      </p:sp>
      <p:sp>
        <p:nvSpPr>
          <p:cNvPr id="3" name="Content Placeholder 2"/>
          <p:cNvSpPr>
            <a:spLocks noGrp="1"/>
          </p:cNvSpPr>
          <p:nvPr>
            <p:ph idx="1"/>
          </p:nvPr>
        </p:nvSpPr>
        <p:spPr>
          <a:xfrm>
            <a:off x="457200" y="1792936"/>
            <a:ext cx="8229600" cy="4876424"/>
          </a:xfrm>
        </p:spPr>
        <p:txBody>
          <a:bodyPr>
            <a:normAutofit/>
          </a:bodyPr>
          <a:lstStyle/>
          <a:p>
            <a:endParaRPr lang="en-US" sz="3600" dirty="0" smtClean="0"/>
          </a:p>
          <a:p>
            <a:r>
              <a:rPr lang="en-US" sz="3600" dirty="0" smtClean="0"/>
              <a:t>Collaboration with Investment action group on metrics</a:t>
            </a:r>
          </a:p>
          <a:p>
            <a:endParaRPr lang="en-US" sz="3600" dirty="0" smtClean="0"/>
          </a:p>
          <a:p>
            <a:r>
              <a:rPr lang="en-US" sz="3600" dirty="0" smtClean="0"/>
              <a:t>Collaboration with Enabling Environment action group on case studies.</a:t>
            </a:r>
          </a:p>
          <a:p>
            <a:endParaRPr lang="en-US" sz="3600" dirty="0" smtClean="0"/>
          </a:p>
        </p:txBody>
      </p:sp>
      <p:pic>
        <p:nvPicPr>
          <p:cNvPr id="4" name="Picture 3"/>
          <p:cNvPicPr>
            <a:picLocks noChangeAspect="1"/>
          </p:cNvPicPr>
          <p:nvPr/>
        </p:nvPicPr>
        <p:blipFill>
          <a:blip r:embed="rId2"/>
          <a:stretch>
            <a:fillRect/>
          </a:stretch>
        </p:blipFill>
        <p:spPr>
          <a:xfrm>
            <a:off x="107504" y="116632"/>
            <a:ext cx="2335707" cy="1224136"/>
          </a:xfrm>
          <a:prstGeom prst="rect">
            <a:avLst/>
          </a:prstGeom>
        </p:spPr>
      </p:pic>
    </p:spTree>
    <p:extLst>
      <p:ext uri="{BB962C8B-B14F-4D97-AF65-F5344CB8AC3E}">
        <p14:creationId xmlns:p14="http://schemas.microsoft.com/office/powerpoint/2010/main" val="2835085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asted-image.pdf"/>
          <p:cNvPicPr/>
          <p:nvPr/>
        </p:nvPicPr>
        <p:blipFill>
          <a:blip r:embed="rId2">
            <a:extLst/>
          </a:blip>
          <a:stretch>
            <a:fillRect/>
          </a:stretch>
        </p:blipFill>
        <p:spPr>
          <a:xfrm>
            <a:off x="3783875" y="-782705"/>
            <a:ext cx="6705394" cy="6176775"/>
          </a:xfrm>
          <a:prstGeom prst="rect">
            <a:avLst/>
          </a:prstGeom>
          <a:ln w="12700">
            <a:miter lim="400000"/>
          </a:ln>
        </p:spPr>
      </p:pic>
      <p:sp>
        <p:nvSpPr>
          <p:cNvPr id="35" name="Shape 35"/>
          <p:cNvSpPr/>
          <p:nvPr/>
        </p:nvSpPr>
        <p:spPr>
          <a:xfrm>
            <a:off x="1295219" y="-25419"/>
            <a:ext cx="6459103" cy="219315"/>
          </a:xfrm>
          <a:prstGeom prst="rect">
            <a:avLst/>
          </a:prstGeom>
          <a:solidFill>
            <a:srgbClr val="EBB71D"/>
          </a:solidFill>
          <a:ln w="12700">
            <a:miter lim="400000"/>
          </a:ln>
        </p:spPr>
        <p:txBody>
          <a:bodyPr lIns="0" tIns="0" rIns="0" bIns="0" anchor="ctr"/>
          <a:lstStyle/>
          <a:p>
            <a:pPr lvl="0"/>
            <a:endParaRPr sz="1266"/>
          </a:p>
        </p:txBody>
      </p:sp>
      <p:sp>
        <p:nvSpPr>
          <p:cNvPr id="36" name="Shape 36"/>
          <p:cNvSpPr/>
          <p:nvPr/>
        </p:nvSpPr>
        <p:spPr>
          <a:xfrm>
            <a:off x="1295219" y="6649108"/>
            <a:ext cx="6459103" cy="219315"/>
          </a:xfrm>
          <a:prstGeom prst="rect">
            <a:avLst/>
          </a:prstGeom>
          <a:solidFill>
            <a:srgbClr val="9CBE2F"/>
          </a:solidFill>
          <a:ln w="12700">
            <a:miter lim="400000"/>
          </a:ln>
        </p:spPr>
        <p:txBody>
          <a:bodyPr lIns="0" tIns="0" rIns="0" bIns="0" anchor="ctr"/>
          <a:lstStyle/>
          <a:p>
            <a:pPr lvl="0"/>
            <a:endParaRPr sz="1266"/>
          </a:p>
        </p:txBody>
      </p:sp>
      <p:pic>
        <p:nvPicPr>
          <p:cNvPr id="37" name="gacsa.png"/>
          <p:cNvPicPr/>
          <p:nvPr/>
        </p:nvPicPr>
        <p:blipFill>
          <a:blip r:embed="rId3">
            <a:extLst/>
          </a:blip>
          <a:srcRect/>
          <a:stretch>
            <a:fillRect/>
          </a:stretch>
        </p:blipFill>
        <p:spPr>
          <a:xfrm>
            <a:off x="3145548" y="255446"/>
            <a:ext cx="2758444" cy="1391471"/>
          </a:xfrm>
          <a:prstGeom prst="rect">
            <a:avLst/>
          </a:prstGeom>
          <a:ln w="12700">
            <a:miter lim="400000"/>
          </a:ln>
        </p:spPr>
      </p:pic>
      <p:sp>
        <p:nvSpPr>
          <p:cNvPr id="4" name="Text Placeholder 3"/>
          <p:cNvSpPr>
            <a:spLocks noGrp="1"/>
          </p:cNvSpPr>
          <p:nvPr>
            <p:ph type="body" idx="4294967295"/>
          </p:nvPr>
        </p:nvSpPr>
        <p:spPr>
          <a:xfrm>
            <a:off x="0" y="893763"/>
            <a:ext cx="9144000" cy="5848350"/>
          </a:xfrm>
        </p:spPr>
        <p:txBody>
          <a:bodyPr>
            <a:normAutofit/>
          </a:bodyPr>
          <a:lstStyle/>
          <a:p>
            <a:pPr marL="0" indent="0" algn="ctr">
              <a:buNone/>
            </a:pPr>
            <a:endParaRPr lang="en-US" sz="4640" b="1" dirty="0">
              <a:latin typeface="+mj-lt"/>
            </a:endParaRPr>
          </a:p>
          <a:p>
            <a:pPr marL="0" indent="0" algn="ctr">
              <a:buNone/>
            </a:pPr>
            <a:endParaRPr lang="en-US" sz="4851" b="1" dirty="0" smtClean="0">
              <a:latin typeface="+mj-lt"/>
            </a:endParaRPr>
          </a:p>
          <a:p>
            <a:pPr marL="0" indent="0" algn="ctr">
              <a:buNone/>
            </a:pPr>
            <a:r>
              <a:rPr lang="en-US" sz="4851" b="1" dirty="0" smtClean="0">
                <a:solidFill>
                  <a:schemeClr val="accent6"/>
                </a:solidFill>
                <a:latin typeface="+mj-lt"/>
              </a:rPr>
              <a:t>Thank </a:t>
            </a:r>
            <a:r>
              <a:rPr lang="en-US" sz="4851" b="1" dirty="0">
                <a:solidFill>
                  <a:schemeClr val="accent6"/>
                </a:solidFill>
                <a:latin typeface="+mj-lt"/>
              </a:rPr>
              <a:t>you for your attention!</a:t>
            </a:r>
          </a:p>
          <a:p>
            <a:pPr marL="0" indent="0" algn="ctr">
              <a:buNone/>
            </a:pPr>
            <a:endParaRPr lang="en-US" sz="4640" dirty="0">
              <a:latin typeface="+mj-lt"/>
            </a:endParaRPr>
          </a:p>
          <a:p>
            <a:pPr marL="0" indent="0" algn="ctr">
              <a:buNone/>
            </a:pPr>
            <a:endParaRPr lang="en-US" sz="4640" dirty="0">
              <a:latin typeface="+mj-lt"/>
            </a:endParaRPr>
          </a:p>
          <a:p>
            <a:pPr marL="0" indent="0" algn="ctr">
              <a:buNone/>
            </a:pPr>
            <a:endParaRPr lang="en-US" sz="4640" dirty="0">
              <a:latin typeface="+mj-lt"/>
            </a:endParaRPr>
          </a:p>
          <a:p>
            <a:pPr marL="0" indent="0" algn="ctr">
              <a:buNone/>
            </a:pPr>
            <a:endParaRPr lang="en-US" sz="4640" dirty="0">
              <a:latin typeface="+mj-lt"/>
            </a:endParaRPr>
          </a:p>
        </p:txBody>
      </p:sp>
      <p:sp>
        <p:nvSpPr>
          <p:cNvPr id="2" name="Title 1"/>
          <p:cNvSpPr>
            <a:spLocks noGrp="1"/>
          </p:cNvSpPr>
          <p:nvPr>
            <p:ph type="title" idx="4294967295"/>
          </p:nvPr>
        </p:nvSpPr>
        <p:spPr>
          <a:xfrm>
            <a:off x="0" y="312738"/>
            <a:ext cx="7804150" cy="1517650"/>
          </a:xfrm>
        </p:spPr>
        <p:txBody>
          <a:bodyPr>
            <a:normAutofit/>
          </a:bodyPr>
          <a:lstStyle/>
          <a:p>
            <a:r>
              <a:rPr lang="en-US" sz="3797" dirty="0">
                <a:solidFill>
                  <a:schemeClr val="accent2"/>
                </a:solidFill>
                <a:latin typeface="Calibri" panose="020F0502020204030204" pitchFamily="34" charset="0"/>
              </a:rPr>
              <a:t>                          </a:t>
            </a:r>
            <a:endParaRPr lang="en-GB" sz="4640" dirty="0">
              <a:solidFill>
                <a:schemeClr val="accent2"/>
              </a:solidFill>
              <a:latin typeface="Calibri" panose="020F0502020204030204"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059" y="3667230"/>
            <a:ext cx="3269421" cy="21807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406340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152" y="365127"/>
            <a:ext cx="6063197" cy="1263674"/>
          </a:xfrm>
        </p:spPr>
        <p:txBody>
          <a:bodyPr>
            <a:normAutofit fontScale="90000"/>
          </a:bodyPr>
          <a:lstStyle/>
          <a:p>
            <a:pPr algn="ctr"/>
            <a:r>
              <a:rPr lang="en-GB" b="1" dirty="0">
                <a:solidFill>
                  <a:schemeClr val="accent6"/>
                </a:solidFill>
              </a:rPr>
              <a:t>Technical interventions and practices in CSA (e.g. practice briefs</a:t>
            </a:r>
            <a:r>
              <a:rPr lang="en-GB" b="1" dirty="0" smtClean="0">
                <a:solidFill>
                  <a:schemeClr val="accent6"/>
                </a:solidFill>
              </a:rPr>
              <a:t>). SG 1</a:t>
            </a:r>
            <a:endParaRPr lang="en-GB" b="1" dirty="0">
              <a:solidFill>
                <a:schemeClr val="accent6"/>
              </a:solidFill>
            </a:endParaRPr>
          </a:p>
        </p:txBody>
      </p:sp>
      <p:sp>
        <p:nvSpPr>
          <p:cNvPr id="3" name="Content Placeholder 2"/>
          <p:cNvSpPr>
            <a:spLocks noGrp="1"/>
          </p:cNvSpPr>
          <p:nvPr>
            <p:ph idx="1"/>
          </p:nvPr>
        </p:nvSpPr>
        <p:spPr>
          <a:xfrm>
            <a:off x="457200" y="1518471"/>
            <a:ext cx="8229600" cy="5150889"/>
          </a:xfrm>
        </p:spPr>
        <p:txBody>
          <a:bodyPr>
            <a:normAutofit fontScale="70000" lnSpcReduction="20000"/>
          </a:bodyPr>
          <a:lstStyle/>
          <a:p>
            <a:r>
              <a:rPr lang="en-GB" sz="3600" b="1" dirty="0"/>
              <a:t>Livestock (e.g. manure management): </a:t>
            </a:r>
            <a:r>
              <a:rPr lang="en-GB" sz="3600" dirty="0"/>
              <a:t>Feed quality and digestibility are major determinants of animal and herd productivity and also affect greenhouse gas emissions from livestock. Improved livestock feeding practices involve improving the quality of forages for ruminants through sourcing or processing, balancing feed component within rations and  supplementing the feed provided to animals</a:t>
            </a:r>
            <a:r>
              <a:rPr lang="en-GB" sz="3600" dirty="0" smtClean="0"/>
              <a:t>. CCAFS/FAO</a:t>
            </a:r>
            <a:endParaRPr lang="en-GB" sz="3600" dirty="0"/>
          </a:p>
          <a:p>
            <a:r>
              <a:rPr lang="en-GB" sz="3600" b="1" dirty="0"/>
              <a:t>Animal breeding: </a:t>
            </a:r>
            <a:r>
              <a:rPr lang="en-GB" sz="3600" dirty="0"/>
              <a:t>Selecting preferred animals can yield permanent and cumulative improvements in the population. More efficient animals can greatly reduce greenhouse gas emissions and feed costs. Breeding, including cross-breeding between indigenous and imported species, can also improve resilience to diseases and heat stress and increase reproductive performance</a:t>
            </a:r>
            <a:r>
              <a:rPr lang="en-GB" sz="3600" dirty="0" smtClean="0"/>
              <a:t>. GRA</a:t>
            </a:r>
            <a:endParaRPr lang="en-GB" sz="3600" dirty="0"/>
          </a:p>
          <a:p>
            <a:r>
              <a:rPr lang="en-GB" sz="3600" b="1" dirty="0" smtClean="0"/>
              <a:t>Report </a:t>
            </a:r>
            <a:r>
              <a:rPr lang="en-GB" sz="3600" b="1" dirty="0"/>
              <a:t>on approach to results-based management of CSA: </a:t>
            </a:r>
            <a:r>
              <a:rPr lang="en-GB" sz="3600" dirty="0"/>
              <a:t>Documentation of an approach to results-based management of CSA (being piloted by CCAFS</a:t>
            </a:r>
            <a:r>
              <a:rPr lang="en-GB" sz="3600" dirty="0" smtClean="0"/>
              <a:t>). </a:t>
            </a:r>
            <a:endParaRPr lang="en-GB" sz="3600" dirty="0"/>
          </a:p>
          <a:p>
            <a:pPr marL="742950" indent="-742950">
              <a:buFont typeface="+mj-lt"/>
              <a:buAutoNum type="arabicPeriod"/>
            </a:pPr>
            <a:endParaRPr lang="en-GB" sz="3600" dirty="0"/>
          </a:p>
          <a:p>
            <a:pPr marL="0" indent="0">
              <a:buNone/>
            </a:pPr>
            <a:endParaRPr lang="en-GB" sz="3600" dirty="0" smtClean="0"/>
          </a:p>
        </p:txBody>
      </p:sp>
      <p:pic>
        <p:nvPicPr>
          <p:cNvPr id="4" name="Picture 3"/>
          <p:cNvPicPr>
            <a:picLocks noChangeAspect="1"/>
          </p:cNvPicPr>
          <p:nvPr/>
        </p:nvPicPr>
        <p:blipFill>
          <a:blip r:embed="rId2"/>
          <a:stretch>
            <a:fillRect/>
          </a:stretch>
        </p:blipFill>
        <p:spPr>
          <a:xfrm>
            <a:off x="251520" y="-28600"/>
            <a:ext cx="2200633" cy="1153344"/>
          </a:xfrm>
          <a:prstGeom prst="rect">
            <a:avLst/>
          </a:prstGeom>
        </p:spPr>
      </p:pic>
    </p:spTree>
    <p:extLst>
      <p:ext uri="{BB962C8B-B14F-4D97-AF65-F5344CB8AC3E}">
        <p14:creationId xmlns:p14="http://schemas.microsoft.com/office/powerpoint/2010/main" val="3767200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152" y="365127"/>
            <a:ext cx="6063197" cy="1263674"/>
          </a:xfrm>
        </p:spPr>
        <p:txBody>
          <a:bodyPr>
            <a:normAutofit fontScale="90000"/>
          </a:bodyPr>
          <a:lstStyle/>
          <a:p>
            <a:pPr algn="ctr"/>
            <a:r>
              <a:rPr lang="en-GB" b="1" dirty="0">
                <a:solidFill>
                  <a:schemeClr val="accent6"/>
                </a:solidFill>
              </a:rPr>
              <a:t>Technical interventions and practices in CSA (e.g. practice briefs</a:t>
            </a:r>
            <a:r>
              <a:rPr lang="en-GB" b="1" dirty="0" smtClean="0">
                <a:solidFill>
                  <a:schemeClr val="accent6"/>
                </a:solidFill>
              </a:rPr>
              <a:t>). SG1</a:t>
            </a:r>
            <a:endParaRPr lang="en-GB" b="1" dirty="0">
              <a:solidFill>
                <a:schemeClr val="accent6"/>
              </a:solidFill>
            </a:endParaRPr>
          </a:p>
        </p:txBody>
      </p:sp>
      <p:sp>
        <p:nvSpPr>
          <p:cNvPr id="3" name="Content Placeholder 2"/>
          <p:cNvSpPr>
            <a:spLocks noGrp="1"/>
          </p:cNvSpPr>
          <p:nvPr>
            <p:ph idx="1"/>
          </p:nvPr>
        </p:nvSpPr>
        <p:spPr>
          <a:xfrm>
            <a:off x="457200" y="1518471"/>
            <a:ext cx="8229600" cy="5150889"/>
          </a:xfrm>
        </p:spPr>
        <p:txBody>
          <a:bodyPr>
            <a:normAutofit fontScale="77500" lnSpcReduction="20000"/>
          </a:bodyPr>
          <a:lstStyle/>
          <a:p>
            <a:r>
              <a:rPr lang="en-GB" sz="3600" b="1" dirty="0" smtClean="0"/>
              <a:t>Agro-forestry</a:t>
            </a:r>
            <a:r>
              <a:rPr lang="en-GB" sz="3600" b="1" dirty="0"/>
              <a:t>:</a:t>
            </a:r>
            <a:r>
              <a:rPr lang="en-GB" sz="3600" dirty="0"/>
              <a:t> Practice brief focused on the application of agro-forestry to achieve CSA outcomes. </a:t>
            </a:r>
            <a:r>
              <a:rPr lang="en-GB" sz="3600" dirty="0" smtClean="0"/>
              <a:t>CCAFS/FAO</a:t>
            </a:r>
            <a:endParaRPr lang="en-GB" sz="3600" dirty="0"/>
          </a:p>
          <a:p>
            <a:r>
              <a:rPr lang="en-GB" sz="3600" b="1" dirty="0" smtClean="0"/>
              <a:t>Field-scale </a:t>
            </a:r>
            <a:r>
              <a:rPr lang="en-GB" sz="3600" b="1" dirty="0"/>
              <a:t>water harvesting</a:t>
            </a:r>
            <a:r>
              <a:rPr lang="en-GB" sz="3600" dirty="0"/>
              <a:t>: </a:t>
            </a:r>
            <a:r>
              <a:rPr lang="en-GB" sz="3600" dirty="0" smtClean="0"/>
              <a:t>provide </a:t>
            </a:r>
            <a:r>
              <a:rPr lang="en-GB" sz="3600" dirty="0"/>
              <a:t>an overview of field-scale water harvesting practices that are available to improve water management under CSA</a:t>
            </a:r>
            <a:r>
              <a:rPr lang="en-GB" sz="3600" dirty="0" smtClean="0"/>
              <a:t>. FAO</a:t>
            </a:r>
            <a:endParaRPr lang="en-GB" sz="3600" dirty="0"/>
          </a:p>
          <a:p>
            <a:r>
              <a:rPr lang="en-GB" sz="3600" b="1" dirty="0" err="1" smtClean="0"/>
              <a:t>Quesungual</a:t>
            </a:r>
            <a:r>
              <a:rPr lang="en-GB" sz="3600" b="1" dirty="0" smtClean="0"/>
              <a:t> </a:t>
            </a:r>
            <a:r>
              <a:rPr lang="en-GB" sz="3600" b="1" dirty="0"/>
              <a:t>and </a:t>
            </a:r>
            <a:r>
              <a:rPr lang="en-GB" sz="3600" b="1" dirty="0" err="1"/>
              <a:t>Kuxur</a:t>
            </a:r>
            <a:r>
              <a:rPr lang="en-GB" sz="3600" b="1" dirty="0"/>
              <a:t> Rum – </a:t>
            </a:r>
            <a:r>
              <a:rPr lang="en-GB" sz="3600" b="1" dirty="0" err="1"/>
              <a:t>climate-smart</a:t>
            </a:r>
            <a:r>
              <a:rPr lang="en-GB" sz="3600" b="1" dirty="0"/>
              <a:t> agroforestry systems for semi-arid areas: </a:t>
            </a:r>
            <a:r>
              <a:rPr lang="en-GB" sz="3600" dirty="0" smtClean="0"/>
              <a:t>present </a:t>
            </a:r>
            <a:r>
              <a:rPr lang="en-GB" sz="3600" dirty="0"/>
              <a:t>two similar agro-forestry systems which were developed in Guatemala and Honduras and are currently promoted as CSA practices by an FAO project. The practice brief should look at their contribution to CSA and their potential for transfer to other geographic regions</a:t>
            </a:r>
            <a:r>
              <a:rPr lang="en-GB" sz="3600" dirty="0" smtClean="0"/>
              <a:t>. FAO</a:t>
            </a:r>
            <a:endParaRPr lang="en-GB" sz="3600" dirty="0"/>
          </a:p>
          <a:p>
            <a:endParaRPr lang="en-GB" sz="3600" dirty="0"/>
          </a:p>
          <a:p>
            <a:pPr marL="0" indent="0">
              <a:buNone/>
            </a:pPr>
            <a:endParaRPr lang="en-GB" sz="3600" dirty="0" smtClean="0"/>
          </a:p>
        </p:txBody>
      </p:sp>
      <p:pic>
        <p:nvPicPr>
          <p:cNvPr id="4" name="Picture 3"/>
          <p:cNvPicPr>
            <a:picLocks noChangeAspect="1"/>
          </p:cNvPicPr>
          <p:nvPr/>
        </p:nvPicPr>
        <p:blipFill>
          <a:blip r:embed="rId2"/>
          <a:stretch>
            <a:fillRect/>
          </a:stretch>
        </p:blipFill>
        <p:spPr>
          <a:xfrm>
            <a:off x="251520" y="-28600"/>
            <a:ext cx="2200633" cy="1153344"/>
          </a:xfrm>
          <a:prstGeom prst="rect">
            <a:avLst/>
          </a:prstGeom>
        </p:spPr>
      </p:pic>
    </p:spTree>
    <p:extLst>
      <p:ext uri="{BB962C8B-B14F-4D97-AF65-F5344CB8AC3E}">
        <p14:creationId xmlns:p14="http://schemas.microsoft.com/office/powerpoint/2010/main" val="114673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152" y="365127"/>
            <a:ext cx="6063197" cy="1263674"/>
          </a:xfrm>
        </p:spPr>
        <p:txBody>
          <a:bodyPr>
            <a:normAutofit fontScale="90000"/>
          </a:bodyPr>
          <a:lstStyle/>
          <a:p>
            <a:pPr algn="ctr"/>
            <a:r>
              <a:rPr lang="en-GB" b="1" dirty="0">
                <a:solidFill>
                  <a:schemeClr val="accent6"/>
                </a:solidFill>
              </a:rPr>
              <a:t>Technical interventions and practices in CSA (e.g. practice briefs</a:t>
            </a:r>
            <a:r>
              <a:rPr lang="en-GB" b="1" dirty="0">
                <a:solidFill>
                  <a:schemeClr val="accent6"/>
                </a:solidFill>
              </a:rPr>
              <a:t>). SG1</a:t>
            </a:r>
            <a:endParaRPr lang="en-GB" b="1" dirty="0">
              <a:solidFill>
                <a:schemeClr val="accent6"/>
              </a:solidFill>
            </a:endParaRPr>
          </a:p>
        </p:txBody>
      </p:sp>
      <p:sp>
        <p:nvSpPr>
          <p:cNvPr id="3" name="Content Placeholder 2"/>
          <p:cNvSpPr>
            <a:spLocks noGrp="1"/>
          </p:cNvSpPr>
          <p:nvPr>
            <p:ph idx="1"/>
          </p:nvPr>
        </p:nvSpPr>
        <p:spPr>
          <a:xfrm>
            <a:off x="457200" y="1518471"/>
            <a:ext cx="8229600" cy="5150889"/>
          </a:xfrm>
        </p:spPr>
        <p:txBody>
          <a:bodyPr>
            <a:normAutofit fontScale="70000" lnSpcReduction="20000"/>
          </a:bodyPr>
          <a:lstStyle/>
          <a:p>
            <a:r>
              <a:rPr lang="en-GB" sz="3600" b="1" dirty="0" smtClean="0"/>
              <a:t>Climate Smart </a:t>
            </a:r>
            <a:r>
              <a:rPr lang="en-GB" sz="3600" b="1" dirty="0"/>
              <a:t>Forest Management</a:t>
            </a:r>
            <a:r>
              <a:rPr lang="en-GB" sz="3600" dirty="0"/>
              <a:t>: TENTATIVE - </a:t>
            </a:r>
            <a:r>
              <a:rPr lang="en-GB" sz="3600" dirty="0" smtClean="0"/>
              <a:t>overview </a:t>
            </a:r>
            <a:r>
              <a:rPr lang="en-GB" sz="3600" dirty="0"/>
              <a:t>of practices and strategies available to support </a:t>
            </a:r>
            <a:r>
              <a:rPr lang="en-GB" sz="3600" dirty="0" smtClean="0"/>
              <a:t>CSA. FAO</a:t>
            </a:r>
            <a:endParaRPr lang="en-GB" sz="3600" dirty="0"/>
          </a:p>
          <a:p>
            <a:endParaRPr lang="en-GB" sz="3600" dirty="0"/>
          </a:p>
          <a:p>
            <a:r>
              <a:rPr lang="en-GB" sz="3600" b="1" dirty="0"/>
              <a:t>Forest Landscape Restoration</a:t>
            </a:r>
            <a:r>
              <a:rPr lang="en-GB" sz="3600" dirty="0"/>
              <a:t>: TENTATIVE - </a:t>
            </a:r>
            <a:r>
              <a:rPr lang="en-GB" sz="3600" dirty="0" smtClean="0"/>
              <a:t>overview </a:t>
            </a:r>
            <a:r>
              <a:rPr lang="en-GB" sz="3600" dirty="0"/>
              <a:t>of Forest Landscape Restoration and how it can best contribute to the </a:t>
            </a:r>
            <a:r>
              <a:rPr lang="en-GB" sz="3600" dirty="0" smtClean="0"/>
              <a:t>achievement </a:t>
            </a:r>
            <a:r>
              <a:rPr lang="en-GB" sz="3600" dirty="0"/>
              <a:t>of CSA outcomes</a:t>
            </a:r>
            <a:r>
              <a:rPr lang="en-GB" sz="3600" dirty="0" smtClean="0"/>
              <a:t>. FAO</a:t>
            </a:r>
            <a:endParaRPr lang="en-GB" sz="3600" dirty="0"/>
          </a:p>
          <a:p>
            <a:endParaRPr lang="en-GB" sz="3600" dirty="0"/>
          </a:p>
          <a:p>
            <a:r>
              <a:rPr lang="en-GB" sz="3600" b="1" dirty="0"/>
              <a:t>Compendium on CSA Irrigation</a:t>
            </a:r>
            <a:r>
              <a:rPr lang="en-GB" sz="3600" dirty="0"/>
              <a:t>: </a:t>
            </a:r>
            <a:r>
              <a:rPr lang="en-GB" sz="3600" dirty="0" smtClean="0"/>
              <a:t>discuss </a:t>
            </a:r>
            <a:r>
              <a:rPr lang="en-GB" sz="3600" dirty="0"/>
              <a:t>the issue of irrigation in the context of climate change in general, provide a perspective on the implications for the landscape/river basin level, and </a:t>
            </a:r>
            <a:r>
              <a:rPr lang="en-GB" sz="3600" dirty="0" smtClean="0"/>
              <a:t>analyse </a:t>
            </a:r>
            <a:r>
              <a:rPr lang="en-GB" sz="3600" dirty="0"/>
              <a:t>a number of specific irrigation practices for their potential contributions to </a:t>
            </a:r>
            <a:r>
              <a:rPr lang="en-GB" sz="3600" dirty="0" err="1"/>
              <a:t>climate-smart</a:t>
            </a:r>
            <a:r>
              <a:rPr lang="en-GB" sz="3600" dirty="0"/>
              <a:t> production systems. Contributions of analyses of specific irrigation practices by interested partners are welcome</a:t>
            </a:r>
            <a:r>
              <a:rPr lang="en-GB" sz="3600" dirty="0" smtClean="0"/>
              <a:t>. FAO</a:t>
            </a:r>
            <a:endParaRPr lang="en-GB" sz="3600" dirty="0"/>
          </a:p>
          <a:p>
            <a:pPr marL="742950" indent="-742950">
              <a:buFont typeface="+mj-lt"/>
              <a:buAutoNum type="arabicPeriod"/>
            </a:pPr>
            <a:endParaRPr lang="en-GB" sz="3600" dirty="0"/>
          </a:p>
          <a:p>
            <a:pPr marL="0" indent="0">
              <a:buNone/>
            </a:pPr>
            <a:endParaRPr lang="en-GB" sz="3600" dirty="0" smtClean="0"/>
          </a:p>
        </p:txBody>
      </p:sp>
      <p:pic>
        <p:nvPicPr>
          <p:cNvPr id="4" name="Picture 3"/>
          <p:cNvPicPr>
            <a:picLocks noChangeAspect="1"/>
          </p:cNvPicPr>
          <p:nvPr/>
        </p:nvPicPr>
        <p:blipFill>
          <a:blip r:embed="rId2"/>
          <a:stretch>
            <a:fillRect/>
          </a:stretch>
        </p:blipFill>
        <p:spPr>
          <a:xfrm>
            <a:off x="251520" y="-28600"/>
            <a:ext cx="2200633" cy="1153344"/>
          </a:xfrm>
          <a:prstGeom prst="rect">
            <a:avLst/>
          </a:prstGeom>
        </p:spPr>
      </p:pic>
    </p:spTree>
    <p:extLst>
      <p:ext uri="{BB962C8B-B14F-4D97-AF65-F5344CB8AC3E}">
        <p14:creationId xmlns:p14="http://schemas.microsoft.com/office/powerpoint/2010/main" val="58612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152" y="365127"/>
            <a:ext cx="6063197" cy="1263674"/>
          </a:xfrm>
        </p:spPr>
        <p:txBody>
          <a:bodyPr>
            <a:normAutofit fontScale="90000"/>
          </a:bodyPr>
          <a:lstStyle/>
          <a:p>
            <a:pPr algn="ctr"/>
            <a:r>
              <a:rPr lang="en-GB" b="1" dirty="0">
                <a:solidFill>
                  <a:schemeClr val="accent6"/>
                </a:solidFill>
              </a:rPr>
              <a:t>Technical interventions and practices in CSA (e.g. practice briefs</a:t>
            </a:r>
            <a:r>
              <a:rPr lang="en-GB" b="1" dirty="0">
                <a:solidFill>
                  <a:schemeClr val="accent6"/>
                </a:solidFill>
              </a:rPr>
              <a:t>). SG1</a:t>
            </a:r>
            <a:endParaRPr lang="en-GB" b="1" dirty="0">
              <a:solidFill>
                <a:schemeClr val="accent6"/>
              </a:solidFill>
            </a:endParaRPr>
          </a:p>
        </p:txBody>
      </p:sp>
      <p:sp>
        <p:nvSpPr>
          <p:cNvPr id="3" name="Content Placeholder 2"/>
          <p:cNvSpPr>
            <a:spLocks noGrp="1"/>
          </p:cNvSpPr>
          <p:nvPr>
            <p:ph idx="1"/>
          </p:nvPr>
        </p:nvSpPr>
        <p:spPr>
          <a:xfrm>
            <a:off x="457200" y="1518471"/>
            <a:ext cx="8229600" cy="5150889"/>
          </a:xfrm>
        </p:spPr>
        <p:txBody>
          <a:bodyPr>
            <a:normAutofit fontScale="92500" lnSpcReduction="10000"/>
          </a:bodyPr>
          <a:lstStyle/>
          <a:p>
            <a:r>
              <a:rPr lang="en-GB" sz="3600" b="1" dirty="0" smtClean="0"/>
              <a:t>Diversified </a:t>
            </a:r>
            <a:r>
              <a:rPr lang="en-GB" sz="3600" b="1" dirty="0"/>
              <a:t>maize system in Southern Africa</a:t>
            </a:r>
            <a:r>
              <a:rPr lang="en-GB" sz="3600" dirty="0"/>
              <a:t>: </a:t>
            </a:r>
            <a:r>
              <a:rPr lang="en-GB" sz="3600" dirty="0" smtClean="0"/>
              <a:t>focused </a:t>
            </a:r>
            <a:r>
              <a:rPr lang="en-GB" sz="3600" dirty="0"/>
              <a:t>on the </a:t>
            </a:r>
            <a:r>
              <a:rPr lang="en-GB" sz="3600" dirty="0" smtClean="0"/>
              <a:t>diversification </a:t>
            </a:r>
            <a:r>
              <a:rPr lang="en-GB" sz="3600" dirty="0"/>
              <a:t>of maize-based food systems in Southern Africa</a:t>
            </a:r>
            <a:r>
              <a:rPr lang="en-GB" sz="3600" dirty="0" smtClean="0"/>
              <a:t>. IITA</a:t>
            </a:r>
            <a:endParaRPr lang="en-GB" sz="3600" dirty="0"/>
          </a:p>
          <a:p>
            <a:endParaRPr lang="en-GB" sz="3600" dirty="0"/>
          </a:p>
          <a:p>
            <a:r>
              <a:rPr lang="en-GB" sz="3600" b="1" dirty="0"/>
              <a:t>Intensification for conservation in DRC</a:t>
            </a:r>
            <a:r>
              <a:rPr lang="en-GB" sz="3600" dirty="0"/>
              <a:t>: Within the Congo Basin, pressure on forests has resulted in deforestation or forest degradation. Intensification of agriculture in the forest margins associated with appropriate policy and regulatory frameworks can reduce such pressures</a:t>
            </a:r>
            <a:r>
              <a:rPr lang="en-GB" sz="3600" dirty="0" smtClean="0"/>
              <a:t>. IITA</a:t>
            </a:r>
            <a:endParaRPr lang="en-GB" sz="3600" dirty="0"/>
          </a:p>
          <a:p>
            <a:pPr marL="742950" indent="-742950">
              <a:buFont typeface="+mj-lt"/>
              <a:buAutoNum type="arabicPeriod"/>
            </a:pPr>
            <a:endParaRPr lang="en-GB" sz="3600" dirty="0"/>
          </a:p>
          <a:p>
            <a:pPr marL="0" indent="0">
              <a:buNone/>
            </a:pPr>
            <a:endParaRPr lang="en-GB" sz="3600" dirty="0" smtClean="0"/>
          </a:p>
        </p:txBody>
      </p:sp>
      <p:pic>
        <p:nvPicPr>
          <p:cNvPr id="4" name="Picture 3"/>
          <p:cNvPicPr>
            <a:picLocks noChangeAspect="1"/>
          </p:cNvPicPr>
          <p:nvPr/>
        </p:nvPicPr>
        <p:blipFill>
          <a:blip r:embed="rId2"/>
          <a:stretch>
            <a:fillRect/>
          </a:stretch>
        </p:blipFill>
        <p:spPr>
          <a:xfrm>
            <a:off x="251520" y="-28600"/>
            <a:ext cx="2200633" cy="1153344"/>
          </a:xfrm>
          <a:prstGeom prst="rect">
            <a:avLst/>
          </a:prstGeom>
        </p:spPr>
      </p:pic>
    </p:spTree>
    <p:extLst>
      <p:ext uri="{BB962C8B-B14F-4D97-AF65-F5344CB8AC3E}">
        <p14:creationId xmlns:p14="http://schemas.microsoft.com/office/powerpoint/2010/main" val="1734273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152" y="365127"/>
            <a:ext cx="6063197" cy="1263674"/>
          </a:xfrm>
        </p:spPr>
        <p:txBody>
          <a:bodyPr>
            <a:normAutofit fontScale="90000"/>
          </a:bodyPr>
          <a:lstStyle/>
          <a:p>
            <a:pPr algn="ctr"/>
            <a:r>
              <a:rPr lang="en-GB" b="1" dirty="0">
                <a:solidFill>
                  <a:schemeClr val="accent6"/>
                </a:solidFill>
              </a:rPr>
              <a:t>Technical interventions and practices in CSA (e.g. practice briefs</a:t>
            </a:r>
            <a:r>
              <a:rPr lang="en-GB" b="1" dirty="0">
                <a:solidFill>
                  <a:schemeClr val="accent6"/>
                </a:solidFill>
              </a:rPr>
              <a:t>). SG1</a:t>
            </a:r>
            <a:endParaRPr lang="en-GB" b="1" dirty="0">
              <a:solidFill>
                <a:schemeClr val="accent6"/>
              </a:solidFill>
            </a:endParaRPr>
          </a:p>
        </p:txBody>
      </p:sp>
      <p:sp>
        <p:nvSpPr>
          <p:cNvPr id="3" name="Content Placeholder 2"/>
          <p:cNvSpPr>
            <a:spLocks noGrp="1"/>
          </p:cNvSpPr>
          <p:nvPr>
            <p:ph idx="1"/>
          </p:nvPr>
        </p:nvSpPr>
        <p:spPr>
          <a:xfrm>
            <a:off x="457200" y="1518471"/>
            <a:ext cx="8229600" cy="5150889"/>
          </a:xfrm>
        </p:spPr>
        <p:txBody>
          <a:bodyPr>
            <a:normAutofit fontScale="85000" lnSpcReduction="20000"/>
          </a:bodyPr>
          <a:lstStyle/>
          <a:p>
            <a:r>
              <a:rPr lang="en-GB" sz="3600" b="1" dirty="0"/>
              <a:t>Index-based insurance</a:t>
            </a:r>
            <a:r>
              <a:rPr lang="en-GB" sz="3600" dirty="0"/>
              <a:t>: Traditional crop insurance gives </a:t>
            </a:r>
            <a:r>
              <a:rPr lang="en-GB" sz="3600" dirty="0" err="1"/>
              <a:t>payouts</a:t>
            </a:r>
            <a:r>
              <a:rPr lang="en-GB" sz="3600" dirty="0"/>
              <a:t> that are explicitly determined on measured loss for a specific client. Index insurance allows farmers to purchase coverage based on an index that is correlated with those losses, such as average yield losses over a larger area or a well-defined climate risk, e.g. erratic rainfall, that significantly influences crop yields</a:t>
            </a:r>
            <a:r>
              <a:rPr lang="en-GB" sz="3600" dirty="0" smtClean="0"/>
              <a:t>. CYMMIT</a:t>
            </a:r>
            <a:endParaRPr lang="en-GB" sz="3600" dirty="0"/>
          </a:p>
          <a:p>
            <a:endParaRPr lang="en-GB" sz="3600" dirty="0"/>
          </a:p>
          <a:p>
            <a:r>
              <a:rPr lang="en-GB" sz="3600" b="1" dirty="0"/>
              <a:t>Climate resilience maize germplasm</a:t>
            </a:r>
            <a:r>
              <a:rPr lang="en-GB" sz="3600" dirty="0"/>
              <a:t>: targets, approaches and scaling </a:t>
            </a:r>
            <a:r>
              <a:rPr lang="en-GB" sz="3600" dirty="0" smtClean="0"/>
              <a:t>up: </a:t>
            </a:r>
            <a:r>
              <a:rPr lang="en-GB" sz="3600" dirty="0"/>
              <a:t>Use of improved germplasm tolerant to drought and heat stress to achieve CSA outcomes</a:t>
            </a:r>
            <a:r>
              <a:rPr lang="en-GB" sz="3600" dirty="0" smtClean="0"/>
              <a:t>. CYMMIT</a:t>
            </a:r>
            <a:endParaRPr lang="en-GB" sz="3600" dirty="0"/>
          </a:p>
          <a:p>
            <a:pPr marL="742950" indent="-742950">
              <a:buFont typeface="+mj-lt"/>
              <a:buAutoNum type="arabicPeriod"/>
            </a:pPr>
            <a:endParaRPr lang="en-GB" sz="3600" dirty="0"/>
          </a:p>
        </p:txBody>
      </p:sp>
      <p:pic>
        <p:nvPicPr>
          <p:cNvPr id="4" name="Picture 3"/>
          <p:cNvPicPr>
            <a:picLocks noChangeAspect="1"/>
          </p:cNvPicPr>
          <p:nvPr/>
        </p:nvPicPr>
        <p:blipFill>
          <a:blip r:embed="rId2"/>
          <a:stretch>
            <a:fillRect/>
          </a:stretch>
        </p:blipFill>
        <p:spPr>
          <a:xfrm>
            <a:off x="251520" y="-28600"/>
            <a:ext cx="2200633" cy="1153344"/>
          </a:xfrm>
          <a:prstGeom prst="rect">
            <a:avLst/>
          </a:prstGeom>
        </p:spPr>
      </p:pic>
    </p:spTree>
    <p:extLst>
      <p:ext uri="{BB962C8B-B14F-4D97-AF65-F5344CB8AC3E}">
        <p14:creationId xmlns:p14="http://schemas.microsoft.com/office/powerpoint/2010/main" val="1706825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152" y="365127"/>
            <a:ext cx="6063197" cy="1263674"/>
          </a:xfrm>
        </p:spPr>
        <p:txBody>
          <a:bodyPr>
            <a:normAutofit fontScale="90000"/>
          </a:bodyPr>
          <a:lstStyle/>
          <a:p>
            <a:pPr algn="ctr"/>
            <a:r>
              <a:rPr lang="en-GB" b="1" dirty="0">
                <a:solidFill>
                  <a:schemeClr val="accent6"/>
                </a:solidFill>
              </a:rPr>
              <a:t>Technical interventions and practices in CSA (e.g. practice briefs</a:t>
            </a:r>
            <a:r>
              <a:rPr lang="en-GB" b="1" dirty="0">
                <a:solidFill>
                  <a:schemeClr val="accent6"/>
                </a:solidFill>
              </a:rPr>
              <a:t>). SG1</a:t>
            </a:r>
            <a:endParaRPr lang="en-GB" b="1" dirty="0">
              <a:solidFill>
                <a:schemeClr val="accent6"/>
              </a:solidFill>
            </a:endParaRPr>
          </a:p>
        </p:txBody>
      </p:sp>
      <p:sp>
        <p:nvSpPr>
          <p:cNvPr id="3" name="Content Placeholder 2"/>
          <p:cNvSpPr>
            <a:spLocks noGrp="1"/>
          </p:cNvSpPr>
          <p:nvPr>
            <p:ph idx="1"/>
          </p:nvPr>
        </p:nvSpPr>
        <p:spPr>
          <a:xfrm>
            <a:off x="457200" y="1518471"/>
            <a:ext cx="8229600" cy="5150889"/>
          </a:xfrm>
        </p:spPr>
        <p:txBody>
          <a:bodyPr>
            <a:normAutofit/>
          </a:bodyPr>
          <a:lstStyle/>
          <a:p>
            <a:r>
              <a:rPr lang="en-GB" sz="3600" b="1" dirty="0" smtClean="0"/>
              <a:t>Water </a:t>
            </a:r>
            <a:r>
              <a:rPr lang="en-GB" sz="3600" b="1" dirty="0"/>
              <a:t>Smart </a:t>
            </a:r>
            <a:r>
              <a:rPr lang="en-GB" sz="3600" b="1" dirty="0" smtClean="0"/>
              <a:t>Agriculture</a:t>
            </a:r>
            <a:r>
              <a:rPr lang="en-GB" sz="3600" dirty="0" smtClean="0"/>
              <a:t>: UC Davis</a:t>
            </a:r>
            <a:endParaRPr lang="en-GB" sz="3600" dirty="0"/>
          </a:p>
          <a:p>
            <a:r>
              <a:rPr lang="en-GB" sz="3600" b="1" dirty="0"/>
              <a:t>System of Rice Intensification </a:t>
            </a:r>
            <a:r>
              <a:rPr lang="en-GB" sz="3600" dirty="0"/>
              <a:t>(SRI). The System of Rice Intensification (SRI) is a knowledge-based, </a:t>
            </a:r>
            <a:r>
              <a:rPr lang="en-GB" sz="3600" dirty="0" err="1"/>
              <a:t>climate-smart</a:t>
            </a:r>
            <a:r>
              <a:rPr lang="en-GB" sz="3600" dirty="0"/>
              <a:t> methodology for increasing the productivity and resilience of rice. </a:t>
            </a:r>
            <a:r>
              <a:rPr lang="en-GB" sz="3600" dirty="0" smtClean="0"/>
              <a:t>Cornell University</a:t>
            </a:r>
          </a:p>
          <a:p>
            <a:r>
              <a:rPr lang="en-US" sz="3600" b="1" dirty="0" smtClean="0"/>
              <a:t>Nutrient Management booklet</a:t>
            </a:r>
            <a:r>
              <a:rPr lang="en-US" sz="3600" dirty="0" smtClean="0"/>
              <a:t>. WFO/IFA</a:t>
            </a:r>
            <a:endParaRPr lang="en-GB" sz="3600" dirty="0"/>
          </a:p>
          <a:p>
            <a:pPr marL="0" indent="0">
              <a:buNone/>
            </a:pPr>
            <a:endParaRPr lang="en-GB" sz="3600" dirty="0" smtClean="0"/>
          </a:p>
        </p:txBody>
      </p:sp>
      <p:pic>
        <p:nvPicPr>
          <p:cNvPr id="4" name="Picture 3"/>
          <p:cNvPicPr>
            <a:picLocks noChangeAspect="1"/>
          </p:cNvPicPr>
          <p:nvPr/>
        </p:nvPicPr>
        <p:blipFill>
          <a:blip r:embed="rId2"/>
          <a:stretch>
            <a:fillRect/>
          </a:stretch>
        </p:blipFill>
        <p:spPr>
          <a:xfrm>
            <a:off x="251520" y="-28600"/>
            <a:ext cx="2200633" cy="1153344"/>
          </a:xfrm>
          <a:prstGeom prst="rect">
            <a:avLst/>
          </a:prstGeom>
        </p:spPr>
      </p:pic>
    </p:spTree>
    <p:extLst>
      <p:ext uri="{BB962C8B-B14F-4D97-AF65-F5344CB8AC3E}">
        <p14:creationId xmlns:p14="http://schemas.microsoft.com/office/powerpoint/2010/main" val="999306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70" y="116633"/>
            <a:ext cx="6052379" cy="1080120"/>
          </a:xfrm>
        </p:spPr>
        <p:txBody>
          <a:bodyPr>
            <a:normAutofit/>
          </a:bodyPr>
          <a:lstStyle/>
          <a:p>
            <a:pPr algn="ctr"/>
            <a:r>
              <a:rPr lang="en-GB" b="1" dirty="0" smtClean="0">
                <a:solidFill>
                  <a:schemeClr val="accent6"/>
                </a:solidFill>
              </a:rPr>
              <a:t>Support</a:t>
            </a:r>
            <a:r>
              <a:rPr lang="en-GB" b="1" dirty="0">
                <a:solidFill>
                  <a:schemeClr val="accent6"/>
                </a:solidFill>
              </a:rPr>
              <a:t>, services and extension for CSA (e.g. extension products</a:t>
            </a:r>
            <a:r>
              <a:rPr lang="en-GB" b="1" dirty="0">
                <a:solidFill>
                  <a:schemeClr val="accent6"/>
                </a:solidFill>
              </a:rPr>
              <a:t>). </a:t>
            </a:r>
            <a:r>
              <a:rPr lang="en-GB" b="1" dirty="0" smtClean="0">
                <a:solidFill>
                  <a:schemeClr val="accent6"/>
                </a:solidFill>
              </a:rPr>
              <a:t>SG2</a:t>
            </a:r>
            <a:endParaRPr lang="en-GB" b="1" dirty="0">
              <a:solidFill>
                <a:schemeClr val="accent6"/>
              </a:solidFill>
            </a:endParaRPr>
          </a:p>
        </p:txBody>
      </p:sp>
      <p:sp>
        <p:nvSpPr>
          <p:cNvPr id="3" name="Content Placeholder 2"/>
          <p:cNvSpPr>
            <a:spLocks noGrp="1"/>
          </p:cNvSpPr>
          <p:nvPr>
            <p:ph idx="1"/>
          </p:nvPr>
        </p:nvSpPr>
        <p:spPr>
          <a:xfrm>
            <a:off x="457200" y="1313385"/>
            <a:ext cx="8229600" cy="5355975"/>
          </a:xfrm>
        </p:spPr>
        <p:txBody>
          <a:bodyPr>
            <a:normAutofit fontScale="92500" lnSpcReduction="10000"/>
          </a:bodyPr>
          <a:lstStyle/>
          <a:p>
            <a:r>
              <a:rPr lang="en-GB" sz="2600" dirty="0"/>
              <a:t>Providing </a:t>
            </a:r>
            <a:r>
              <a:rPr lang="en-GB" sz="2600" b="1" dirty="0"/>
              <a:t>climate services in agriculture to farmers in Science Field Shops</a:t>
            </a:r>
            <a:r>
              <a:rPr lang="en-GB" sz="2600" dirty="0"/>
              <a:t>—where farmers learn </a:t>
            </a:r>
            <a:r>
              <a:rPr lang="en-GB" sz="2600" dirty="0" err="1"/>
              <a:t>agrometeorology</a:t>
            </a:r>
            <a:r>
              <a:rPr lang="en-GB" sz="2600" dirty="0"/>
              <a:t> to enable them to respond better to climate change—needs well-educated extension intermediaries (extension staff and farmer-facilitators). </a:t>
            </a:r>
            <a:r>
              <a:rPr lang="en-GB" sz="2600" dirty="0" smtClean="0"/>
              <a:t>FAO/Uni. Ind.</a:t>
            </a:r>
            <a:endParaRPr lang="en-GB" sz="2600" dirty="0"/>
          </a:p>
          <a:p>
            <a:pPr marL="0" indent="0">
              <a:buNone/>
            </a:pPr>
            <a:endParaRPr lang="en-GB" sz="2600" dirty="0"/>
          </a:p>
          <a:p>
            <a:r>
              <a:rPr lang="en-GB" sz="2600" b="1" dirty="0"/>
              <a:t>Training of extension trainers </a:t>
            </a:r>
            <a:r>
              <a:rPr lang="en-GB" sz="2600" dirty="0"/>
              <a:t>had to be urgently worked on to enable them guiding Science Field Shops by  making them “climate literate” and improving their capability to provide “climate services to farmers in a dialogic knowledge exchange”. FAO/Uni. Ind</a:t>
            </a:r>
            <a:r>
              <a:rPr lang="en-GB" sz="2600" dirty="0" smtClean="0"/>
              <a:t>.</a:t>
            </a:r>
          </a:p>
          <a:p>
            <a:endParaRPr lang="en-GB" sz="2600" dirty="0" smtClean="0"/>
          </a:p>
          <a:p>
            <a:r>
              <a:rPr lang="en-GB" sz="2600" b="1" dirty="0"/>
              <a:t>Review of existing examples of successful index-based insurance</a:t>
            </a:r>
            <a:r>
              <a:rPr lang="en-GB" sz="2600" dirty="0"/>
              <a:t> for scaling </a:t>
            </a:r>
            <a:r>
              <a:rPr lang="en-GB" sz="2600" dirty="0" smtClean="0"/>
              <a:t>up- </a:t>
            </a:r>
            <a:r>
              <a:rPr lang="en-GB" sz="2600" dirty="0"/>
              <a:t>Ethiopia, India, Malawi, Senegal, USA, West </a:t>
            </a:r>
            <a:r>
              <a:rPr lang="en-GB" sz="2600" dirty="0" smtClean="0"/>
              <a:t>Africa. FAO/ CYMMIT (?)</a:t>
            </a:r>
            <a:endParaRPr lang="en-GB" sz="2600" dirty="0"/>
          </a:p>
          <a:p>
            <a:endParaRPr lang="en-GB" sz="2600" dirty="0"/>
          </a:p>
          <a:p>
            <a:pPr marL="0" indent="0">
              <a:buNone/>
            </a:pPr>
            <a:endParaRPr lang="en-GB" sz="3600" dirty="0" smtClean="0"/>
          </a:p>
        </p:txBody>
      </p:sp>
      <p:pic>
        <p:nvPicPr>
          <p:cNvPr id="4" name="Picture 3"/>
          <p:cNvPicPr>
            <a:picLocks noChangeAspect="1"/>
          </p:cNvPicPr>
          <p:nvPr/>
        </p:nvPicPr>
        <p:blipFill>
          <a:blip r:embed="rId2"/>
          <a:stretch>
            <a:fillRect/>
          </a:stretch>
        </p:blipFill>
        <p:spPr>
          <a:xfrm>
            <a:off x="179513" y="0"/>
            <a:ext cx="2283458" cy="1196752"/>
          </a:xfrm>
          <a:prstGeom prst="rect">
            <a:avLst/>
          </a:prstGeom>
        </p:spPr>
      </p:pic>
    </p:spTree>
    <p:extLst>
      <p:ext uri="{BB962C8B-B14F-4D97-AF65-F5344CB8AC3E}">
        <p14:creationId xmlns:p14="http://schemas.microsoft.com/office/powerpoint/2010/main" val="543663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70" y="116633"/>
            <a:ext cx="6052379" cy="1080120"/>
          </a:xfrm>
        </p:spPr>
        <p:txBody>
          <a:bodyPr>
            <a:normAutofit/>
          </a:bodyPr>
          <a:lstStyle/>
          <a:p>
            <a:pPr algn="ctr"/>
            <a:r>
              <a:rPr lang="en-GB" b="1" dirty="0" smtClean="0">
                <a:solidFill>
                  <a:schemeClr val="accent6"/>
                </a:solidFill>
              </a:rPr>
              <a:t>Evidence base for CSA (case studies). </a:t>
            </a:r>
            <a:r>
              <a:rPr lang="en-GB" b="1" dirty="0" smtClean="0">
                <a:solidFill>
                  <a:schemeClr val="accent6"/>
                </a:solidFill>
              </a:rPr>
              <a:t>SG3</a:t>
            </a:r>
            <a:endParaRPr lang="en-GB" b="1" dirty="0">
              <a:solidFill>
                <a:schemeClr val="accent6"/>
              </a:solidFill>
            </a:endParaRPr>
          </a:p>
        </p:txBody>
      </p:sp>
      <p:sp>
        <p:nvSpPr>
          <p:cNvPr id="3" name="Content Placeholder 2"/>
          <p:cNvSpPr>
            <a:spLocks noGrp="1"/>
          </p:cNvSpPr>
          <p:nvPr>
            <p:ph idx="1"/>
          </p:nvPr>
        </p:nvSpPr>
        <p:spPr>
          <a:xfrm>
            <a:off x="457200" y="1313385"/>
            <a:ext cx="8229600" cy="5355975"/>
          </a:xfrm>
        </p:spPr>
        <p:txBody>
          <a:bodyPr>
            <a:normAutofit/>
          </a:bodyPr>
          <a:lstStyle/>
          <a:p>
            <a:r>
              <a:rPr lang="en-US" sz="2600" dirty="0" smtClean="0"/>
              <a:t>Continuing support to Enabling Environment AG on analyzing 6 country case studies</a:t>
            </a:r>
          </a:p>
          <a:p>
            <a:r>
              <a:rPr lang="en-US" sz="2600" dirty="0" smtClean="0"/>
              <a:t>Identifying new case studies including other stakeholder groups</a:t>
            </a:r>
          </a:p>
          <a:p>
            <a:r>
              <a:rPr lang="en-US" sz="2600" dirty="0" smtClean="0"/>
              <a:t>Identifying policy specific focus</a:t>
            </a:r>
          </a:p>
          <a:p>
            <a:pPr>
              <a:buFont typeface="Wingdings" panose="05000000000000000000" pitchFamily="2" charset="2"/>
              <a:buChar char="Ø"/>
            </a:pPr>
            <a:r>
              <a:rPr lang="en-US" sz="2600" dirty="0" smtClean="0"/>
              <a:t>Cross cutting enabling environment policies subject to analysis.</a:t>
            </a:r>
          </a:p>
          <a:p>
            <a:pPr>
              <a:buFont typeface="Wingdings" panose="05000000000000000000" pitchFamily="2" charset="2"/>
              <a:buChar char="Ø"/>
            </a:pPr>
            <a:r>
              <a:rPr lang="en-US" sz="2600" dirty="0" smtClean="0"/>
              <a:t>Possible topics: examples successful policies/best practices</a:t>
            </a:r>
          </a:p>
          <a:p>
            <a:r>
              <a:rPr lang="en-US" sz="2600" dirty="0" smtClean="0"/>
              <a:t>Establishing case study working group.</a:t>
            </a:r>
          </a:p>
          <a:p>
            <a:pPr marL="0" indent="0">
              <a:buNone/>
            </a:pPr>
            <a:endParaRPr lang="en-US" sz="2600" dirty="0" smtClean="0"/>
          </a:p>
          <a:p>
            <a:endParaRPr lang="en-GB" sz="2600" dirty="0"/>
          </a:p>
          <a:p>
            <a:pPr marL="0" indent="0">
              <a:buNone/>
            </a:pPr>
            <a:endParaRPr lang="en-GB" sz="3600" dirty="0" smtClean="0"/>
          </a:p>
        </p:txBody>
      </p:sp>
      <p:pic>
        <p:nvPicPr>
          <p:cNvPr id="4" name="Picture 3"/>
          <p:cNvPicPr>
            <a:picLocks noChangeAspect="1"/>
          </p:cNvPicPr>
          <p:nvPr/>
        </p:nvPicPr>
        <p:blipFill>
          <a:blip r:embed="rId2"/>
          <a:stretch>
            <a:fillRect/>
          </a:stretch>
        </p:blipFill>
        <p:spPr>
          <a:xfrm>
            <a:off x="179513" y="0"/>
            <a:ext cx="2283458" cy="1196752"/>
          </a:xfrm>
          <a:prstGeom prst="rect">
            <a:avLst/>
          </a:prstGeom>
        </p:spPr>
      </p:pic>
    </p:spTree>
    <p:extLst>
      <p:ext uri="{BB962C8B-B14F-4D97-AF65-F5344CB8AC3E}">
        <p14:creationId xmlns:p14="http://schemas.microsoft.com/office/powerpoint/2010/main" val="467358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TotalTime>
  <Words>964</Words>
  <Application>Microsoft Office PowerPoint</Application>
  <PresentationFormat>On-screen Show (4:3)</PresentationFormat>
  <Paragraphs>67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Priority works areas/products for KAG 2016/2017  Federica Matteoli (FAO)  GACSA Annual Forum 14-17 June, 2016 </vt:lpstr>
      <vt:lpstr>Technical interventions and practices in CSA (e.g. practice briefs). SG 1</vt:lpstr>
      <vt:lpstr>Technical interventions and practices in CSA (e.g. practice briefs). SG1</vt:lpstr>
      <vt:lpstr>Technical interventions and practices in CSA (e.g. practice briefs). SG1</vt:lpstr>
      <vt:lpstr>Technical interventions and practices in CSA (e.g. practice briefs). SG1</vt:lpstr>
      <vt:lpstr>Technical interventions and practices in CSA (e.g. practice briefs). SG1</vt:lpstr>
      <vt:lpstr>Technical interventions and practices in CSA (e.g. practice briefs). SG1</vt:lpstr>
      <vt:lpstr>Support, services and extension for CSA (e.g. extension products). SG2</vt:lpstr>
      <vt:lpstr>Evidence base for CSA (case studies). SG3</vt:lpstr>
      <vt:lpstr>Inclusive knowledge system for CSA. SG4</vt:lpstr>
      <vt:lpstr>Integrated planning and monitoring for CSA. SG5</vt:lpstr>
      <vt:lpstr>Integrated planning and monitoring for CSA. SG5</vt:lpstr>
      <vt:lpstr>                          </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Sub-group 1: Technical interventions and practices in CSA (e.g. practice briefs)</dc:title>
  <dc:creator>Federica Matteoli (NRC)</dc:creator>
  <cp:lastModifiedBy>Matteoli, Federica (NRCD)</cp:lastModifiedBy>
  <cp:revision>46</cp:revision>
  <dcterms:created xsi:type="dcterms:W3CDTF">2015-03-06T15:12:25Z</dcterms:created>
  <dcterms:modified xsi:type="dcterms:W3CDTF">2016-06-17T05:58:58Z</dcterms:modified>
</cp:coreProperties>
</file>