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7" r:id="rId2"/>
    <p:sldId id="271" r:id="rId3"/>
    <p:sldId id="266" r:id="rId4"/>
    <p:sldId id="288" r:id="rId5"/>
    <p:sldId id="270" r:id="rId6"/>
    <p:sldId id="262" r:id="rId7"/>
    <p:sldId id="279" r:id="rId8"/>
    <p:sldId id="282" r:id="rId9"/>
    <p:sldId id="283" r:id="rId10"/>
    <p:sldId id="285" r:id="rId11"/>
    <p:sldId id="275" r:id="rId12"/>
    <p:sldId id="284" r:id="rId13"/>
    <p:sldId id="287" r:id="rId14"/>
    <p:sldId id="28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73" autoAdjust="0"/>
  </p:normalViewPr>
  <p:slideViewPr>
    <p:cSldViewPr>
      <p:cViewPr varScale="1">
        <p:scale>
          <a:sx n="54" d="100"/>
          <a:sy n="54" d="100"/>
        </p:scale>
        <p:origin x="20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Hectarage</a:t>
            </a:r>
          </a:p>
        </c:rich>
      </c:tx>
      <c:layout>
        <c:manualLayout>
          <c:xMode val="edge"/>
          <c:yMode val="edge"/>
          <c:x val="0.51399994618149558"/>
          <c:y val="2.5723463985124952E-2"/>
        </c:manualLayout>
      </c:layout>
      <c:overlay val="1"/>
    </c:title>
    <c:autoTitleDeleted val="0"/>
    <c:plotArea>
      <c:layout>
        <c:manualLayout>
          <c:layoutTarget val="inner"/>
          <c:xMode val="edge"/>
          <c:yMode val="edge"/>
          <c:x val="0.34347588707900062"/>
          <c:y val="5.3212430892946881E-2"/>
          <c:w val="0.6527073190278696"/>
          <c:h val="0.62740073714189981"/>
        </c:manualLayout>
      </c:layout>
      <c:barChart>
        <c:barDir val="col"/>
        <c:grouping val="clustered"/>
        <c:varyColors val="0"/>
        <c:ser>
          <c:idx val="0"/>
          <c:order val="0"/>
          <c:tx>
            <c:strRef>
              <c:f>'Graphing by hecterage &amp; numbers'!$B$3</c:f>
              <c:strCache>
                <c:ptCount val="1"/>
                <c:pt idx="0">
                  <c:v>Manure application</c:v>
                </c:pt>
              </c:strCache>
            </c:strRef>
          </c:tx>
          <c:invertIfNegative val="0"/>
          <c:cat>
            <c:strRef>
              <c:f>'Graphing by hecterage &amp; numbers'!$C$2:$H$2</c:f>
              <c:strCache>
                <c:ptCount val="6"/>
                <c:pt idx="0">
                  <c:v>2008/09</c:v>
                </c:pt>
                <c:pt idx="1">
                  <c:v>2009/10</c:v>
                </c:pt>
                <c:pt idx="2">
                  <c:v>2010/11</c:v>
                </c:pt>
                <c:pt idx="3">
                  <c:v>2011/12</c:v>
                </c:pt>
                <c:pt idx="4">
                  <c:v>2012/13</c:v>
                </c:pt>
                <c:pt idx="5">
                  <c:v>2013/14</c:v>
                </c:pt>
              </c:strCache>
            </c:strRef>
          </c:cat>
          <c:val>
            <c:numRef>
              <c:f>'Graphing by hecterage &amp; numbers'!$C$3:$H$3</c:f>
              <c:numCache>
                <c:formatCode>_(* #,##0_);_(* \(#,##0\);_(* "-"??_);_(@_)</c:formatCode>
                <c:ptCount val="6"/>
                <c:pt idx="0">
                  <c:v>131411</c:v>
                </c:pt>
                <c:pt idx="1">
                  <c:v>259973.95000000004</c:v>
                </c:pt>
                <c:pt idx="2">
                  <c:v>227325.22</c:v>
                </c:pt>
                <c:pt idx="3">
                  <c:v>133537</c:v>
                </c:pt>
                <c:pt idx="4">
                  <c:v>111684.74</c:v>
                </c:pt>
                <c:pt idx="5">
                  <c:v>277884.25</c:v>
                </c:pt>
              </c:numCache>
            </c:numRef>
          </c:val>
        </c:ser>
        <c:ser>
          <c:idx val="1"/>
          <c:order val="1"/>
          <c:tx>
            <c:strRef>
              <c:f>'Graphing by hecterage &amp; numbers'!$B$4</c:f>
              <c:strCache>
                <c:ptCount val="1"/>
                <c:pt idx="0">
                  <c:v>Crop residue incorporation</c:v>
                </c:pt>
              </c:strCache>
            </c:strRef>
          </c:tx>
          <c:invertIfNegative val="0"/>
          <c:cat>
            <c:strRef>
              <c:f>'Graphing by hecterage &amp; numbers'!$C$2:$H$2</c:f>
              <c:strCache>
                <c:ptCount val="6"/>
                <c:pt idx="0">
                  <c:v>2008/09</c:v>
                </c:pt>
                <c:pt idx="1">
                  <c:v>2009/10</c:v>
                </c:pt>
                <c:pt idx="2">
                  <c:v>2010/11</c:v>
                </c:pt>
                <c:pt idx="3">
                  <c:v>2011/12</c:v>
                </c:pt>
                <c:pt idx="4">
                  <c:v>2012/13</c:v>
                </c:pt>
                <c:pt idx="5">
                  <c:v>2013/14</c:v>
                </c:pt>
              </c:strCache>
            </c:strRef>
          </c:cat>
          <c:val>
            <c:numRef>
              <c:f>'Graphing by hecterage &amp; numbers'!$C$4:$H$4</c:f>
              <c:numCache>
                <c:formatCode>_(* #,##0_);_(* \(#,##0\);_(* "-"??_);_(@_)</c:formatCode>
                <c:ptCount val="6"/>
                <c:pt idx="0">
                  <c:v>118223</c:v>
                </c:pt>
                <c:pt idx="1">
                  <c:v>184523.7</c:v>
                </c:pt>
                <c:pt idx="2">
                  <c:v>278025.59999999998</c:v>
                </c:pt>
                <c:pt idx="3">
                  <c:v>203809.4</c:v>
                </c:pt>
                <c:pt idx="4">
                  <c:v>213385.8</c:v>
                </c:pt>
                <c:pt idx="5">
                  <c:v>565839.26</c:v>
                </c:pt>
              </c:numCache>
            </c:numRef>
          </c:val>
        </c:ser>
        <c:ser>
          <c:idx val="2"/>
          <c:order val="2"/>
          <c:tx>
            <c:strRef>
              <c:f>'Graphing by hecterage &amp; numbers'!$B$5</c:f>
              <c:strCache>
                <c:ptCount val="1"/>
                <c:pt idx="0">
                  <c:v>Conservation farming</c:v>
                </c:pt>
              </c:strCache>
            </c:strRef>
          </c:tx>
          <c:invertIfNegative val="0"/>
          <c:cat>
            <c:strRef>
              <c:f>'Graphing by hecterage &amp; numbers'!$C$2:$H$2</c:f>
              <c:strCache>
                <c:ptCount val="6"/>
                <c:pt idx="0">
                  <c:v>2008/09</c:v>
                </c:pt>
                <c:pt idx="1">
                  <c:v>2009/10</c:v>
                </c:pt>
                <c:pt idx="2">
                  <c:v>2010/11</c:v>
                </c:pt>
                <c:pt idx="3">
                  <c:v>2011/12</c:v>
                </c:pt>
                <c:pt idx="4">
                  <c:v>2012/13</c:v>
                </c:pt>
                <c:pt idx="5">
                  <c:v>2013/14</c:v>
                </c:pt>
              </c:strCache>
            </c:strRef>
          </c:cat>
          <c:val>
            <c:numRef>
              <c:f>'Graphing by hecterage &amp; numbers'!$C$5:$H$5</c:f>
              <c:numCache>
                <c:formatCode>_(* #,##0_);_(* \(#,##0\);_(* "-"??_);_(@_)</c:formatCode>
                <c:ptCount val="6"/>
                <c:pt idx="0">
                  <c:v>50802</c:v>
                </c:pt>
                <c:pt idx="1">
                  <c:v>26505</c:v>
                </c:pt>
                <c:pt idx="2">
                  <c:v>13698</c:v>
                </c:pt>
                <c:pt idx="3">
                  <c:v>24020</c:v>
                </c:pt>
                <c:pt idx="4">
                  <c:v>2667</c:v>
                </c:pt>
                <c:pt idx="5">
                  <c:v>23576</c:v>
                </c:pt>
              </c:numCache>
            </c:numRef>
          </c:val>
        </c:ser>
        <c:dLbls>
          <c:showLegendKey val="0"/>
          <c:showVal val="0"/>
          <c:showCatName val="0"/>
          <c:showSerName val="0"/>
          <c:showPercent val="0"/>
          <c:showBubbleSize val="0"/>
        </c:dLbls>
        <c:gapWidth val="150"/>
        <c:axId val="465048728"/>
        <c:axId val="465049120"/>
      </c:barChart>
      <c:catAx>
        <c:axId val="465048728"/>
        <c:scaling>
          <c:orientation val="minMax"/>
        </c:scaling>
        <c:delete val="0"/>
        <c:axPos val="b"/>
        <c:title>
          <c:tx>
            <c:rich>
              <a:bodyPr/>
              <a:lstStyle/>
              <a:p>
                <a:pPr>
                  <a:defRPr sz="1800" baseline="0"/>
                </a:pPr>
                <a:r>
                  <a:rPr lang="en-US" sz="1800" baseline="0"/>
                  <a:t>Farming season</a:t>
                </a:r>
              </a:p>
            </c:rich>
          </c:tx>
          <c:layout>
            <c:manualLayout>
              <c:xMode val="edge"/>
              <c:yMode val="edge"/>
              <c:x val="0.47443331975744413"/>
              <c:y val="0.92116895512729158"/>
            </c:manualLayout>
          </c:layout>
          <c:overlay val="0"/>
        </c:title>
        <c:numFmt formatCode="General" sourceLinked="0"/>
        <c:majorTickMark val="none"/>
        <c:minorTickMark val="none"/>
        <c:tickLblPos val="nextTo"/>
        <c:crossAx val="465049120"/>
        <c:crosses val="autoZero"/>
        <c:auto val="1"/>
        <c:lblAlgn val="ctr"/>
        <c:lblOffset val="100"/>
        <c:noMultiLvlLbl val="0"/>
      </c:catAx>
      <c:valAx>
        <c:axId val="465049120"/>
        <c:scaling>
          <c:orientation val="minMax"/>
        </c:scaling>
        <c:delete val="0"/>
        <c:axPos val="l"/>
        <c:numFmt formatCode="_(* #,##0_);_(* \(#,##0\);_(* &quot;-&quot;??_);_(@_)" sourceLinked="1"/>
        <c:majorTickMark val="none"/>
        <c:minorTickMark val="none"/>
        <c:tickLblPos val="nextTo"/>
        <c:txPr>
          <a:bodyPr/>
          <a:lstStyle/>
          <a:p>
            <a:pPr>
              <a:defRPr sz="1800" b="1" baseline="0">
                <a:solidFill>
                  <a:schemeClr val="accent6">
                    <a:lumMod val="50000"/>
                  </a:schemeClr>
                </a:solidFill>
              </a:defRPr>
            </a:pPr>
            <a:endParaRPr lang="en-US"/>
          </a:p>
        </c:txPr>
        <c:crossAx val="465048728"/>
        <c:crosses val="autoZero"/>
        <c:crossBetween val="between"/>
      </c:valAx>
      <c:dTable>
        <c:showHorzBorder val="1"/>
        <c:showVertBorder val="1"/>
        <c:showOutline val="1"/>
        <c:showKeys val="1"/>
        <c:txPr>
          <a:bodyPr/>
          <a:lstStyle/>
          <a:p>
            <a:pPr rtl="0">
              <a:defRPr sz="1500" b="1" baseline="0">
                <a:solidFill>
                  <a:schemeClr val="accent6">
                    <a:lumMod val="50000"/>
                  </a:schemeClr>
                </a:solidFill>
              </a:defRPr>
            </a:pPr>
            <a:endParaRPr lang="en-US"/>
          </a:p>
        </c:txPr>
      </c:dTable>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Number of practising farmers</a:t>
            </a:r>
          </a:p>
        </c:rich>
      </c:tx>
      <c:layout>
        <c:manualLayout>
          <c:xMode val="edge"/>
          <c:yMode val="edge"/>
          <c:x val="0.38489326765188836"/>
          <c:y val="1.4611872146118721E-2"/>
        </c:manualLayout>
      </c:layout>
      <c:overlay val="1"/>
    </c:title>
    <c:autoTitleDeleted val="0"/>
    <c:plotArea>
      <c:layout>
        <c:manualLayout>
          <c:layoutTarget val="inner"/>
          <c:xMode val="edge"/>
          <c:yMode val="edge"/>
          <c:x val="0.34701609153345986"/>
          <c:y val="3.210337412642697E-2"/>
          <c:w val="0.65298390846654009"/>
          <c:h val="0.60707665306896874"/>
        </c:manualLayout>
      </c:layout>
      <c:barChart>
        <c:barDir val="col"/>
        <c:grouping val="clustered"/>
        <c:varyColors val="0"/>
        <c:ser>
          <c:idx val="0"/>
          <c:order val="0"/>
          <c:tx>
            <c:strRef>
              <c:f>'Graphing by hecterage &amp; numbers'!$B$11</c:f>
              <c:strCache>
                <c:ptCount val="1"/>
                <c:pt idx="0">
                  <c:v>Manure application</c:v>
                </c:pt>
              </c:strCache>
            </c:strRef>
          </c:tx>
          <c:invertIfNegative val="0"/>
          <c:cat>
            <c:strRef>
              <c:f>'Graphing by hecterage &amp; numbers'!$C$10:$H$10</c:f>
              <c:strCache>
                <c:ptCount val="6"/>
                <c:pt idx="0">
                  <c:v>2008/09</c:v>
                </c:pt>
                <c:pt idx="1">
                  <c:v>2009/10</c:v>
                </c:pt>
                <c:pt idx="2">
                  <c:v>2010/11</c:v>
                </c:pt>
                <c:pt idx="3">
                  <c:v>2011/12</c:v>
                </c:pt>
                <c:pt idx="4">
                  <c:v>2012/13</c:v>
                </c:pt>
                <c:pt idx="5">
                  <c:v>2013/14</c:v>
                </c:pt>
              </c:strCache>
            </c:strRef>
          </c:cat>
          <c:val>
            <c:numRef>
              <c:f>'Graphing by hecterage &amp; numbers'!$C$11:$H$11</c:f>
              <c:numCache>
                <c:formatCode>_(* #,##0_);_(* \(#,##0\);_(* "-"??_);_(@_)</c:formatCode>
                <c:ptCount val="6"/>
                <c:pt idx="0">
                  <c:v>604419</c:v>
                </c:pt>
                <c:pt idx="1">
                  <c:v>804191</c:v>
                </c:pt>
                <c:pt idx="2">
                  <c:v>747990</c:v>
                </c:pt>
                <c:pt idx="3">
                  <c:v>503675</c:v>
                </c:pt>
                <c:pt idx="4">
                  <c:v>493988.1</c:v>
                </c:pt>
                <c:pt idx="5">
                  <c:v>1356240</c:v>
                </c:pt>
              </c:numCache>
            </c:numRef>
          </c:val>
        </c:ser>
        <c:ser>
          <c:idx val="1"/>
          <c:order val="1"/>
          <c:tx>
            <c:strRef>
              <c:f>'Graphing by hecterage &amp; numbers'!$B$12</c:f>
              <c:strCache>
                <c:ptCount val="1"/>
                <c:pt idx="0">
                  <c:v>Crop residue incorporation</c:v>
                </c:pt>
              </c:strCache>
            </c:strRef>
          </c:tx>
          <c:invertIfNegative val="0"/>
          <c:cat>
            <c:strRef>
              <c:f>'Graphing by hecterage &amp; numbers'!$C$10:$H$10</c:f>
              <c:strCache>
                <c:ptCount val="6"/>
                <c:pt idx="0">
                  <c:v>2008/09</c:v>
                </c:pt>
                <c:pt idx="1">
                  <c:v>2009/10</c:v>
                </c:pt>
                <c:pt idx="2">
                  <c:v>2010/11</c:v>
                </c:pt>
                <c:pt idx="3">
                  <c:v>2011/12</c:v>
                </c:pt>
                <c:pt idx="4">
                  <c:v>2012/13</c:v>
                </c:pt>
                <c:pt idx="5">
                  <c:v>2013/14</c:v>
                </c:pt>
              </c:strCache>
            </c:strRef>
          </c:cat>
          <c:val>
            <c:numRef>
              <c:f>'Graphing by hecterage &amp; numbers'!$C$12:$H$12</c:f>
              <c:numCache>
                <c:formatCode>_(* #,##0_);_(* \(#,##0\);_(* "-"??_);_(@_)</c:formatCode>
                <c:ptCount val="6"/>
                <c:pt idx="0">
                  <c:v>374240</c:v>
                </c:pt>
                <c:pt idx="1">
                  <c:v>542100</c:v>
                </c:pt>
                <c:pt idx="2">
                  <c:v>887411</c:v>
                </c:pt>
                <c:pt idx="3">
                  <c:v>611025</c:v>
                </c:pt>
                <c:pt idx="4">
                  <c:v>558184</c:v>
                </c:pt>
                <c:pt idx="5">
                  <c:v>1233952</c:v>
                </c:pt>
              </c:numCache>
            </c:numRef>
          </c:val>
        </c:ser>
        <c:ser>
          <c:idx val="2"/>
          <c:order val="2"/>
          <c:tx>
            <c:strRef>
              <c:f>'Graphing by hecterage &amp; numbers'!$B$13</c:f>
              <c:strCache>
                <c:ptCount val="1"/>
                <c:pt idx="0">
                  <c:v>Conservation farming</c:v>
                </c:pt>
              </c:strCache>
            </c:strRef>
          </c:tx>
          <c:invertIfNegative val="0"/>
          <c:cat>
            <c:strRef>
              <c:f>'Graphing by hecterage &amp; numbers'!$C$10:$H$10</c:f>
              <c:strCache>
                <c:ptCount val="6"/>
                <c:pt idx="0">
                  <c:v>2008/09</c:v>
                </c:pt>
                <c:pt idx="1">
                  <c:v>2009/10</c:v>
                </c:pt>
                <c:pt idx="2">
                  <c:v>2010/11</c:v>
                </c:pt>
                <c:pt idx="3">
                  <c:v>2011/12</c:v>
                </c:pt>
                <c:pt idx="4">
                  <c:v>2012/13</c:v>
                </c:pt>
                <c:pt idx="5">
                  <c:v>2013/14</c:v>
                </c:pt>
              </c:strCache>
            </c:strRef>
          </c:cat>
          <c:val>
            <c:numRef>
              <c:f>'Graphing by hecterage &amp; numbers'!$C$13:$H$13</c:f>
              <c:numCache>
                <c:formatCode>_(* #,##0_);_(* \(#,##0\);_(* "-"??_);_(@_)</c:formatCode>
                <c:ptCount val="6"/>
                <c:pt idx="0">
                  <c:v>60758</c:v>
                </c:pt>
                <c:pt idx="1">
                  <c:v>87009</c:v>
                </c:pt>
                <c:pt idx="2">
                  <c:v>57095</c:v>
                </c:pt>
                <c:pt idx="3">
                  <c:v>101079</c:v>
                </c:pt>
                <c:pt idx="4">
                  <c:v>137689</c:v>
                </c:pt>
                <c:pt idx="5">
                  <c:v>645118</c:v>
                </c:pt>
              </c:numCache>
            </c:numRef>
          </c:val>
        </c:ser>
        <c:ser>
          <c:idx val="3"/>
          <c:order val="3"/>
          <c:tx>
            <c:strRef>
              <c:f>'Graphing by hecterage &amp; numbers'!$B$14</c:f>
              <c:strCache>
                <c:ptCount val="1"/>
                <c:pt idx="0">
                  <c:v>Water harvesting (cumulative)</c:v>
                </c:pt>
              </c:strCache>
            </c:strRef>
          </c:tx>
          <c:invertIfNegative val="0"/>
          <c:cat>
            <c:strRef>
              <c:f>'Graphing by hecterage &amp; numbers'!$C$10:$H$10</c:f>
              <c:strCache>
                <c:ptCount val="6"/>
                <c:pt idx="0">
                  <c:v>2008/09</c:v>
                </c:pt>
                <c:pt idx="1">
                  <c:v>2009/10</c:v>
                </c:pt>
                <c:pt idx="2">
                  <c:v>2010/11</c:v>
                </c:pt>
                <c:pt idx="3">
                  <c:v>2011/12</c:v>
                </c:pt>
                <c:pt idx="4">
                  <c:v>2012/13</c:v>
                </c:pt>
                <c:pt idx="5">
                  <c:v>2013/14</c:v>
                </c:pt>
              </c:strCache>
            </c:strRef>
          </c:cat>
          <c:val>
            <c:numRef>
              <c:f>'Graphing by hecterage &amp; numbers'!$C$14:$H$14</c:f>
              <c:numCache>
                <c:formatCode>General</c:formatCode>
                <c:ptCount val="6"/>
                <c:pt idx="0">
                  <c:v>1882</c:v>
                </c:pt>
                <c:pt idx="1">
                  <c:v>2352</c:v>
                </c:pt>
                <c:pt idx="2">
                  <c:v>2920</c:v>
                </c:pt>
                <c:pt idx="3">
                  <c:v>2990</c:v>
                </c:pt>
                <c:pt idx="4">
                  <c:v>3010</c:v>
                </c:pt>
                <c:pt idx="5">
                  <c:v>3149</c:v>
                </c:pt>
              </c:numCache>
            </c:numRef>
          </c:val>
        </c:ser>
        <c:dLbls>
          <c:showLegendKey val="0"/>
          <c:showVal val="0"/>
          <c:showCatName val="0"/>
          <c:showSerName val="0"/>
          <c:showPercent val="0"/>
          <c:showBubbleSize val="0"/>
        </c:dLbls>
        <c:gapWidth val="150"/>
        <c:axId val="465050296"/>
        <c:axId val="465050688"/>
      </c:barChart>
      <c:catAx>
        <c:axId val="465050296"/>
        <c:scaling>
          <c:orientation val="minMax"/>
        </c:scaling>
        <c:delete val="0"/>
        <c:axPos val="b"/>
        <c:title>
          <c:tx>
            <c:rich>
              <a:bodyPr/>
              <a:lstStyle/>
              <a:p>
                <a:pPr>
                  <a:defRPr/>
                </a:pPr>
                <a:r>
                  <a:rPr lang="en-US"/>
                  <a:t>Farming season</a:t>
                </a:r>
              </a:p>
            </c:rich>
          </c:tx>
          <c:layout>
            <c:manualLayout>
              <c:xMode val="edge"/>
              <c:yMode val="edge"/>
              <c:x val="0.53469250674497426"/>
              <c:y val="0.94984931853397847"/>
            </c:manualLayout>
          </c:layout>
          <c:overlay val="0"/>
        </c:title>
        <c:numFmt formatCode="General" sourceLinked="0"/>
        <c:majorTickMark val="none"/>
        <c:minorTickMark val="none"/>
        <c:tickLblPos val="nextTo"/>
        <c:crossAx val="465050688"/>
        <c:crosses val="autoZero"/>
        <c:auto val="1"/>
        <c:lblAlgn val="ctr"/>
        <c:lblOffset val="100"/>
        <c:noMultiLvlLbl val="0"/>
      </c:catAx>
      <c:valAx>
        <c:axId val="465050688"/>
        <c:scaling>
          <c:orientation val="minMax"/>
        </c:scaling>
        <c:delete val="0"/>
        <c:axPos val="l"/>
        <c:numFmt formatCode="_(* #,##0_);_(* \(#,##0\);_(* &quot;-&quot;??_);_(@_)" sourceLinked="1"/>
        <c:majorTickMark val="none"/>
        <c:minorTickMark val="none"/>
        <c:tickLblPos val="nextTo"/>
        <c:txPr>
          <a:bodyPr/>
          <a:lstStyle/>
          <a:p>
            <a:pPr>
              <a:defRPr b="1">
                <a:solidFill>
                  <a:schemeClr val="accent3"/>
                </a:solidFill>
              </a:defRPr>
            </a:pPr>
            <a:endParaRPr lang="en-US"/>
          </a:p>
        </c:txPr>
        <c:crossAx val="465050296"/>
        <c:crosses val="autoZero"/>
        <c:crossBetween val="between"/>
      </c:valAx>
      <c:dTable>
        <c:showHorzBorder val="1"/>
        <c:showVertBorder val="1"/>
        <c:showOutline val="1"/>
        <c:showKeys val="1"/>
        <c:txPr>
          <a:bodyPr/>
          <a:lstStyle/>
          <a:p>
            <a:pPr rtl="0">
              <a:defRPr sz="1700" b="1" baseline="0">
                <a:solidFill>
                  <a:schemeClr val="accent3"/>
                </a:solidFill>
              </a:defRPr>
            </a:pPr>
            <a:endParaRPr lang="en-US"/>
          </a:p>
        </c:txPr>
      </c:dTable>
    </c:plotArea>
    <c:plotVisOnly val="1"/>
    <c:dispBlanksAs val="gap"/>
    <c:showDLblsOverMax val="0"/>
  </c:chart>
  <c:spPr>
    <a:ln>
      <a:noFill/>
    </a:ln>
  </c:spPr>
  <c:txPr>
    <a:bodyPr/>
    <a:lstStyle/>
    <a:p>
      <a:pPr>
        <a:defRPr sz="1800" baseline="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D08F4-5C6F-46B6-9226-9426515E230B}" type="datetimeFigureOut">
              <a:rPr lang="en-GB" smtClean="0"/>
              <a:t>15/06/2016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CA8F0-0BC9-4BAE-8B25-E90F03A36082}" type="slidenum">
              <a:rPr lang="en-GB" smtClean="0"/>
              <a:t>‹#›</a:t>
            </a:fld>
            <a:endParaRPr lang="en-GB"/>
          </a:p>
        </p:txBody>
      </p:sp>
    </p:spTree>
    <p:extLst>
      <p:ext uri="{BB962C8B-B14F-4D97-AF65-F5344CB8AC3E}">
        <p14:creationId xmlns:p14="http://schemas.microsoft.com/office/powerpoint/2010/main" val="23314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CC34E184-0143-4C7C-8595-A38F962DD60C}" type="slidenum">
              <a:rPr lang="en-GB" smtClean="0">
                <a:latin typeface="Arial" charset="0"/>
              </a:rPr>
              <a:pPr>
                <a:defRPr/>
              </a:pPr>
              <a:t>1</a:t>
            </a:fld>
            <a:endParaRPr lang="en-GB" smtClean="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2302998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88AA62-058D-45D5-836B-415C0676A928}" type="slidenum">
              <a:rPr lang="en-GB" altLang="en-US"/>
              <a:pPr eaLnBrk="1" hangingPunct="1"/>
              <a:t>11</a:t>
            </a:fld>
            <a:endParaRPr lang="en-GB" altLang="en-US"/>
          </a:p>
        </p:txBody>
      </p:sp>
    </p:spTree>
    <p:extLst>
      <p:ext uri="{BB962C8B-B14F-4D97-AF65-F5344CB8AC3E}">
        <p14:creationId xmlns:p14="http://schemas.microsoft.com/office/powerpoint/2010/main" val="270316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Bef>
                <a:spcPct val="20000"/>
              </a:spcBef>
              <a:buFont typeface="Arial" panose="020B0604020202020204" pitchFamily="34" charset="0"/>
              <a:buChar char="•"/>
              <a:defRPr/>
            </a:pPr>
            <a:endParaRPr lang="en-GB" dirty="0" smtClean="0"/>
          </a:p>
        </p:txBody>
      </p:sp>
      <p:sp>
        <p:nvSpPr>
          <p:cNvPr id="4" name="Slide Number Placeholder 3"/>
          <p:cNvSpPr>
            <a:spLocks noGrp="1"/>
          </p:cNvSpPr>
          <p:nvPr>
            <p:ph type="sldNum" sz="quarter" idx="5"/>
          </p:nvPr>
        </p:nvSpPr>
        <p:spPr/>
        <p:txBody>
          <a:bodyPr/>
          <a:lstStyle/>
          <a:p>
            <a:pPr>
              <a:defRPr/>
            </a:pPr>
            <a:fld id="{3FA332C4-67B9-4428-B1E6-CCF3D11E689F}" type="slidenum">
              <a:rPr lang="en-US" smtClean="0"/>
              <a:pPr>
                <a:defRPr/>
              </a:pPr>
              <a:t>12</a:t>
            </a:fld>
            <a:endParaRPr lang="en-US"/>
          </a:p>
        </p:txBody>
      </p:sp>
    </p:spTree>
    <p:extLst>
      <p:ext uri="{BB962C8B-B14F-4D97-AF65-F5344CB8AC3E}">
        <p14:creationId xmlns:p14="http://schemas.microsoft.com/office/powerpoint/2010/main" val="47701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13</a:t>
            </a:fld>
            <a:endParaRPr lang="en-GB"/>
          </a:p>
        </p:txBody>
      </p:sp>
    </p:spTree>
    <p:extLst>
      <p:ext uri="{BB962C8B-B14F-4D97-AF65-F5344CB8AC3E}">
        <p14:creationId xmlns:p14="http://schemas.microsoft.com/office/powerpoint/2010/main" val="40369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14</a:t>
            </a:fld>
            <a:endParaRPr lang="en-GB"/>
          </a:p>
        </p:txBody>
      </p:sp>
    </p:spTree>
    <p:extLst>
      <p:ext uri="{BB962C8B-B14F-4D97-AF65-F5344CB8AC3E}">
        <p14:creationId xmlns:p14="http://schemas.microsoft.com/office/powerpoint/2010/main" val="208330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2D4CA8F0-0BC9-4BAE-8B25-E90F03A36082}" type="slidenum">
              <a:rPr lang="en-GB" smtClean="0"/>
              <a:t>3</a:t>
            </a:fld>
            <a:endParaRPr lang="en-GB"/>
          </a:p>
        </p:txBody>
      </p:sp>
    </p:spTree>
    <p:extLst>
      <p:ext uri="{BB962C8B-B14F-4D97-AF65-F5344CB8AC3E}">
        <p14:creationId xmlns:p14="http://schemas.microsoft.com/office/powerpoint/2010/main" val="254147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p>
        </p:txBody>
      </p:sp>
      <p:sp>
        <p:nvSpPr>
          <p:cNvPr id="4" name="Slide Number Placeholder 3"/>
          <p:cNvSpPr>
            <a:spLocks noGrp="1"/>
          </p:cNvSpPr>
          <p:nvPr>
            <p:ph type="sldNum" sz="quarter" idx="10"/>
          </p:nvPr>
        </p:nvSpPr>
        <p:spPr/>
        <p:txBody>
          <a:bodyPr/>
          <a:lstStyle/>
          <a:p>
            <a:fld id="{2D4CA8F0-0BC9-4BAE-8B25-E90F03A36082}" type="slidenum">
              <a:rPr lang="en-GB" smtClean="0"/>
              <a:t>4</a:t>
            </a:fld>
            <a:endParaRPr lang="en-GB"/>
          </a:p>
        </p:txBody>
      </p:sp>
    </p:spTree>
    <p:extLst>
      <p:ext uri="{BB962C8B-B14F-4D97-AF65-F5344CB8AC3E}">
        <p14:creationId xmlns:p14="http://schemas.microsoft.com/office/powerpoint/2010/main" val="254147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5</a:t>
            </a:fld>
            <a:endParaRPr lang="en-GB"/>
          </a:p>
        </p:txBody>
      </p:sp>
    </p:spTree>
    <p:extLst>
      <p:ext uri="{BB962C8B-B14F-4D97-AF65-F5344CB8AC3E}">
        <p14:creationId xmlns:p14="http://schemas.microsoft.com/office/powerpoint/2010/main" val="283236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6</a:t>
            </a:fld>
            <a:endParaRPr lang="en-GB"/>
          </a:p>
        </p:txBody>
      </p:sp>
    </p:spTree>
    <p:extLst>
      <p:ext uri="{BB962C8B-B14F-4D97-AF65-F5344CB8AC3E}">
        <p14:creationId xmlns:p14="http://schemas.microsoft.com/office/powerpoint/2010/main" val="42135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7</a:t>
            </a:fld>
            <a:endParaRPr lang="en-GB"/>
          </a:p>
        </p:txBody>
      </p:sp>
    </p:spTree>
    <p:extLst>
      <p:ext uri="{BB962C8B-B14F-4D97-AF65-F5344CB8AC3E}">
        <p14:creationId xmlns:p14="http://schemas.microsoft.com/office/powerpoint/2010/main" val="44448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8</a:t>
            </a:fld>
            <a:endParaRPr lang="en-GB"/>
          </a:p>
        </p:txBody>
      </p:sp>
    </p:spTree>
    <p:extLst>
      <p:ext uri="{BB962C8B-B14F-4D97-AF65-F5344CB8AC3E}">
        <p14:creationId xmlns:p14="http://schemas.microsoft.com/office/powerpoint/2010/main" val="334322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9</a:t>
            </a:fld>
            <a:endParaRPr lang="en-GB"/>
          </a:p>
        </p:txBody>
      </p:sp>
    </p:spTree>
    <p:extLst>
      <p:ext uri="{BB962C8B-B14F-4D97-AF65-F5344CB8AC3E}">
        <p14:creationId xmlns:p14="http://schemas.microsoft.com/office/powerpoint/2010/main" val="407094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4CA8F0-0BC9-4BAE-8B25-E90F03A36082}" type="slidenum">
              <a:rPr lang="en-GB" smtClean="0"/>
              <a:t>10</a:t>
            </a:fld>
            <a:endParaRPr lang="en-GB"/>
          </a:p>
        </p:txBody>
      </p:sp>
    </p:spTree>
    <p:extLst>
      <p:ext uri="{BB962C8B-B14F-4D97-AF65-F5344CB8AC3E}">
        <p14:creationId xmlns:p14="http://schemas.microsoft.com/office/powerpoint/2010/main" val="23654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FF52034-44C1-401D-BCF1-6D1D115DB67E}" type="datetimeFigureOut">
              <a:rPr lang="en-GB" smtClean="0"/>
              <a:t>15/06/2016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556445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F52034-44C1-401D-BCF1-6D1D115DB67E}" type="datetimeFigureOut">
              <a:rPr lang="en-GB" smtClean="0"/>
              <a:t>15/06/2016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47800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F52034-44C1-401D-BCF1-6D1D115DB67E}" type="datetimeFigureOut">
              <a:rPr lang="en-GB" smtClean="0"/>
              <a:t>15/06/2016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315163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F52034-44C1-401D-BCF1-6D1D115DB67E}" type="datetimeFigureOut">
              <a:rPr lang="en-GB" smtClean="0"/>
              <a:t>15/06/2016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422717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52034-44C1-401D-BCF1-6D1D115DB67E}" type="datetimeFigureOut">
              <a:rPr lang="en-GB" smtClean="0"/>
              <a:t>15/06/2016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68979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FF52034-44C1-401D-BCF1-6D1D115DB67E}" type="datetimeFigureOut">
              <a:rPr lang="en-GB" smtClean="0"/>
              <a:t>15/06/2016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28722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FF52034-44C1-401D-BCF1-6D1D115DB67E}" type="datetimeFigureOut">
              <a:rPr lang="en-GB" smtClean="0"/>
              <a:t>15/06/2016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365603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FF52034-44C1-401D-BCF1-6D1D115DB67E}" type="datetimeFigureOut">
              <a:rPr lang="en-GB" smtClean="0"/>
              <a:t>15/06/2016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406695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52034-44C1-401D-BCF1-6D1D115DB67E}" type="datetimeFigureOut">
              <a:rPr lang="en-GB" smtClean="0"/>
              <a:t>15/06/2016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40158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52034-44C1-401D-BCF1-6D1D115DB67E}" type="datetimeFigureOut">
              <a:rPr lang="en-GB" smtClean="0"/>
              <a:t>15/06/2016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208322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52034-44C1-401D-BCF1-6D1D115DB67E}" type="datetimeFigureOut">
              <a:rPr lang="en-GB" smtClean="0"/>
              <a:t>15/06/2016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8DC080-40EA-44C1-B16F-0FA14E382674}" type="slidenum">
              <a:rPr lang="en-GB" smtClean="0"/>
              <a:t>‹#›</a:t>
            </a:fld>
            <a:endParaRPr lang="en-GB"/>
          </a:p>
        </p:txBody>
      </p:sp>
    </p:spTree>
    <p:extLst>
      <p:ext uri="{BB962C8B-B14F-4D97-AF65-F5344CB8AC3E}">
        <p14:creationId xmlns:p14="http://schemas.microsoft.com/office/powerpoint/2010/main" val="319669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52034-44C1-401D-BCF1-6D1D115DB67E}" type="datetimeFigureOut">
              <a:rPr lang="en-GB" smtClean="0"/>
              <a:t>15/06/2016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DC080-40EA-44C1-B16F-0FA14E382674}" type="slidenum">
              <a:rPr lang="en-GB" smtClean="0"/>
              <a:t>‹#›</a:t>
            </a:fld>
            <a:endParaRPr lang="en-GB"/>
          </a:p>
        </p:txBody>
      </p:sp>
    </p:spTree>
    <p:extLst>
      <p:ext uri="{BB962C8B-B14F-4D97-AF65-F5344CB8AC3E}">
        <p14:creationId xmlns:p14="http://schemas.microsoft.com/office/powerpoint/2010/main" val="66247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4476"/>
            <a:ext cx="6872288" cy="516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3074" name="Rectangle 6"/>
          <p:cNvSpPr>
            <a:spLocks noChangeArrowheads="1"/>
          </p:cNvSpPr>
          <p:nvPr/>
        </p:nvSpPr>
        <p:spPr bwMode="auto">
          <a:xfrm>
            <a:off x="6911975" y="6523038"/>
            <a:ext cx="454025" cy="1809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pic>
        <p:nvPicPr>
          <p:cNvPr id="3075" name="Picture 5" descr="over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6872288" y="6315075"/>
            <a:ext cx="2271712" cy="542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7186613" y="0"/>
            <a:ext cx="1957387"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6" name="Rectangle 2"/>
          <p:cNvSpPr>
            <a:spLocks noGrp="1" noChangeArrowheads="1"/>
          </p:cNvSpPr>
          <p:nvPr>
            <p:ph type="ctrTitle"/>
          </p:nvPr>
        </p:nvSpPr>
        <p:spPr>
          <a:xfrm>
            <a:off x="5486400" y="781429"/>
            <a:ext cx="4178300" cy="2394488"/>
          </a:xfrm>
        </p:spPr>
        <p:txBody>
          <a:bodyPr>
            <a:normAutofit fontScale="90000"/>
          </a:bodyPr>
          <a:lstStyle/>
          <a:p>
            <a:pPr algn="l"/>
            <a:r>
              <a:rPr lang="en-US" altLang="en-US" sz="3600" b="1" dirty="0" smtClean="0">
                <a:solidFill>
                  <a:schemeClr val="accent3">
                    <a:lumMod val="75000"/>
                  </a:schemeClr>
                </a:solidFill>
              </a:rPr>
              <a:t>Perspectives </a:t>
            </a:r>
            <a:r>
              <a:rPr lang="en-US" altLang="en-US" sz="3600" b="1" dirty="0">
                <a:solidFill>
                  <a:schemeClr val="accent3">
                    <a:lumMod val="75000"/>
                  </a:schemeClr>
                </a:solidFill>
              </a:rPr>
              <a:t>on Climate-Smart Agriculture: A Case Study of Malawi </a:t>
            </a:r>
            <a:r>
              <a:rPr lang="en-US" altLang="en-US" sz="2800" b="1" dirty="0">
                <a:solidFill>
                  <a:schemeClr val="accent3">
                    <a:lumMod val="75000"/>
                  </a:schemeClr>
                </a:solidFill>
              </a:rPr>
              <a:t/>
            </a:r>
            <a:br>
              <a:rPr lang="en-US" altLang="en-US" sz="2800" b="1" dirty="0">
                <a:solidFill>
                  <a:schemeClr val="accent3">
                    <a:lumMod val="75000"/>
                  </a:schemeClr>
                </a:solidFill>
              </a:rPr>
            </a:br>
            <a:r>
              <a:rPr lang="en-US" altLang="en-US" sz="2400" dirty="0">
                <a:solidFill>
                  <a:schemeClr val="accent3">
                    <a:lumMod val="75000"/>
                  </a:schemeClr>
                </a:solidFill>
              </a:rPr>
              <a:t/>
            </a:r>
            <a:br>
              <a:rPr lang="en-US" altLang="en-US" sz="2400" dirty="0">
                <a:solidFill>
                  <a:schemeClr val="accent3">
                    <a:lumMod val="75000"/>
                  </a:schemeClr>
                </a:solidFill>
              </a:rPr>
            </a:br>
            <a:r>
              <a:rPr lang="en-US" altLang="en-US" sz="2200" dirty="0">
                <a:solidFill>
                  <a:schemeClr val="accent3">
                    <a:lumMod val="75000"/>
                  </a:schemeClr>
                </a:solidFill>
              </a:rPr>
              <a:t>7</a:t>
            </a:r>
            <a:r>
              <a:rPr lang="en-US" altLang="en-US" sz="2200" baseline="30000" dirty="0">
                <a:solidFill>
                  <a:schemeClr val="accent3">
                    <a:lumMod val="75000"/>
                  </a:schemeClr>
                </a:solidFill>
              </a:rPr>
              <a:t>th</a:t>
            </a:r>
            <a:r>
              <a:rPr lang="en-US" altLang="en-US" sz="2200" dirty="0">
                <a:solidFill>
                  <a:schemeClr val="accent3">
                    <a:lumMod val="75000"/>
                  </a:schemeClr>
                </a:solidFill>
              </a:rPr>
              <a:t> June 2016</a:t>
            </a:r>
            <a:br>
              <a:rPr lang="en-US" altLang="en-US" sz="2200" dirty="0">
                <a:solidFill>
                  <a:schemeClr val="accent3">
                    <a:lumMod val="75000"/>
                  </a:schemeClr>
                </a:solidFill>
              </a:rPr>
            </a:br>
            <a:r>
              <a:rPr lang="en-US" altLang="en-US" sz="2200" dirty="0">
                <a:solidFill>
                  <a:schemeClr val="accent3">
                    <a:lumMod val="75000"/>
                  </a:schemeClr>
                </a:solidFill>
              </a:rPr>
              <a:t>Wilfred Kadewa (PhD)</a:t>
            </a:r>
            <a:br>
              <a:rPr lang="en-US" altLang="en-US" sz="2200" dirty="0">
                <a:solidFill>
                  <a:schemeClr val="accent3">
                    <a:lumMod val="75000"/>
                  </a:schemeClr>
                </a:solidFill>
              </a:rPr>
            </a:br>
            <a:endParaRPr lang="en-US" altLang="en-US" sz="2200" dirty="0" smtClean="0">
              <a:solidFill>
                <a:schemeClr val="accent3">
                  <a:lumMod val="75000"/>
                </a:schemeClr>
              </a:solidFill>
            </a:endParaRPr>
          </a:p>
        </p:txBody>
      </p:sp>
      <p:sp>
        <p:nvSpPr>
          <p:cNvPr id="3081" name="Rectangle 1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2" name="Rectangle 14"/>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200">
                <a:cs typeface="Times New Roman" pitchFamily="18" charset="0"/>
              </a:rPr>
              <a:t>  </a:t>
            </a:r>
            <a:endParaRPr lang="en-US" altLang="en-US"/>
          </a:p>
        </p:txBody>
      </p:sp>
      <p:sp>
        <p:nvSpPr>
          <p:cNvPr id="13" name="Rectangle 2"/>
          <p:cNvSpPr txBox="1">
            <a:spLocks noChangeArrowheads="1"/>
          </p:cNvSpPr>
          <p:nvPr/>
        </p:nvSpPr>
        <p:spPr>
          <a:xfrm>
            <a:off x="152400" y="1138237"/>
            <a:ext cx="3733800" cy="70485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300" b="1" dirty="0" smtClean="0"/>
              <a:t>Webinar Series</a:t>
            </a:r>
          </a:p>
          <a:p>
            <a:r>
              <a:rPr lang="en-US" altLang="en-US" sz="2800" b="1" dirty="0" smtClean="0"/>
              <a:t>Enabling Environment Action Group</a:t>
            </a:r>
            <a:endParaRPr lang="en-US" altLang="en-US" sz="2800" dirty="0" smtClean="0"/>
          </a:p>
        </p:txBody>
      </p:sp>
      <p:pic>
        <p:nvPicPr>
          <p:cNvPr id="14" name="Picture 13" descr="GACSA_logotype_SPA_vertical_100x58mm_300dpi_CMYK.jpg"/>
          <p:cNvPicPr>
            <a:picLocks noChangeAspect="1"/>
          </p:cNvPicPr>
          <p:nvPr/>
        </p:nvPicPr>
        <p:blipFill rotWithShape="1">
          <a:blip r:embed="rId5"/>
          <a:srcRect b="36994"/>
          <a:stretch/>
        </p:blipFill>
        <p:spPr>
          <a:xfrm>
            <a:off x="833051" y="185737"/>
            <a:ext cx="2372498" cy="866775"/>
          </a:xfrm>
          <a:prstGeom prst="rect">
            <a:avLst/>
          </a:prstGeom>
        </p:spPr>
      </p:pic>
    </p:spTree>
    <p:extLst>
      <p:ext uri="{BB962C8B-B14F-4D97-AF65-F5344CB8AC3E}">
        <p14:creationId xmlns:p14="http://schemas.microsoft.com/office/powerpoint/2010/main" val="1894738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21" y="108986"/>
            <a:ext cx="8229600" cy="588482"/>
          </a:xfrm>
        </p:spPr>
        <p:txBody>
          <a:bodyPr>
            <a:normAutofit fontScale="90000"/>
          </a:bodyPr>
          <a:lstStyle/>
          <a:p>
            <a:r>
              <a:rPr lang="en-US" dirty="0" smtClean="0"/>
              <a:t>Enabling Policy Environment for CSA</a:t>
            </a:r>
            <a:endParaRPr lang="en-GB" dirty="0"/>
          </a:p>
        </p:txBody>
      </p:sp>
      <p:sp>
        <p:nvSpPr>
          <p:cNvPr id="3" name="Content Placeholder 2"/>
          <p:cNvSpPr>
            <a:spLocks noGrp="1"/>
          </p:cNvSpPr>
          <p:nvPr>
            <p:ph idx="1"/>
          </p:nvPr>
        </p:nvSpPr>
        <p:spPr>
          <a:xfrm>
            <a:off x="228600" y="3810577"/>
            <a:ext cx="8763000" cy="2742624"/>
          </a:xfrm>
        </p:spPr>
        <p:txBody>
          <a:bodyPr numCol="2" spcCol="457200">
            <a:normAutofit fontScale="92500" lnSpcReduction="20000"/>
          </a:bodyPr>
          <a:lstStyle/>
          <a:p>
            <a:pPr marL="0" indent="0">
              <a:buNone/>
            </a:pPr>
            <a:r>
              <a:rPr lang="en-US" sz="1800" b="1" dirty="0" smtClean="0">
                <a:solidFill>
                  <a:schemeClr val="tx2">
                    <a:lumMod val="75000"/>
                  </a:schemeClr>
                </a:solidFill>
              </a:rPr>
              <a:t>MNFP</a:t>
            </a:r>
            <a:r>
              <a:rPr lang="en-US" sz="1800" dirty="0" smtClean="0">
                <a:solidFill>
                  <a:schemeClr val="tx2">
                    <a:lumMod val="75000"/>
                  </a:schemeClr>
                </a:solidFill>
              </a:rPr>
              <a:t> – Malawi National Forest Policy (Capacity Building)</a:t>
            </a:r>
          </a:p>
          <a:p>
            <a:pPr marL="0" indent="0">
              <a:buNone/>
            </a:pPr>
            <a:r>
              <a:rPr lang="en-US" sz="1800" b="1" dirty="0" smtClean="0">
                <a:solidFill>
                  <a:schemeClr val="tx2">
                    <a:lumMod val="75000"/>
                  </a:schemeClr>
                </a:solidFill>
              </a:rPr>
              <a:t>LRCP</a:t>
            </a:r>
            <a:r>
              <a:rPr lang="en-US" sz="1800" dirty="0" smtClean="0">
                <a:solidFill>
                  <a:schemeClr val="tx2">
                    <a:lumMod val="75000"/>
                  </a:schemeClr>
                </a:solidFill>
              </a:rPr>
              <a:t> – Land Resources Conservation Policy (Adaptation &amp; Resilience)</a:t>
            </a:r>
          </a:p>
          <a:p>
            <a:pPr marL="0" indent="0">
              <a:buNone/>
            </a:pPr>
            <a:r>
              <a:rPr lang="en-US" sz="1800" b="1" dirty="0" smtClean="0">
                <a:solidFill>
                  <a:schemeClr val="tx2">
                    <a:lumMod val="75000"/>
                  </a:schemeClr>
                </a:solidFill>
              </a:rPr>
              <a:t>FP</a:t>
            </a:r>
            <a:r>
              <a:rPr lang="en-US" sz="1800" dirty="0" smtClean="0">
                <a:solidFill>
                  <a:schemeClr val="tx2">
                    <a:lumMod val="75000"/>
                  </a:schemeClr>
                </a:solidFill>
              </a:rPr>
              <a:t> – Fisheries Policy (Resilience)</a:t>
            </a:r>
          </a:p>
          <a:p>
            <a:pPr marL="0" indent="0">
              <a:buNone/>
            </a:pPr>
            <a:r>
              <a:rPr lang="en-US" sz="1800" b="1" dirty="0" smtClean="0">
                <a:solidFill>
                  <a:schemeClr val="tx2">
                    <a:lumMod val="75000"/>
                  </a:schemeClr>
                </a:solidFill>
              </a:rPr>
              <a:t>MEP</a:t>
            </a:r>
            <a:r>
              <a:rPr lang="en-US" sz="1800" dirty="0" smtClean="0">
                <a:solidFill>
                  <a:schemeClr val="tx2">
                    <a:lumMod val="75000"/>
                  </a:schemeClr>
                </a:solidFill>
              </a:rPr>
              <a:t> – Malawi Energy Policy (Mitigation)</a:t>
            </a:r>
          </a:p>
          <a:p>
            <a:pPr marL="0" indent="0">
              <a:buNone/>
            </a:pPr>
            <a:r>
              <a:rPr lang="en-US" sz="1800" b="1" dirty="0" smtClean="0">
                <a:solidFill>
                  <a:schemeClr val="tx2">
                    <a:lumMod val="75000"/>
                  </a:schemeClr>
                </a:solidFill>
              </a:rPr>
              <a:t>NAPA</a:t>
            </a:r>
            <a:r>
              <a:rPr lang="en-US" sz="1800" dirty="0" smtClean="0">
                <a:solidFill>
                  <a:schemeClr val="tx2">
                    <a:lumMod val="75000"/>
                  </a:schemeClr>
                </a:solidFill>
              </a:rPr>
              <a:t> – National Adaptation Plan of Action (Adaptation)</a:t>
            </a:r>
          </a:p>
          <a:p>
            <a:pPr marL="0" indent="0">
              <a:buNone/>
            </a:pPr>
            <a:r>
              <a:rPr lang="en-US" sz="1800" b="1" dirty="0" smtClean="0">
                <a:solidFill>
                  <a:schemeClr val="tx2">
                    <a:lumMod val="75000"/>
                  </a:schemeClr>
                </a:solidFill>
              </a:rPr>
              <a:t>LP</a:t>
            </a:r>
            <a:r>
              <a:rPr lang="en-US" sz="1800" dirty="0" smtClean="0">
                <a:solidFill>
                  <a:schemeClr val="tx2">
                    <a:lumMod val="75000"/>
                  </a:schemeClr>
                </a:solidFill>
              </a:rPr>
              <a:t> – Livestock Policy (Adaptation &amp; Resilience)</a:t>
            </a:r>
          </a:p>
          <a:p>
            <a:pPr marL="0" indent="0">
              <a:buNone/>
            </a:pPr>
            <a:r>
              <a:rPr lang="en-US" sz="1800" b="1" dirty="0" smtClean="0">
                <a:solidFill>
                  <a:schemeClr val="tx2">
                    <a:lumMod val="75000"/>
                  </a:schemeClr>
                </a:solidFill>
              </a:rPr>
              <a:t>NEP</a:t>
            </a:r>
            <a:r>
              <a:rPr lang="en-US" sz="1800" dirty="0" smtClean="0">
                <a:solidFill>
                  <a:schemeClr val="tx2">
                    <a:lumMod val="75000"/>
                  </a:schemeClr>
                </a:solidFill>
              </a:rPr>
              <a:t> – National Environment Policy (Resilience &amp; Mitigation)</a:t>
            </a:r>
          </a:p>
          <a:p>
            <a:pPr marL="0" indent="0">
              <a:buNone/>
            </a:pPr>
            <a:r>
              <a:rPr lang="en-US" sz="1800" b="1" dirty="0" smtClean="0">
                <a:solidFill>
                  <a:schemeClr val="tx2">
                    <a:lumMod val="75000"/>
                  </a:schemeClr>
                </a:solidFill>
              </a:rPr>
              <a:t>AFSP</a:t>
            </a:r>
            <a:r>
              <a:rPr lang="en-US" sz="1800" dirty="0" smtClean="0">
                <a:solidFill>
                  <a:schemeClr val="tx2">
                    <a:lumMod val="75000"/>
                  </a:schemeClr>
                </a:solidFill>
              </a:rPr>
              <a:t> – Agriculture and Food Security Policy (Resilience &amp; Mitigation)</a:t>
            </a:r>
          </a:p>
          <a:p>
            <a:pPr marL="0" indent="0">
              <a:buNone/>
            </a:pPr>
            <a:r>
              <a:rPr lang="en-US" sz="1800" b="1" dirty="0" smtClean="0">
                <a:solidFill>
                  <a:schemeClr val="tx2">
                    <a:lumMod val="75000"/>
                  </a:schemeClr>
                </a:solidFill>
              </a:rPr>
              <a:t>NLP</a:t>
            </a:r>
            <a:r>
              <a:rPr lang="en-US" sz="1800" dirty="0" smtClean="0">
                <a:solidFill>
                  <a:schemeClr val="tx2">
                    <a:lumMod val="75000"/>
                  </a:schemeClr>
                </a:solidFill>
              </a:rPr>
              <a:t> – National Land Policy (Adaptation &amp; Mitigation)</a:t>
            </a:r>
          </a:p>
          <a:p>
            <a:pPr marL="0" indent="0">
              <a:buNone/>
            </a:pPr>
            <a:r>
              <a:rPr lang="en-US" sz="1800" b="1" dirty="0" err="1" smtClean="0">
                <a:solidFill>
                  <a:schemeClr val="tx2">
                    <a:lumMod val="75000"/>
                  </a:schemeClr>
                </a:solidFill>
              </a:rPr>
              <a:t>ASWAp</a:t>
            </a:r>
            <a:r>
              <a:rPr lang="en-US" sz="1800" dirty="0" smtClean="0">
                <a:solidFill>
                  <a:schemeClr val="tx2">
                    <a:lumMod val="75000"/>
                  </a:schemeClr>
                </a:solidFill>
              </a:rPr>
              <a:t> – Agriculture Sector Wide Approach (Productivity)</a:t>
            </a:r>
          </a:p>
          <a:p>
            <a:pPr marL="0" indent="0">
              <a:buNone/>
            </a:pPr>
            <a:r>
              <a:rPr lang="en-US" sz="1800" b="1" dirty="0" smtClean="0">
                <a:solidFill>
                  <a:schemeClr val="tx2">
                    <a:lumMod val="75000"/>
                  </a:schemeClr>
                </a:solidFill>
              </a:rPr>
              <a:t>NMP</a:t>
            </a:r>
            <a:r>
              <a:rPr lang="en-US" sz="1800" dirty="0" smtClean="0">
                <a:solidFill>
                  <a:schemeClr val="tx2">
                    <a:lumMod val="75000"/>
                  </a:schemeClr>
                </a:solidFill>
              </a:rPr>
              <a:t> – National Meteorological Policy (Productivity)</a:t>
            </a:r>
          </a:p>
          <a:p>
            <a:pPr marL="0" indent="0">
              <a:buNone/>
            </a:pPr>
            <a:r>
              <a:rPr lang="en-US" sz="1800" b="1" dirty="0" smtClean="0">
                <a:solidFill>
                  <a:schemeClr val="tx2">
                    <a:lumMod val="75000"/>
                  </a:schemeClr>
                </a:solidFill>
              </a:rPr>
              <a:t>NCCP</a:t>
            </a:r>
            <a:r>
              <a:rPr lang="en-US" sz="1800" dirty="0" smtClean="0">
                <a:solidFill>
                  <a:schemeClr val="tx2">
                    <a:lumMod val="75000"/>
                  </a:schemeClr>
                </a:solidFill>
              </a:rPr>
              <a:t> – National Climate Change Policy (Adaptation, Mitigation &amp; Resilience)</a:t>
            </a:r>
          </a:p>
          <a:p>
            <a:pPr marL="0" indent="0">
              <a:buNone/>
            </a:pPr>
            <a:endParaRPr lang="en-GB" sz="1800" dirty="0">
              <a:solidFill>
                <a:schemeClr val="tx2">
                  <a:lumMod val="75000"/>
                </a:schemeClr>
              </a:solidFill>
            </a:endParaRPr>
          </a:p>
        </p:txBody>
      </p:sp>
      <p:grpSp>
        <p:nvGrpSpPr>
          <p:cNvPr id="4" name="Group 3"/>
          <p:cNvGrpSpPr/>
          <p:nvPr/>
        </p:nvGrpSpPr>
        <p:grpSpPr>
          <a:xfrm>
            <a:off x="447932" y="1209442"/>
            <a:ext cx="8543668" cy="1953506"/>
            <a:chOff x="447932" y="1209442"/>
            <a:chExt cx="8543668" cy="1953506"/>
          </a:xfrm>
        </p:grpSpPr>
        <p:cxnSp>
          <p:nvCxnSpPr>
            <p:cNvPr id="5" name="Straight Arrow Connector 4"/>
            <p:cNvCxnSpPr/>
            <p:nvPr/>
          </p:nvCxnSpPr>
          <p:spPr>
            <a:xfrm>
              <a:off x="457200" y="2753139"/>
              <a:ext cx="8534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483704" y="2283407"/>
              <a:ext cx="768159" cy="876948"/>
              <a:chOff x="715578" y="2286000"/>
              <a:chExt cx="768159" cy="876948"/>
            </a:xfrm>
          </p:grpSpPr>
          <p:sp>
            <p:nvSpPr>
              <p:cNvPr id="8" name="TextBox 7"/>
              <p:cNvSpPr txBox="1"/>
              <p:nvPr/>
            </p:nvSpPr>
            <p:spPr>
              <a:xfrm>
                <a:off x="715578" y="2286000"/>
                <a:ext cx="768159" cy="369332"/>
              </a:xfrm>
              <a:prstGeom prst="rect">
                <a:avLst/>
              </a:prstGeom>
              <a:noFill/>
            </p:spPr>
            <p:txBody>
              <a:bodyPr wrap="none" rtlCol="0">
                <a:spAutoFit/>
              </a:bodyPr>
              <a:lstStyle/>
              <a:p>
                <a:r>
                  <a:rPr lang="en-US" b="1" dirty="0" smtClean="0">
                    <a:solidFill>
                      <a:schemeClr val="accent3">
                        <a:lumMod val="50000"/>
                      </a:schemeClr>
                    </a:solidFill>
                  </a:rPr>
                  <a:t>MNFP</a:t>
                </a:r>
                <a:endParaRPr lang="en-GB" b="1" dirty="0">
                  <a:solidFill>
                    <a:schemeClr val="accent3">
                      <a:lumMod val="50000"/>
                    </a:schemeClr>
                  </a:solidFill>
                </a:endParaRPr>
              </a:p>
            </p:txBody>
          </p:sp>
          <p:sp>
            <p:nvSpPr>
              <p:cNvPr id="16" name="TextBox 15"/>
              <p:cNvSpPr txBox="1"/>
              <p:nvPr/>
            </p:nvSpPr>
            <p:spPr>
              <a:xfrm>
                <a:off x="773285" y="2793616"/>
                <a:ext cx="652743" cy="369332"/>
              </a:xfrm>
              <a:prstGeom prst="rect">
                <a:avLst/>
              </a:prstGeom>
              <a:noFill/>
            </p:spPr>
            <p:txBody>
              <a:bodyPr wrap="none" rtlCol="0">
                <a:spAutoFit/>
              </a:bodyPr>
              <a:lstStyle/>
              <a:p>
                <a:r>
                  <a:rPr lang="en-US" b="1" dirty="0" smtClean="0">
                    <a:solidFill>
                      <a:schemeClr val="accent3">
                        <a:lumMod val="50000"/>
                      </a:schemeClr>
                    </a:solidFill>
                  </a:rPr>
                  <a:t>1996</a:t>
                </a:r>
                <a:endParaRPr lang="en-GB" b="1" dirty="0">
                  <a:solidFill>
                    <a:schemeClr val="accent3">
                      <a:lumMod val="50000"/>
                    </a:schemeClr>
                  </a:solidFill>
                </a:endParaRPr>
              </a:p>
            </p:txBody>
          </p:sp>
        </p:grpSp>
        <p:grpSp>
          <p:nvGrpSpPr>
            <p:cNvPr id="28" name="Group 27"/>
            <p:cNvGrpSpPr/>
            <p:nvPr/>
          </p:nvGrpSpPr>
          <p:grpSpPr>
            <a:xfrm>
              <a:off x="1339828" y="2286000"/>
              <a:ext cx="698629" cy="876948"/>
              <a:chOff x="1995713" y="2286000"/>
              <a:chExt cx="698629" cy="876948"/>
            </a:xfrm>
          </p:grpSpPr>
          <p:sp>
            <p:nvSpPr>
              <p:cNvPr id="9" name="TextBox 8"/>
              <p:cNvSpPr txBox="1"/>
              <p:nvPr/>
            </p:nvSpPr>
            <p:spPr>
              <a:xfrm>
                <a:off x="2038457" y="2286000"/>
                <a:ext cx="655885" cy="369332"/>
              </a:xfrm>
              <a:prstGeom prst="rect">
                <a:avLst/>
              </a:prstGeom>
              <a:noFill/>
            </p:spPr>
            <p:txBody>
              <a:bodyPr wrap="none" rtlCol="0">
                <a:spAutoFit/>
              </a:bodyPr>
              <a:lstStyle/>
              <a:p>
                <a:r>
                  <a:rPr lang="en-US" b="1" dirty="0" smtClean="0">
                    <a:solidFill>
                      <a:schemeClr val="accent3">
                        <a:lumMod val="50000"/>
                      </a:schemeClr>
                    </a:solidFill>
                  </a:rPr>
                  <a:t>LRCP</a:t>
                </a:r>
                <a:endParaRPr lang="en-GB" b="1" dirty="0">
                  <a:solidFill>
                    <a:schemeClr val="accent3">
                      <a:lumMod val="50000"/>
                    </a:schemeClr>
                  </a:solidFill>
                </a:endParaRPr>
              </a:p>
            </p:txBody>
          </p:sp>
          <p:sp>
            <p:nvSpPr>
              <p:cNvPr id="17" name="TextBox 16"/>
              <p:cNvSpPr txBox="1"/>
              <p:nvPr/>
            </p:nvSpPr>
            <p:spPr>
              <a:xfrm>
                <a:off x="1995713" y="2793616"/>
                <a:ext cx="652743" cy="369332"/>
              </a:xfrm>
              <a:prstGeom prst="rect">
                <a:avLst/>
              </a:prstGeom>
              <a:noFill/>
            </p:spPr>
            <p:txBody>
              <a:bodyPr wrap="none" rtlCol="0">
                <a:spAutoFit/>
              </a:bodyPr>
              <a:lstStyle/>
              <a:p>
                <a:r>
                  <a:rPr lang="en-US" b="1" dirty="0" smtClean="0">
                    <a:solidFill>
                      <a:schemeClr val="accent3">
                        <a:lumMod val="50000"/>
                      </a:schemeClr>
                    </a:solidFill>
                  </a:rPr>
                  <a:t>1999</a:t>
                </a:r>
                <a:endParaRPr lang="en-GB" b="1" dirty="0">
                  <a:solidFill>
                    <a:schemeClr val="accent3">
                      <a:lumMod val="50000"/>
                    </a:schemeClr>
                  </a:solidFill>
                </a:endParaRPr>
              </a:p>
            </p:txBody>
          </p:sp>
        </p:grpSp>
        <p:grpSp>
          <p:nvGrpSpPr>
            <p:cNvPr id="27" name="Group 26"/>
            <p:cNvGrpSpPr/>
            <p:nvPr/>
          </p:nvGrpSpPr>
          <p:grpSpPr>
            <a:xfrm>
              <a:off x="2252104" y="2286000"/>
              <a:ext cx="652743" cy="856782"/>
              <a:chOff x="2895446" y="2308471"/>
              <a:chExt cx="652743" cy="856782"/>
            </a:xfrm>
          </p:grpSpPr>
          <p:sp>
            <p:nvSpPr>
              <p:cNvPr id="10" name="TextBox 9"/>
              <p:cNvSpPr txBox="1"/>
              <p:nvPr/>
            </p:nvSpPr>
            <p:spPr>
              <a:xfrm>
                <a:off x="3014870" y="2308471"/>
                <a:ext cx="413896" cy="369332"/>
              </a:xfrm>
              <a:prstGeom prst="rect">
                <a:avLst/>
              </a:prstGeom>
              <a:noFill/>
            </p:spPr>
            <p:txBody>
              <a:bodyPr wrap="none" rtlCol="0">
                <a:spAutoFit/>
              </a:bodyPr>
              <a:lstStyle/>
              <a:p>
                <a:r>
                  <a:rPr lang="en-US" b="1" dirty="0" smtClean="0">
                    <a:solidFill>
                      <a:schemeClr val="accent3">
                        <a:lumMod val="50000"/>
                      </a:schemeClr>
                    </a:solidFill>
                  </a:rPr>
                  <a:t>FP</a:t>
                </a:r>
                <a:endParaRPr lang="en-GB" b="1" dirty="0">
                  <a:solidFill>
                    <a:schemeClr val="accent3">
                      <a:lumMod val="50000"/>
                    </a:schemeClr>
                  </a:solidFill>
                </a:endParaRPr>
              </a:p>
            </p:txBody>
          </p:sp>
          <p:sp>
            <p:nvSpPr>
              <p:cNvPr id="18" name="TextBox 17"/>
              <p:cNvSpPr txBox="1"/>
              <p:nvPr/>
            </p:nvSpPr>
            <p:spPr>
              <a:xfrm>
                <a:off x="2895446" y="2795921"/>
                <a:ext cx="652743" cy="369332"/>
              </a:xfrm>
              <a:prstGeom prst="rect">
                <a:avLst/>
              </a:prstGeom>
              <a:noFill/>
            </p:spPr>
            <p:txBody>
              <a:bodyPr wrap="none" rtlCol="0">
                <a:spAutoFit/>
              </a:bodyPr>
              <a:lstStyle/>
              <a:p>
                <a:r>
                  <a:rPr lang="en-US" b="1" dirty="0" smtClean="0">
                    <a:solidFill>
                      <a:schemeClr val="accent3">
                        <a:lumMod val="50000"/>
                      </a:schemeClr>
                    </a:solidFill>
                  </a:rPr>
                  <a:t>2001</a:t>
                </a:r>
                <a:endParaRPr lang="en-GB" b="1" dirty="0">
                  <a:solidFill>
                    <a:schemeClr val="accent3">
                      <a:lumMod val="50000"/>
                    </a:schemeClr>
                  </a:solidFill>
                </a:endParaRPr>
              </a:p>
            </p:txBody>
          </p:sp>
        </p:grpSp>
        <p:grpSp>
          <p:nvGrpSpPr>
            <p:cNvPr id="26" name="Group 25"/>
            <p:cNvGrpSpPr/>
            <p:nvPr/>
          </p:nvGrpSpPr>
          <p:grpSpPr>
            <a:xfrm>
              <a:off x="3091345" y="2297954"/>
              <a:ext cx="652743" cy="860815"/>
              <a:chOff x="3791580" y="2314233"/>
              <a:chExt cx="652743" cy="860815"/>
            </a:xfrm>
          </p:grpSpPr>
          <p:sp>
            <p:nvSpPr>
              <p:cNvPr id="11" name="TextBox 10"/>
              <p:cNvSpPr txBox="1"/>
              <p:nvPr/>
            </p:nvSpPr>
            <p:spPr>
              <a:xfrm>
                <a:off x="3806809" y="2314233"/>
                <a:ext cx="622286" cy="369332"/>
              </a:xfrm>
              <a:prstGeom prst="rect">
                <a:avLst/>
              </a:prstGeom>
              <a:noFill/>
            </p:spPr>
            <p:txBody>
              <a:bodyPr wrap="none" rtlCol="0">
                <a:spAutoFit/>
              </a:bodyPr>
              <a:lstStyle/>
              <a:p>
                <a:r>
                  <a:rPr lang="en-US" b="1" dirty="0" smtClean="0">
                    <a:solidFill>
                      <a:schemeClr val="accent3">
                        <a:lumMod val="50000"/>
                      </a:schemeClr>
                    </a:solidFill>
                  </a:rPr>
                  <a:t>MEP</a:t>
                </a:r>
                <a:endParaRPr lang="en-GB" b="1" dirty="0">
                  <a:solidFill>
                    <a:schemeClr val="accent3">
                      <a:lumMod val="50000"/>
                    </a:schemeClr>
                  </a:solidFill>
                </a:endParaRPr>
              </a:p>
            </p:txBody>
          </p:sp>
          <p:sp>
            <p:nvSpPr>
              <p:cNvPr id="19" name="TextBox 18"/>
              <p:cNvSpPr txBox="1"/>
              <p:nvPr/>
            </p:nvSpPr>
            <p:spPr>
              <a:xfrm>
                <a:off x="3791580" y="2805716"/>
                <a:ext cx="652743" cy="369332"/>
              </a:xfrm>
              <a:prstGeom prst="rect">
                <a:avLst/>
              </a:prstGeom>
              <a:noFill/>
            </p:spPr>
            <p:txBody>
              <a:bodyPr wrap="none" rtlCol="0">
                <a:spAutoFit/>
              </a:bodyPr>
              <a:lstStyle/>
              <a:p>
                <a:r>
                  <a:rPr lang="en-US" b="1" dirty="0" smtClean="0">
                    <a:solidFill>
                      <a:schemeClr val="accent3">
                        <a:lumMod val="50000"/>
                      </a:schemeClr>
                    </a:solidFill>
                  </a:rPr>
                  <a:t>2003</a:t>
                </a:r>
                <a:endParaRPr lang="en-GB" b="1" dirty="0">
                  <a:solidFill>
                    <a:schemeClr val="accent3">
                      <a:lumMod val="50000"/>
                    </a:schemeClr>
                  </a:solidFill>
                </a:endParaRPr>
              </a:p>
            </p:txBody>
          </p:sp>
        </p:grpSp>
        <p:grpSp>
          <p:nvGrpSpPr>
            <p:cNvPr id="25" name="Group 24"/>
            <p:cNvGrpSpPr/>
            <p:nvPr/>
          </p:nvGrpSpPr>
          <p:grpSpPr>
            <a:xfrm>
              <a:off x="4337050" y="1419784"/>
              <a:ext cx="723660" cy="1711690"/>
              <a:chOff x="4632400" y="1463358"/>
              <a:chExt cx="723660" cy="1711690"/>
            </a:xfrm>
          </p:grpSpPr>
          <p:sp>
            <p:nvSpPr>
              <p:cNvPr id="12" name="TextBox 11"/>
              <p:cNvSpPr txBox="1"/>
              <p:nvPr/>
            </p:nvSpPr>
            <p:spPr>
              <a:xfrm>
                <a:off x="4632400" y="1463358"/>
                <a:ext cx="723660" cy="1200329"/>
              </a:xfrm>
              <a:prstGeom prst="rect">
                <a:avLst/>
              </a:prstGeom>
              <a:noFill/>
            </p:spPr>
            <p:txBody>
              <a:bodyPr wrap="none" rtlCol="0">
                <a:spAutoFit/>
              </a:bodyPr>
              <a:lstStyle/>
              <a:p>
                <a:r>
                  <a:rPr lang="en-US" b="1" dirty="0" smtClean="0">
                    <a:solidFill>
                      <a:schemeClr val="accent3">
                        <a:lumMod val="50000"/>
                      </a:schemeClr>
                    </a:solidFill>
                  </a:rPr>
                  <a:t>NAPA</a:t>
                </a:r>
              </a:p>
              <a:p>
                <a:r>
                  <a:rPr lang="en-US" b="1" dirty="0" smtClean="0">
                    <a:solidFill>
                      <a:schemeClr val="accent3">
                        <a:lumMod val="50000"/>
                      </a:schemeClr>
                    </a:solidFill>
                  </a:rPr>
                  <a:t>LP</a:t>
                </a:r>
              </a:p>
              <a:p>
                <a:r>
                  <a:rPr lang="en-US" b="1" dirty="0" smtClean="0">
                    <a:solidFill>
                      <a:schemeClr val="accent3">
                        <a:lumMod val="50000"/>
                      </a:schemeClr>
                    </a:solidFill>
                  </a:rPr>
                  <a:t>NEP</a:t>
                </a:r>
              </a:p>
              <a:p>
                <a:r>
                  <a:rPr lang="en-US" b="1" dirty="0" smtClean="0">
                    <a:solidFill>
                      <a:schemeClr val="accent3">
                        <a:lumMod val="50000"/>
                      </a:schemeClr>
                    </a:solidFill>
                  </a:rPr>
                  <a:t>AFSP</a:t>
                </a:r>
                <a:endParaRPr lang="en-GB" b="1" dirty="0">
                  <a:solidFill>
                    <a:schemeClr val="accent3">
                      <a:lumMod val="50000"/>
                    </a:schemeClr>
                  </a:solidFill>
                </a:endParaRPr>
              </a:p>
            </p:txBody>
          </p:sp>
          <p:sp>
            <p:nvSpPr>
              <p:cNvPr id="20" name="TextBox 19"/>
              <p:cNvSpPr txBox="1"/>
              <p:nvPr/>
            </p:nvSpPr>
            <p:spPr>
              <a:xfrm>
                <a:off x="4632400" y="2805716"/>
                <a:ext cx="652743" cy="369332"/>
              </a:xfrm>
              <a:prstGeom prst="rect">
                <a:avLst/>
              </a:prstGeom>
              <a:noFill/>
            </p:spPr>
            <p:txBody>
              <a:bodyPr wrap="none" rtlCol="0">
                <a:spAutoFit/>
              </a:bodyPr>
              <a:lstStyle/>
              <a:p>
                <a:r>
                  <a:rPr lang="en-US" b="1" dirty="0" smtClean="0">
                    <a:solidFill>
                      <a:schemeClr val="accent3">
                        <a:lumMod val="50000"/>
                      </a:schemeClr>
                    </a:solidFill>
                  </a:rPr>
                  <a:t>2006</a:t>
                </a:r>
                <a:endParaRPr lang="en-GB" b="1" dirty="0">
                  <a:solidFill>
                    <a:schemeClr val="accent3">
                      <a:lumMod val="50000"/>
                    </a:schemeClr>
                  </a:solidFill>
                </a:endParaRPr>
              </a:p>
            </p:txBody>
          </p:sp>
        </p:grpSp>
        <p:grpSp>
          <p:nvGrpSpPr>
            <p:cNvPr id="24" name="Group 23"/>
            <p:cNvGrpSpPr/>
            <p:nvPr/>
          </p:nvGrpSpPr>
          <p:grpSpPr>
            <a:xfrm>
              <a:off x="5060710" y="2247899"/>
              <a:ext cx="652743" cy="891353"/>
              <a:chOff x="5589337" y="2286000"/>
              <a:chExt cx="652743" cy="891353"/>
            </a:xfrm>
          </p:grpSpPr>
          <p:sp>
            <p:nvSpPr>
              <p:cNvPr id="13" name="TextBox 12"/>
              <p:cNvSpPr txBox="1"/>
              <p:nvPr/>
            </p:nvSpPr>
            <p:spPr>
              <a:xfrm>
                <a:off x="5592324" y="2286000"/>
                <a:ext cx="558166" cy="369332"/>
              </a:xfrm>
              <a:prstGeom prst="rect">
                <a:avLst/>
              </a:prstGeom>
              <a:noFill/>
            </p:spPr>
            <p:txBody>
              <a:bodyPr wrap="none" rtlCol="0">
                <a:spAutoFit/>
              </a:bodyPr>
              <a:lstStyle/>
              <a:p>
                <a:r>
                  <a:rPr lang="en-US" b="1" dirty="0" smtClean="0">
                    <a:solidFill>
                      <a:schemeClr val="accent3">
                        <a:lumMod val="50000"/>
                      </a:schemeClr>
                    </a:solidFill>
                  </a:rPr>
                  <a:t>NLP</a:t>
                </a:r>
                <a:endParaRPr lang="en-GB" b="1" dirty="0">
                  <a:solidFill>
                    <a:schemeClr val="accent3">
                      <a:lumMod val="50000"/>
                    </a:schemeClr>
                  </a:solidFill>
                </a:endParaRPr>
              </a:p>
            </p:txBody>
          </p:sp>
          <p:sp>
            <p:nvSpPr>
              <p:cNvPr id="21" name="TextBox 20"/>
              <p:cNvSpPr txBox="1"/>
              <p:nvPr/>
            </p:nvSpPr>
            <p:spPr>
              <a:xfrm>
                <a:off x="5589337" y="2808021"/>
                <a:ext cx="652743" cy="369332"/>
              </a:xfrm>
              <a:prstGeom prst="rect">
                <a:avLst/>
              </a:prstGeom>
              <a:noFill/>
            </p:spPr>
            <p:txBody>
              <a:bodyPr wrap="none" rtlCol="0">
                <a:spAutoFit/>
              </a:bodyPr>
              <a:lstStyle/>
              <a:p>
                <a:r>
                  <a:rPr lang="en-US" b="1" dirty="0" smtClean="0">
                    <a:solidFill>
                      <a:schemeClr val="accent3">
                        <a:lumMod val="50000"/>
                      </a:schemeClr>
                    </a:solidFill>
                  </a:rPr>
                  <a:t>2007</a:t>
                </a:r>
                <a:endParaRPr lang="en-GB" b="1" dirty="0">
                  <a:solidFill>
                    <a:schemeClr val="accent3">
                      <a:lumMod val="50000"/>
                    </a:schemeClr>
                  </a:solidFill>
                </a:endParaRPr>
              </a:p>
            </p:txBody>
          </p:sp>
        </p:grpSp>
        <p:grpSp>
          <p:nvGrpSpPr>
            <p:cNvPr id="23" name="Group 22"/>
            <p:cNvGrpSpPr/>
            <p:nvPr/>
          </p:nvGrpSpPr>
          <p:grpSpPr>
            <a:xfrm>
              <a:off x="6748245" y="1419784"/>
              <a:ext cx="1068241" cy="1740571"/>
              <a:chOff x="7206355" y="1419784"/>
              <a:chExt cx="1068241" cy="1740571"/>
            </a:xfrm>
          </p:grpSpPr>
          <p:sp>
            <p:nvSpPr>
              <p:cNvPr id="14" name="TextBox 13"/>
              <p:cNvSpPr txBox="1"/>
              <p:nvPr/>
            </p:nvSpPr>
            <p:spPr>
              <a:xfrm>
                <a:off x="7206355" y="1419784"/>
                <a:ext cx="1068241" cy="1200329"/>
              </a:xfrm>
              <a:prstGeom prst="rect">
                <a:avLst/>
              </a:prstGeom>
              <a:noFill/>
            </p:spPr>
            <p:txBody>
              <a:bodyPr wrap="none" rtlCol="0">
                <a:spAutoFit/>
              </a:bodyPr>
              <a:lstStyle/>
              <a:p>
                <a:r>
                  <a:rPr lang="en-US" b="1" dirty="0" err="1" smtClean="0">
                    <a:solidFill>
                      <a:schemeClr val="accent6">
                        <a:lumMod val="75000"/>
                      </a:schemeClr>
                    </a:solidFill>
                  </a:rPr>
                  <a:t>ASWAp</a:t>
                </a:r>
                <a:r>
                  <a:rPr lang="en-US" b="1" dirty="0" smtClean="0">
                    <a:solidFill>
                      <a:schemeClr val="accent6">
                        <a:lumMod val="75000"/>
                      </a:schemeClr>
                    </a:solidFill>
                  </a:rPr>
                  <a:t> II</a:t>
                </a:r>
              </a:p>
              <a:p>
                <a:r>
                  <a:rPr lang="en-US" b="1" dirty="0" smtClean="0">
                    <a:solidFill>
                      <a:schemeClr val="accent6">
                        <a:lumMod val="75000"/>
                      </a:schemeClr>
                    </a:solidFill>
                  </a:rPr>
                  <a:t>NMP</a:t>
                </a:r>
              </a:p>
              <a:p>
                <a:r>
                  <a:rPr lang="en-US" b="1" dirty="0" smtClean="0">
                    <a:solidFill>
                      <a:schemeClr val="accent6">
                        <a:lumMod val="75000"/>
                      </a:schemeClr>
                    </a:solidFill>
                  </a:rPr>
                  <a:t>NCCP</a:t>
                </a:r>
              </a:p>
              <a:p>
                <a:r>
                  <a:rPr lang="en-US" b="1" dirty="0" smtClean="0">
                    <a:solidFill>
                      <a:schemeClr val="accent6">
                        <a:lumMod val="75000"/>
                      </a:schemeClr>
                    </a:solidFill>
                  </a:rPr>
                  <a:t>NAPA(II)</a:t>
                </a:r>
                <a:endParaRPr lang="en-GB" b="1" dirty="0">
                  <a:solidFill>
                    <a:schemeClr val="accent6">
                      <a:lumMod val="75000"/>
                    </a:schemeClr>
                  </a:solidFill>
                </a:endParaRPr>
              </a:p>
            </p:txBody>
          </p:sp>
          <p:sp>
            <p:nvSpPr>
              <p:cNvPr id="22" name="TextBox 21"/>
              <p:cNvSpPr txBox="1"/>
              <p:nvPr/>
            </p:nvSpPr>
            <p:spPr>
              <a:xfrm>
                <a:off x="7243124" y="2791023"/>
                <a:ext cx="652743" cy="369332"/>
              </a:xfrm>
              <a:prstGeom prst="rect">
                <a:avLst/>
              </a:prstGeom>
              <a:noFill/>
            </p:spPr>
            <p:txBody>
              <a:bodyPr wrap="none" rtlCol="0">
                <a:spAutoFit/>
              </a:bodyPr>
              <a:lstStyle/>
              <a:p>
                <a:r>
                  <a:rPr lang="en-US" b="1" dirty="0" smtClean="0">
                    <a:solidFill>
                      <a:schemeClr val="accent6">
                        <a:lumMod val="75000"/>
                      </a:schemeClr>
                    </a:solidFill>
                  </a:rPr>
                  <a:t>2015</a:t>
                </a:r>
                <a:endParaRPr lang="en-GB" b="1" dirty="0">
                  <a:solidFill>
                    <a:schemeClr val="accent6">
                      <a:lumMod val="75000"/>
                    </a:schemeClr>
                  </a:solidFill>
                </a:endParaRPr>
              </a:p>
            </p:txBody>
          </p:sp>
        </p:grpSp>
        <p:sp>
          <p:nvSpPr>
            <p:cNvPr id="34" name="Right Brace 33"/>
            <p:cNvSpPr/>
            <p:nvPr/>
          </p:nvSpPr>
          <p:spPr>
            <a:xfrm rot="16200000">
              <a:off x="2824555" y="-1167181"/>
              <a:ext cx="420683" cy="5173930"/>
            </a:xfrm>
            <a:prstGeom prst="rightBrace">
              <a:avLst>
                <a:gd name="adj1" fmla="val 8333"/>
                <a:gd name="adj2" fmla="val 4956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Right Brace 34"/>
            <p:cNvSpPr/>
            <p:nvPr/>
          </p:nvSpPr>
          <p:spPr>
            <a:xfrm rot="16200000">
              <a:off x="6901043" y="697802"/>
              <a:ext cx="420684" cy="1443964"/>
            </a:xfrm>
            <a:prstGeom prst="rightBrace">
              <a:avLst>
                <a:gd name="adj1" fmla="val 8333"/>
                <a:gd name="adj2" fmla="val 4956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6" name="TextBox 35"/>
          <p:cNvSpPr txBox="1"/>
          <p:nvPr/>
        </p:nvSpPr>
        <p:spPr>
          <a:xfrm>
            <a:off x="1924753" y="729734"/>
            <a:ext cx="2231252" cy="369332"/>
          </a:xfrm>
          <a:prstGeom prst="rect">
            <a:avLst/>
          </a:prstGeom>
          <a:noFill/>
        </p:spPr>
        <p:txBody>
          <a:bodyPr wrap="none" rtlCol="0">
            <a:spAutoFit/>
          </a:bodyPr>
          <a:lstStyle/>
          <a:p>
            <a:r>
              <a:rPr lang="en-US" dirty="0" smtClean="0">
                <a:solidFill>
                  <a:schemeClr val="accent3"/>
                </a:solidFill>
              </a:rPr>
              <a:t>Actively implemented</a:t>
            </a:r>
            <a:endParaRPr lang="en-GB" dirty="0">
              <a:solidFill>
                <a:schemeClr val="accent3"/>
              </a:solidFill>
            </a:endParaRPr>
          </a:p>
        </p:txBody>
      </p:sp>
      <p:sp>
        <p:nvSpPr>
          <p:cNvPr id="37" name="TextBox 36"/>
          <p:cNvSpPr txBox="1"/>
          <p:nvPr/>
        </p:nvSpPr>
        <p:spPr>
          <a:xfrm>
            <a:off x="6348484" y="697468"/>
            <a:ext cx="1525802" cy="369332"/>
          </a:xfrm>
          <a:prstGeom prst="rect">
            <a:avLst/>
          </a:prstGeom>
          <a:noFill/>
        </p:spPr>
        <p:txBody>
          <a:bodyPr wrap="none" rtlCol="0">
            <a:spAutoFit/>
          </a:bodyPr>
          <a:lstStyle/>
          <a:p>
            <a:r>
              <a:rPr lang="en-US" dirty="0" smtClean="0">
                <a:solidFill>
                  <a:schemeClr val="accent3"/>
                </a:solidFill>
              </a:rPr>
              <a:t>In formulation</a:t>
            </a:r>
            <a:endParaRPr lang="en-GB" dirty="0">
              <a:solidFill>
                <a:schemeClr val="accent3"/>
              </a:solidFill>
            </a:endParaRPr>
          </a:p>
        </p:txBody>
      </p:sp>
      <p:cxnSp>
        <p:nvCxnSpPr>
          <p:cNvPr id="7" name="Straight Connector 6"/>
          <p:cNvCxnSpPr/>
          <p:nvPr/>
        </p:nvCxnSpPr>
        <p:spPr>
          <a:xfrm>
            <a:off x="0" y="3613666"/>
            <a:ext cx="9144000" cy="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199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850" y="0"/>
            <a:ext cx="8572500" cy="6643688"/>
          </a:xfrm>
        </p:spPr>
        <p:txBody>
          <a:bodyPr rtlCol="0">
            <a:normAutofit/>
          </a:bodyPr>
          <a:lstStyle/>
          <a:p>
            <a:pPr eaLnBrk="1" fontAlgn="auto" hangingPunct="1">
              <a:spcAft>
                <a:spcPts val="0"/>
              </a:spcAft>
              <a:buFont typeface="Arial" pitchFamily="34" charset="0"/>
              <a:buNone/>
              <a:defRPr/>
            </a:pPr>
            <a:r>
              <a:rPr lang="en-GB" b="1" dirty="0" smtClean="0">
                <a:solidFill>
                  <a:srgbClr val="00B050"/>
                </a:solidFill>
              </a:rPr>
              <a:t>Challenges and opportunities for investments</a:t>
            </a:r>
          </a:p>
        </p:txBody>
      </p:sp>
      <p:sp>
        <p:nvSpPr>
          <p:cNvPr id="5" name="Oval 4"/>
          <p:cNvSpPr/>
          <p:nvPr/>
        </p:nvSpPr>
        <p:spPr>
          <a:xfrm>
            <a:off x="3000375" y="2357438"/>
            <a:ext cx="3143250" cy="1714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sz="2400" b="1" dirty="0"/>
              <a:t>Public Sector Investment Programme</a:t>
            </a:r>
            <a:r>
              <a:rPr lang="en-GB" sz="2400" b="1" dirty="0" smtClean="0"/>
              <a:t>/</a:t>
            </a:r>
          </a:p>
          <a:p>
            <a:pPr algn="ctr" fontAlgn="auto">
              <a:spcBef>
                <a:spcPts val="0"/>
              </a:spcBef>
              <a:spcAft>
                <a:spcPts val="0"/>
              </a:spcAft>
              <a:defRPr/>
            </a:pPr>
            <a:r>
              <a:rPr lang="en-GB" sz="2400" b="1" dirty="0" smtClean="0"/>
              <a:t>budget</a:t>
            </a:r>
            <a:endParaRPr lang="en-GB" sz="2400" b="1" dirty="0"/>
          </a:p>
        </p:txBody>
      </p:sp>
      <p:sp>
        <p:nvSpPr>
          <p:cNvPr id="6" name="Rectangle 5"/>
          <p:cNvSpPr/>
          <p:nvPr/>
        </p:nvSpPr>
        <p:spPr>
          <a:xfrm>
            <a:off x="392906" y="1010969"/>
            <a:ext cx="2428875" cy="19431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b="1" dirty="0"/>
              <a:t>Development partners </a:t>
            </a:r>
            <a:endParaRPr lang="en-GB" b="1" dirty="0" smtClean="0"/>
          </a:p>
          <a:p>
            <a:pPr algn="ctr" fontAlgn="auto">
              <a:spcBef>
                <a:spcPts val="0"/>
              </a:spcBef>
              <a:spcAft>
                <a:spcPts val="0"/>
              </a:spcAft>
              <a:defRPr/>
            </a:pPr>
            <a:r>
              <a:rPr lang="en-GB" b="1" dirty="0" smtClean="0"/>
              <a:t>(JICA, EU, Irish Aid, WB, GIZ, USAID)</a:t>
            </a:r>
            <a:endParaRPr lang="en-GB" b="1" dirty="0"/>
          </a:p>
        </p:txBody>
      </p:sp>
      <p:sp>
        <p:nvSpPr>
          <p:cNvPr id="10" name="Rectangle 9"/>
          <p:cNvSpPr/>
          <p:nvPr/>
        </p:nvSpPr>
        <p:spPr>
          <a:xfrm>
            <a:off x="6873875" y="2705894"/>
            <a:ext cx="2143125" cy="951706"/>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b="1" dirty="0"/>
              <a:t>Private (local &amp; </a:t>
            </a:r>
            <a:r>
              <a:rPr lang="en-GB" b="1" dirty="0" smtClean="0"/>
              <a:t>International banks and micro-finance)</a:t>
            </a:r>
            <a:endParaRPr lang="en-GB" b="1" dirty="0"/>
          </a:p>
        </p:txBody>
      </p:sp>
      <p:sp>
        <p:nvSpPr>
          <p:cNvPr id="15" name="Rectangle 14"/>
          <p:cNvSpPr/>
          <p:nvPr/>
        </p:nvSpPr>
        <p:spPr>
          <a:xfrm>
            <a:off x="3925887" y="722276"/>
            <a:ext cx="1292225" cy="80327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b="1" dirty="0"/>
              <a:t>National budget</a:t>
            </a:r>
          </a:p>
        </p:txBody>
      </p:sp>
      <p:cxnSp>
        <p:nvCxnSpPr>
          <p:cNvPr id="17" name="Straight Arrow Connector 16"/>
          <p:cNvCxnSpPr/>
          <p:nvPr/>
        </p:nvCxnSpPr>
        <p:spPr>
          <a:xfrm>
            <a:off x="2821781" y="2113682"/>
            <a:ext cx="785813" cy="500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2"/>
            <a:endCxn id="5" idx="0"/>
          </p:cNvCxnSpPr>
          <p:nvPr/>
        </p:nvCxnSpPr>
        <p:spPr>
          <a:xfrm>
            <a:off x="4572000" y="1525551"/>
            <a:ext cx="0" cy="831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6" idx="2"/>
          </p:cNvCxnSpPr>
          <p:nvPr/>
        </p:nvCxnSpPr>
        <p:spPr>
          <a:xfrm>
            <a:off x="1607344" y="2954069"/>
            <a:ext cx="2709862" cy="2160587"/>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1"/>
            <a:endCxn id="5" idx="6"/>
          </p:cNvCxnSpPr>
          <p:nvPr/>
        </p:nvCxnSpPr>
        <p:spPr>
          <a:xfrm flipH="1">
            <a:off x="6143625" y="3181747"/>
            <a:ext cx="730250" cy="32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000625" y="3629024"/>
            <a:ext cx="2840832" cy="1485632"/>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873875" y="892174"/>
            <a:ext cx="1571625" cy="92868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b="1" dirty="0"/>
              <a:t>Levies</a:t>
            </a:r>
          </a:p>
          <a:p>
            <a:pPr algn="ctr" fontAlgn="auto">
              <a:spcBef>
                <a:spcPts val="0"/>
              </a:spcBef>
              <a:spcAft>
                <a:spcPts val="0"/>
              </a:spcAft>
              <a:defRPr/>
            </a:pPr>
            <a:r>
              <a:rPr lang="en-GB" b="1" dirty="0"/>
              <a:t>e.g. Fuel, carbon</a:t>
            </a:r>
          </a:p>
        </p:txBody>
      </p:sp>
      <p:cxnSp>
        <p:nvCxnSpPr>
          <p:cNvPr id="59" name="Straight Arrow Connector 58"/>
          <p:cNvCxnSpPr>
            <a:stCxn id="60" idx="1"/>
          </p:cNvCxnSpPr>
          <p:nvPr/>
        </p:nvCxnSpPr>
        <p:spPr>
          <a:xfrm flipH="1">
            <a:off x="5715000" y="5691982"/>
            <a:ext cx="1736725" cy="793"/>
          </a:xfrm>
          <a:prstGeom prst="straightConnector1">
            <a:avLst/>
          </a:prstGeom>
          <a:ln>
            <a:prstDash val="dashDot"/>
            <a:tailEnd type="arrow"/>
          </a:ln>
        </p:spPr>
        <p:style>
          <a:lnRef idx="1">
            <a:schemeClr val="accent1"/>
          </a:lnRef>
          <a:fillRef idx="0">
            <a:schemeClr val="accent1"/>
          </a:fillRef>
          <a:effectRef idx="0">
            <a:schemeClr val="accent1"/>
          </a:effectRef>
          <a:fontRef idx="minor">
            <a:schemeClr val="tx1"/>
          </a:fontRef>
        </p:style>
      </p:cxnSp>
      <p:sp>
        <p:nvSpPr>
          <p:cNvPr id="60" name="Plaque 59"/>
          <p:cNvSpPr/>
          <p:nvPr/>
        </p:nvSpPr>
        <p:spPr>
          <a:xfrm>
            <a:off x="7451725" y="5084763"/>
            <a:ext cx="1428750" cy="1214437"/>
          </a:xfrm>
          <a:prstGeom prst="plaque">
            <a:avLst/>
          </a:prstGeom>
          <a:ln>
            <a:solidFill>
              <a:srgbClr val="99CC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b="1" dirty="0"/>
              <a:t>Trust Funds</a:t>
            </a:r>
          </a:p>
          <a:p>
            <a:pPr algn="ctr" fontAlgn="auto">
              <a:spcBef>
                <a:spcPts val="0"/>
              </a:spcBef>
              <a:spcAft>
                <a:spcPts val="0"/>
              </a:spcAft>
              <a:defRPr/>
            </a:pPr>
            <a:r>
              <a:rPr lang="en-GB" b="1" dirty="0"/>
              <a:t>e.g. MEET</a:t>
            </a:r>
          </a:p>
          <a:p>
            <a:pPr algn="ctr" fontAlgn="auto">
              <a:spcBef>
                <a:spcPts val="0"/>
              </a:spcBef>
              <a:spcAft>
                <a:spcPts val="0"/>
              </a:spcAft>
              <a:defRPr/>
            </a:pPr>
            <a:r>
              <a:rPr lang="en-GB" b="1" dirty="0"/>
              <a:t>MMCT</a:t>
            </a:r>
          </a:p>
        </p:txBody>
      </p:sp>
      <p:sp>
        <p:nvSpPr>
          <p:cNvPr id="27" name="Flowchart: Document 26"/>
          <p:cNvSpPr/>
          <p:nvPr/>
        </p:nvSpPr>
        <p:spPr>
          <a:xfrm>
            <a:off x="3429000" y="5143500"/>
            <a:ext cx="2286000" cy="1500188"/>
          </a:xfrm>
          <a:prstGeom prst="flowChartDocumen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smtClean="0">
                <a:solidFill>
                  <a:srgbClr val="080808"/>
                </a:solidFill>
              </a:rPr>
              <a:t>Climate Change Funding</a:t>
            </a:r>
            <a:endParaRPr lang="en-US" sz="2200" b="1" dirty="0">
              <a:solidFill>
                <a:srgbClr val="080808"/>
              </a:solidFill>
            </a:endParaRPr>
          </a:p>
        </p:txBody>
      </p:sp>
      <p:cxnSp>
        <p:nvCxnSpPr>
          <p:cNvPr id="41" name="Straight Arrow Connector 40"/>
          <p:cNvCxnSpPr>
            <a:stCxn id="5" idx="4"/>
            <a:endCxn id="27" idx="0"/>
          </p:cNvCxnSpPr>
          <p:nvPr/>
        </p:nvCxnSpPr>
        <p:spPr>
          <a:xfrm>
            <a:off x="4572000" y="4071938"/>
            <a:ext cx="0" cy="1071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7" idx="1"/>
            <a:endCxn id="5" idx="7"/>
          </p:cNvCxnSpPr>
          <p:nvPr/>
        </p:nvCxnSpPr>
        <p:spPr>
          <a:xfrm flipH="1">
            <a:off x="5683307" y="1356518"/>
            <a:ext cx="1190568" cy="1252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662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28600" y="381000"/>
            <a:ext cx="8839200" cy="6248400"/>
          </a:xfrm>
          <a:prstGeom prst="rect">
            <a:avLst/>
          </a:prstGeom>
        </p:spPr>
        <p:txBody>
          <a:bodyPr/>
          <a:lstStyle/>
          <a:p>
            <a:pPr marL="285750" lvl="1" indent="-285750">
              <a:spcBef>
                <a:spcPct val="20000"/>
              </a:spcBef>
              <a:buFont typeface="Arial" panose="020B0604020202020204" pitchFamily="34" charset="0"/>
              <a:buChar char="•"/>
              <a:defRPr/>
            </a:pPr>
            <a:endParaRPr lang="en-US" sz="2200" dirty="0" smtClean="0"/>
          </a:p>
          <a:p>
            <a:pPr marL="285750" lvl="1" indent="-285750">
              <a:spcBef>
                <a:spcPct val="20000"/>
              </a:spcBef>
              <a:buFont typeface="Arial" panose="020B0604020202020204" pitchFamily="34" charset="0"/>
              <a:buChar char="•"/>
              <a:defRPr/>
            </a:pPr>
            <a:r>
              <a:rPr lang="en-US" sz="2200" dirty="0" smtClean="0"/>
              <a:t>Co-deliver </a:t>
            </a:r>
            <a:r>
              <a:rPr lang="en-US" sz="2200" dirty="0"/>
              <a:t>wider services in support of CSA (e.g. health and sanitation services, education and knowledge exchange</a:t>
            </a:r>
            <a:r>
              <a:rPr lang="en-US" sz="2200" dirty="0" smtClean="0"/>
              <a:t>);</a:t>
            </a:r>
            <a:endParaRPr lang="en-GB" sz="2200" dirty="0"/>
          </a:p>
          <a:p>
            <a:pPr marL="285750" indent="-285750">
              <a:spcBef>
                <a:spcPct val="20000"/>
              </a:spcBef>
              <a:buFont typeface="Arial" panose="020B0604020202020204" pitchFamily="34" charset="0"/>
              <a:buChar char="•"/>
              <a:defRPr/>
            </a:pPr>
            <a:r>
              <a:rPr lang="en-US" sz="2200" dirty="0" smtClean="0">
                <a:solidFill>
                  <a:prstClr val="black"/>
                </a:solidFill>
                <a:latin typeface="+mj-lt"/>
              </a:rPr>
              <a:t>Need up to date information on land use which calls for studies on land </a:t>
            </a:r>
            <a:r>
              <a:rPr lang="en-US" sz="2200" dirty="0" err="1" smtClean="0">
                <a:solidFill>
                  <a:prstClr val="black"/>
                </a:solidFill>
                <a:latin typeface="+mj-lt"/>
              </a:rPr>
              <a:t>utilisation</a:t>
            </a:r>
            <a:r>
              <a:rPr lang="en-US" sz="2200" dirty="0" smtClean="0">
                <a:solidFill>
                  <a:prstClr val="black"/>
                </a:solidFill>
                <a:latin typeface="+mj-lt"/>
              </a:rPr>
              <a:t> and approaches that improve the understanding </a:t>
            </a:r>
            <a:r>
              <a:rPr lang="en-US" sz="2200" dirty="0">
                <a:solidFill>
                  <a:prstClr val="black"/>
                </a:solidFill>
                <a:latin typeface="+mj-lt"/>
              </a:rPr>
              <a:t>farmer preferences </a:t>
            </a:r>
            <a:r>
              <a:rPr lang="en-US" sz="2200" dirty="0" smtClean="0">
                <a:solidFill>
                  <a:prstClr val="black"/>
                </a:solidFill>
                <a:latin typeface="+mj-lt"/>
              </a:rPr>
              <a:t>(e.g</a:t>
            </a:r>
            <a:r>
              <a:rPr lang="en-US" sz="2200" dirty="0">
                <a:solidFill>
                  <a:prstClr val="black"/>
                </a:solidFill>
                <a:latin typeface="+mj-lt"/>
              </a:rPr>
              <a:t>. practices and </a:t>
            </a:r>
            <a:r>
              <a:rPr lang="en-US" sz="2200" dirty="0" err="1">
                <a:solidFill>
                  <a:prstClr val="black"/>
                </a:solidFill>
                <a:latin typeface="+mj-lt"/>
              </a:rPr>
              <a:t>provenness</a:t>
            </a:r>
            <a:r>
              <a:rPr lang="en-US" sz="2200" dirty="0" smtClean="0">
                <a:solidFill>
                  <a:prstClr val="black"/>
                </a:solidFill>
                <a:latin typeface="+mj-lt"/>
              </a:rPr>
              <a:t>);</a:t>
            </a:r>
            <a:endParaRPr lang="en-US" sz="2200" dirty="0">
              <a:solidFill>
                <a:prstClr val="black"/>
              </a:solidFill>
              <a:latin typeface="+mj-lt"/>
            </a:endParaRPr>
          </a:p>
          <a:p>
            <a:pPr marL="285750" indent="-285750">
              <a:spcBef>
                <a:spcPct val="20000"/>
              </a:spcBef>
              <a:buFont typeface="Arial" panose="020B0604020202020204" pitchFamily="34" charset="0"/>
              <a:buChar char="•"/>
              <a:defRPr/>
            </a:pPr>
            <a:r>
              <a:rPr lang="en-US" altLang="en-US" sz="2200" dirty="0"/>
              <a:t>Investments : ASWAP builds on strong on-going </a:t>
            </a:r>
            <a:r>
              <a:rPr lang="en-US" altLang="en-US" sz="2200" dirty="0" err="1"/>
              <a:t>programmes</a:t>
            </a:r>
            <a:r>
              <a:rPr lang="en-US" altLang="en-US" sz="2200" dirty="0"/>
              <a:t> currently being </a:t>
            </a:r>
            <a:r>
              <a:rPr lang="en-US" altLang="en-US" sz="2200" dirty="0" smtClean="0"/>
              <a:t>implemented </a:t>
            </a:r>
            <a:r>
              <a:rPr lang="en-US" altLang="en-US" sz="2200" dirty="0"/>
              <a:t>(FISP-Farm Input Subsidy Programme and GBI – Green Belt Initiative) which show high </a:t>
            </a:r>
            <a:r>
              <a:rPr lang="en-US" altLang="en-US" sz="2200" dirty="0" smtClean="0"/>
              <a:t>potential </a:t>
            </a:r>
            <a:r>
              <a:rPr lang="en-US" altLang="en-US" sz="2200" dirty="0"/>
              <a:t>for quick deployment of </a:t>
            </a:r>
            <a:r>
              <a:rPr lang="en-US" altLang="en-US" sz="2200" dirty="0" smtClean="0"/>
              <a:t>CSA;</a:t>
            </a:r>
            <a:endParaRPr lang="en-US" altLang="en-US" sz="2200" dirty="0"/>
          </a:p>
          <a:p>
            <a:pPr marL="285750" indent="-285750">
              <a:spcBef>
                <a:spcPct val="20000"/>
              </a:spcBef>
              <a:buFont typeface="Arial" panose="020B0604020202020204" pitchFamily="34" charset="0"/>
              <a:buChar char="•"/>
              <a:defRPr/>
            </a:pPr>
            <a:r>
              <a:rPr lang="en-US" sz="2200" dirty="0" smtClean="0">
                <a:solidFill>
                  <a:prstClr val="black"/>
                </a:solidFill>
                <a:latin typeface="+mj-lt"/>
              </a:rPr>
              <a:t>Capacity building across all levels in simulation models to predict future scenarios in a more reliable manner;</a:t>
            </a:r>
            <a:endParaRPr lang="en-US" sz="2200" dirty="0">
              <a:solidFill>
                <a:prstClr val="black"/>
              </a:solidFill>
              <a:latin typeface="+mj-lt"/>
            </a:endParaRPr>
          </a:p>
          <a:p>
            <a:pPr marL="285750" indent="-285750">
              <a:spcBef>
                <a:spcPct val="20000"/>
              </a:spcBef>
              <a:buFont typeface="Arial" panose="020B0604020202020204" pitchFamily="34" charset="0"/>
              <a:buChar char="•"/>
              <a:defRPr/>
            </a:pPr>
            <a:r>
              <a:rPr lang="en-GB" sz="2200" dirty="0" smtClean="0"/>
              <a:t>It </a:t>
            </a:r>
            <a:r>
              <a:rPr lang="en-GB" sz="2200" dirty="0"/>
              <a:t>is clear that all essential areas of climate change policy development, including programme management, coordination and networking, policy advocacy, GHG inventories, and national registries, require additional attention and investments of human, financial and technical </a:t>
            </a:r>
            <a:r>
              <a:rPr lang="en-GB" sz="2200" dirty="0" smtClean="0"/>
              <a:t>resources</a:t>
            </a:r>
            <a:endParaRPr lang="en-GB" sz="2200" dirty="0"/>
          </a:p>
        </p:txBody>
      </p:sp>
      <p:sp>
        <p:nvSpPr>
          <p:cNvPr id="24579" name="Title 2"/>
          <p:cNvSpPr txBox="1">
            <a:spLocks/>
          </p:cNvSpPr>
          <p:nvPr/>
        </p:nvSpPr>
        <p:spPr bwMode="auto">
          <a:xfrm>
            <a:off x="1371600" y="76200"/>
            <a:ext cx="6705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600" b="1" dirty="0">
                <a:solidFill>
                  <a:srgbClr val="002060"/>
                </a:solidFill>
                <a:latin typeface="Calibri" pitchFamily="34" charset="0"/>
              </a:rPr>
              <a:t>Conclusions and </a:t>
            </a:r>
            <a:r>
              <a:rPr lang="en-US" altLang="en-US" sz="3600" b="1" dirty="0" smtClean="0">
                <a:solidFill>
                  <a:srgbClr val="002060"/>
                </a:solidFill>
                <a:latin typeface="Calibri" pitchFamily="34" charset="0"/>
              </a:rPr>
              <a:t>Outlook</a:t>
            </a:r>
            <a:endParaRPr lang="en-US" altLang="en-US" sz="3600" b="1" dirty="0">
              <a:solidFill>
                <a:srgbClr val="002060"/>
              </a:solidFill>
              <a:latin typeface="Calibri" pitchFamily="34" charset="0"/>
            </a:endParaRPr>
          </a:p>
        </p:txBody>
      </p:sp>
    </p:spTree>
    <p:extLst>
      <p:ext uri="{BB962C8B-B14F-4D97-AF65-F5344CB8AC3E}">
        <p14:creationId xmlns:p14="http://schemas.microsoft.com/office/powerpoint/2010/main" val="1731048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Acknowledgements</a:t>
            </a:r>
            <a:endParaRPr lang="en-GB" b="1" dirty="0"/>
          </a:p>
        </p:txBody>
      </p:sp>
      <p:sp>
        <p:nvSpPr>
          <p:cNvPr id="3" name="Content Placeholder 2"/>
          <p:cNvSpPr>
            <a:spLocks noGrp="1"/>
          </p:cNvSpPr>
          <p:nvPr>
            <p:ph idx="1"/>
          </p:nvPr>
        </p:nvSpPr>
        <p:spPr>
          <a:xfrm>
            <a:off x="609600" y="1136139"/>
            <a:ext cx="8229600" cy="4525963"/>
          </a:xfrm>
        </p:spPr>
        <p:txBody>
          <a:bodyPr>
            <a:normAutofit lnSpcReduction="10000"/>
          </a:bodyPr>
          <a:lstStyle/>
          <a:p>
            <a:r>
              <a:rPr lang="en-US" dirty="0" smtClean="0"/>
              <a:t>Photographic materials used from</a:t>
            </a:r>
          </a:p>
          <a:p>
            <a:pPr lvl="1"/>
            <a:r>
              <a:rPr lang="en-US" dirty="0" smtClean="0"/>
              <a:t>Rainwater Harvesting Association</a:t>
            </a:r>
          </a:p>
          <a:p>
            <a:pPr lvl="1"/>
            <a:r>
              <a:rPr lang="en-US" dirty="0" smtClean="0"/>
              <a:t>NASFAM</a:t>
            </a:r>
          </a:p>
          <a:p>
            <a:pPr lvl="1"/>
            <a:r>
              <a:rPr lang="en-US" dirty="0" smtClean="0"/>
              <a:t>Land Resources and Conservation Department</a:t>
            </a:r>
          </a:p>
          <a:p>
            <a:pPr lvl="1"/>
            <a:r>
              <a:rPr lang="en-US" dirty="0" smtClean="0"/>
              <a:t>Sustainable Agricultural Land and Water Management - Technical Working Group.</a:t>
            </a:r>
          </a:p>
          <a:p>
            <a:r>
              <a:rPr lang="en-US" dirty="0" smtClean="0"/>
              <a:t>FANRPAN</a:t>
            </a:r>
          </a:p>
          <a:p>
            <a:r>
              <a:rPr lang="en-US" dirty="0" smtClean="0"/>
              <a:t>World Bank, the Webinar hosts.</a:t>
            </a:r>
          </a:p>
          <a:p>
            <a:r>
              <a:rPr lang="en-US" dirty="0" smtClean="0"/>
              <a:t>GACSA facilitation unit.</a:t>
            </a:r>
            <a:endParaRPr lang="en-GB"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04" y="5743064"/>
            <a:ext cx="770504" cy="770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49" y="5613966"/>
            <a:ext cx="8477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ACSA_logotype_SPA_vertical_100x58mm_300dpi_CMYK.jpg"/>
          <p:cNvPicPr>
            <a:picLocks noChangeAspect="1"/>
          </p:cNvPicPr>
          <p:nvPr/>
        </p:nvPicPr>
        <p:blipFill rotWithShape="1">
          <a:blip r:embed="rId5"/>
          <a:srcRect b="36994"/>
          <a:stretch/>
        </p:blipFill>
        <p:spPr>
          <a:xfrm>
            <a:off x="3486150" y="5608693"/>
            <a:ext cx="2372498" cy="866775"/>
          </a:xfrm>
          <a:prstGeom prst="rect">
            <a:avLst/>
          </a:prstGeom>
        </p:spPr>
      </p:pic>
    </p:spTree>
    <p:extLst>
      <p:ext uri="{BB962C8B-B14F-4D97-AF65-F5344CB8AC3E}">
        <p14:creationId xmlns:p14="http://schemas.microsoft.com/office/powerpoint/2010/main" val="1956049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22797" y="228600"/>
            <a:ext cx="8815837" cy="62243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381000" y="1870727"/>
            <a:ext cx="7772400" cy="1470025"/>
          </a:xfrm>
        </p:spPr>
        <p:txBody>
          <a:bodyPr>
            <a:normAutofit fontScale="90000"/>
          </a:bodyPr>
          <a:lstStyle/>
          <a:p>
            <a:r>
              <a:rPr lang="en-US" b="1" dirty="0" smtClean="0">
                <a:solidFill>
                  <a:schemeClr val="accent1">
                    <a:lumMod val="75000"/>
                  </a:schemeClr>
                </a:solidFill>
              </a:rPr>
              <a:t>THANK YOU</a:t>
            </a:r>
            <a:br>
              <a:rPr lang="en-US" b="1" dirty="0" smtClean="0">
                <a:solidFill>
                  <a:schemeClr val="accent1">
                    <a:lumMod val="75000"/>
                  </a:schemeClr>
                </a:solidFill>
              </a:rPr>
            </a:br>
            <a:r>
              <a:rPr lang="en-US" b="1" dirty="0">
                <a:solidFill>
                  <a:schemeClr val="accent1">
                    <a:lumMod val="75000"/>
                  </a:schemeClr>
                </a:solidFill>
              </a:rPr>
              <a:t/>
            </a:r>
            <a:br>
              <a:rPr lang="en-US" b="1" dirty="0">
                <a:solidFill>
                  <a:schemeClr val="accent1">
                    <a:lumMod val="75000"/>
                  </a:schemeClr>
                </a:solidFill>
              </a:rPr>
            </a:br>
            <a:r>
              <a:rPr lang="en-US" b="1" dirty="0" smtClean="0">
                <a:solidFill>
                  <a:schemeClr val="accent1">
                    <a:lumMod val="75000"/>
                  </a:schemeClr>
                </a:solidFill>
              </a:rPr>
              <a:t>FOR YOUR ATTENTION</a:t>
            </a:r>
            <a:endParaRPr lang="en-GB" b="1" dirty="0">
              <a:solidFill>
                <a:schemeClr val="accent1">
                  <a:lumMod val="75000"/>
                </a:schemeClr>
              </a:solidFill>
            </a:endParaRPr>
          </a:p>
        </p:txBody>
      </p:sp>
    </p:spTree>
    <p:extLst>
      <p:ext uri="{BB962C8B-B14F-4D97-AF65-F5344CB8AC3E}">
        <p14:creationId xmlns:p14="http://schemas.microsoft.com/office/powerpoint/2010/main" val="2225040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1" y="-12406"/>
            <a:ext cx="916172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665" y="0"/>
            <a:ext cx="9070721" cy="1143000"/>
          </a:xfrm>
          <a:solidFill>
            <a:srgbClr val="F2F2F2">
              <a:alpha val="30196"/>
            </a:srgbClr>
          </a:solidFill>
        </p:spPr>
        <p:txBody>
          <a:bodyPr>
            <a:normAutofit/>
          </a:bodyPr>
          <a:lstStyle/>
          <a:p>
            <a:r>
              <a:rPr lang="en-US" sz="3600" dirty="0" smtClean="0"/>
              <a:t>What we’ll cover in today’s webinar</a:t>
            </a:r>
            <a:endParaRPr lang="en-GB" sz="3600" dirty="0"/>
          </a:p>
        </p:txBody>
      </p:sp>
      <p:sp>
        <p:nvSpPr>
          <p:cNvPr id="3" name="Content Placeholder 2"/>
          <p:cNvSpPr>
            <a:spLocks noGrp="1"/>
          </p:cNvSpPr>
          <p:nvPr>
            <p:ph idx="1"/>
          </p:nvPr>
        </p:nvSpPr>
        <p:spPr>
          <a:xfrm>
            <a:off x="0" y="2362200"/>
            <a:ext cx="9099386" cy="4483395"/>
          </a:xfrm>
          <a:solidFill>
            <a:srgbClr val="F2F2F2">
              <a:alpha val="30196"/>
            </a:srgbClr>
          </a:solidFill>
        </p:spPr>
        <p:txBody>
          <a:bodyPr>
            <a:normAutofit/>
          </a:bodyPr>
          <a:lstStyle/>
          <a:p>
            <a:r>
              <a:rPr lang="en-US" sz="3600" dirty="0" smtClean="0">
                <a:solidFill>
                  <a:schemeClr val="accent4">
                    <a:lumMod val="50000"/>
                  </a:schemeClr>
                </a:solidFill>
              </a:rPr>
              <a:t>General overview: Agriculture and climate change in Malawi</a:t>
            </a:r>
          </a:p>
          <a:p>
            <a:r>
              <a:rPr lang="en-US" sz="3600" dirty="0" smtClean="0">
                <a:solidFill>
                  <a:schemeClr val="accent4">
                    <a:lumMod val="50000"/>
                  </a:schemeClr>
                </a:solidFill>
              </a:rPr>
              <a:t>Climate-Smart Agriculture interventions</a:t>
            </a:r>
          </a:p>
          <a:p>
            <a:r>
              <a:rPr lang="en-US" sz="3600" dirty="0" smtClean="0">
                <a:solidFill>
                  <a:schemeClr val="accent4">
                    <a:lumMod val="50000"/>
                  </a:schemeClr>
                </a:solidFill>
              </a:rPr>
              <a:t>Enabling policy environment for CSA</a:t>
            </a:r>
          </a:p>
          <a:p>
            <a:r>
              <a:rPr lang="en-US" sz="3600" dirty="0" smtClean="0">
                <a:solidFill>
                  <a:schemeClr val="accent4">
                    <a:lumMod val="50000"/>
                  </a:schemeClr>
                </a:solidFill>
              </a:rPr>
              <a:t>Challenges and opportunities for financing of CSA</a:t>
            </a:r>
            <a:endParaRPr lang="en-GB" sz="3600" dirty="0">
              <a:solidFill>
                <a:schemeClr val="accent4">
                  <a:lumMod val="50000"/>
                </a:schemeClr>
              </a:solidFill>
            </a:endParaRPr>
          </a:p>
        </p:txBody>
      </p:sp>
    </p:spTree>
    <p:extLst>
      <p:ext uri="{BB962C8B-B14F-4D97-AF65-F5344CB8AC3E}">
        <p14:creationId xmlns:p14="http://schemas.microsoft.com/office/powerpoint/2010/main" val="3337191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641350"/>
          </a:xfrm>
        </p:spPr>
        <p:txBody>
          <a:bodyPr>
            <a:normAutofit/>
          </a:bodyPr>
          <a:lstStyle/>
          <a:p>
            <a:pPr algn="ctr"/>
            <a:r>
              <a:rPr lang="en-US" sz="3200" dirty="0"/>
              <a:t>General </a:t>
            </a:r>
            <a:r>
              <a:rPr lang="en-US" sz="3200" dirty="0" smtClean="0"/>
              <a:t>overview</a:t>
            </a:r>
            <a:endParaRPr lang="en-GB"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124200"/>
            <a:ext cx="6019800" cy="3524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544814826"/>
              </p:ext>
            </p:extLst>
          </p:nvPr>
        </p:nvGraphicFramePr>
        <p:xfrm>
          <a:off x="4267200" y="661312"/>
          <a:ext cx="4724401" cy="2425910"/>
        </p:xfrm>
        <a:graphic>
          <a:graphicData uri="http://schemas.openxmlformats.org/drawingml/2006/table">
            <a:tbl>
              <a:tblPr firstRow="1" bandRow="1">
                <a:tableStyleId>{5C22544A-7EE6-4342-B048-85BDC9FD1C3A}</a:tableStyleId>
              </a:tblPr>
              <a:tblGrid>
                <a:gridCol w="2788171"/>
                <a:gridCol w="1006840"/>
                <a:gridCol w="929390"/>
              </a:tblGrid>
              <a:tr h="389995">
                <a:tc>
                  <a:txBody>
                    <a:bodyPr/>
                    <a:lstStyle/>
                    <a:p>
                      <a:r>
                        <a:rPr lang="en-US" sz="1400" b="1" dirty="0" smtClean="0"/>
                        <a:t>Land</a:t>
                      </a:r>
                      <a:r>
                        <a:rPr lang="en-US" sz="1400" b="1" baseline="0" dirty="0" smtClean="0"/>
                        <a:t> use</a:t>
                      </a:r>
                      <a:endParaRPr lang="en-GB" sz="1400" b="1" dirty="0"/>
                    </a:p>
                  </a:txBody>
                  <a:tcPr marL="100559" marR="100559"/>
                </a:tc>
                <a:tc>
                  <a:txBody>
                    <a:bodyPr/>
                    <a:lstStyle/>
                    <a:p>
                      <a:r>
                        <a:rPr lang="en-US" sz="1400" b="1" dirty="0" smtClean="0"/>
                        <a:t>Million Ha</a:t>
                      </a:r>
                      <a:endParaRPr lang="en-GB" sz="1400" b="1" dirty="0"/>
                    </a:p>
                  </a:txBody>
                  <a:tcPr marL="100559" marR="100559"/>
                </a:tc>
                <a:tc>
                  <a:txBody>
                    <a:bodyPr/>
                    <a:lstStyle/>
                    <a:p>
                      <a:r>
                        <a:rPr lang="en-US" sz="1400" b="1" dirty="0" smtClean="0"/>
                        <a:t>% of total</a:t>
                      </a:r>
                      <a:endParaRPr lang="en-GB" sz="1400" b="1" dirty="0"/>
                    </a:p>
                  </a:txBody>
                  <a:tcPr marL="100559" marR="100559"/>
                </a:tc>
              </a:tr>
              <a:tr h="283425">
                <a:tc>
                  <a:txBody>
                    <a:bodyPr/>
                    <a:lstStyle/>
                    <a:p>
                      <a:r>
                        <a:rPr lang="en-US" sz="1400" b="1" dirty="0" smtClean="0"/>
                        <a:t>Total land (excluding water)</a:t>
                      </a:r>
                      <a:endParaRPr lang="en-GB" sz="1400" b="1" dirty="0"/>
                    </a:p>
                  </a:txBody>
                  <a:tcPr marL="100559" marR="100559"/>
                </a:tc>
                <a:tc>
                  <a:txBody>
                    <a:bodyPr/>
                    <a:lstStyle/>
                    <a:p>
                      <a:r>
                        <a:rPr lang="en-US" sz="1400" b="1" dirty="0" smtClean="0"/>
                        <a:t>9.4</a:t>
                      </a:r>
                      <a:endParaRPr lang="en-GB" sz="1400" b="1" dirty="0"/>
                    </a:p>
                  </a:txBody>
                  <a:tcPr marL="100559" marR="100559"/>
                </a:tc>
                <a:tc>
                  <a:txBody>
                    <a:bodyPr/>
                    <a:lstStyle/>
                    <a:p>
                      <a:r>
                        <a:rPr lang="en-US" sz="1400" b="1" dirty="0" smtClean="0"/>
                        <a:t>100</a:t>
                      </a:r>
                      <a:endParaRPr lang="en-GB" sz="1400" b="1" dirty="0"/>
                    </a:p>
                  </a:txBody>
                  <a:tcPr marL="100559" marR="100559"/>
                </a:tc>
              </a:tr>
              <a:tr h="481823">
                <a:tc>
                  <a:txBody>
                    <a:bodyPr/>
                    <a:lstStyle/>
                    <a:p>
                      <a:r>
                        <a:rPr lang="en-US" sz="1400" b="1" dirty="0" smtClean="0"/>
                        <a:t>Protected area (Game Reserves etc.)</a:t>
                      </a:r>
                      <a:endParaRPr lang="en-GB" sz="1400" b="1" dirty="0"/>
                    </a:p>
                  </a:txBody>
                  <a:tcPr marL="100559" marR="100559"/>
                </a:tc>
                <a:tc>
                  <a:txBody>
                    <a:bodyPr/>
                    <a:lstStyle/>
                    <a:p>
                      <a:r>
                        <a:rPr lang="en-US" sz="1400" b="1" dirty="0" smtClean="0"/>
                        <a:t>1.7</a:t>
                      </a:r>
                      <a:endParaRPr lang="en-GB" sz="1400" b="1" dirty="0"/>
                    </a:p>
                  </a:txBody>
                  <a:tcPr marL="100559" marR="100559"/>
                </a:tc>
                <a:tc>
                  <a:txBody>
                    <a:bodyPr/>
                    <a:lstStyle/>
                    <a:p>
                      <a:r>
                        <a:rPr lang="en-US" sz="1400" b="1" dirty="0" smtClean="0"/>
                        <a:t>18</a:t>
                      </a:r>
                      <a:endParaRPr lang="en-GB" sz="1400" b="1" dirty="0"/>
                    </a:p>
                  </a:txBody>
                  <a:tcPr marL="100559" marR="100559"/>
                </a:tc>
              </a:tr>
              <a:tr h="389995">
                <a:tc>
                  <a:txBody>
                    <a:bodyPr/>
                    <a:lstStyle/>
                    <a:p>
                      <a:r>
                        <a:rPr lang="en-US" sz="1400" b="1" dirty="0" smtClean="0"/>
                        <a:t>Land available for Agriculture</a:t>
                      </a:r>
                      <a:endParaRPr lang="en-GB" sz="1400" b="1" dirty="0"/>
                    </a:p>
                  </a:txBody>
                  <a:tcPr marL="100559" marR="100559"/>
                </a:tc>
                <a:tc>
                  <a:txBody>
                    <a:bodyPr/>
                    <a:lstStyle/>
                    <a:p>
                      <a:r>
                        <a:rPr lang="en-US" sz="1400" b="1" dirty="0" smtClean="0"/>
                        <a:t>7.7</a:t>
                      </a:r>
                      <a:endParaRPr lang="en-GB" sz="1400" b="1" dirty="0"/>
                    </a:p>
                  </a:txBody>
                  <a:tcPr marL="100559" marR="100559"/>
                </a:tc>
                <a:tc>
                  <a:txBody>
                    <a:bodyPr/>
                    <a:lstStyle/>
                    <a:p>
                      <a:r>
                        <a:rPr lang="en-US" sz="1400" b="1" dirty="0" smtClean="0"/>
                        <a:t>82</a:t>
                      </a:r>
                      <a:endParaRPr lang="en-GB" sz="1400" b="1" dirty="0"/>
                    </a:p>
                  </a:txBody>
                  <a:tcPr marL="100559" marR="100559"/>
                </a:tc>
              </a:tr>
              <a:tr h="283425">
                <a:tc>
                  <a:txBody>
                    <a:bodyPr/>
                    <a:lstStyle/>
                    <a:p>
                      <a:r>
                        <a:rPr lang="en-US" sz="1400" b="1" dirty="0" smtClean="0"/>
                        <a:t>Estimated land under estates</a:t>
                      </a:r>
                      <a:endParaRPr lang="en-GB" sz="1400" b="1" dirty="0"/>
                    </a:p>
                  </a:txBody>
                  <a:tcPr marL="100559" marR="100559"/>
                </a:tc>
                <a:tc>
                  <a:txBody>
                    <a:bodyPr/>
                    <a:lstStyle/>
                    <a:p>
                      <a:r>
                        <a:rPr lang="en-US" sz="1400" b="1" dirty="0" smtClean="0"/>
                        <a:t>1.2</a:t>
                      </a:r>
                      <a:endParaRPr lang="en-GB" sz="1400" b="1" dirty="0"/>
                    </a:p>
                  </a:txBody>
                  <a:tcPr marL="100559" marR="100559"/>
                </a:tc>
                <a:tc>
                  <a:txBody>
                    <a:bodyPr/>
                    <a:lstStyle/>
                    <a:p>
                      <a:r>
                        <a:rPr lang="en-US" sz="1400" b="1" dirty="0" smtClean="0"/>
                        <a:t>13</a:t>
                      </a:r>
                      <a:endParaRPr lang="en-GB" sz="1400" b="1" dirty="0"/>
                    </a:p>
                  </a:txBody>
                  <a:tcPr marL="100559" marR="100559"/>
                </a:tc>
              </a:tr>
              <a:tr h="481823">
                <a:tc>
                  <a:txBody>
                    <a:bodyPr/>
                    <a:lstStyle/>
                    <a:p>
                      <a:r>
                        <a:rPr lang="en-US" sz="1400" b="1" dirty="0" smtClean="0"/>
                        <a:t>Estimated land under small holder</a:t>
                      </a:r>
                      <a:r>
                        <a:rPr lang="en-US" sz="1400" b="1" baseline="0" dirty="0" smtClean="0"/>
                        <a:t> agriculture</a:t>
                      </a:r>
                      <a:endParaRPr lang="en-GB" sz="1400" b="1" dirty="0"/>
                    </a:p>
                  </a:txBody>
                  <a:tcPr marL="100559" marR="100559"/>
                </a:tc>
                <a:tc>
                  <a:txBody>
                    <a:bodyPr/>
                    <a:lstStyle/>
                    <a:p>
                      <a:r>
                        <a:rPr lang="en-US" sz="1400" b="1" dirty="0" smtClean="0"/>
                        <a:t>6.5</a:t>
                      </a:r>
                      <a:endParaRPr lang="en-GB" sz="1400" b="1" dirty="0"/>
                    </a:p>
                  </a:txBody>
                  <a:tcPr marL="100559" marR="100559"/>
                </a:tc>
                <a:tc>
                  <a:txBody>
                    <a:bodyPr/>
                    <a:lstStyle/>
                    <a:p>
                      <a:r>
                        <a:rPr lang="en-US" sz="1400" b="1" dirty="0" smtClean="0"/>
                        <a:t>69</a:t>
                      </a:r>
                      <a:endParaRPr lang="en-GB" sz="1400" b="1" dirty="0"/>
                    </a:p>
                  </a:txBody>
                  <a:tcPr marL="100559" marR="100559"/>
                </a:tc>
              </a:tr>
            </a:tbl>
          </a:graphicData>
        </a:graphic>
      </p:graphicFrame>
      <p:sp>
        <p:nvSpPr>
          <p:cNvPr id="5" name="Text Placeholder 4"/>
          <p:cNvSpPr>
            <a:spLocks noGrp="1"/>
          </p:cNvSpPr>
          <p:nvPr>
            <p:ph type="body" sz="half" idx="2"/>
          </p:nvPr>
        </p:nvSpPr>
        <p:spPr>
          <a:xfrm>
            <a:off x="13252" y="1009650"/>
            <a:ext cx="3200400" cy="5638800"/>
          </a:xfrm>
        </p:spPr>
        <p:txBody>
          <a:bodyPr>
            <a:normAutofit fontScale="92500"/>
          </a:bodyPr>
          <a:lstStyle/>
          <a:p>
            <a:pPr marL="285750" indent="-285750">
              <a:buFont typeface="Arial" panose="020B0604020202020204" pitchFamily="34" charset="0"/>
              <a:buChar char="•"/>
            </a:pPr>
            <a:r>
              <a:rPr lang="en-US" sz="1800" dirty="0" smtClean="0"/>
              <a:t>Population size estimated at 15 million.</a:t>
            </a:r>
          </a:p>
          <a:p>
            <a:pPr marL="285750" indent="-285750">
              <a:buFont typeface="Arial" panose="020B0604020202020204" pitchFamily="34" charset="0"/>
              <a:buChar char="•"/>
            </a:pPr>
            <a:r>
              <a:rPr lang="en-US" sz="1800" dirty="0" smtClean="0"/>
              <a:t>Average land holding size </a:t>
            </a:r>
          </a:p>
          <a:p>
            <a:pPr marL="742950" lvl="1" indent="-285750">
              <a:buFont typeface="Arial" panose="020B0604020202020204" pitchFamily="34" charset="0"/>
              <a:buChar char="•"/>
            </a:pPr>
            <a:r>
              <a:rPr lang="en-US" sz="1600" dirty="0" smtClean="0"/>
              <a:t>1.2 ha per household</a:t>
            </a:r>
          </a:p>
          <a:p>
            <a:pPr marL="742950" lvl="1" indent="-285750">
              <a:buFont typeface="Arial" panose="020B0604020202020204" pitchFamily="34" charset="0"/>
              <a:buChar char="•"/>
            </a:pPr>
            <a:r>
              <a:rPr lang="en-US" sz="1600" dirty="0" smtClean="0"/>
              <a:t>0.2 ha per capita</a:t>
            </a:r>
          </a:p>
          <a:p>
            <a:pPr marL="285750" indent="-285750">
              <a:buFont typeface="Arial" panose="020B0604020202020204" pitchFamily="34" charset="0"/>
              <a:buChar char="•"/>
            </a:pPr>
            <a:r>
              <a:rPr lang="en-US" sz="1800" dirty="0" smtClean="0"/>
              <a:t>Change in landholding per capita 0.4 ha in 1970 to 0.2 in 2010.</a:t>
            </a:r>
          </a:p>
          <a:p>
            <a:pPr marL="285750" indent="-285750">
              <a:buFont typeface="Arial" panose="020B0604020202020204" pitchFamily="34" charset="0"/>
              <a:buChar char="•"/>
            </a:pPr>
            <a:r>
              <a:rPr lang="en-US" sz="1800" dirty="0" smtClean="0"/>
              <a:t>Economic contribution of agriculture</a:t>
            </a:r>
          </a:p>
          <a:p>
            <a:pPr marL="742950" lvl="1" indent="-285750">
              <a:buFont typeface="Arial" panose="020B0604020202020204" pitchFamily="34" charset="0"/>
              <a:buChar char="•"/>
            </a:pPr>
            <a:r>
              <a:rPr lang="en-US" sz="1600" dirty="0" smtClean="0"/>
              <a:t>Employs 84% of national workforce</a:t>
            </a:r>
          </a:p>
          <a:p>
            <a:pPr marL="742950" lvl="1" indent="-285750">
              <a:buFont typeface="Arial" panose="020B0604020202020204" pitchFamily="34" charset="0"/>
              <a:buChar char="•"/>
            </a:pPr>
            <a:r>
              <a:rPr lang="en-US" sz="1600" dirty="0" smtClean="0"/>
              <a:t>Contribute 39% GDP</a:t>
            </a:r>
          </a:p>
          <a:p>
            <a:pPr marL="742950" lvl="1" indent="-285750">
              <a:buFont typeface="Arial" panose="020B0604020202020204" pitchFamily="34" charset="0"/>
              <a:buChar char="•"/>
            </a:pPr>
            <a:r>
              <a:rPr lang="en-US" sz="1600" dirty="0" smtClean="0"/>
              <a:t>Smallholder </a:t>
            </a:r>
            <a:r>
              <a:rPr lang="en-US" sz="1600" dirty="0" smtClean="0">
                <a:sym typeface="Wingdings" panose="05000000000000000000" pitchFamily="2" charset="2"/>
              </a:rPr>
              <a:t> 70% Agriculture GDP and 20% of agricultural exports</a:t>
            </a:r>
          </a:p>
          <a:p>
            <a:pPr marL="742950" lvl="1" indent="-285750">
              <a:buFont typeface="Arial" panose="020B0604020202020204" pitchFamily="34" charset="0"/>
              <a:buChar char="•"/>
            </a:pPr>
            <a:r>
              <a:rPr lang="en-US" sz="1600" dirty="0" err="1" smtClean="0">
                <a:sym typeface="Wingdings" panose="05000000000000000000" pitchFamily="2" charset="2"/>
              </a:rPr>
              <a:t>Approx</a:t>
            </a:r>
            <a:r>
              <a:rPr lang="en-US" sz="1600" dirty="0" smtClean="0">
                <a:sym typeface="Wingdings" panose="05000000000000000000" pitchFamily="2" charset="2"/>
              </a:rPr>
              <a:t> 6 million smallholder farmers.</a:t>
            </a:r>
          </a:p>
          <a:p>
            <a:pPr marL="742950" lvl="1" indent="-285750">
              <a:buFont typeface="Arial" panose="020B0604020202020204" pitchFamily="34" charset="0"/>
              <a:buChar char="•"/>
            </a:pPr>
            <a:r>
              <a:rPr lang="en-US" sz="1600" dirty="0" smtClean="0">
                <a:sym typeface="Wingdings" panose="05000000000000000000" pitchFamily="2" charset="2"/>
              </a:rPr>
              <a:t>Smallholder farming is mainly food crops: maize, cassava and sweet potatoes</a:t>
            </a:r>
            <a:endParaRPr lang="en-US" sz="1600" dirty="0" smtClean="0"/>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2410900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t>General </a:t>
            </a:r>
            <a:r>
              <a:rPr lang="en-US" dirty="0" smtClean="0"/>
              <a:t>overview</a:t>
            </a:r>
            <a:endParaRPr lang="en-GB"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447800"/>
            <a:ext cx="925756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8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0" y="4151571"/>
            <a:ext cx="4385072" cy="261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457200" y="3545"/>
            <a:ext cx="8229600" cy="682256"/>
          </a:xfrm>
        </p:spPr>
        <p:txBody>
          <a:bodyPr>
            <a:normAutofit fontScale="90000"/>
          </a:bodyPr>
          <a:lstStyle/>
          <a:p>
            <a:r>
              <a:rPr lang="en-US" dirty="0" smtClean="0"/>
              <a:t>CSA Interventions</a:t>
            </a:r>
            <a:endParaRPr lang="en-GB" dirty="0"/>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805737"/>
            <a:ext cx="442317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 y="805737"/>
            <a:ext cx="4125222" cy="295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0500" y="4038600"/>
            <a:ext cx="4125222" cy="269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289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73" y="3429000"/>
            <a:ext cx="4299577" cy="302390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34" y="3547705"/>
            <a:ext cx="4114800" cy="2905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834" y="258395"/>
            <a:ext cx="4114800" cy="302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73" y="285750"/>
            <a:ext cx="4280527" cy="299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91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0414599"/>
              </p:ext>
            </p:extLst>
          </p:nvPr>
        </p:nvGraphicFramePr>
        <p:xfrm>
          <a:off x="152400" y="152400"/>
          <a:ext cx="8686800" cy="6319520"/>
        </p:xfrm>
        <a:graphic>
          <a:graphicData uri="http://schemas.openxmlformats.org/drawingml/2006/table">
            <a:tbl>
              <a:tblPr firstRow="1" bandRow="1">
                <a:tableStyleId>{5C22544A-7EE6-4342-B048-85BDC9FD1C3A}</a:tableStyleId>
              </a:tblPr>
              <a:tblGrid>
                <a:gridCol w="6172200"/>
                <a:gridCol w="2514600"/>
              </a:tblGrid>
              <a:tr h="370840">
                <a:tc>
                  <a:txBody>
                    <a:bodyPr/>
                    <a:lstStyle/>
                    <a:p>
                      <a:r>
                        <a:rPr lang="en-US" dirty="0" smtClean="0"/>
                        <a:t>CSA Technology/Practice</a:t>
                      </a:r>
                      <a:endParaRPr lang="en-GB" dirty="0"/>
                    </a:p>
                  </a:txBody>
                  <a:tcPr/>
                </a:tc>
                <a:tc>
                  <a:txBody>
                    <a:bodyPr/>
                    <a:lstStyle/>
                    <a:p>
                      <a:r>
                        <a:rPr lang="en-US" dirty="0" smtClean="0"/>
                        <a:t>Measured</a:t>
                      </a:r>
                      <a:r>
                        <a:rPr lang="en-US" baseline="0" dirty="0" smtClean="0"/>
                        <a:t> impact</a:t>
                      </a:r>
                      <a:endParaRPr lang="en-GB" dirty="0"/>
                    </a:p>
                  </a:txBody>
                  <a:tcPr/>
                </a:tc>
              </a:tr>
              <a:tr h="370840">
                <a:tc>
                  <a:txBody>
                    <a:bodyPr/>
                    <a:lstStyle/>
                    <a:p>
                      <a:r>
                        <a:rPr lang="en-US" dirty="0" smtClean="0"/>
                        <a:t>Conservation agriculture – minimum soil disturbance, retain organic soil cover, diversify crop species: 6% of total maize are produced under conservation agriculture</a:t>
                      </a:r>
                    </a:p>
                    <a:p>
                      <a:pPr marL="285750" indent="-285750">
                        <a:buFont typeface="Arial" panose="020B0604020202020204" pitchFamily="34" charset="0"/>
                        <a:buChar char="•"/>
                      </a:pPr>
                      <a:r>
                        <a:rPr lang="en-US" dirty="0" smtClean="0"/>
                        <a:t>Reduced tillage</a:t>
                      </a:r>
                    </a:p>
                    <a:p>
                      <a:pPr marL="285750" indent="-285750">
                        <a:buFont typeface="Arial" panose="020B0604020202020204" pitchFamily="34" charset="0"/>
                        <a:buChar char="•"/>
                      </a:pPr>
                      <a:r>
                        <a:rPr lang="en-US" dirty="0" smtClean="0"/>
                        <a:t>Reduced tillage and mulching</a:t>
                      </a:r>
                    </a:p>
                    <a:p>
                      <a:pPr marL="285750" indent="-285750">
                        <a:buFont typeface="Arial" panose="020B0604020202020204" pitchFamily="34" charset="0"/>
                        <a:buChar char="•"/>
                      </a:pPr>
                      <a:r>
                        <a:rPr lang="en-US" dirty="0" smtClean="0"/>
                        <a:t>Reduced tillage and legume integration</a:t>
                      </a:r>
                    </a:p>
                    <a:p>
                      <a:pPr marL="285750" indent="-285750">
                        <a:buFont typeface="Arial" panose="020B0604020202020204" pitchFamily="34" charset="0"/>
                        <a:buChar char="•"/>
                      </a:pPr>
                      <a:r>
                        <a:rPr lang="en-US" dirty="0" smtClean="0"/>
                        <a:t>Reduced tillage and herbicide application</a:t>
                      </a:r>
                      <a:endParaRPr lang="en-GB" dirty="0"/>
                    </a:p>
                  </a:txBody>
                  <a:tcPr/>
                </a:tc>
                <a:tc>
                  <a:txBody>
                    <a:bodyPr/>
                    <a:lstStyle/>
                    <a:p>
                      <a:r>
                        <a:rPr lang="en-US" dirty="0" smtClean="0"/>
                        <a:t>Yield increases</a:t>
                      </a:r>
                      <a:r>
                        <a:rPr lang="en-US" baseline="0" dirty="0" smtClean="0"/>
                        <a:t> 9 – 11%</a:t>
                      </a:r>
                    </a:p>
                    <a:p>
                      <a:r>
                        <a:rPr lang="en-US" baseline="0" dirty="0" err="1" smtClean="0"/>
                        <a:t>Labour</a:t>
                      </a:r>
                      <a:r>
                        <a:rPr lang="en-US" baseline="0" dirty="0" smtClean="0"/>
                        <a:t> costs reduced 25 % over conventional  agriculture</a:t>
                      </a:r>
                      <a:endParaRPr lang="en-GB" dirty="0"/>
                    </a:p>
                  </a:txBody>
                  <a:tcPr/>
                </a:tc>
              </a:tr>
              <a:tr h="370840">
                <a:tc>
                  <a:txBody>
                    <a:bodyPr/>
                    <a:lstStyle/>
                    <a:p>
                      <a:r>
                        <a:rPr lang="en-US" dirty="0" smtClean="0"/>
                        <a:t>Agroforestry</a:t>
                      </a:r>
                      <a:r>
                        <a:rPr lang="en-US" baseline="0" dirty="0" smtClean="0"/>
                        <a:t> systems – mixed crop and tree species intercropping for fertility maximisation</a:t>
                      </a:r>
                    </a:p>
                    <a:p>
                      <a:pPr marL="285750" indent="-285750">
                        <a:buFont typeface="Arial" panose="020B0604020202020204" pitchFamily="34" charset="0"/>
                        <a:buChar char="•"/>
                      </a:pPr>
                      <a:r>
                        <a:rPr lang="en-US" baseline="0" dirty="0" smtClean="0"/>
                        <a:t>Fertiliser tree species.</a:t>
                      </a:r>
                    </a:p>
                    <a:p>
                      <a:pPr marL="285750" indent="-285750">
                        <a:buFont typeface="Arial" panose="020B0604020202020204" pitchFamily="34" charset="0"/>
                        <a:buChar char="•"/>
                      </a:pPr>
                      <a:r>
                        <a:rPr lang="en-US" baseline="0" dirty="0" smtClean="0"/>
                        <a:t>Some for fodder/soil fertility</a:t>
                      </a:r>
                      <a:endParaRPr lang="en-GB" dirty="0"/>
                    </a:p>
                  </a:txBody>
                  <a:tcPr/>
                </a:tc>
                <a:tc>
                  <a:txBody>
                    <a:bodyPr/>
                    <a:lstStyle/>
                    <a:p>
                      <a:r>
                        <a:rPr lang="en-US" dirty="0" smtClean="0"/>
                        <a:t>Yield increases up</a:t>
                      </a:r>
                      <a:r>
                        <a:rPr lang="en-US" baseline="0" dirty="0" smtClean="0"/>
                        <a:t> to 100%</a:t>
                      </a:r>
                      <a:endParaRPr lang="en-GB" dirty="0"/>
                    </a:p>
                  </a:txBody>
                  <a:tcPr/>
                </a:tc>
              </a:tr>
              <a:tr h="370840">
                <a:tc>
                  <a:txBody>
                    <a:bodyPr/>
                    <a:lstStyle/>
                    <a:p>
                      <a:r>
                        <a:rPr lang="en-US" dirty="0" smtClean="0"/>
                        <a:t>Water retention structures</a:t>
                      </a:r>
                    </a:p>
                    <a:p>
                      <a:pPr marL="285750" indent="-285750">
                        <a:buFont typeface="Arial" panose="020B0604020202020204" pitchFamily="34" charset="0"/>
                        <a:buChar char="•"/>
                      </a:pPr>
                      <a:r>
                        <a:rPr lang="en-US" dirty="0" err="1" smtClean="0"/>
                        <a:t>Stabilisatio</a:t>
                      </a:r>
                      <a:r>
                        <a:rPr lang="en-US" baseline="0" dirty="0" err="1" smtClean="0"/>
                        <a:t>n</a:t>
                      </a:r>
                      <a:r>
                        <a:rPr lang="en-US" baseline="0" dirty="0" smtClean="0"/>
                        <a:t> of hedgerows with vertiver</a:t>
                      </a:r>
                    </a:p>
                    <a:p>
                      <a:pPr marL="285750" indent="-285750">
                        <a:buFont typeface="Arial" panose="020B0604020202020204" pitchFamily="34" charset="0"/>
                        <a:buChar char="•"/>
                      </a:pPr>
                      <a:r>
                        <a:rPr lang="en-US" baseline="0" dirty="0" smtClean="0"/>
                        <a:t>Pit planting</a:t>
                      </a:r>
                    </a:p>
                    <a:p>
                      <a:pPr marL="285750" indent="-285750">
                        <a:buFont typeface="Arial" panose="020B0604020202020204" pitchFamily="34" charset="0"/>
                        <a:buChar char="•"/>
                      </a:pPr>
                      <a:r>
                        <a:rPr lang="en-US" baseline="0" dirty="0" smtClean="0"/>
                        <a:t>Box ridges infiltration trenches, weirs and swales</a:t>
                      </a:r>
                    </a:p>
                    <a:p>
                      <a:pPr marL="285750" indent="-285750">
                        <a:buFont typeface="Arial" panose="020B0604020202020204" pitchFamily="34" charset="0"/>
                        <a:buChar char="•"/>
                      </a:pPr>
                      <a:r>
                        <a:rPr lang="en-US" baseline="0" dirty="0" smtClean="0"/>
                        <a:t>Small scale irrigation systems</a:t>
                      </a:r>
                      <a:endParaRPr lang="en-GB" dirty="0"/>
                    </a:p>
                  </a:txBody>
                  <a:tcPr/>
                </a:tc>
                <a:tc>
                  <a:txBody>
                    <a:bodyPr/>
                    <a:lstStyle/>
                    <a:p>
                      <a:r>
                        <a:rPr lang="en-US" dirty="0" smtClean="0"/>
                        <a:t>Treadle pump increase up to 300% in net farm income from increased yields</a:t>
                      </a:r>
                      <a:endParaRPr lang="en-GB" dirty="0"/>
                    </a:p>
                  </a:txBody>
                  <a:tcPr/>
                </a:tc>
              </a:tr>
              <a:tr h="370840">
                <a:tc>
                  <a:txBody>
                    <a:bodyPr/>
                    <a:lstStyle/>
                    <a:p>
                      <a:r>
                        <a:rPr lang="en-US" dirty="0" smtClean="0"/>
                        <a:t>Early maturing,</a:t>
                      </a:r>
                      <a:r>
                        <a:rPr lang="en-US" baseline="0" dirty="0" smtClean="0"/>
                        <a:t> drought-tolerant crop varieties</a:t>
                      </a:r>
                      <a:endParaRPr lang="en-GB" dirty="0"/>
                    </a:p>
                  </a:txBody>
                  <a:tcPr/>
                </a:tc>
                <a:tc>
                  <a:txBody>
                    <a:bodyPr/>
                    <a:lstStyle/>
                    <a:p>
                      <a:endParaRPr lang="en-GB"/>
                    </a:p>
                  </a:txBody>
                  <a:tcPr/>
                </a:tc>
              </a:tr>
              <a:tr h="370840">
                <a:tc>
                  <a:txBody>
                    <a:bodyPr/>
                    <a:lstStyle/>
                    <a:p>
                      <a:r>
                        <a:rPr lang="en-US" dirty="0" smtClean="0"/>
                        <a:t>Livestock feeding systems</a:t>
                      </a:r>
                    </a:p>
                    <a:p>
                      <a:pPr marL="285750" indent="-285750">
                        <a:buFont typeface="Arial" panose="020B0604020202020204" pitchFamily="34" charset="0"/>
                        <a:buChar char="•"/>
                      </a:pPr>
                      <a:r>
                        <a:rPr lang="en-US" dirty="0" smtClean="0"/>
                        <a:t>Intensive zero</a:t>
                      </a:r>
                      <a:r>
                        <a:rPr lang="en-US" baseline="0" dirty="0" smtClean="0"/>
                        <a:t> feed systems maximises weight gain and milk production in dry conditions</a:t>
                      </a:r>
                      <a:endParaRPr lang="en-GB" dirty="0"/>
                    </a:p>
                  </a:txBody>
                  <a:tcPr/>
                </a:tc>
                <a:tc>
                  <a:txBody>
                    <a:bodyPr/>
                    <a:lstStyle/>
                    <a:p>
                      <a:endParaRPr lang="en-GB" dirty="0"/>
                    </a:p>
                  </a:txBody>
                  <a:tcPr/>
                </a:tc>
              </a:tr>
            </a:tbl>
          </a:graphicData>
        </a:graphic>
      </p:graphicFrame>
      <p:sp>
        <p:nvSpPr>
          <p:cNvPr id="5" name="TextBox 4"/>
          <p:cNvSpPr txBox="1"/>
          <p:nvPr/>
        </p:nvSpPr>
        <p:spPr>
          <a:xfrm>
            <a:off x="6400800" y="6513846"/>
            <a:ext cx="2490490" cy="369332"/>
          </a:xfrm>
          <a:prstGeom prst="rect">
            <a:avLst/>
          </a:prstGeom>
          <a:noFill/>
        </p:spPr>
        <p:txBody>
          <a:bodyPr wrap="none" rtlCol="0">
            <a:spAutoFit/>
          </a:bodyPr>
          <a:lstStyle/>
          <a:p>
            <a:r>
              <a:rPr lang="en-US" dirty="0" smtClean="0"/>
              <a:t>Adapted from FAO, 2013</a:t>
            </a:r>
            <a:endParaRPr lang="en-GB" dirty="0"/>
          </a:p>
        </p:txBody>
      </p:sp>
    </p:spTree>
    <p:extLst>
      <p:ext uri="{BB962C8B-B14F-4D97-AF65-F5344CB8AC3E}">
        <p14:creationId xmlns:p14="http://schemas.microsoft.com/office/powerpoint/2010/main" val="187081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5000"/>
                    </a14:imgEffect>
                    <a14:imgEffect>
                      <a14:brightnessContrast bright="60000" contrast="43000"/>
                    </a14:imgEffect>
                  </a14:imgLayer>
                </a14:imgProps>
              </a:ext>
              <a:ext uri="{28A0092B-C50C-407E-A947-70E740481C1C}">
                <a14:useLocalDpi xmlns:a14="http://schemas.microsoft.com/office/drawing/2010/main" val="0"/>
              </a:ext>
            </a:extLst>
          </a:blip>
          <a:srcRect/>
          <a:stretch>
            <a:fillRect/>
          </a:stretch>
        </p:blipFill>
        <p:spPr bwMode="auto">
          <a:xfrm>
            <a:off x="152400" y="152399"/>
            <a:ext cx="8839200" cy="6607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3"/>
          <p:cNvGraphicFramePr>
            <a:graphicFrameLocks/>
          </p:cNvGraphicFramePr>
          <p:nvPr>
            <p:extLst>
              <p:ext uri="{D42A27DB-BD31-4B8C-83A1-F6EECF244321}">
                <p14:modId xmlns:p14="http://schemas.microsoft.com/office/powerpoint/2010/main" val="3353850798"/>
              </p:ext>
            </p:extLst>
          </p:nvPr>
        </p:nvGraphicFramePr>
        <p:xfrm>
          <a:off x="152400" y="171449"/>
          <a:ext cx="8839200" cy="65889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49873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8599" y="152400"/>
            <a:ext cx="8915401"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3"/>
          <p:cNvGraphicFramePr>
            <a:graphicFrameLocks/>
          </p:cNvGraphicFramePr>
          <p:nvPr>
            <p:extLst>
              <p:ext uri="{D42A27DB-BD31-4B8C-83A1-F6EECF244321}">
                <p14:modId xmlns:p14="http://schemas.microsoft.com/office/powerpoint/2010/main" val="4070645957"/>
              </p:ext>
            </p:extLst>
          </p:nvPr>
        </p:nvGraphicFramePr>
        <p:xfrm>
          <a:off x="223284" y="152400"/>
          <a:ext cx="8920716" cy="6324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222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2327</TotalTime>
  <Words>733</Words>
  <Application>Microsoft Office PowerPoint</Application>
  <PresentationFormat>On-screen Show (4:3)</PresentationFormat>
  <Paragraphs>146</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Office Theme</vt:lpstr>
      <vt:lpstr>Perspectives on Climate-Smart Agriculture: A Case Study of Malawi   7th June 2016 Wilfred Kadewa (PhD) </vt:lpstr>
      <vt:lpstr>What we’ll cover in today’s webinar</vt:lpstr>
      <vt:lpstr>General overview</vt:lpstr>
      <vt:lpstr>General overview</vt:lpstr>
      <vt:lpstr>CSA Interventions</vt:lpstr>
      <vt:lpstr>PowerPoint Presentation</vt:lpstr>
      <vt:lpstr>PowerPoint Presentation</vt:lpstr>
      <vt:lpstr>PowerPoint Presentation</vt:lpstr>
      <vt:lpstr>PowerPoint Presentation</vt:lpstr>
      <vt:lpstr>Enabling Policy Environment for CSA</vt:lpstr>
      <vt:lpstr>PowerPoint Presentation</vt:lpstr>
      <vt:lpstr>PowerPoint Presentation</vt:lpstr>
      <vt:lpstr>Acknowledgements</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Belgasmi, Emna (AGAH)</cp:lastModifiedBy>
  <cp:revision>89</cp:revision>
  <dcterms:created xsi:type="dcterms:W3CDTF">2016-05-30T19:31:55Z</dcterms:created>
  <dcterms:modified xsi:type="dcterms:W3CDTF">2016-06-15T11:17:16Z</dcterms:modified>
</cp:coreProperties>
</file>