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732" r:id="rId2"/>
    <p:sldMasterId id="2147483744" r:id="rId3"/>
  </p:sldMasterIdLst>
  <p:notesMasterIdLst>
    <p:notesMasterId r:id="rId33"/>
  </p:notesMasterIdLst>
  <p:sldIdLst>
    <p:sldId id="256" r:id="rId4"/>
    <p:sldId id="257" r:id="rId5"/>
    <p:sldId id="267" r:id="rId6"/>
    <p:sldId id="272" r:id="rId7"/>
    <p:sldId id="259" r:id="rId8"/>
    <p:sldId id="264" r:id="rId9"/>
    <p:sldId id="265" r:id="rId10"/>
    <p:sldId id="275" r:id="rId11"/>
    <p:sldId id="297" r:id="rId12"/>
    <p:sldId id="293" r:id="rId13"/>
    <p:sldId id="302" r:id="rId14"/>
    <p:sldId id="285" r:id="rId15"/>
    <p:sldId id="303" r:id="rId16"/>
    <p:sldId id="292" r:id="rId17"/>
    <p:sldId id="287" r:id="rId18"/>
    <p:sldId id="298" r:id="rId19"/>
    <p:sldId id="301" r:id="rId20"/>
    <p:sldId id="300" r:id="rId21"/>
    <p:sldId id="305" r:id="rId22"/>
    <p:sldId id="289" r:id="rId23"/>
    <p:sldId id="295" r:id="rId24"/>
    <p:sldId id="307" r:id="rId25"/>
    <p:sldId id="304" r:id="rId26"/>
    <p:sldId id="290" r:id="rId27"/>
    <p:sldId id="282" r:id="rId28"/>
    <p:sldId id="276" r:id="rId29"/>
    <p:sldId id="277" r:id="rId30"/>
    <p:sldId id="278" r:id="rId31"/>
    <p:sldId id="273" r:id="rId3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103" autoAdjust="0"/>
    <p:restoredTop sz="93178" autoAdjust="0"/>
  </p:normalViewPr>
  <p:slideViewPr>
    <p:cSldViewPr snapToGrid="0">
      <p:cViewPr varScale="1">
        <p:scale>
          <a:sx n="105" d="100"/>
          <a:sy n="105" d="100"/>
        </p:scale>
        <p:origin x="116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D34128-D206-4953-82E5-9B3846FFBDEE}" type="datetimeFigureOut">
              <a:rPr lang="en-US" smtClean="0"/>
              <a:t>5/26/2016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BF4107-554B-4804-B904-E3AEC73FEF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06604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BF4107-554B-4804-B904-E3AEC73FEF3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519193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R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BF4107-554B-4804-B904-E3AEC73FEF3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381622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R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BF4107-554B-4804-B904-E3AEC73FEF3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552407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R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BF4107-554B-4804-B904-E3AEC73FEF3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570865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R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BF4107-554B-4804-B904-E3AEC73FEF3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744571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R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BF4107-554B-4804-B904-E3AEC73FEF3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926867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R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BF4107-554B-4804-B904-E3AEC73FEF3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925558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R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BF4107-554B-4804-B904-E3AEC73FEF3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569202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R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BF4107-554B-4804-B904-E3AEC73FEF3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012254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R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BF4107-554B-4804-B904-E3AEC73FEF3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71141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R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BF4107-554B-4804-B904-E3AEC73FEF3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43747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BF4107-554B-4804-B904-E3AEC73FEF3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420841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R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BF4107-554B-4804-B904-E3AEC73FEF3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189085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R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BF4107-554B-4804-B904-E3AEC73FEF32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08038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R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BF4107-554B-4804-B904-E3AEC73FEF32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71095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R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BF4107-554B-4804-B904-E3AEC73FEF32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400190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BF4107-554B-4804-B904-E3AEC73FEF32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26525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BF4107-554B-4804-B904-E3AEC73FEF3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29281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BF4107-554B-4804-B904-E3AEC73FEF3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44132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BF4107-554B-4804-B904-E3AEC73FEF3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59833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BF4107-554B-4804-B904-E3AEC73FEF3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9862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R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BF4107-554B-4804-B904-E3AEC73FEF3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31136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R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BF4107-554B-4804-B904-E3AEC73FEF3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25844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R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BF4107-554B-4804-B904-E3AEC73FEF3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42752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.png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FB1778-85B5-4107-A1CE-3035EA811E1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71795-D6F4-4DCC-B3EB-EFDBDFB606F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021" y="6497076"/>
            <a:ext cx="7543800" cy="3609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9979" y="216721"/>
            <a:ext cx="1995816" cy="95868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627671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FB1778-85B5-4107-A1CE-3035EA811E1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CE765-243A-4324-A4C3-3F2DD8D7C29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91151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FB1778-85B5-4107-A1CE-3035EA811E1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CE765-243A-4324-A4C3-3F2DD8D7C29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01374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FB1778-85B5-4107-A1CE-3035EA811E1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71795-D6F4-4DCC-B3EB-EFDBDFB606F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021" y="6497076"/>
            <a:ext cx="7543800" cy="3609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9979" y="216721"/>
            <a:ext cx="1995816" cy="95868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35136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FB1778-85B5-4107-A1CE-3035EA811E1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71795-D6F4-4DCC-B3EB-EFDBDFB606F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118" y="156591"/>
            <a:ext cx="1807688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021" y="6497076"/>
            <a:ext cx="7543800" cy="360925"/>
          </a:xfrm>
          <a:prstGeom prst="rect">
            <a:avLst/>
          </a:prstGeom>
        </p:spPr>
      </p:pic>
      <p:sp>
        <p:nvSpPr>
          <p:cNvPr id="9" name="Freeform 11"/>
          <p:cNvSpPr/>
          <p:nvPr userDrawn="1"/>
        </p:nvSpPr>
        <p:spPr bwMode="auto">
          <a:xfrm flipV="1">
            <a:off x="20922" y="156591"/>
            <a:ext cx="749100" cy="344404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7137" y="6171055"/>
            <a:ext cx="866275" cy="416115"/>
          </a:xfrm>
          <a:prstGeom prst="rect">
            <a:avLst/>
          </a:prstGeom>
          <a:effectLst>
            <a:reflection blurRad="6350" stA="50000" endA="300" endPos="5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94762303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FB1778-85B5-4107-A1CE-3035EA811E1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CE765-243A-4324-A4C3-3F2DD8D7C29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75136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FB1778-85B5-4107-A1CE-3035EA811E1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CE765-243A-4324-A4C3-3F2DD8D7C29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72565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FB1778-85B5-4107-A1CE-3035EA811E1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CE765-243A-4324-A4C3-3F2DD8D7C29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368085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FB1778-85B5-4107-A1CE-3035EA811E1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CE765-243A-4324-A4C3-3F2DD8D7C29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58921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FB1778-85B5-4107-A1CE-3035EA811E1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CE765-243A-4324-A4C3-3F2DD8D7C29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115515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FB1778-85B5-4107-A1CE-3035EA811E1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CE765-243A-4324-A4C3-3F2DD8D7C29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44225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FB1778-85B5-4107-A1CE-3035EA811E1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71795-D6F4-4DCC-B3EB-EFDBDFB606F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118" y="156591"/>
            <a:ext cx="1807688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021" y="6497076"/>
            <a:ext cx="7543800" cy="360925"/>
          </a:xfrm>
          <a:prstGeom prst="rect">
            <a:avLst/>
          </a:prstGeom>
        </p:spPr>
      </p:pic>
      <p:sp>
        <p:nvSpPr>
          <p:cNvPr id="9" name="Freeform 11"/>
          <p:cNvSpPr/>
          <p:nvPr userDrawn="1"/>
        </p:nvSpPr>
        <p:spPr bwMode="auto">
          <a:xfrm flipV="1">
            <a:off x="20922" y="156591"/>
            <a:ext cx="749100" cy="344404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7137" y="6171055"/>
            <a:ext cx="866275" cy="416115"/>
          </a:xfrm>
          <a:prstGeom prst="rect">
            <a:avLst/>
          </a:prstGeom>
          <a:effectLst>
            <a:reflection blurRad="6350" stA="50000" endA="300" endPos="5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54473766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FB1778-85B5-4107-A1CE-3035EA811E1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CE765-243A-4324-A4C3-3F2DD8D7C29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865082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FB1778-85B5-4107-A1CE-3035EA811E1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CE765-243A-4324-A4C3-3F2DD8D7C29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577972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FB1778-85B5-4107-A1CE-3035EA811E1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CE765-243A-4324-A4C3-3F2DD8D7C29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790329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FB1778-85B5-4107-A1CE-3035EA811E1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71795-D6F4-4DCC-B3EB-EFDBDFB606F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021" y="6497076"/>
            <a:ext cx="7543800" cy="3609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9979" y="216721"/>
            <a:ext cx="1995816" cy="95868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7954310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FB1778-85B5-4107-A1CE-3035EA811E1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71795-D6F4-4DCC-B3EB-EFDBDFB606F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118" y="156591"/>
            <a:ext cx="1807688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021" y="6497076"/>
            <a:ext cx="7543800" cy="360925"/>
          </a:xfrm>
          <a:prstGeom prst="rect">
            <a:avLst/>
          </a:prstGeom>
        </p:spPr>
      </p:pic>
      <p:sp>
        <p:nvSpPr>
          <p:cNvPr id="9" name="Freeform 11"/>
          <p:cNvSpPr/>
          <p:nvPr userDrawn="1"/>
        </p:nvSpPr>
        <p:spPr bwMode="auto">
          <a:xfrm flipV="1">
            <a:off x="20922" y="156591"/>
            <a:ext cx="749100" cy="344404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7137" y="6171055"/>
            <a:ext cx="866275" cy="416115"/>
          </a:xfrm>
          <a:prstGeom prst="rect">
            <a:avLst/>
          </a:prstGeom>
          <a:effectLst>
            <a:reflection blurRad="6350" stA="50000" endA="300" endPos="5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7422109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FB1778-85B5-4107-A1CE-3035EA811E1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CE765-243A-4324-A4C3-3F2DD8D7C29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485190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FB1778-85B5-4107-A1CE-3035EA811E1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CE765-243A-4324-A4C3-3F2DD8D7C29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737605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FB1778-85B5-4107-A1CE-3035EA811E1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CE765-243A-4324-A4C3-3F2DD8D7C29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079911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FB1778-85B5-4107-A1CE-3035EA811E1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CE765-243A-4324-A4C3-3F2DD8D7C29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44195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FB1778-85B5-4107-A1CE-3035EA811E1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CE765-243A-4324-A4C3-3F2DD8D7C29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54618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FB1778-85B5-4107-A1CE-3035EA811E1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CE765-243A-4324-A4C3-3F2DD8D7C29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162328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FB1778-85B5-4107-A1CE-3035EA811E1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CE765-243A-4324-A4C3-3F2DD8D7C29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096723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FB1778-85B5-4107-A1CE-3035EA811E1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CE765-243A-4324-A4C3-3F2DD8D7C29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582881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FB1778-85B5-4107-A1CE-3035EA811E1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CE765-243A-4324-A4C3-3F2DD8D7C29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143764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FB1778-85B5-4107-A1CE-3035EA811E1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CE765-243A-4324-A4C3-3F2DD8D7C29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69027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FB1778-85B5-4107-A1CE-3035EA811E1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CE765-243A-4324-A4C3-3F2DD8D7C29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64503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FB1778-85B5-4107-A1CE-3035EA811E1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CE765-243A-4324-A4C3-3F2DD8D7C29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02603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FB1778-85B5-4107-A1CE-3035EA811E1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CE765-243A-4324-A4C3-3F2DD8D7C29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19517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FB1778-85B5-4107-A1CE-3035EA811E1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CE765-243A-4324-A4C3-3F2DD8D7C29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92882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FB1778-85B5-4107-A1CE-3035EA811E1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CE765-243A-4324-A4C3-3F2DD8D7C29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33895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FB1778-85B5-4107-A1CE-3035EA811E1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CE765-243A-4324-A4C3-3F2DD8D7C29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97173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FB1778-85B5-4107-A1CE-3035EA811E1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4CE765-243A-4324-A4C3-3F2DD8D7C29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25426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FB1778-85B5-4107-A1CE-3035EA811E1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4CE765-243A-4324-A4C3-3F2DD8D7C29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48981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FB1778-85B5-4107-A1CE-3035EA811E1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4CE765-243A-4324-A4C3-3F2DD8D7C29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65065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jpeg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emf"/><Relationship Id="rId4" Type="http://schemas.openxmlformats.org/officeDocument/2006/relationships/image" Target="../media/image53.em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jpe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jpeg"/><Relationship Id="rId9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95648" y="839028"/>
            <a:ext cx="7772400" cy="2387600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rgbClr val="00B050"/>
                </a:solidFill>
              </a:rPr>
              <a:t>Climate Smart Agriculture in Costa Rica</a:t>
            </a:r>
            <a:endParaRPr lang="en-US" b="1" dirty="0">
              <a:solidFill>
                <a:srgbClr val="00B05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5812186"/>
            <a:ext cx="9144000" cy="483188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en-US" dirty="0" smtClean="0"/>
              <a:t>Kelly Witkowski (IICA), </a:t>
            </a:r>
            <a:r>
              <a:rPr lang="en-US" dirty="0"/>
              <a:t>Roberto Azofeifa (MAG), </a:t>
            </a:r>
            <a:r>
              <a:rPr lang="en-US" dirty="0" smtClean="0"/>
              <a:t>Bastiaan Louman (CATIE)</a:t>
            </a:r>
            <a:endParaRPr lang="en-US" sz="500" dirty="0" smtClean="0"/>
          </a:p>
        </p:txBody>
      </p:sp>
      <p:sp>
        <p:nvSpPr>
          <p:cNvPr id="4" name="Rectangle 3"/>
          <p:cNvSpPr/>
          <p:nvPr/>
        </p:nvSpPr>
        <p:spPr>
          <a:xfrm>
            <a:off x="3883121" y="3528541"/>
            <a:ext cx="14579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May 26, </a:t>
            </a:r>
            <a:r>
              <a:rPr lang="en-US" dirty="0" smtClean="0"/>
              <a:t>2016</a:t>
            </a:r>
            <a:endParaRPr lang="en-US" dirty="0"/>
          </a:p>
        </p:txBody>
      </p:sp>
      <p:pic>
        <p:nvPicPr>
          <p:cNvPr id="5" name="Picture 4" descr="GACSA_logotype_SPA_vertical_100x58mm_300dpi_CMYK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126" y="133462"/>
            <a:ext cx="2372498" cy="1375719"/>
          </a:xfrm>
          <a:prstGeom prst="rect">
            <a:avLst/>
          </a:prstGeom>
        </p:spPr>
      </p:pic>
      <p:pic>
        <p:nvPicPr>
          <p:cNvPr id="1026" name="Picture 2" descr="http://senseacity.com/costarica/wp-content/uploads/2013/05/Coffee-Harvesting-by-costarica-spirits.com_-1024x68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590" y="3358840"/>
            <a:ext cx="3097409" cy="2071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corfoga.org/2012/wp-content/themes/theme1384/images/slider_img/informacion/informacion-3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6" r="27987"/>
          <a:stretch/>
        </p:blipFill>
        <p:spPr bwMode="auto">
          <a:xfrm>
            <a:off x="5785043" y="3358840"/>
            <a:ext cx="3054157" cy="2151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68146" y="45858"/>
            <a:ext cx="1330909" cy="1473506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4390" y="272476"/>
            <a:ext cx="2241796" cy="86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6007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5242560" y="5969138"/>
            <a:ext cx="914400" cy="914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R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943" y="1436688"/>
            <a:ext cx="7631112" cy="458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1524000" y="274638"/>
            <a:ext cx="716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s-MX" altLang="es-CR" sz="3300" b="1" dirty="0" err="1">
                <a:solidFill>
                  <a:srgbClr val="00B050"/>
                </a:solidFill>
                <a:latin typeface="+mj-lt"/>
              </a:rPr>
              <a:t>National</a:t>
            </a:r>
            <a:r>
              <a:rPr lang="es-MX" altLang="es-CR" sz="3300" b="1" dirty="0">
                <a:solidFill>
                  <a:srgbClr val="00B050"/>
                </a:solidFill>
                <a:latin typeface="+mj-lt"/>
              </a:rPr>
              <a:t> </a:t>
            </a:r>
            <a:r>
              <a:rPr lang="es-MX" altLang="es-CR" sz="3300" b="1" dirty="0" err="1">
                <a:solidFill>
                  <a:srgbClr val="00B050"/>
                </a:solidFill>
                <a:latin typeface="+mj-lt"/>
              </a:rPr>
              <a:t>Inventory</a:t>
            </a:r>
            <a:r>
              <a:rPr lang="es-MX" altLang="es-CR" sz="3300" b="1" dirty="0">
                <a:solidFill>
                  <a:srgbClr val="00B050"/>
                </a:solidFill>
                <a:latin typeface="+mj-lt"/>
              </a:rPr>
              <a:t> of GHG 2005 (CO</a:t>
            </a:r>
            <a:r>
              <a:rPr lang="es-MX" altLang="es-CR" sz="3300" b="1" baseline="-25000" dirty="0">
                <a:solidFill>
                  <a:srgbClr val="00B050"/>
                </a:solidFill>
                <a:latin typeface="+mj-lt"/>
              </a:rPr>
              <a:t>2</a:t>
            </a:r>
            <a:r>
              <a:rPr lang="es-MX" altLang="es-CR" sz="3300" b="1" dirty="0">
                <a:solidFill>
                  <a:srgbClr val="00B050"/>
                </a:solidFill>
                <a:latin typeface="+mj-lt"/>
              </a:rPr>
              <a:t> e)</a:t>
            </a:r>
          </a:p>
        </p:txBody>
      </p:sp>
      <p:sp>
        <p:nvSpPr>
          <p:cNvPr id="9" name="6 CuadroTexto"/>
          <p:cNvSpPr txBox="1">
            <a:spLocks noChangeArrowheads="1"/>
          </p:cNvSpPr>
          <p:nvPr/>
        </p:nvSpPr>
        <p:spPr bwMode="auto">
          <a:xfrm>
            <a:off x="207676" y="5867687"/>
            <a:ext cx="381635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s-CR" altLang="es-CR" sz="1600" dirty="0" err="1" smtClean="0">
                <a:latin typeface="Arial" panose="020B0604020202020204" pitchFamily="34" charset="0"/>
              </a:rPr>
              <a:t>Source</a:t>
            </a:r>
            <a:r>
              <a:rPr lang="es-CR" altLang="es-CR" sz="1600" dirty="0" smtClean="0">
                <a:latin typeface="Arial" panose="020B0604020202020204" pitchFamily="34" charset="0"/>
              </a:rPr>
              <a:t>: IMN,2009</a:t>
            </a:r>
            <a:endParaRPr lang="es-CR" altLang="es-CR" sz="1600" dirty="0">
              <a:latin typeface="Arial" panose="020B0604020202020204" pitchFamily="34" charset="0"/>
            </a:endParaRPr>
          </a:p>
          <a:p>
            <a:pPr eaLnBrk="1" hangingPunct="1"/>
            <a:r>
              <a:rPr lang="es-CR" altLang="es-CR" sz="1600" dirty="0" err="1">
                <a:latin typeface="Arial" panose="020B0604020202020204" pitchFamily="34" charset="0"/>
              </a:rPr>
              <a:t>Author</a:t>
            </a:r>
            <a:r>
              <a:rPr lang="es-CR" altLang="es-CR" sz="1600" dirty="0">
                <a:latin typeface="Arial" panose="020B0604020202020204" pitchFamily="34" charset="0"/>
              </a:rPr>
              <a:t>: J. Montenegro</a:t>
            </a:r>
          </a:p>
        </p:txBody>
      </p:sp>
      <p:sp>
        <p:nvSpPr>
          <p:cNvPr id="10" name="6 CuadroTexto"/>
          <p:cNvSpPr txBox="1">
            <a:spLocks noChangeArrowheads="1"/>
          </p:cNvSpPr>
          <p:nvPr/>
        </p:nvSpPr>
        <p:spPr bwMode="auto">
          <a:xfrm>
            <a:off x="1096026" y="1740803"/>
            <a:ext cx="2159791" cy="6463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s-CR" altLang="es-CR" sz="1800" dirty="0" smtClean="0">
                <a:latin typeface="Arial" panose="020B0604020202020204" pitchFamily="34" charset="0"/>
              </a:rPr>
              <a:t>37%</a:t>
            </a:r>
          </a:p>
          <a:p>
            <a:pPr eaLnBrk="1" hangingPunct="1"/>
            <a:r>
              <a:rPr lang="es-CR" altLang="es-CR" sz="1800" dirty="0" err="1" smtClean="0">
                <a:latin typeface="Arial" panose="020B0604020202020204" pitchFamily="34" charset="0"/>
              </a:rPr>
              <a:t>Agricultural</a:t>
            </a:r>
            <a:r>
              <a:rPr lang="es-CR" altLang="es-CR" sz="1800" dirty="0" smtClean="0">
                <a:latin typeface="Arial" panose="020B0604020202020204" pitchFamily="34" charset="0"/>
              </a:rPr>
              <a:t> sector</a:t>
            </a:r>
            <a:endParaRPr lang="es-CR" altLang="es-CR" sz="1800" dirty="0">
              <a:latin typeface="Arial" panose="020B0604020202020204" pitchFamily="34" charset="0"/>
            </a:endParaRPr>
          </a:p>
        </p:txBody>
      </p:sp>
      <p:sp>
        <p:nvSpPr>
          <p:cNvPr id="11" name="6 CuadroTexto"/>
          <p:cNvSpPr txBox="1">
            <a:spLocks noChangeArrowheads="1"/>
          </p:cNvSpPr>
          <p:nvPr/>
        </p:nvSpPr>
        <p:spPr bwMode="auto">
          <a:xfrm>
            <a:off x="2115851" y="5045808"/>
            <a:ext cx="1928812" cy="6463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s-CR" altLang="es-CR" sz="1800" dirty="0" smtClean="0">
                <a:latin typeface="Arial" panose="020B0604020202020204" pitchFamily="34" charset="0"/>
              </a:rPr>
              <a:t>11%</a:t>
            </a:r>
          </a:p>
          <a:p>
            <a:pPr algn="ctr" eaLnBrk="1" hangingPunct="1"/>
            <a:r>
              <a:rPr lang="es-CR" altLang="es-CR" sz="1800" dirty="0" smtClean="0">
                <a:latin typeface="Arial" panose="020B0604020202020204" pitchFamily="34" charset="0"/>
              </a:rPr>
              <a:t>Solid </a:t>
            </a:r>
            <a:r>
              <a:rPr lang="es-CR" altLang="es-CR" sz="1800" dirty="0" err="1" smtClean="0">
                <a:latin typeface="Arial" panose="020B0604020202020204" pitchFamily="34" charset="0"/>
              </a:rPr>
              <a:t>Residues</a:t>
            </a:r>
            <a:endParaRPr lang="es-CR" altLang="es-CR" sz="1800" dirty="0" smtClean="0">
              <a:latin typeface="Arial" panose="020B0604020202020204" pitchFamily="34" charset="0"/>
            </a:endParaRPr>
          </a:p>
        </p:txBody>
      </p:sp>
      <p:sp>
        <p:nvSpPr>
          <p:cNvPr id="12" name="6 CuadroTexto"/>
          <p:cNvSpPr txBox="1">
            <a:spLocks noChangeArrowheads="1"/>
          </p:cNvSpPr>
          <p:nvPr/>
        </p:nvSpPr>
        <p:spPr bwMode="auto">
          <a:xfrm>
            <a:off x="6092103" y="4940890"/>
            <a:ext cx="1928812" cy="6463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s-CR" altLang="es-CR" sz="1800" dirty="0" smtClean="0">
                <a:latin typeface="Arial" panose="020B0604020202020204" pitchFamily="34" charset="0"/>
              </a:rPr>
              <a:t>5%</a:t>
            </a:r>
          </a:p>
          <a:p>
            <a:pPr algn="ctr" eaLnBrk="1" hangingPunct="1"/>
            <a:r>
              <a:rPr lang="es-CR" altLang="es-CR" sz="1800" dirty="0" err="1" smtClean="0">
                <a:latin typeface="Arial" panose="020B0604020202020204" pitchFamily="34" charset="0"/>
              </a:rPr>
              <a:t>Industry</a:t>
            </a:r>
            <a:endParaRPr lang="es-CR" altLang="es-CR" sz="1800" dirty="0">
              <a:latin typeface="Arial" panose="020B0604020202020204" pitchFamily="34" charset="0"/>
            </a:endParaRPr>
          </a:p>
        </p:txBody>
      </p:sp>
      <p:sp>
        <p:nvSpPr>
          <p:cNvPr id="13" name="6 CuadroTexto"/>
          <p:cNvSpPr txBox="1">
            <a:spLocks noChangeArrowheads="1"/>
          </p:cNvSpPr>
          <p:nvPr/>
        </p:nvSpPr>
        <p:spPr bwMode="auto">
          <a:xfrm>
            <a:off x="6604728" y="1504968"/>
            <a:ext cx="1928812" cy="9233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s-CR" altLang="es-CR" sz="1800" dirty="0" smtClean="0">
                <a:latin typeface="Arial" panose="020B0604020202020204" pitchFamily="34" charset="0"/>
              </a:rPr>
              <a:t>46%</a:t>
            </a:r>
          </a:p>
          <a:p>
            <a:pPr algn="ctr" eaLnBrk="1" hangingPunct="1"/>
            <a:r>
              <a:rPr lang="es-CR" altLang="es-CR" sz="1800" dirty="0" err="1" smtClean="0">
                <a:latin typeface="Arial" panose="020B0604020202020204" pitchFamily="34" charset="0"/>
              </a:rPr>
              <a:t>Transportation</a:t>
            </a:r>
            <a:r>
              <a:rPr lang="es-CR" altLang="es-CR" sz="1800" dirty="0" smtClean="0">
                <a:latin typeface="Arial" panose="020B0604020202020204" pitchFamily="34" charset="0"/>
              </a:rPr>
              <a:t> and </a:t>
            </a:r>
            <a:r>
              <a:rPr lang="es-CR" altLang="es-CR" sz="1800" dirty="0" err="1" smtClean="0">
                <a:latin typeface="Arial" panose="020B0604020202020204" pitchFamily="34" charset="0"/>
              </a:rPr>
              <a:t>Energy</a:t>
            </a:r>
            <a:endParaRPr lang="es-CR" altLang="es-CR" sz="18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9729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5242560" y="5955283"/>
            <a:ext cx="914400" cy="914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R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524615" y="118216"/>
            <a:ext cx="8858250" cy="5493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50000"/>
              </a:spcBef>
              <a:buClr>
                <a:schemeClr val="bg1"/>
              </a:buClr>
              <a:buFont typeface="Wingdings" panose="05000000000000000000" pitchFamily="2" charset="2"/>
              <a:buNone/>
            </a:pPr>
            <a:r>
              <a:rPr lang="en-US" altLang="es-CR" sz="3300" b="1" dirty="0">
                <a:solidFill>
                  <a:srgbClr val="00B050"/>
                </a:solidFill>
                <a:latin typeface="+mj-lt"/>
              </a:rPr>
              <a:t>Trajectory </a:t>
            </a:r>
            <a:r>
              <a:rPr lang="en-US" altLang="es-CR" sz="3300" b="1" dirty="0" smtClean="0">
                <a:solidFill>
                  <a:srgbClr val="00B050"/>
                </a:solidFill>
                <a:latin typeface="+mj-lt"/>
              </a:rPr>
              <a:t>of agricultural </a:t>
            </a:r>
            <a:r>
              <a:rPr lang="en-US" altLang="es-CR" sz="3300" b="1" dirty="0">
                <a:solidFill>
                  <a:srgbClr val="00B050"/>
                </a:solidFill>
                <a:latin typeface="+mj-lt"/>
              </a:rPr>
              <a:t>production in Costa Rica</a:t>
            </a:r>
            <a:endParaRPr lang="es-ES_tradnl" altLang="es-CR" sz="3300" b="1" dirty="0">
              <a:solidFill>
                <a:srgbClr val="00B050"/>
              </a:solidFill>
              <a:latin typeface="+mj-lt"/>
            </a:endParaRPr>
          </a:p>
        </p:txBody>
      </p:sp>
      <p:cxnSp>
        <p:nvCxnSpPr>
          <p:cNvPr id="5" name="8 Conector recto de flecha"/>
          <p:cNvCxnSpPr/>
          <p:nvPr/>
        </p:nvCxnSpPr>
        <p:spPr>
          <a:xfrm>
            <a:off x="285750" y="1000125"/>
            <a:ext cx="8358188" cy="1588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9 Conector recto"/>
          <p:cNvCxnSpPr/>
          <p:nvPr/>
        </p:nvCxnSpPr>
        <p:spPr>
          <a:xfrm rot="5400000">
            <a:off x="2357437" y="1000126"/>
            <a:ext cx="14287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10 Conector recto"/>
          <p:cNvCxnSpPr/>
          <p:nvPr/>
        </p:nvCxnSpPr>
        <p:spPr>
          <a:xfrm rot="5400000">
            <a:off x="214312" y="1000126"/>
            <a:ext cx="14287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11 Conector recto"/>
          <p:cNvCxnSpPr/>
          <p:nvPr/>
        </p:nvCxnSpPr>
        <p:spPr>
          <a:xfrm rot="5400000">
            <a:off x="4572000" y="1000126"/>
            <a:ext cx="14287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12 Conector recto"/>
          <p:cNvCxnSpPr/>
          <p:nvPr/>
        </p:nvCxnSpPr>
        <p:spPr>
          <a:xfrm rot="5400000">
            <a:off x="6786562" y="1000126"/>
            <a:ext cx="14287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13 Rectángulo"/>
          <p:cNvSpPr>
            <a:spLocks noChangeArrowheads="1"/>
          </p:cNvSpPr>
          <p:nvPr/>
        </p:nvSpPr>
        <p:spPr bwMode="auto">
          <a:xfrm>
            <a:off x="727075" y="642938"/>
            <a:ext cx="915988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s-ES_tradnl" altLang="es-CR" sz="1200" b="1">
                <a:latin typeface="Arial" panose="020B0604020202020204" pitchFamily="34" charset="0"/>
              </a:rPr>
              <a:t>1980-1990</a:t>
            </a:r>
            <a:endParaRPr lang="es-MX" altLang="es-CR" sz="1200"/>
          </a:p>
        </p:txBody>
      </p:sp>
      <p:sp>
        <p:nvSpPr>
          <p:cNvPr id="11" name="14 Rectángulo"/>
          <p:cNvSpPr>
            <a:spLocks noChangeArrowheads="1"/>
          </p:cNvSpPr>
          <p:nvPr/>
        </p:nvSpPr>
        <p:spPr bwMode="auto">
          <a:xfrm>
            <a:off x="2898775" y="642938"/>
            <a:ext cx="95885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s-ES_tradnl" altLang="es-CR" sz="1200" b="1">
                <a:latin typeface="Arial" panose="020B0604020202020204" pitchFamily="34" charset="0"/>
              </a:rPr>
              <a:t>1990- 2000</a:t>
            </a:r>
            <a:endParaRPr lang="es-MX" altLang="es-CR" sz="1200"/>
          </a:p>
        </p:txBody>
      </p:sp>
      <p:sp>
        <p:nvSpPr>
          <p:cNvPr id="12" name="15 Rectángulo"/>
          <p:cNvSpPr>
            <a:spLocks noChangeArrowheads="1"/>
          </p:cNvSpPr>
          <p:nvPr/>
        </p:nvSpPr>
        <p:spPr bwMode="auto">
          <a:xfrm>
            <a:off x="5299075" y="642938"/>
            <a:ext cx="915988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s-ES_tradnl" altLang="es-CR" sz="1200" b="1">
                <a:latin typeface="Arial" panose="020B0604020202020204" pitchFamily="34" charset="0"/>
              </a:rPr>
              <a:t>2000-2010</a:t>
            </a:r>
            <a:endParaRPr lang="es-MX" altLang="es-CR" sz="1200"/>
          </a:p>
        </p:txBody>
      </p:sp>
      <p:sp>
        <p:nvSpPr>
          <p:cNvPr id="13" name="16 Rectángulo"/>
          <p:cNvSpPr>
            <a:spLocks noChangeArrowheads="1"/>
          </p:cNvSpPr>
          <p:nvPr/>
        </p:nvSpPr>
        <p:spPr bwMode="auto">
          <a:xfrm>
            <a:off x="7085013" y="642938"/>
            <a:ext cx="91598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s-ES_tradnl" altLang="es-CR" sz="1200" b="1">
                <a:latin typeface="Arial" panose="020B0604020202020204" pitchFamily="34" charset="0"/>
              </a:rPr>
              <a:t>2010-2021</a:t>
            </a:r>
            <a:endParaRPr lang="es-MX" altLang="es-CR" sz="1200"/>
          </a:p>
        </p:txBody>
      </p:sp>
      <p:cxnSp>
        <p:nvCxnSpPr>
          <p:cNvPr id="14" name="17 Conector recto"/>
          <p:cNvCxnSpPr>
            <a:endCxn id="15" idx="0"/>
          </p:cNvCxnSpPr>
          <p:nvPr/>
        </p:nvCxnSpPr>
        <p:spPr>
          <a:xfrm rot="5400000">
            <a:off x="-964407" y="3107532"/>
            <a:ext cx="4214813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18 Elipse"/>
          <p:cNvSpPr/>
          <p:nvPr/>
        </p:nvSpPr>
        <p:spPr>
          <a:xfrm>
            <a:off x="1071563" y="5214938"/>
            <a:ext cx="142875" cy="14287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MX">
              <a:solidFill>
                <a:schemeClr val="tx1"/>
              </a:solidFill>
            </a:endParaRPr>
          </a:p>
        </p:txBody>
      </p:sp>
      <p:cxnSp>
        <p:nvCxnSpPr>
          <p:cNvPr id="16" name="19 Conector recto"/>
          <p:cNvCxnSpPr/>
          <p:nvPr/>
        </p:nvCxnSpPr>
        <p:spPr>
          <a:xfrm rot="5400000">
            <a:off x="1750218" y="2393157"/>
            <a:ext cx="2786063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20 Elipse"/>
          <p:cNvSpPr/>
          <p:nvPr/>
        </p:nvSpPr>
        <p:spPr>
          <a:xfrm>
            <a:off x="3071813" y="3786188"/>
            <a:ext cx="142875" cy="14287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MX">
              <a:solidFill>
                <a:schemeClr val="tx1"/>
              </a:solidFill>
            </a:endParaRPr>
          </a:p>
        </p:txBody>
      </p:sp>
      <p:sp>
        <p:nvSpPr>
          <p:cNvPr id="18" name="Rectangle 16"/>
          <p:cNvSpPr>
            <a:spLocks noChangeArrowheads="1"/>
          </p:cNvSpPr>
          <p:nvPr/>
        </p:nvSpPr>
        <p:spPr bwMode="auto">
          <a:xfrm>
            <a:off x="214313" y="5357813"/>
            <a:ext cx="5000625" cy="1357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ts val="600"/>
              </a:spcBef>
            </a:pPr>
            <a:r>
              <a:rPr lang="en-US" altLang="es-CR" sz="1200" b="1" dirty="0">
                <a:solidFill>
                  <a:schemeClr val="bg2">
                    <a:lumMod val="90000"/>
                  </a:schemeClr>
                </a:solidFill>
                <a:latin typeface="Arial" panose="020B0604020202020204" pitchFamily="34" charset="0"/>
              </a:rPr>
              <a:t>Agriculture sector crisis</a:t>
            </a:r>
          </a:p>
          <a:p>
            <a:pPr eaLnBrk="1" hangingPunct="1">
              <a:spcBef>
                <a:spcPts val="600"/>
              </a:spcBef>
            </a:pPr>
            <a:r>
              <a:rPr lang="en-US" altLang="es-CR" sz="1200" b="1" dirty="0">
                <a:solidFill>
                  <a:schemeClr val="bg2">
                    <a:lumMod val="90000"/>
                  </a:schemeClr>
                </a:solidFill>
                <a:latin typeface="Arial" panose="020B0604020202020204" pitchFamily="34" charset="0"/>
              </a:rPr>
              <a:t>New governmental programs for agriculture development</a:t>
            </a:r>
          </a:p>
          <a:p>
            <a:pPr eaLnBrk="1" hangingPunct="1">
              <a:spcBef>
                <a:spcPts val="600"/>
              </a:spcBef>
            </a:pPr>
            <a:r>
              <a:rPr lang="en-US" altLang="es-CR" sz="1200" b="1" dirty="0">
                <a:solidFill>
                  <a:schemeClr val="bg2">
                    <a:lumMod val="90000"/>
                  </a:schemeClr>
                </a:solidFill>
                <a:latin typeface="Arial" panose="020B0604020202020204" pitchFamily="34" charset="0"/>
              </a:rPr>
              <a:t>Irrigation programs</a:t>
            </a:r>
          </a:p>
          <a:p>
            <a:pPr eaLnBrk="1" hangingPunct="1">
              <a:spcBef>
                <a:spcPts val="600"/>
              </a:spcBef>
            </a:pPr>
            <a:r>
              <a:rPr lang="en-US" altLang="es-CR" sz="1200" b="1" dirty="0">
                <a:solidFill>
                  <a:schemeClr val="bg2">
                    <a:lumMod val="90000"/>
                  </a:schemeClr>
                </a:solidFill>
                <a:latin typeface="Arial" panose="020B0604020202020204" pitchFamily="34" charset="0"/>
              </a:rPr>
              <a:t>Fostering of export crops: banana, coffee, flowers, orange, among others</a:t>
            </a:r>
            <a:endParaRPr lang="es-ES_tradnl" altLang="es-CR" sz="1200" b="1" dirty="0">
              <a:solidFill>
                <a:schemeClr val="bg2">
                  <a:lumMod val="90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19" name="Rectangle 16"/>
          <p:cNvSpPr>
            <a:spLocks noChangeArrowheads="1"/>
          </p:cNvSpPr>
          <p:nvPr/>
        </p:nvSpPr>
        <p:spPr bwMode="auto">
          <a:xfrm>
            <a:off x="1857375" y="4000500"/>
            <a:ext cx="5857875" cy="1357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ts val="600"/>
              </a:spcBef>
            </a:pPr>
            <a:r>
              <a:rPr lang="en-US" altLang="es-CR" sz="1200" b="1">
                <a:latin typeface="Arial" panose="020B0604020202020204" pitchFamily="34" charset="0"/>
              </a:rPr>
              <a:t>Pilot projects on soil and water conservation</a:t>
            </a:r>
          </a:p>
          <a:p>
            <a:pPr eaLnBrk="1" hangingPunct="1">
              <a:spcBef>
                <a:spcPts val="600"/>
              </a:spcBef>
            </a:pPr>
            <a:r>
              <a:rPr lang="en-US" altLang="es-CR" sz="1200" b="1">
                <a:latin typeface="Arial" panose="020B0604020202020204" pitchFamily="34" charset="0"/>
              </a:rPr>
              <a:t>Pilot projects on agroforestry</a:t>
            </a:r>
          </a:p>
          <a:p>
            <a:pPr eaLnBrk="1" hangingPunct="1">
              <a:spcBef>
                <a:spcPts val="600"/>
              </a:spcBef>
            </a:pPr>
            <a:r>
              <a:rPr lang="en-US" altLang="es-CR" sz="1200" b="1">
                <a:latin typeface="Arial" panose="020B0604020202020204" pitchFamily="34" charset="0"/>
              </a:rPr>
              <a:t>Capacity building on farming research systems: from down to up</a:t>
            </a:r>
          </a:p>
          <a:p>
            <a:pPr eaLnBrk="1" hangingPunct="1">
              <a:spcBef>
                <a:spcPts val="600"/>
              </a:spcBef>
            </a:pPr>
            <a:r>
              <a:rPr lang="en-US" altLang="es-CR" sz="1200" b="1">
                <a:latin typeface="Arial" panose="020B0604020202020204" pitchFamily="34" charset="0"/>
              </a:rPr>
              <a:t>Foster intercropping and crop diversification</a:t>
            </a:r>
          </a:p>
          <a:p>
            <a:pPr eaLnBrk="1" hangingPunct="1">
              <a:spcBef>
                <a:spcPts val="600"/>
              </a:spcBef>
            </a:pPr>
            <a:r>
              <a:rPr lang="en-US" altLang="es-CR" sz="1200" b="1">
                <a:latin typeface="Arial" panose="020B0604020202020204" pitchFamily="34" charset="0"/>
              </a:rPr>
              <a:t>Environmental legislation; Soil management legislation </a:t>
            </a:r>
            <a:endParaRPr lang="es-ES_tradnl" altLang="es-CR" sz="1200" b="1">
              <a:latin typeface="Arial" panose="020B0604020202020204" pitchFamily="34" charset="0"/>
            </a:endParaRPr>
          </a:p>
        </p:txBody>
      </p:sp>
      <p:cxnSp>
        <p:nvCxnSpPr>
          <p:cNvPr id="20" name="23 Conector recto"/>
          <p:cNvCxnSpPr>
            <a:endCxn id="21" idx="0"/>
          </p:cNvCxnSpPr>
          <p:nvPr/>
        </p:nvCxnSpPr>
        <p:spPr>
          <a:xfrm rot="5400000">
            <a:off x="4679156" y="1678782"/>
            <a:ext cx="1357313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24 Elipse"/>
          <p:cNvSpPr/>
          <p:nvPr/>
        </p:nvSpPr>
        <p:spPr>
          <a:xfrm>
            <a:off x="5286375" y="2357438"/>
            <a:ext cx="142875" cy="142875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MX">
              <a:solidFill>
                <a:schemeClr val="tx1"/>
              </a:solidFill>
            </a:endParaRPr>
          </a:p>
        </p:txBody>
      </p:sp>
      <p:sp>
        <p:nvSpPr>
          <p:cNvPr id="22" name="Rectangle 16"/>
          <p:cNvSpPr>
            <a:spLocks noChangeArrowheads="1"/>
          </p:cNvSpPr>
          <p:nvPr/>
        </p:nvSpPr>
        <p:spPr bwMode="auto">
          <a:xfrm>
            <a:off x="3857625" y="2571750"/>
            <a:ext cx="4286250" cy="1357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ts val="600"/>
              </a:spcBef>
            </a:pPr>
            <a:r>
              <a:rPr lang="es-ES_tradnl" altLang="es-CR" sz="1200" b="1" dirty="0" err="1">
                <a:latin typeface="Arial" panose="020B0604020202020204" pitchFamily="34" charset="0"/>
              </a:rPr>
              <a:t>Legislation</a:t>
            </a:r>
            <a:r>
              <a:rPr lang="es-ES_tradnl" altLang="es-CR" sz="1200" b="1" dirty="0">
                <a:latin typeface="Arial" panose="020B0604020202020204" pitchFamily="34" charset="0"/>
              </a:rPr>
              <a:t> </a:t>
            </a:r>
            <a:r>
              <a:rPr lang="es-ES_tradnl" altLang="es-CR" sz="1200" b="1" dirty="0" err="1">
                <a:latin typeface="Arial" panose="020B0604020202020204" pitchFamily="34" charset="0"/>
              </a:rPr>
              <a:t>for</a:t>
            </a:r>
            <a:r>
              <a:rPr lang="es-ES_tradnl" altLang="es-CR" sz="1200" b="1" dirty="0">
                <a:latin typeface="Arial" panose="020B0604020202020204" pitchFamily="34" charset="0"/>
              </a:rPr>
              <a:t> </a:t>
            </a:r>
            <a:r>
              <a:rPr lang="es-ES_tradnl" altLang="es-CR" sz="1200" b="1" dirty="0" err="1">
                <a:latin typeface="Arial" panose="020B0604020202020204" pitchFamily="34" charset="0"/>
              </a:rPr>
              <a:t>sustainable</a:t>
            </a:r>
            <a:r>
              <a:rPr lang="es-ES_tradnl" altLang="es-CR" sz="1200" b="1" dirty="0">
                <a:latin typeface="Arial" panose="020B0604020202020204" pitchFamily="34" charset="0"/>
              </a:rPr>
              <a:t> </a:t>
            </a:r>
            <a:r>
              <a:rPr lang="es-ES_tradnl" altLang="es-CR" sz="1200" b="1" dirty="0" err="1">
                <a:latin typeface="Arial" panose="020B0604020202020204" pitchFamily="34" charset="0"/>
              </a:rPr>
              <a:t>production</a:t>
            </a:r>
            <a:endParaRPr lang="es-ES_tradnl" altLang="es-CR" sz="1200" b="1" dirty="0">
              <a:latin typeface="Arial" panose="020B0604020202020204" pitchFamily="34" charset="0"/>
            </a:endParaRPr>
          </a:p>
          <a:p>
            <a:pPr eaLnBrk="1" hangingPunct="1">
              <a:spcBef>
                <a:spcPts val="600"/>
              </a:spcBef>
            </a:pPr>
            <a:r>
              <a:rPr lang="es-ES_tradnl" altLang="es-CR" sz="1200" b="1" dirty="0" err="1">
                <a:latin typeface="Arial" panose="020B0604020202020204" pitchFamily="34" charset="0"/>
              </a:rPr>
              <a:t>Legislation</a:t>
            </a:r>
            <a:r>
              <a:rPr lang="es-ES_tradnl" altLang="es-CR" sz="1200" b="1" dirty="0">
                <a:latin typeface="Arial" panose="020B0604020202020204" pitchFamily="34" charset="0"/>
              </a:rPr>
              <a:t> </a:t>
            </a:r>
            <a:r>
              <a:rPr lang="es-ES_tradnl" altLang="es-CR" sz="1200" b="1" dirty="0" err="1">
                <a:latin typeface="Arial" panose="020B0604020202020204" pitchFamily="34" charset="0"/>
              </a:rPr>
              <a:t>for</a:t>
            </a:r>
            <a:r>
              <a:rPr lang="es-ES_tradnl" altLang="es-CR" sz="1200" b="1" dirty="0">
                <a:latin typeface="Arial" panose="020B0604020202020204" pitchFamily="34" charset="0"/>
              </a:rPr>
              <a:t> </a:t>
            </a:r>
            <a:r>
              <a:rPr lang="es-ES_tradnl" altLang="es-CR" sz="1200" b="1" dirty="0" err="1">
                <a:latin typeface="Arial" panose="020B0604020202020204" pitchFamily="34" charset="0"/>
              </a:rPr>
              <a:t>organic</a:t>
            </a:r>
            <a:r>
              <a:rPr lang="es-ES_tradnl" altLang="es-CR" sz="1200" b="1" dirty="0">
                <a:latin typeface="Arial" panose="020B0604020202020204" pitchFamily="34" charset="0"/>
              </a:rPr>
              <a:t> </a:t>
            </a:r>
            <a:r>
              <a:rPr lang="es-ES_tradnl" altLang="es-CR" sz="1200" b="1" dirty="0" err="1">
                <a:latin typeface="Arial" panose="020B0604020202020204" pitchFamily="34" charset="0"/>
              </a:rPr>
              <a:t>production</a:t>
            </a:r>
            <a:endParaRPr lang="es-ES_tradnl" altLang="es-CR" sz="1200" b="1" dirty="0">
              <a:latin typeface="Arial" panose="020B0604020202020204" pitchFamily="34" charset="0"/>
            </a:endParaRPr>
          </a:p>
          <a:p>
            <a:pPr eaLnBrk="1" hangingPunct="1">
              <a:spcBef>
                <a:spcPts val="600"/>
              </a:spcBef>
            </a:pPr>
            <a:r>
              <a:rPr lang="es-ES_tradnl" altLang="es-CR" sz="1200" b="1" dirty="0">
                <a:latin typeface="Arial" panose="020B0604020202020204" pitchFamily="34" charset="0"/>
              </a:rPr>
              <a:t>International </a:t>
            </a:r>
            <a:r>
              <a:rPr lang="es-ES_tradnl" altLang="es-CR" sz="1200" b="1" dirty="0" err="1">
                <a:latin typeface="Arial" panose="020B0604020202020204" pitchFamily="34" charset="0"/>
              </a:rPr>
              <a:t>standards</a:t>
            </a:r>
            <a:r>
              <a:rPr lang="es-ES_tradnl" altLang="es-CR" sz="1200" b="1" dirty="0">
                <a:latin typeface="Arial" panose="020B0604020202020204" pitchFamily="34" charset="0"/>
              </a:rPr>
              <a:t> and </a:t>
            </a:r>
            <a:r>
              <a:rPr lang="es-ES_tradnl" altLang="es-CR" sz="1200" b="1" dirty="0" err="1">
                <a:latin typeface="Arial" panose="020B0604020202020204" pitchFamily="34" charset="0"/>
              </a:rPr>
              <a:t>certifications</a:t>
            </a:r>
            <a:endParaRPr lang="es-ES_tradnl" altLang="es-CR" sz="1200" b="1" dirty="0">
              <a:latin typeface="Arial" panose="020B0604020202020204" pitchFamily="34" charset="0"/>
            </a:endParaRPr>
          </a:p>
          <a:p>
            <a:pPr eaLnBrk="1" hangingPunct="1">
              <a:spcBef>
                <a:spcPts val="600"/>
              </a:spcBef>
            </a:pPr>
            <a:r>
              <a:rPr lang="es-ES_tradnl" altLang="es-CR" sz="1200" b="1" dirty="0" err="1">
                <a:latin typeface="Arial" panose="020B0604020202020204" pitchFamily="34" charset="0"/>
              </a:rPr>
              <a:t>Good</a:t>
            </a:r>
            <a:r>
              <a:rPr lang="es-ES_tradnl" altLang="es-CR" sz="1200" b="1" dirty="0">
                <a:latin typeface="Arial" panose="020B0604020202020204" pitchFamily="34" charset="0"/>
              </a:rPr>
              <a:t> </a:t>
            </a:r>
            <a:r>
              <a:rPr lang="es-ES_tradnl" altLang="es-CR" sz="1200" b="1" dirty="0" err="1">
                <a:latin typeface="Arial" panose="020B0604020202020204" pitchFamily="34" charset="0"/>
              </a:rPr>
              <a:t>Agricultural</a:t>
            </a:r>
            <a:r>
              <a:rPr lang="es-ES_tradnl" altLang="es-CR" sz="1200" b="1" dirty="0">
                <a:latin typeface="Arial" panose="020B0604020202020204" pitchFamily="34" charset="0"/>
              </a:rPr>
              <a:t> </a:t>
            </a:r>
            <a:r>
              <a:rPr lang="es-ES_tradnl" altLang="es-CR" sz="1200" b="1" dirty="0" err="1">
                <a:latin typeface="Arial" panose="020B0604020202020204" pitchFamily="34" charset="0"/>
              </a:rPr>
              <a:t>Practices</a:t>
            </a:r>
            <a:endParaRPr lang="es-ES_tradnl" altLang="es-CR" sz="1200" b="1" dirty="0">
              <a:latin typeface="Arial" panose="020B0604020202020204" pitchFamily="34" charset="0"/>
            </a:endParaRPr>
          </a:p>
          <a:p>
            <a:pPr eaLnBrk="1" hangingPunct="1">
              <a:spcBef>
                <a:spcPts val="600"/>
              </a:spcBef>
            </a:pPr>
            <a:r>
              <a:rPr lang="en-US" altLang="es-CR" sz="1200" b="1" dirty="0">
                <a:latin typeface="Arial" panose="020B0604020202020204" pitchFamily="34" charset="0"/>
              </a:rPr>
              <a:t>Costa Rican </a:t>
            </a:r>
            <a:r>
              <a:rPr lang="en-US" altLang="es-CR" sz="1200" b="1" dirty="0" smtClean="0">
                <a:latin typeface="Arial" panose="020B0604020202020204" pitchFamily="34" charset="0"/>
              </a:rPr>
              <a:t>declaration </a:t>
            </a:r>
            <a:r>
              <a:rPr lang="en-US" altLang="es-CR" sz="1200" b="1" dirty="0">
                <a:latin typeface="Arial" panose="020B0604020202020204" pitchFamily="34" charset="0"/>
              </a:rPr>
              <a:t>on Carbon Neutrality</a:t>
            </a:r>
            <a:endParaRPr lang="es-ES_tradnl" altLang="es-CR" sz="1200" b="1" dirty="0">
              <a:latin typeface="Arial" panose="020B0604020202020204" pitchFamily="34" charset="0"/>
            </a:endParaRPr>
          </a:p>
          <a:p>
            <a:pPr eaLnBrk="1" hangingPunct="1">
              <a:spcBef>
                <a:spcPts val="600"/>
              </a:spcBef>
            </a:pPr>
            <a:r>
              <a:rPr lang="en-US" altLang="es-CR" sz="1200" b="1" dirty="0">
                <a:latin typeface="Arial" panose="020B0604020202020204" pitchFamily="34" charset="0"/>
              </a:rPr>
              <a:t>Environmental and agricultural common agenda</a:t>
            </a:r>
            <a:endParaRPr lang="es-ES_tradnl" altLang="es-CR" sz="1200" b="1" dirty="0">
              <a:latin typeface="Arial" panose="020B0604020202020204" pitchFamily="34" charset="0"/>
            </a:endParaRPr>
          </a:p>
        </p:txBody>
      </p:sp>
      <p:cxnSp>
        <p:nvCxnSpPr>
          <p:cNvPr id="23" name="26 Conector recto"/>
          <p:cNvCxnSpPr/>
          <p:nvPr/>
        </p:nvCxnSpPr>
        <p:spPr>
          <a:xfrm rot="16200000" flipH="1">
            <a:off x="7572375" y="1071563"/>
            <a:ext cx="14287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27 Elipse"/>
          <p:cNvSpPr/>
          <p:nvPr/>
        </p:nvSpPr>
        <p:spPr>
          <a:xfrm>
            <a:off x="7572375" y="1071563"/>
            <a:ext cx="142875" cy="142875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MX">
              <a:solidFill>
                <a:schemeClr val="tx1"/>
              </a:solidFill>
            </a:endParaRPr>
          </a:p>
        </p:txBody>
      </p:sp>
      <p:sp>
        <p:nvSpPr>
          <p:cNvPr id="25" name="Rectangle 16"/>
          <p:cNvSpPr>
            <a:spLocks noChangeArrowheads="1"/>
          </p:cNvSpPr>
          <p:nvPr/>
        </p:nvSpPr>
        <p:spPr bwMode="auto">
          <a:xfrm>
            <a:off x="5929313" y="1143000"/>
            <a:ext cx="3214687" cy="1357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ts val="600"/>
              </a:spcBef>
            </a:pPr>
            <a:r>
              <a:rPr lang="en-US" altLang="es-CR" sz="1200" b="1" dirty="0">
                <a:latin typeface="Arial" panose="020B0604020202020204" pitchFamily="34" charset="0"/>
              </a:rPr>
              <a:t>Sustainable production fostering</a:t>
            </a:r>
          </a:p>
          <a:p>
            <a:pPr eaLnBrk="1" hangingPunct="1">
              <a:spcBef>
                <a:spcPts val="600"/>
              </a:spcBef>
            </a:pPr>
            <a:r>
              <a:rPr lang="en-US" altLang="es-CR" sz="1200" b="1" dirty="0">
                <a:latin typeface="Arial" panose="020B0604020202020204" pitchFamily="34" charset="0"/>
              </a:rPr>
              <a:t>Low emission agricultural production</a:t>
            </a:r>
          </a:p>
          <a:p>
            <a:pPr eaLnBrk="1" hangingPunct="1">
              <a:spcBef>
                <a:spcPts val="600"/>
              </a:spcBef>
            </a:pPr>
            <a:r>
              <a:rPr lang="en-US" altLang="es-CR" sz="1200" b="1" dirty="0">
                <a:latin typeface="Arial" panose="020B0604020202020204" pitchFamily="34" charset="0"/>
              </a:rPr>
              <a:t>Climate change strategy</a:t>
            </a:r>
          </a:p>
          <a:p>
            <a:pPr eaLnBrk="1" hangingPunct="1">
              <a:spcBef>
                <a:spcPts val="600"/>
              </a:spcBef>
            </a:pPr>
            <a:r>
              <a:rPr lang="en-US" altLang="es-CR" sz="1200" b="1" dirty="0">
                <a:latin typeface="Arial" panose="020B0604020202020204" pitchFamily="34" charset="0"/>
              </a:rPr>
              <a:t>Coffee and livestock NAMAs</a:t>
            </a:r>
          </a:p>
          <a:p>
            <a:pPr eaLnBrk="1" hangingPunct="1">
              <a:spcBef>
                <a:spcPts val="600"/>
              </a:spcBef>
            </a:pPr>
            <a:r>
              <a:rPr lang="en-US" altLang="es-CR" sz="1200" b="1" dirty="0">
                <a:latin typeface="Arial" panose="020B0604020202020204" pitchFamily="34" charset="0"/>
              </a:rPr>
              <a:t>Sustainable consumption and production</a:t>
            </a:r>
            <a:endParaRPr lang="es-ES_tradnl" altLang="es-CR" sz="1200" b="1" dirty="0">
              <a:latin typeface="Arial" panose="020B0604020202020204" pitchFamily="34" charset="0"/>
            </a:endParaRPr>
          </a:p>
        </p:txBody>
      </p:sp>
      <p:pic>
        <p:nvPicPr>
          <p:cNvPr id="26" name="Picture 2" descr="C:\Users\Roberto\Desktop\Escritorio\MPORTABLE\Flujos de biomasa\Chorotega\Region Chorotega\FID Fernando Sot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1763" y="4186238"/>
            <a:ext cx="2590800" cy="2528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7 CuadroTexto"/>
          <p:cNvSpPr txBox="1">
            <a:spLocks noChangeArrowheads="1"/>
          </p:cNvSpPr>
          <p:nvPr/>
        </p:nvSpPr>
        <p:spPr bwMode="auto">
          <a:xfrm rot="19612879">
            <a:off x="7648575" y="2870200"/>
            <a:ext cx="1746250" cy="132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s-CR" sz="2000" b="1" dirty="0" smtClean="0">
                <a:latin typeface="Arial" panose="020B0604020202020204" pitchFamily="34" charset="0"/>
              </a:rPr>
              <a:t>GHG </a:t>
            </a:r>
            <a:r>
              <a:rPr lang="en-US" altLang="es-CR" sz="2000" b="1" dirty="0">
                <a:latin typeface="Arial" panose="020B0604020202020204" pitchFamily="34" charset="0"/>
              </a:rPr>
              <a:t>emissions and CO2 capture?</a:t>
            </a:r>
            <a:endParaRPr lang="es-MX" altLang="es-CR" sz="2000" b="1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0859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5214850" y="5969138"/>
            <a:ext cx="914400" cy="914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R" sz="2400"/>
          </a:p>
        </p:txBody>
      </p:sp>
      <p:sp>
        <p:nvSpPr>
          <p:cNvPr id="2" name="Rectángulo 1"/>
          <p:cNvSpPr/>
          <p:nvPr/>
        </p:nvSpPr>
        <p:spPr>
          <a:xfrm>
            <a:off x="1114200" y="206360"/>
            <a:ext cx="5811563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0"/>
              </a:spcAft>
            </a:pPr>
            <a:r>
              <a:rPr lang="en-US" sz="3300" dirty="0" smtClean="0">
                <a:solidFill>
                  <a:srgbClr val="00B05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Enabling </a:t>
            </a:r>
            <a:r>
              <a:rPr lang="en-US" sz="3300" dirty="0">
                <a:solidFill>
                  <a:srgbClr val="00B05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</a:t>
            </a:r>
            <a:r>
              <a:rPr lang="en-US" sz="3300" dirty="0" smtClean="0">
                <a:solidFill>
                  <a:srgbClr val="00B05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olicy framework</a:t>
            </a:r>
            <a:endParaRPr lang="es-CR" sz="3300" dirty="0">
              <a:solidFill>
                <a:srgbClr val="00B050"/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5" name="Canvas 221"/>
          <p:cNvGrpSpPr/>
          <p:nvPr/>
        </p:nvGrpSpPr>
        <p:grpSpPr>
          <a:xfrm>
            <a:off x="816746" y="1088893"/>
            <a:ext cx="7695485" cy="5187620"/>
            <a:chOff x="0" y="0"/>
            <a:chExt cx="6086475" cy="3590925"/>
          </a:xfrm>
        </p:grpSpPr>
        <p:sp>
          <p:nvSpPr>
            <p:cNvPr id="6" name="Rectángulo 5"/>
            <p:cNvSpPr/>
            <p:nvPr/>
          </p:nvSpPr>
          <p:spPr>
            <a:xfrm>
              <a:off x="0" y="0"/>
              <a:ext cx="6086475" cy="3590925"/>
            </a:xfrm>
            <a:prstGeom prst="rect">
              <a:avLst/>
            </a:prstGeom>
            <a:noFill/>
            <a:ln>
              <a:noFill/>
            </a:ln>
          </p:spPr>
        </p:sp>
        <p:sp>
          <p:nvSpPr>
            <p:cNvPr id="7" name="Rectangle 5"/>
            <p:cNvSpPr>
              <a:spLocks noChangeArrowheads="1"/>
            </p:cNvSpPr>
            <p:nvPr/>
          </p:nvSpPr>
          <p:spPr bwMode="auto">
            <a:xfrm>
              <a:off x="295274" y="34729"/>
              <a:ext cx="31697" cy="1715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none" lIns="0" tIns="0" rIns="0" bIns="0" anchor="t" anchorCtr="0">
              <a:sp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s-CR" sz="14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endParaRPr lang="es-CR" sz="140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Freeform 6"/>
            <p:cNvSpPr>
              <a:spLocks/>
            </p:cNvSpPr>
            <p:nvPr/>
          </p:nvSpPr>
          <p:spPr bwMode="auto">
            <a:xfrm>
              <a:off x="597534" y="362389"/>
              <a:ext cx="1093470" cy="480695"/>
            </a:xfrm>
            <a:custGeom>
              <a:avLst/>
              <a:gdLst>
                <a:gd name="T0" fmla="*/ 0 w 12016"/>
                <a:gd name="T1" fmla="*/ 878 h 5264"/>
                <a:gd name="T2" fmla="*/ 878 w 12016"/>
                <a:gd name="T3" fmla="*/ 0 h 5264"/>
                <a:gd name="T4" fmla="*/ 11139 w 12016"/>
                <a:gd name="T5" fmla="*/ 0 h 5264"/>
                <a:gd name="T6" fmla="*/ 12016 w 12016"/>
                <a:gd name="T7" fmla="*/ 878 h 5264"/>
                <a:gd name="T8" fmla="*/ 12016 w 12016"/>
                <a:gd name="T9" fmla="*/ 4387 h 5264"/>
                <a:gd name="T10" fmla="*/ 11139 w 12016"/>
                <a:gd name="T11" fmla="*/ 5264 h 5264"/>
                <a:gd name="T12" fmla="*/ 878 w 12016"/>
                <a:gd name="T13" fmla="*/ 5264 h 5264"/>
                <a:gd name="T14" fmla="*/ 0 w 12016"/>
                <a:gd name="T15" fmla="*/ 4387 h 5264"/>
                <a:gd name="T16" fmla="*/ 0 w 12016"/>
                <a:gd name="T17" fmla="*/ 878 h 5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016" h="5264">
                  <a:moveTo>
                    <a:pt x="0" y="878"/>
                  </a:moveTo>
                  <a:cubicBezTo>
                    <a:pt x="0" y="393"/>
                    <a:pt x="393" y="0"/>
                    <a:pt x="878" y="0"/>
                  </a:cubicBezTo>
                  <a:lnTo>
                    <a:pt x="11139" y="0"/>
                  </a:lnTo>
                  <a:cubicBezTo>
                    <a:pt x="11624" y="0"/>
                    <a:pt x="12016" y="393"/>
                    <a:pt x="12016" y="878"/>
                  </a:cubicBezTo>
                  <a:lnTo>
                    <a:pt x="12016" y="4387"/>
                  </a:lnTo>
                  <a:cubicBezTo>
                    <a:pt x="12016" y="4872"/>
                    <a:pt x="11624" y="5264"/>
                    <a:pt x="11139" y="5264"/>
                  </a:cubicBezTo>
                  <a:lnTo>
                    <a:pt x="878" y="5264"/>
                  </a:lnTo>
                  <a:cubicBezTo>
                    <a:pt x="393" y="5264"/>
                    <a:pt x="0" y="4872"/>
                    <a:pt x="0" y="4387"/>
                  </a:cubicBezTo>
                  <a:lnTo>
                    <a:pt x="0" y="878"/>
                  </a:lnTo>
                  <a:close/>
                </a:path>
              </a:pathLst>
            </a:custGeom>
            <a:solidFill>
              <a:srgbClr val="E6B9B8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s-CR" sz="2400"/>
            </a:p>
          </p:txBody>
        </p:sp>
        <p:sp>
          <p:nvSpPr>
            <p:cNvPr id="9" name="Freeform 7"/>
            <p:cNvSpPr>
              <a:spLocks/>
            </p:cNvSpPr>
            <p:nvPr/>
          </p:nvSpPr>
          <p:spPr bwMode="auto">
            <a:xfrm>
              <a:off x="597534" y="362389"/>
              <a:ext cx="1093470" cy="480695"/>
            </a:xfrm>
            <a:custGeom>
              <a:avLst/>
              <a:gdLst>
                <a:gd name="T0" fmla="*/ 0 w 12016"/>
                <a:gd name="T1" fmla="*/ 878 h 5264"/>
                <a:gd name="T2" fmla="*/ 878 w 12016"/>
                <a:gd name="T3" fmla="*/ 0 h 5264"/>
                <a:gd name="T4" fmla="*/ 11139 w 12016"/>
                <a:gd name="T5" fmla="*/ 0 h 5264"/>
                <a:gd name="T6" fmla="*/ 12016 w 12016"/>
                <a:gd name="T7" fmla="*/ 878 h 5264"/>
                <a:gd name="T8" fmla="*/ 12016 w 12016"/>
                <a:gd name="T9" fmla="*/ 4387 h 5264"/>
                <a:gd name="T10" fmla="*/ 11139 w 12016"/>
                <a:gd name="T11" fmla="*/ 5264 h 5264"/>
                <a:gd name="T12" fmla="*/ 878 w 12016"/>
                <a:gd name="T13" fmla="*/ 5264 h 5264"/>
                <a:gd name="T14" fmla="*/ 0 w 12016"/>
                <a:gd name="T15" fmla="*/ 4387 h 5264"/>
                <a:gd name="T16" fmla="*/ 0 w 12016"/>
                <a:gd name="T17" fmla="*/ 878 h 5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016" h="5264">
                  <a:moveTo>
                    <a:pt x="0" y="878"/>
                  </a:moveTo>
                  <a:cubicBezTo>
                    <a:pt x="0" y="393"/>
                    <a:pt x="393" y="0"/>
                    <a:pt x="878" y="0"/>
                  </a:cubicBezTo>
                  <a:lnTo>
                    <a:pt x="11139" y="0"/>
                  </a:lnTo>
                  <a:cubicBezTo>
                    <a:pt x="11624" y="0"/>
                    <a:pt x="12016" y="393"/>
                    <a:pt x="12016" y="878"/>
                  </a:cubicBezTo>
                  <a:lnTo>
                    <a:pt x="12016" y="4387"/>
                  </a:lnTo>
                  <a:cubicBezTo>
                    <a:pt x="12016" y="4872"/>
                    <a:pt x="11624" y="5264"/>
                    <a:pt x="11139" y="5264"/>
                  </a:cubicBezTo>
                  <a:lnTo>
                    <a:pt x="878" y="5264"/>
                  </a:lnTo>
                  <a:cubicBezTo>
                    <a:pt x="393" y="5264"/>
                    <a:pt x="0" y="4872"/>
                    <a:pt x="0" y="4387"/>
                  </a:cubicBezTo>
                  <a:lnTo>
                    <a:pt x="0" y="878"/>
                  </a:lnTo>
                  <a:close/>
                </a:path>
              </a:pathLst>
            </a:custGeom>
            <a:noFill/>
            <a:ln w="5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s-CR" sz="2400"/>
            </a:p>
          </p:txBody>
        </p:sp>
        <p:sp>
          <p:nvSpPr>
            <p:cNvPr id="10" name="Rectangle 8"/>
            <p:cNvSpPr>
              <a:spLocks noChangeArrowheads="1"/>
            </p:cNvSpPr>
            <p:nvPr/>
          </p:nvSpPr>
          <p:spPr bwMode="auto">
            <a:xfrm>
              <a:off x="650306" y="424098"/>
              <a:ext cx="909955" cy="4057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none" lIns="0" tIns="0" rIns="0" bIns="0" anchor="t" anchorCtr="0"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0"/>
                </a:spcAft>
              </a:pPr>
              <a:r>
                <a:rPr lang="en-US" sz="10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Reduce poverty and</a:t>
              </a:r>
              <a:endParaRPr lang="es-CR" sz="140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ctr">
                <a:lnSpc>
                  <a:spcPct val="115000"/>
                </a:lnSpc>
                <a:spcAft>
                  <a:spcPts val="0"/>
                </a:spcAft>
              </a:pPr>
              <a:r>
                <a:rPr lang="en-US" sz="10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social and territorial</a:t>
              </a:r>
              <a:endParaRPr lang="es-CR" sz="140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ctr">
                <a:lnSpc>
                  <a:spcPct val="115000"/>
                </a:lnSpc>
                <a:spcAft>
                  <a:spcPts val="1000"/>
                </a:spcAft>
              </a:pPr>
              <a:r>
                <a:rPr lang="en-US" sz="10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inequality</a:t>
              </a:r>
              <a:endParaRPr lang="es-CR" sz="140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Rectangle 13"/>
            <p:cNvSpPr>
              <a:spLocks noChangeArrowheads="1"/>
            </p:cNvSpPr>
            <p:nvPr/>
          </p:nvSpPr>
          <p:spPr bwMode="auto">
            <a:xfrm>
              <a:off x="1417954" y="613214"/>
              <a:ext cx="22821" cy="916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none" lIns="0" tIns="0" rIns="0" bIns="0" anchor="t" anchorCtr="0">
              <a:sp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s-CR" sz="8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endParaRPr lang="es-CR" sz="140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Freeform 14"/>
            <p:cNvSpPr>
              <a:spLocks/>
            </p:cNvSpPr>
            <p:nvPr/>
          </p:nvSpPr>
          <p:spPr bwMode="auto">
            <a:xfrm>
              <a:off x="2373629" y="353499"/>
              <a:ext cx="1085215" cy="480695"/>
            </a:xfrm>
            <a:custGeom>
              <a:avLst/>
              <a:gdLst>
                <a:gd name="T0" fmla="*/ 0 w 5960"/>
                <a:gd name="T1" fmla="*/ 439 h 2632"/>
                <a:gd name="T2" fmla="*/ 439 w 5960"/>
                <a:gd name="T3" fmla="*/ 0 h 2632"/>
                <a:gd name="T4" fmla="*/ 5522 w 5960"/>
                <a:gd name="T5" fmla="*/ 0 h 2632"/>
                <a:gd name="T6" fmla="*/ 5960 w 5960"/>
                <a:gd name="T7" fmla="*/ 439 h 2632"/>
                <a:gd name="T8" fmla="*/ 5960 w 5960"/>
                <a:gd name="T9" fmla="*/ 2194 h 2632"/>
                <a:gd name="T10" fmla="*/ 5522 w 5960"/>
                <a:gd name="T11" fmla="*/ 2632 h 2632"/>
                <a:gd name="T12" fmla="*/ 439 w 5960"/>
                <a:gd name="T13" fmla="*/ 2632 h 2632"/>
                <a:gd name="T14" fmla="*/ 0 w 5960"/>
                <a:gd name="T15" fmla="*/ 2194 h 2632"/>
                <a:gd name="T16" fmla="*/ 0 w 5960"/>
                <a:gd name="T17" fmla="*/ 439 h 26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960" h="2632">
                  <a:moveTo>
                    <a:pt x="0" y="439"/>
                  </a:moveTo>
                  <a:cubicBezTo>
                    <a:pt x="0" y="197"/>
                    <a:pt x="197" y="0"/>
                    <a:pt x="439" y="0"/>
                  </a:cubicBezTo>
                  <a:lnTo>
                    <a:pt x="5522" y="0"/>
                  </a:lnTo>
                  <a:cubicBezTo>
                    <a:pt x="5764" y="0"/>
                    <a:pt x="5960" y="197"/>
                    <a:pt x="5960" y="439"/>
                  </a:cubicBezTo>
                  <a:lnTo>
                    <a:pt x="5960" y="2194"/>
                  </a:lnTo>
                  <a:cubicBezTo>
                    <a:pt x="5960" y="2436"/>
                    <a:pt x="5764" y="2632"/>
                    <a:pt x="5522" y="2632"/>
                  </a:cubicBezTo>
                  <a:lnTo>
                    <a:pt x="439" y="2632"/>
                  </a:lnTo>
                  <a:cubicBezTo>
                    <a:pt x="197" y="2632"/>
                    <a:pt x="0" y="2436"/>
                    <a:pt x="0" y="2194"/>
                  </a:cubicBezTo>
                  <a:lnTo>
                    <a:pt x="0" y="439"/>
                  </a:lnTo>
                  <a:close/>
                </a:path>
              </a:pathLst>
            </a:custGeom>
            <a:solidFill>
              <a:srgbClr val="E6B9B8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s-CR" sz="2400"/>
            </a:p>
          </p:txBody>
        </p:sp>
        <p:sp>
          <p:nvSpPr>
            <p:cNvPr id="13" name="Freeform 15"/>
            <p:cNvSpPr>
              <a:spLocks/>
            </p:cNvSpPr>
            <p:nvPr/>
          </p:nvSpPr>
          <p:spPr bwMode="auto">
            <a:xfrm>
              <a:off x="2373629" y="353499"/>
              <a:ext cx="1085215" cy="480695"/>
            </a:xfrm>
            <a:custGeom>
              <a:avLst/>
              <a:gdLst>
                <a:gd name="T0" fmla="*/ 0 w 5960"/>
                <a:gd name="T1" fmla="*/ 439 h 2632"/>
                <a:gd name="T2" fmla="*/ 439 w 5960"/>
                <a:gd name="T3" fmla="*/ 0 h 2632"/>
                <a:gd name="T4" fmla="*/ 5522 w 5960"/>
                <a:gd name="T5" fmla="*/ 0 h 2632"/>
                <a:gd name="T6" fmla="*/ 5960 w 5960"/>
                <a:gd name="T7" fmla="*/ 439 h 2632"/>
                <a:gd name="T8" fmla="*/ 5960 w 5960"/>
                <a:gd name="T9" fmla="*/ 2194 h 2632"/>
                <a:gd name="T10" fmla="*/ 5522 w 5960"/>
                <a:gd name="T11" fmla="*/ 2632 h 2632"/>
                <a:gd name="T12" fmla="*/ 439 w 5960"/>
                <a:gd name="T13" fmla="*/ 2632 h 2632"/>
                <a:gd name="T14" fmla="*/ 0 w 5960"/>
                <a:gd name="T15" fmla="*/ 2194 h 2632"/>
                <a:gd name="T16" fmla="*/ 0 w 5960"/>
                <a:gd name="T17" fmla="*/ 439 h 26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960" h="2632">
                  <a:moveTo>
                    <a:pt x="0" y="439"/>
                  </a:moveTo>
                  <a:cubicBezTo>
                    <a:pt x="0" y="197"/>
                    <a:pt x="197" y="0"/>
                    <a:pt x="439" y="0"/>
                  </a:cubicBezTo>
                  <a:lnTo>
                    <a:pt x="5522" y="0"/>
                  </a:lnTo>
                  <a:cubicBezTo>
                    <a:pt x="5764" y="0"/>
                    <a:pt x="5960" y="197"/>
                    <a:pt x="5960" y="439"/>
                  </a:cubicBezTo>
                  <a:lnTo>
                    <a:pt x="5960" y="2194"/>
                  </a:lnTo>
                  <a:cubicBezTo>
                    <a:pt x="5960" y="2436"/>
                    <a:pt x="5764" y="2632"/>
                    <a:pt x="5522" y="2632"/>
                  </a:cubicBezTo>
                  <a:lnTo>
                    <a:pt x="439" y="2632"/>
                  </a:lnTo>
                  <a:cubicBezTo>
                    <a:pt x="197" y="2632"/>
                    <a:pt x="0" y="2436"/>
                    <a:pt x="0" y="2194"/>
                  </a:cubicBezTo>
                  <a:lnTo>
                    <a:pt x="0" y="439"/>
                  </a:lnTo>
                  <a:close/>
                </a:path>
              </a:pathLst>
            </a:custGeom>
            <a:noFill/>
            <a:ln w="5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s-CR" sz="2400"/>
            </a:p>
          </p:txBody>
        </p:sp>
        <p:sp>
          <p:nvSpPr>
            <p:cNvPr id="14" name="Rectangle 16"/>
            <p:cNvSpPr>
              <a:spLocks noChangeArrowheads="1"/>
            </p:cNvSpPr>
            <p:nvPr/>
          </p:nvSpPr>
          <p:spPr bwMode="auto">
            <a:xfrm>
              <a:off x="2446637" y="362213"/>
              <a:ext cx="966251" cy="4675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0" tIns="0" rIns="0" bIns="0" anchor="t" anchorCtr="0"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1000"/>
                </a:spcAft>
              </a:pPr>
              <a:r>
                <a:rPr lang="en-US" sz="10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Generate greater economic growth and better jobs</a:t>
              </a:r>
              <a:endParaRPr lang="es-CR" sz="140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Freeform 20"/>
            <p:cNvSpPr>
              <a:spLocks/>
            </p:cNvSpPr>
            <p:nvPr/>
          </p:nvSpPr>
          <p:spPr bwMode="auto">
            <a:xfrm>
              <a:off x="1083944" y="857689"/>
              <a:ext cx="144145" cy="163195"/>
            </a:xfrm>
            <a:custGeom>
              <a:avLst/>
              <a:gdLst>
                <a:gd name="T0" fmla="*/ 0 w 227"/>
                <a:gd name="T1" fmla="*/ 128 h 257"/>
                <a:gd name="T2" fmla="*/ 113 w 227"/>
                <a:gd name="T3" fmla="*/ 0 h 257"/>
                <a:gd name="T4" fmla="*/ 227 w 227"/>
                <a:gd name="T5" fmla="*/ 128 h 257"/>
                <a:gd name="T6" fmla="*/ 113 w 227"/>
                <a:gd name="T7" fmla="*/ 257 h 257"/>
                <a:gd name="T8" fmla="*/ 0 w 227"/>
                <a:gd name="T9" fmla="*/ 128 h 2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7" h="257">
                  <a:moveTo>
                    <a:pt x="0" y="128"/>
                  </a:moveTo>
                  <a:lnTo>
                    <a:pt x="113" y="0"/>
                  </a:lnTo>
                  <a:lnTo>
                    <a:pt x="227" y="128"/>
                  </a:lnTo>
                  <a:lnTo>
                    <a:pt x="113" y="257"/>
                  </a:lnTo>
                  <a:lnTo>
                    <a:pt x="0" y="128"/>
                  </a:lnTo>
                  <a:close/>
                </a:path>
              </a:pathLst>
            </a:custGeom>
            <a:solidFill>
              <a:srgbClr val="E6B9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s-CR" sz="2400"/>
            </a:p>
          </p:txBody>
        </p:sp>
        <p:sp>
          <p:nvSpPr>
            <p:cNvPr id="16" name="Freeform 21"/>
            <p:cNvSpPr>
              <a:spLocks/>
            </p:cNvSpPr>
            <p:nvPr/>
          </p:nvSpPr>
          <p:spPr bwMode="auto">
            <a:xfrm>
              <a:off x="1083944" y="857689"/>
              <a:ext cx="144145" cy="163195"/>
            </a:xfrm>
            <a:custGeom>
              <a:avLst/>
              <a:gdLst>
                <a:gd name="T0" fmla="*/ 0 w 227"/>
                <a:gd name="T1" fmla="*/ 128 h 257"/>
                <a:gd name="T2" fmla="*/ 113 w 227"/>
                <a:gd name="T3" fmla="*/ 0 h 257"/>
                <a:gd name="T4" fmla="*/ 227 w 227"/>
                <a:gd name="T5" fmla="*/ 128 h 257"/>
                <a:gd name="T6" fmla="*/ 113 w 227"/>
                <a:gd name="T7" fmla="*/ 257 h 257"/>
                <a:gd name="T8" fmla="*/ 0 w 227"/>
                <a:gd name="T9" fmla="*/ 128 h 2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7" h="257">
                  <a:moveTo>
                    <a:pt x="0" y="128"/>
                  </a:moveTo>
                  <a:lnTo>
                    <a:pt x="113" y="0"/>
                  </a:lnTo>
                  <a:lnTo>
                    <a:pt x="227" y="128"/>
                  </a:lnTo>
                  <a:lnTo>
                    <a:pt x="113" y="257"/>
                  </a:lnTo>
                  <a:lnTo>
                    <a:pt x="0" y="128"/>
                  </a:lnTo>
                  <a:close/>
                </a:path>
              </a:pathLst>
            </a:custGeom>
            <a:noFill/>
            <a:ln w="5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s-CR" sz="2400"/>
            </a:p>
          </p:txBody>
        </p:sp>
        <p:sp>
          <p:nvSpPr>
            <p:cNvPr id="17" name="Freeform 22"/>
            <p:cNvSpPr>
              <a:spLocks/>
            </p:cNvSpPr>
            <p:nvPr/>
          </p:nvSpPr>
          <p:spPr bwMode="auto">
            <a:xfrm>
              <a:off x="2845434" y="853244"/>
              <a:ext cx="144145" cy="165100"/>
            </a:xfrm>
            <a:custGeom>
              <a:avLst/>
              <a:gdLst>
                <a:gd name="T0" fmla="*/ 0 w 227"/>
                <a:gd name="T1" fmla="*/ 130 h 260"/>
                <a:gd name="T2" fmla="*/ 114 w 227"/>
                <a:gd name="T3" fmla="*/ 0 h 260"/>
                <a:gd name="T4" fmla="*/ 227 w 227"/>
                <a:gd name="T5" fmla="*/ 130 h 260"/>
                <a:gd name="T6" fmla="*/ 114 w 227"/>
                <a:gd name="T7" fmla="*/ 260 h 260"/>
                <a:gd name="T8" fmla="*/ 0 w 227"/>
                <a:gd name="T9" fmla="*/ 130 h 2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7" h="260">
                  <a:moveTo>
                    <a:pt x="0" y="130"/>
                  </a:moveTo>
                  <a:lnTo>
                    <a:pt x="114" y="0"/>
                  </a:lnTo>
                  <a:lnTo>
                    <a:pt x="227" y="130"/>
                  </a:lnTo>
                  <a:lnTo>
                    <a:pt x="114" y="260"/>
                  </a:lnTo>
                  <a:lnTo>
                    <a:pt x="0" y="130"/>
                  </a:lnTo>
                  <a:close/>
                </a:path>
              </a:pathLst>
            </a:custGeom>
            <a:solidFill>
              <a:srgbClr val="E6B9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s-CR" sz="2400"/>
            </a:p>
          </p:txBody>
        </p:sp>
        <p:sp>
          <p:nvSpPr>
            <p:cNvPr id="18" name="Freeform 23"/>
            <p:cNvSpPr>
              <a:spLocks/>
            </p:cNvSpPr>
            <p:nvPr/>
          </p:nvSpPr>
          <p:spPr bwMode="auto">
            <a:xfrm>
              <a:off x="2845434" y="853244"/>
              <a:ext cx="144145" cy="165100"/>
            </a:xfrm>
            <a:custGeom>
              <a:avLst/>
              <a:gdLst>
                <a:gd name="T0" fmla="*/ 0 w 227"/>
                <a:gd name="T1" fmla="*/ 130 h 260"/>
                <a:gd name="T2" fmla="*/ 114 w 227"/>
                <a:gd name="T3" fmla="*/ 0 h 260"/>
                <a:gd name="T4" fmla="*/ 227 w 227"/>
                <a:gd name="T5" fmla="*/ 130 h 260"/>
                <a:gd name="T6" fmla="*/ 114 w 227"/>
                <a:gd name="T7" fmla="*/ 260 h 260"/>
                <a:gd name="T8" fmla="*/ 0 w 227"/>
                <a:gd name="T9" fmla="*/ 130 h 2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7" h="260">
                  <a:moveTo>
                    <a:pt x="0" y="130"/>
                  </a:moveTo>
                  <a:lnTo>
                    <a:pt x="114" y="0"/>
                  </a:lnTo>
                  <a:lnTo>
                    <a:pt x="227" y="130"/>
                  </a:lnTo>
                  <a:lnTo>
                    <a:pt x="114" y="260"/>
                  </a:lnTo>
                  <a:lnTo>
                    <a:pt x="0" y="130"/>
                  </a:lnTo>
                  <a:close/>
                </a:path>
              </a:pathLst>
            </a:custGeom>
            <a:noFill/>
            <a:ln w="5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s-CR" sz="2400"/>
            </a:p>
          </p:txBody>
        </p:sp>
        <p:sp>
          <p:nvSpPr>
            <p:cNvPr id="19" name="Oval 24"/>
            <p:cNvSpPr>
              <a:spLocks noChangeArrowheads="1"/>
            </p:cNvSpPr>
            <p:nvPr/>
          </p:nvSpPr>
          <p:spPr bwMode="auto">
            <a:xfrm>
              <a:off x="2248531" y="1045649"/>
              <a:ext cx="1306195" cy="1069340"/>
            </a:xfrm>
            <a:prstGeom prst="ellipse">
              <a:avLst/>
            </a:prstGeom>
            <a:solidFill>
              <a:srgbClr val="B9CDE5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s-CR" sz="2400"/>
            </a:p>
          </p:txBody>
        </p:sp>
        <p:sp>
          <p:nvSpPr>
            <p:cNvPr id="20" name="Oval 25"/>
            <p:cNvSpPr>
              <a:spLocks noChangeArrowheads="1"/>
            </p:cNvSpPr>
            <p:nvPr/>
          </p:nvSpPr>
          <p:spPr bwMode="auto">
            <a:xfrm>
              <a:off x="2248534" y="1045649"/>
              <a:ext cx="1306195" cy="1069340"/>
            </a:xfrm>
            <a:prstGeom prst="ellipse">
              <a:avLst/>
            </a:prstGeom>
            <a:noFill/>
            <a:ln w="5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s-CR" sz="2400"/>
            </a:p>
          </p:txBody>
        </p:sp>
        <p:sp>
          <p:nvSpPr>
            <p:cNvPr id="21" name="Rectangle 26"/>
            <p:cNvSpPr>
              <a:spLocks noChangeArrowheads="1"/>
            </p:cNvSpPr>
            <p:nvPr/>
          </p:nvSpPr>
          <p:spPr bwMode="auto">
            <a:xfrm>
              <a:off x="2362171" y="1236133"/>
              <a:ext cx="1096657" cy="8043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0" tIns="0" rIns="0" bIns="0" anchor="t" anchorCtr="0"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0"/>
                </a:spcAft>
              </a:pPr>
              <a:r>
                <a:rPr lang="en-US" sz="10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Increase agricultural</a:t>
              </a:r>
              <a:endParaRPr lang="es-CR" sz="140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ctr">
                <a:lnSpc>
                  <a:spcPct val="115000"/>
                </a:lnSpc>
                <a:spcAft>
                  <a:spcPts val="0"/>
                </a:spcAft>
              </a:pPr>
              <a:r>
                <a:rPr lang="en-US" sz="10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added value  by enhancing</a:t>
              </a:r>
              <a:endParaRPr lang="es-CR" sz="140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ctr">
                <a:lnSpc>
                  <a:spcPct val="115000"/>
                </a:lnSpc>
                <a:spcAft>
                  <a:spcPts val="1000"/>
                </a:spcAft>
              </a:pPr>
              <a:r>
                <a:rPr lang="en-US" sz="10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productivity and sustainable rural development</a:t>
              </a:r>
              <a:endParaRPr lang="es-CR" sz="140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Rectangle 36"/>
            <p:cNvSpPr>
              <a:spLocks noChangeArrowheads="1"/>
            </p:cNvSpPr>
            <p:nvPr/>
          </p:nvSpPr>
          <p:spPr bwMode="auto">
            <a:xfrm>
              <a:off x="3066414" y="1793044"/>
              <a:ext cx="22821" cy="916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none" lIns="0" tIns="0" rIns="0" bIns="0" anchor="t" anchorCtr="0">
              <a:sp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s-CR" sz="8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endParaRPr lang="es-CR" sz="140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Freeform 37"/>
            <p:cNvSpPr>
              <a:spLocks/>
            </p:cNvSpPr>
            <p:nvPr/>
          </p:nvSpPr>
          <p:spPr bwMode="auto">
            <a:xfrm>
              <a:off x="607694" y="2490274"/>
              <a:ext cx="643255" cy="645160"/>
            </a:xfrm>
            <a:custGeom>
              <a:avLst/>
              <a:gdLst>
                <a:gd name="T0" fmla="*/ 0 w 3536"/>
                <a:gd name="T1" fmla="*/ 590 h 3536"/>
                <a:gd name="T2" fmla="*/ 590 w 3536"/>
                <a:gd name="T3" fmla="*/ 0 h 3536"/>
                <a:gd name="T4" fmla="*/ 2947 w 3536"/>
                <a:gd name="T5" fmla="*/ 0 h 3536"/>
                <a:gd name="T6" fmla="*/ 3536 w 3536"/>
                <a:gd name="T7" fmla="*/ 590 h 3536"/>
                <a:gd name="T8" fmla="*/ 3536 w 3536"/>
                <a:gd name="T9" fmla="*/ 2947 h 3536"/>
                <a:gd name="T10" fmla="*/ 2947 w 3536"/>
                <a:gd name="T11" fmla="*/ 3536 h 3536"/>
                <a:gd name="T12" fmla="*/ 590 w 3536"/>
                <a:gd name="T13" fmla="*/ 3536 h 3536"/>
                <a:gd name="T14" fmla="*/ 0 w 3536"/>
                <a:gd name="T15" fmla="*/ 2947 h 3536"/>
                <a:gd name="T16" fmla="*/ 0 w 3536"/>
                <a:gd name="T17" fmla="*/ 590 h 3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536" h="3536">
                  <a:moveTo>
                    <a:pt x="0" y="590"/>
                  </a:moveTo>
                  <a:cubicBezTo>
                    <a:pt x="0" y="264"/>
                    <a:pt x="264" y="0"/>
                    <a:pt x="590" y="0"/>
                  </a:cubicBezTo>
                  <a:lnTo>
                    <a:pt x="2947" y="0"/>
                  </a:lnTo>
                  <a:cubicBezTo>
                    <a:pt x="3273" y="0"/>
                    <a:pt x="3536" y="264"/>
                    <a:pt x="3536" y="590"/>
                  </a:cubicBezTo>
                  <a:lnTo>
                    <a:pt x="3536" y="2947"/>
                  </a:lnTo>
                  <a:cubicBezTo>
                    <a:pt x="3536" y="3273"/>
                    <a:pt x="3273" y="3536"/>
                    <a:pt x="2947" y="3536"/>
                  </a:cubicBezTo>
                  <a:lnTo>
                    <a:pt x="590" y="3536"/>
                  </a:lnTo>
                  <a:cubicBezTo>
                    <a:pt x="264" y="3536"/>
                    <a:pt x="0" y="3273"/>
                    <a:pt x="0" y="2947"/>
                  </a:cubicBezTo>
                  <a:lnTo>
                    <a:pt x="0" y="590"/>
                  </a:lnTo>
                  <a:close/>
                </a:path>
              </a:pathLst>
            </a:custGeom>
            <a:solidFill>
              <a:srgbClr val="DDD9C3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s-CR" sz="2400"/>
            </a:p>
          </p:txBody>
        </p:sp>
        <p:sp>
          <p:nvSpPr>
            <p:cNvPr id="24" name="Freeform 38"/>
            <p:cNvSpPr>
              <a:spLocks/>
            </p:cNvSpPr>
            <p:nvPr/>
          </p:nvSpPr>
          <p:spPr bwMode="auto">
            <a:xfrm>
              <a:off x="607694" y="2490274"/>
              <a:ext cx="643255" cy="645160"/>
            </a:xfrm>
            <a:custGeom>
              <a:avLst/>
              <a:gdLst>
                <a:gd name="T0" fmla="*/ 0 w 3536"/>
                <a:gd name="T1" fmla="*/ 590 h 3536"/>
                <a:gd name="T2" fmla="*/ 590 w 3536"/>
                <a:gd name="T3" fmla="*/ 0 h 3536"/>
                <a:gd name="T4" fmla="*/ 2947 w 3536"/>
                <a:gd name="T5" fmla="*/ 0 h 3536"/>
                <a:gd name="T6" fmla="*/ 3536 w 3536"/>
                <a:gd name="T7" fmla="*/ 590 h 3536"/>
                <a:gd name="T8" fmla="*/ 3536 w 3536"/>
                <a:gd name="T9" fmla="*/ 2947 h 3536"/>
                <a:gd name="T10" fmla="*/ 2947 w 3536"/>
                <a:gd name="T11" fmla="*/ 3536 h 3536"/>
                <a:gd name="T12" fmla="*/ 590 w 3536"/>
                <a:gd name="T13" fmla="*/ 3536 h 3536"/>
                <a:gd name="T14" fmla="*/ 0 w 3536"/>
                <a:gd name="T15" fmla="*/ 2947 h 3536"/>
                <a:gd name="T16" fmla="*/ 0 w 3536"/>
                <a:gd name="T17" fmla="*/ 590 h 3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536" h="3536">
                  <a:moveTo>
                    <a:pt x="0" y="590"/>
                  </a:moveTo>
                  <a:cubicBezTo>
                    <a:pt x="0" y="264"/>
                    <a:pt x="264" y="0"/>
                    <a:pt x="590" y="0"/>
                  </a:cubicBezTo>
                  <a:lnTo>
                    <a:pt x="2947" y="0"/>
                  </a:lnTo>
                  <a:cubicBezTo>
                    <a:pt x="3273" y="0"/>
                    <a:pt x="3536" y="264"/>
                    <a:pt x="3536" y="590"/>
                  </a:cubicBezTo>
                  <a:lnTo>
                    <a:pt x="3536" y="2947"/>
                  </a:lnTo>
                  <a:cubicBezTo>
                    <a:pt x="3536" y="3273"/>
                    <a:pt x="3273" y="3536"/>
                    <a:pt x="2947" y="3536"/>
                  </a:cubicBezTo>
                  <a:lnTo>
                    <a:pt x="590" y="3536"/>
                  </a:lnTo>
                  <a:cubicBezTo>
                    <a:pt x="264" y="3536"/>
                    <a:pt x="0" y="3273"/>
                    <a:pt x="0" y="2947"/>
                  </a:cubicBezTo>
                  <a:lnTo>
                    <a:pt x="0" y="590"/>
                  </a:lnTo>
                  <a:close/>
                </a:path>
              </a:pathLst>
            </a:custGeom>
            <a:noFill/>
            <a:ln w="5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s-CR" sz="2400"/>
            </a:p>
          </p:txBody>
        </p:sp>
        <p:sp>
          <p:nvSpPr>
            <p:cNvPr id="25" name="Rectangle 39"/>
            <p:cNvSpPr>
              <a:spLocks noChangeArrowheads="1"/>
            </p:cNvSpPr>
            <p:nvPr/>
          </p:nvSpPr>
          <p:spPr bwMode="auto">
            <a:xfrm>
              <a:off x="650306" y="2568606"/>
              <a:ext cx="573405" cy="5099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none" lIns="0" tIns="0" rIns="0" bIns="0" anchor="t" anchorCtr="0"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0"/>
                </a:spcAft>
              </a:pPr>
              <a:r>
                <a:rPr lang="en-US" sz="9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Nutritional and</a:t>
              </a:r>
              <a:endParaRPr lang="es-CR" sz="140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ctr">
                <a:lnSpc>
                  <a:spcPct val="115000"/>
                </a:lnSpc>
                <a:spcAft>
                  <a:spcPts val="0"/>
                </a:spcAft>
              </a:pPr>
              <a:r>
                <a:rPr lang="en-US" sz="9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food security</a:t>
              </a:r>
              <a:endParaRPr lang="es-CR" sz="140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ctr">
                <a:lnSpc>
                  <a:spcPct val="115000"/>
                </a:lnSpc>
                <a:spcAft>
                  <a:spcPts val="0"/>
                </a:spcAft>
              </a:pPr>
              <a:r>
                <a:rPr lang="en-US" sz="9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and</a:t>
              </a:r>
              <a:endParaRPr lang="es-CR" sz="140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ctr">
                <a:lnSpc>
                  <a:spcPct val="115000"/>
                </a:lnSpc>
                <a:spcAft>
                  <a:spcPts val="0"/>
                </a:spcAft>
              </a:pPr>
              <a:r>
                <a:rPr lang="en-US" sz="9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sovereignty</a:t>
              </a:r>
              <a:endParaRPr lang="es-CR" sz="140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Rectangle 46"/>
            <p:cNvSpPr>
              <a:spLocks noChangeArrowheads="1"/>
            </p:cNvSpPr>
            <p:nvPr/>
          </p:nvSpPr>
          <p:spPr bwMode="auto">
            <a:xfrm>
              <a:off x="1125219" y="2860479"/>
              <a:ext cx="22821" cy="916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none" lIns="0" tIns="0" rIns="0" bIns="0" anchor="t" anchorCtr="0">
              <a:sp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s-CR" sz="8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endParaRPr lang="es-CR" sz="140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Freeform 47"/>
            <p:cNvSpPr>
              <a:spLocks/>
            </p:cNvSpPr>
            <p:nvPr/>
          </p:nvSpPr>
          <p:spPr bwMode="auto">
            <a:xfrm>
              <a:off x="1461134" y="2500434"/>
              <a:ext cx="681355" cy="615950"/>
            </a:xfrm>
            <a:custGeom>
              <a:avLst/>
              <a:gdLst>
                <a:gd name="T0" fmla="*/ 0 w 3744"/>
                <a:gd name="T1" fmla="*/ 563 h 3376"/>
                <a:gd name="T2" fmla="*/ 563 w 3744"/>
                <a:gd name="T3" fmla="*/ 0 h 3376"/>
                <a:gd name="T4" fmla="*/ 3182 w 3744"/>
                <a:gd name="T5" fmla="*/ 0 h 3376"/>
                <a:gd name="T6" fmla="*/ 3744 w 3744"/>
                <a:gd name="T7" fmla="*/ 563 h 3376"/>
                <a:gd name="T8" fmla="*/ 3744 w 3744"/>
                <a:gd name="T9" fmla="*/ 2814 h 3376"/>
                <a:gd name="T10" fmla="*/ 3182 w 3744"/>
                <a:gd name="T11" fmla="*/ 3376 h 3376"/>
                <a:gd name="T12" fmla="*/ 563 w 3744"/>
                <a:gd name="T13" fmla="*/ 3376 h 3376"/>
                <a:gd name="T14" fmla="*/ 0 w 3744"/>
                <a:gd name="T15" fmla="*/ 2814 h 3376"/>
                <a:gd name="T16" fmla="*/ 0 w 3744"/>
                <a:gd name="T17" fmla="*/ 563 h 3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744" h="3376">
                  <a:moveTo>
                    <a:pt x="0" y="563"/>
                  </a:moveTo>
                  <a:cubicBezTo>
                    <a:pt x="0" y="252"/>
                    <a:pt x="252" y="0"/>
                    <a:pt x="563" y="0"/>
                  </a:cubicBezTo>
                  <a:lnTo>
                    <a:pt x="3182" y="0"/>
                  </a:lnTo>
                  <a:cubicBezTo>
                    <a:pt x="3493" y="0"/>
                    <a:pt x="3744" y="252"/>
                    <a:pt x="3744" y="563"/>
                  </a:cubicBezTo>
                  <a:lnTo>
                    <a:pt x="3744" y="2814"/>
                  </a:lnTo>
                  <a:cubicBezTo>
                    <a:pt x="3744" y="3125"/>
                    <a:pt x="3493" y="3376"/>
                    <a:pt x="3182" y="3376"/>
                  </a:cubicBezTo>
                  <a:lnTo>
                    <a:pt x="563" y="3376"/>
                  </a:lnTo>
                  <a:cubicBezTo>
                    <a:pt x="252" y="3376"/>
                    <a:pt x="0" y="3125"/>
                    <a:pt x="0" y="2814"/>
                  </a:cubicBezTo>
                  <a:lnTo>
                    <a:pt x="0" y="563"/>
                  </a:lnTo>
                  <a:close/>
                </a:path>
              </a:pathLst>
            </a:custGeom>
            <a:solidFill>
              <a:srgbClr val="DDD9C3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s-CR" sz="2400"/>
            </a:p>
          </p:txBody>
        </p:sp>
        <p:sp>
          <p:nvSpPr>
            <p:cNvPr id="28" name="Freeform 48"/>
            <p:cNvSpPr>
              <a:spLocks/>
            </p:cNvSpPr>
            <p:nvPr/>
          </p:nvSpPr>
          <p:spPr bwMode="auto">
            <a:xfrm>
              <a:off x="1461134" y="2500434"/>
              <a:ext cx="681355" cy="615950"/>
            </a:xfrm>
            <a:custGeom>
              <a:avLst/>
              <a:gdLst>
                <a:gd name="T0" fmla="*/ 0 w 3744"/>
                <a:gd name="T1" fmla="*/ 563 h 3376"/>
                <a:gd name="T2" fmla="*/ 563 w 3744"/>
                <a:gd name="T3" fmla="*/ 0 h 3376"/>
                <a:gd name="T4" fmla="*/ 3182 w 3744"/>
                <a:gd name="T5" fmla="*/ 0 h 3376"/>
                <a:gd name="T6" fmla="*/ 3744 w 3744"/>
                <a:gd name="T7" fmla="*/ 563 h 3376"/>
                <a:gd name="T8" fmla="*/ 3744 w 3744"/>
                <a:gd name="T9" fmla="*/ 2814 h 3376"/>
                <a:gd name="T10" fmla="*/ 3182 w 3744"/>
                <a:gd name="T11" fmla="*/ 3376 h 3376"/>
                <a:gd name="T12" fmla="*/ 563 w 3744"/>
                <a:gd name="T13" fmla="*/ 3376 h 3376"/>
                <a:gd name="T14" fmla="*/ 0 w 3744"/>
                <a:gd name="T15" fmla="*/ 2814 h 3376"/>
                <a:gd name="T16" fmla="*/ 0 w 3744"/>
                <a:gd name="T17" fmla="*/ 563 h 3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744" h="3376">
                  <a:moveTo>
                    <a:pt x="0" y="563"/>
                  </a:moveTo>
                  <a:cubicBezTo>
                    <a:pt x="0" y="252"/>
                    <a:pt x="252" y="0"/>
                    <a:pt x="563" y="0"/>
                  </a:cubicBezTo>
                  <a:lnTo>
                    <a:pt x="3182" y="0"/>
                  </a:lnTo>
                  <a:cubicBezTo>
                    <a:pt x="3493" y="0"/>
                    <a:pt x="3744" y="252"/>
                    <a:pt x="3744" y="563"/>
                  </a:cubicBezTo>
                  <a:lnTo>
                    <a:pt x="3744" y="2814"/>
                  </a:lnTo>
                  <a:cubicBezTo>
                    <a:pt x="3744" y="3125"/>
                    <a:pt x="3493" y="3376"/>
                    <a:pt x="3182" y="3376"/>
                  </a:cubicBezTo>
                  <a:lnTo>
                    <a:pt x="563" y="3376"/>
                  </a:lnTo>
                  <a:cubicBezTo>
                    <a:pt x="252" y="3376"/>
                    <a:pt x="0" y="3125"/>
                    <a:pt x="0" y="2814"/>
                  </a:cubicBezTo>
                  <a:lnTo>
                    <a:pt x="0" y="563"/>
                  </a:lnTo>
                  <a:close/>
                </a:path>
              </a:pathLst>
            </a:custGeom>
            <a:noFill/>
            <a:ln w="5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s-CR" sz="2400"/>
            </a:p>
          </p:txBody>
        </p:sp>
        <p:sp>
          <p:nvSpPr>
            <p:cNvPr id="29" name="Rectangle 49"/>
            <p:cNvSpPr>
              <a:spLocks noChangeArrowheads="1"/>
            </p:cNvSpPr>
            <p:nvPr/>
          </p:nvSpPr>
          <p:spPr bwMode="auto">
            <a:xfrm>
              <a:off x="1560262" y="2610924"/>
              <a:ext cx="528955" cy="5096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none" lIns="0" tIns="0" rIns="0" bIns="0" anchor="t" anchorCtr="0"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0"/>
                </a:spcAft>
              </a:pPr>
              <a:r>
                <a:rPr lang="en-US" sz="9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Opportunities</a:t>
              </a:r>
              <a:endParaRPr lang="es-CR" sz="140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ctr">
                <a:lnSpc>
                  <a:spcPct val="115000"/>
                </a:lnSpc>
                <a:spcAft>
                  <a:spcPts val="0"/>
                </a:spcAft>
              </a:pPr>
              <a:r>
                <a:rPr lang="en-US" sz="9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for the </a:t>
              </a:r>
              <a:endParaRPr lang="es-CR" sz="140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ctr">
                <a:lnSpc>
                  <a:spcPct val="115000"/>
                </a:lnSpc>
                <a:spcAft>
                  <a:spcPts val="0"/>
                </a:spcAft>
              </a:pPr>
              <a:r>
                <a:rPr lang="en-US" sz="9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rural youth</a:t>
              </a:r>
              <a:endParaRPr lang="es-CR" sz="140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Rectangle 55"/>
            <p:cNvSpPr>
              <a:spLocks noChangeArrowheads="1"/>
            </p:cNvSpPr>
            <p:nvPr/>
          </p:nvSpPr>
          <p:spPr bwMode="auto">
            <a:xfrm>
              <a:off x="1914524" y="2939219"/>
              <a:ext cx="22821" cy="916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none" lIns="0" tIns="0" rIns="0" bIns="0" anchor="t" anchorCtr="0">
              <a:sp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s-CR" sz="8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endParaRPr lang="es-CR" sz="140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" name="Freeform 56"/>
            <p:cNvSpPr>
              <a:spLocks/>
            </p:cNvSpPr>
            <p:nvPr/>
          </p:nvSpPr>
          <p:spPr bwMode="auto">
            <a:xfrm>
              <a:off x="1267459" y="2774754"/>
              <a:ext cx="163195" cy="96520"/>
            </a:xfrm>
            <a:custGeom>
              <a:avLst/>
              <a:gdLst>
                <a:gd name="T0" fmla="*/ 0 w 257"/>
                <a:gd name="T1" fmla="*/ 76 h 152"/>
                <a:gd name="T2" fmla="*/ 128 w 257"/>
                <a:gd name="T3" fmla="*/ 0 h 152"/>
                <a:gd name="T4" fmla="*/ 257 w 257"/>
                <a:gd name="T5" fmla="*/ 76 h 152"/>
                <a:gd name="T6" fmla="*/ 128 w 257"/>
                <a:gd name="T7" fmla="*/ 152 h 152"/>
                <a:gd name="T8" fmla="*/ 0 w 257"/>
                <a:gd name="T9" fmla="*/ 76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7" h="152">
                  <a:moveTo>
                    <a:pt x="0" y="76"/>
                  </a:moveTo>
                  <a:lnTo>
                    <a:pt x="128" y="0"/>
                  </a:lnTo>
                  <a:lnTo>
                    <a:pt x="257" y="76"/>
                  </a:lnTo>
                  <a:lnTo>
                    <a:pt x="128" y="152"/>
                  </a:lnTo>
                  <a:lnTo>
                    <a:pt x="0" y="76"/>
                  </a:lnTo>
                  <a:close/>
                </a:path>
              </a:pathLst>
            </a:custGeom>
            <a:solidFill>
              <a:srgbClr val="E6B9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s-CR" sz="2400"/>
            </a:p>
          </p:txBody>
        </p:sp>
        <p:sp>
          <p:nvSpPr>
            <p:cNvPr id="32" name="Freeform 57"/>
            <p:cNvSpPr>
              <a:spLocks/>
            </p:cNvSpPr>
            <p:nvPr/>
          </p:nvSpPr>
          <p:spPr bwMode="auto">
            <a:xfrm>
              <a:off x="1267459" y="2774754"/>
              <a:ext cx="163195" cy="96520"/>
            </a:xfrm>
            <a:custGeom>
              <a:avLst/>
              <a:gdLst>
                <a:gd name="T0" fmla="*/ 0 w 257"/>
                <a:gd name="T1" fmla="*/ 76 h 152"/>
                <a:gd name="T2" fmla="*/ 128 w 257"/>
                <a:gd name="T3" fmla="*/ 0 h 152"/>
                <a:gd name="T4" fmla="*/ 257 w 257"/>
                <a:gd name="T5" fmla="*/ 76 h 152"/>
                <a:gd name="T6" fmla="*/ 128 w 257"/>
                <a:gd name="T7" fmla="*/ 152 h 152"/>
                <a:gd name="T8" fmla="*/ 0 w 257"/>
                <a:gd name="T9" fmla="*/ 76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7" h="152">
                  <a:moveTo>
                    <a:pt x="0" y="76"/>
                  </a:moveTo>
                  <a:lnTo>
                    <a:pt x="128" y="0"/>
                  </a:lnTo>
                  <a:lnTo>
                    <a:pt x="257" y="76"/>
                  </a:lnTo>
                  <a:lnTo>
                    <a:pt x="128" y="152"/>
                  </a:lnTo>
                  <a:lnTo>
                    <a:pt x="0" y="76"/>
                  </a:lnTo>
                  <a:close/>
                </a:path>
              </a:pathLst>
            </a:custGeom>
            <a:noFill/>
            <a:ln w="5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s-CR" sz="2400"/>
            </a:p>
          </p:txBody>
        </p:sp>
        <p:sp>
          <p:nvSpPr>
            <p:cNvPr id="33" name="Freeform 58"/>
            <p:cNvSpPr>
              <a:spLocks/>
            </p:cNvSpPr>
            <p:nvPr/>
          </p:nvSpPr>
          <p:spPr bwMode="auto">
            <a:xfrm>
              <a:off x="2326004" y="2500434"/>
              <a:ext cx="691515" cy="654050"/>
            </a:xfrm>
            <a:custGeom>
              <a:avLst/>
              <a:gdLst>
                <a:gd name="T0" fmla="*/ 0 w 3800"/>
                <a:gd name="T1" fmla="*/ 598 h 3584"/>
                <a:gd name="T2" fmla="*/ 598 w 3800"/>
                <a:gd name="T3" fmla="*/ 0 h 3584"/>
                <a:gd name="T4" fmla="*/ 3203 w 3800"/>
                <a:gd name="T5" fmla="*/ 0 h 3584"/>
                <a:gd name="T6" fmla="*/ 3800 w 3800"/>
                <a:gd name="T7" fmla="*/ 598 h 3584"/>
                <a:gd name="T8" fmla="*/ 3800 w 3800"/>
                <a:gd name="T9" fmla="*/ 2987 h 3584"/>
                <a:gd name="T10" fmla="*/ 3203 w 3800"/>
                <a:gd name="T11" fmla="*/ 3584 h 3584"/>
                <a:gd name="T12" fmla="*/ 598 w 3800"/>
                <a:gd name="T13" fmla="*/ 3584 h 3584"/>
                <a:gd name="T14" fmla="*/ 0 w 3800"/>
                <a:gd name="T15" fmla="*/ 2987 h 3584"/>
                <a:gd name="T16" fmla="*/ 0 w 3800"/>
                <a:gd name="T17" fmla="*/ 598 h 35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800" h="3584">
                  <a:moveTo>
                    <a:pt x="0" y="598"/>
                  </a:moveTo>
                  <a:cubicBezTo>
                    <a:pt x="0" y="268"/>
                    <a:pt x="268" y="0"/>
                    <a:pt x="598" y="0"/>
                  </a:cubicBezTo>
                  <a:lnTo>
                    <a:pt x="3203" y="0"/>
                  </a:lnTo>
                  <a:cubicBezTo>
                    <a:pt x="3533" y="0"/>
                    <a:pt x="3800" y="268"/>
                    <a:pt x="3800" y="598"/>
                  </a:cubicBezTo>
                  <a:lnTo>
                    <a:pt x="3800" y="2987"/>
                  </a:lnTo>
                  <a:cubicBezTo>
                    <a:pt x="3800" y="3317"/>
                    <a:pt x="3533" y="3584"/>
                    <a:pt x="3203" y="3584"/>
                  </a:cubicBezTo>
                  <a:lnTo>
                    <a:pt x="598" y="3584"/>
                  </a:lnTo>
                  <a:cubicBezTo>
                    <a:pt x="268" y="3584"/>
                    <a:pt x="0" y="3317"/>
                    <a:pt x="0" y="2987"/>
                  </a:cubicBezTo>
                  <a:lnTo>
                    <a:pt x="0" y="598"/>
                  </a:lnTo>
                  <a:close/>
                </a:path>
              </a:pathLst>
            </a:custGeom>
            <a:solidFill>
              <a:srgbClr val="DDD9C3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s-CR" sz="2400"/>
            </a:p>
          </p:txBody>
        </p:sp>
        <p:sp>
          <p:nvSpPr>
            <p:cNvPr id="34" name="Freeform 59"/>
            <p:cNvSpPr>
              <a:spLocks/>
            </p:cNvSpPr>
            <p:nvPr/>
          </p:nvSpPr>
          <p:spPr bwMode="auto">
            <a:xfrm>
              <a:off x="2326004" y="2500434"/>
              <a:ext cx="691515" cy="654050"/>
            </a:xfrm>
            <a:custGeom>
              <a:avLst/>
              <a:gdLst>
                <a:gd name="T0" fmla="*/ 0 w 3800"/>
                <a:gd name="T1" fmla="*/ 598 h 3584"/>
                <a:gd name="T2" fmla="*/ 598 w 3800"/>
                <a:gd name="T3" fmla="*/ 0 h 3584"/>
                <a:gd name="T4" fmla="*/ 3203 w 3800"/>
                <a:gd name="T5" fmla="*/ 0 h 3584"/>
                <a:gd name="T6" fmla="*/ 3800 w 3800"/>
                <a:gd name="T7" fmla="*/ 598 h 3584"/>
                <a:gd name="T8" fmla="*/ 3800 w 3800"/>
                <a:gd name="T9" fmla="*/ 2987 h 3584"/>
                <a:gd name="T10" fmla="*/ 3203 w 3800"/>
                <a:gd name="T11" fmla="*/ 3584 h 3584"/>
                <a:gd name="T12" fmla="*/ 598 w 3800"/>
                <a:gd name="T13" fmla="*/ 3584 h 3584"/>
                <a:gd name="T14" fmla="*/ 0 w 3800"/>
                <a:gd name="T15" fmla="*/ 2987 h 3584"/>
                <a:gd name="T16" fmla="*/ 0 w 3800"/>
                <a:gd name="T17" fmla="*/ 598 h 35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800" h="3584">
                  <a:moveTo>
                    <a:pt x="0" y="598"/>
                  </a:moveTo>
                  <a:cubicBezTo>
                    <a:pt x="0" y="268"/>
                    <a:pt x="268" y="0"/>
                    <a:pt x="598" y="0"/>
                  </a:cubicBezTo>
                  <a:lnTo>
                    <a:pt x="3203" y="0"/>
                  </a:lnTo>
                  <a:cubicBezTo>
                    <a:pt x="3533" y="0"/>
                    <a:pt x="3800" y="268"/>
                    <a:pt x="3800" y="598"/>
                  </a:cubicBezTo>
                  <a:lnTo>
                    <a:pt x="3800" y="2987"/>
                  </a:lnTo>
                  <a:cubicBezTo>
                    <a:pt x="3800" y="3317"/>
                    <a:pt x="3533" y="3584"/>
                    <a:pt x="3203" y="3584"/>
                  </a:cubicBezTo>
                  <a:lnTo>
                    <a:pt x="598" y="3584"/>
                  </a:lnTo>
                  <a:cubicBezTo>
                    <a:pt x="268" y="3584"/>
                    <a:pt x="0" y="3317"/>
                    <a:pt x="0" y="2987"/>
                  </a:cubicBezTo>
                  <a:lnTo>
                    <a:pt x="0" y="598"/>
                  </a:lnTo>
                  <a:close/>
                </a:path>
              </a:pathLst>
            </a:custGeom>
            <a:noFill/>
            <a:ln w="5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s-CR" sz="2400"/>
            </a:p>
          </p:txBody>
        </p:sp>
        <p:sp>
          <p:nvSpPr>
            <p:cNvPr id="35" name="Rectangle 60"/>
            <p:cNvSpPr>
              <a:spLocks noChangeArrowheads="1"/>
            </p:cNvSpPr>
            <p:nvPr/>
          </p:nvSpPr>
          <p:spPr bwMode="auto">
            <a:xfrm>
              <a:off x="2430530" y="2610924"/>
              <a:ext cx="534035" cy="4146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none" lIns="0" tIns="0" rIns="0" bIns="0" anchor="t" anchorCtr="0"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0"/>
                </a:spcAft>
              </a:pPr>
              <a:r>
                <a:rPr lang="en-US" sz="9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Rural </a:t>
              </a:r>
              <a:endParaRPr lang="es-CR" sz="140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ctr">
                <a:lnSpc>
                  <a:spcPct val="115000"/>
                </a:lnSpc>
                <a:spcAft>
                  <a:spcPts val="0"/>
                </a:spcAft>
              </a:pPr>
              <a:r>
                <a:rPr lang="en-US" sz="9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territorial</a:t>
              </a:r>
              <a:endParaRPr lang="es-CR" sz="140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ctr">
                <a:lnSpc>
                  <a:spcPct val="115000"/>
                </a:lnSpc>
                <a:spcAft>
                  <a:spcPts val="0"/>
                </a:spcAft>
              </a:pPr>
              <a:r>
                <a:rPr lang="en-US" sz="9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development</a:t>
              </a:r>
              <a:endParaRPr lang="es-CR" sz="140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" name="Rectangle 62"/>
            <p:cNvSpPr>
              <a:spLocks noChangeArrowheads="1"/>
            </p:cNvSpPr>
            <p:nvPr/>
          </p:nvSpPr>
          <p:spPr bwMode="auto">
            <a:xfrm>
              <a:off x="2896234" y="2784914"/>
              <a:ext cx="22821" cy="916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none" lIns="0" tIns="0" rIns="0" bIns="0" anchor="t" anchorCtr="0">
              <a:sp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s-CR" sz="8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endParaRPr lang="es-CR" sz="140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" name="Freeform 63"/>
            <p:cNvSpPr>
              <a:spLocks/>
            </p:cNvSpPr>
            <p:nvPr/>
          </p:nvSpPr>
          <p:spPr bwMode="auto">
            <a:xfrm>
              <a:off x="2159634" y="2798249"/>
              <a:ext cx="163195" cy="96520"/>
            </a:xfrm>
            <a:custGeom>
              <a:avLst/>
              <a:gdLst>
                <a:gd name="T0" fmla="*/ 0 w 257"/>
                <a:gd name="T1" fmla="*/ 76 h 152"/>
                <a:gd name="T2" fmla="*/ 129 w 257"/>
                <a:gd name="T3" fmla="*/ 0 h 152"/>
                <a:gd name="T4" fmla="*/ 257 w 257"/>
                <a:gd name="T5" fmla="*/ 76 h 152"/>
                <a:gd name="T6" fmla="*/ 129 w 257"/>
                <a:gd name="T7" fmla="*/ 152 h 152"/>
                <a:gd name="T8" fmla="*/ 0 w 257"/>
                <a:gd name="T9" fmla="*/ 76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7" h="152">
                  <a:moveTo>
                    <a:pt x="0" y="76"/>
                  </a:moveTo>
                  <a:lnTo>
                    <a:pt x="129" y="0"/>
                  </a:lnTo>
                  <a:lnTo>
                    <a:pt x="257" y="76"/>
                  </a:lnTo>
                  <a:lnTo>
                    <a:pt x="129" y="152"/>
                  </a:lnTo>
                  <a:lnTo>
                    <a:pt x="0" y="76"/>
                  </a:lnTo>
                  <a:close/>
                </a:path>
              </a:pathLst>
            </a:custGeom>
            <a:solidFill>
              <a:srgbClr val="E6B9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s-CR" sz="2400"/>
            </a:p>
          </p:txBody>
        </p:sp>
        <p:sp>
          <p:nvSpPr>
            <p:cNvPr id="38" name="Freeform 64"/>
            <p:cNvSpPr>
              <a:spLocks/>
            </p:cNvSpPr>
            <p:nvPr/>
          </p:nvSpPr>
          <p:spPr bwMode="auto">
            <a:xfrm>
              <a:off x="2159634" y="2798249"/>
              <a:ext cx="163195" cy="96520"/>
            </a:xfrm>
            <a:custGeom>
              <a:avLst/>
              <a:gdLst>
                <a:gd name="T0" fmla="*/ 0 w 257"/>
                <a:gd name="T1" fmla="*/ 76 h 152"/>
                <a:gd name="T2" fmla="*/ 129 w 257"/>
                <a:gd name="T3" fmla="*/ 0 h 152"/>
                <a:gd name="T4" fmla="*/ 257 w 257"/>
                <a:gd name="T5" fmla="*/ 76 h 152"/>
                <a:gd name="T6" fmla="*/ 129 w 257"/>
                <a:gd name="T7" fmla="*/ 152 h 152"/>
                <a:gd name="T8" fmla="*/ 0 w 257"/>
                <a:gd name="T9" fmla="*/ 76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7" h="152">
                  <a:moveTo>
                    <a:pt x="0" y="76"/>
                  </a:moveTo>
                  <a:lnTo>
                    <a:pt x="129" y="0"/>
                  </a:lnTo>
                  <a:lnTo>
                    <a:pt x="257" y="76"/>
                  </a:lnTo>
                  <a:lnTo>
                    <a:pt x="129" y="152"/>
                  </a:lnTo>
                  <a:lnTo>
                    <a:pt x="0" y="76"/>
                  </a:lnTo>
                  <a:close/>
                </a:path>
              </a:pathLst>
            </a:custGeom>
            <a:noFill/>
            <a:ln w="5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s-CR" sz="2400"/>
            </a:p>
          </p:txBody>
        </p:sp>
        <p:sp>
          <p:nvSpPr>
            <p:cNvPr id="39" name="Freeform 65"/>
            <p:cNvSpPr>
              <a:spLocks/>
            </p:cNvSpPr>
            <p:nvPr/>
          </p:nvSpPr>
          <p:spPr bwMode="auto">
            <a:xfrm>
              <a:off x="3194049" y="2500434"/>
              <a:ext cx="718820" cy="615950"/>
            </a:xfrm>
            <a:custGeom>
              <a:avLst/>
              <a:gdLst>
                <a:gd name="T0" fmla="*/ 0 w 3952"/>
                <a:gd name="T1" fmla="*/ 563 h 3376"/>
                <a:gd name="T2" fmla="*/ 563 w 3952"/>
                <a:gd name="T3" fmla="*/ 0 h 3376"/>
                <a:gd name="T4" fmla="*/ 3390 w 3952"/>
                <a:gd name="T5" fmla="*/ 0 h 3376"/>
                <a:gd name="T6" fmla="*/ 3952 w 3952"/>
                <a:gd name="T7" fmla="*/ 563 h 3376"/>
                <a:gd name="T8" fmla="*/ 3952 w 3952"/>
                <a:gd name="T9" fmla="*/ 2814 h 3376"/>
                <a:gd name="T10" fmla="*/ 3390 w 3952"/>
                <a:gd name="T11" fmla="*/ 3376 h 3376"/>
                <a:gd name="T12" fmla="*/ 563 w 3952"/>
                <a:gd name="T13" fmla="*/ 3376 h 3376"/>
                <a:gd name="T14" fmla="*/ 0 w 3952"/>
                <a:gd name="T15" fmla="*/ 2814 h 3376"/>
                <a:gd name="T16" fmla="*/ 0 w 3952"/>
                <a:gd name="T17" fmla="*/ 563 h 3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52" h="3376">
                  <a:moveTo>
                    <a:pt x="0" y="563"/>
                  </a:moveTo>
                  <a:cubicBezTo>
                    <a:pt x="0" y="252"/>
                    <a:pt x="252" y="0"/>
                    <a:pt x="563" y="0"/>
                  </a:cubicBezTo>
                  <a:lnTo>
                    <a:pt x="3390" y="0"/>
                  </a:lnTo>
                  <a:cubicBezTo>
                    <a:pt x="3701" y="0"/>
                    <a:pt x="3952" y="252"/>
                    <a:pt x="3952" y="563"/>
                  </a:cubicBezTo>
                  <a:lnTo>
                    <a:pt x="3952" y="2814"/>
                  </a:lnTo>
                  <a:cubicBezTo>
                    <a:pt x="3952" y="3125"/>
                    <a:pt x="3701" y="3376"/>
                    <a:pt x="3390" y="3376"/>
                  </a:cubicBezTo>
                  <a:lnTo>
                    <a:pt x="563" y="3376"/>
                  </a:lnTo>
                  <a:cubicBezTo>
                    <a:pt x="252" y="3376"/>
                    <a:pt x="0" y="3125"/>
                    <a:pt x="0" y="2814"/>
                  </a:cubicBezTo>
                  <a:lnTo>
                    <a:pt x="0" y="563"/>
                  </a:lnTo>
                  <a:close/>
                </a:path>
              </a:pathLst>
            </a:custGeom>
            <a:solidFill>
              <a:srgbClr val="DDD9C3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s-CR" sz="2400"/>
            </a:p>
          </p:txBody>
        </p:sp>
        <p:sp>
          <p:nvSpPr>
            <p:cNvPr id="40" name="Freeform 66"/>
            <p:cNvSpPr>
              <a:spLocks/>
            </p:cNvSpPr>
            <p:nvPr/>
          </p:nvSpPr>
          <p:spPr bwMode="auto">
            <a:xfrm>
              <a:off x="3193414" y="2500434"/>
              <a:ext cx="719455" cy="615950"/>
            </a:xfrm>
            <a:custGeom>
              <a:avLst/>
              <a:gdLst>
                <a:gd name="T0" fmla="*/ 0 w 3952"/>
                <a:gd name="T1" fmla="*/ 563 h 3376"/>
                <a:gd name="T2" fmla="*/ 563 w 3952"/>
                <a:gd name="T3" fmla="*/ 0 h 3376"/>
                <a:gd name="T4" fmla="*/ 3390 w 3952"/>
                <a:gd name="T5" fmla="*/ 0 h 3376"/>
                <a:gd name="T6" fmla="*/ 3952 w 3952"/>
                <a:gd name="T7" fmla="*/ 563 h 3376"/>
                <a:gd name="T8" fmla="*/ 3952 w 3952"/>
                <a:gd name="T9" fmla="*/ 2814 h 3376"/>
                <a:gd name="T10" fmla="*/ 3390 w 3952"/>
                <a:gd name="T11" fmla="*/ 3376 h 3376"/>
                <a:gd name="T12" fmla="*/ 563 w 3952"/>
                <a:gd name="T13" fmla="*/ 3376 h 3376"/>
                <a:gd name="T14" fmla="*/ 0 w 3952"/>
                <a:gd name="T15" fmla="*/ 2814 h 3376"/>
                <a:gd name="T16" fmla="*/ 0 w 3952"/>
                <a:gd name="T17" fmla="*/ 563 h 3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52" h="3376">
                  <a:moveTo>
                    <a:pt x="0" y="563"/>
                  </a:moveTo>
                  <a:cubicBezTo>
                    <a:pt x="0" y="252"/>
                    <a:pt x="252" y="0"/>
                    <a:pt x="563" y="0"/>
                  </a:cubicBezTo>
                  <a:lnTo>
                    <a:pt x="3390" y="0"/>
                  </a:lnTo>
                  <a:cubicBezTo>
                    <a:pt x="3701" y="0"/>
                    <a:pt x="3952" y="252"/>
                    <a:pt x="3952" y="563"/>
                  </a:cubicBezTo>
                  <a:lnTo>
                    <a:pt x="3952" y="2814"/>
                  </a:lnTo>
                  <a:cubicBezTo>
                    <a:pt x="3952" y="3125"/>
                    <a:pt x="3701" y="3376"/>
                    <a:pt x="3390" y="3376"/>
                  </a:cubicBezTo>
                  <a:lnTo>
                    <a:pt x="563" y="3376"/>
                  </a:lnTo>
                  <a:cubicBezTo>
                    <a:pt x="252" y="3376"/>
                    <a:pt x="0" y="3125"/>
                    <a:pt x="0" y="2814"/>
                  </a:cubicBezTo>
                  <a:lnTo>
                    <a:pt x="0" y="563"/>
                  </a:lnTo>
                  <a:close/>
                </a:path>
              </a:pathLst>
            </a:custGeom>
            <a:noFill/>
            <a:ln w="5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s-CR" sz="2400"/>
            </a:p>
          </p:txBody>
        </p:sp>
        <p:sp>
          <p:nvSpPr>
            <p:cNvPr id="41" name="Rectangle 67"/>
            <p:cNvSpPr>
              <a:spLocks noChangeArrowheads="1"/>
            </p:cNvSpPr>
            <p:nvPr/>
          </p:nvSpPr>
          <p:spPr bwMode="auto">
            <a:xfrm>
              <a:off x="3246888" y="2520119"/>
              <a:ext cx="628848" cy="5512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none" lIns="0" tIns="0" rIns="0" bIns="0" anchor="t" anchorCtr="0">
              <a:spAutoFit/>
            </a:bodyPr>
            <a:lstStyle/>
            <a:p>
              <a:pPr algn="ctr">
                <a:lnSpc>
                  <a:spcPct val="115000"/>
                </a:lnSpc>
                <a:spcAft>
                  <a:spcPts val="0"/>
                </a:spcAft>
              </a:pPr>
              <a:r>
                <a:rPr lang="en-US" sz="9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Agriculture </a:t>
              </a:r>
              <a:endParaRPr lang="es-CR" sz="140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ctr">
                <a:lnSpc>
                  <a:spcPct val="115000"/>
                </a:lnSpc>
                <a:spcAft>
                  <a:spcPts val="0"/>
                </a:spcAft>
              </a:pPr>
              <a:r>
                <a:rPr lang="en-US" sz="9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adaptation and </a:t>
              </a:r>
              <a:endParaRPr lang="es-CR" sz="140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ctr">
                <a:lnSpc>
                  <a:spcPct val="115000"/>
                </a:lnSpc>
                <a:spcAft>
                  <a:spcPts val="0"/>
                </a:spcAft>
              </a:pPr>
              <a:r>
                <a:rPr lang="en-US" sz="9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mitigation to </a:t>
              </a:r>
              <a:endParaRPr lang="es-CR" sz="140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ctr">
                <a:lnSpc>
                  <a:spcPct val="115000"/>
                </a:lnSpc>
                <a:spcAft>
                  <a:spcPts val="0"/>
                </a:spcAft>
              </a:pPr>
              <a:r>
                <a:rPr lang="en-US" sz="9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climate </a:t>
              </a:r>
              <a:endParaRPr lang="es-CR" sz="140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ctr">
                <a:lnSpc>
                  <a:spcPct val="115000"/>
                </a:lnSpc>
                <a:spcAft>
                  <a:spcPts val="0"/>
                </a:spcAft>
              </a:pPr>
              <a:r>
                <a:rPr lang="en-US" sz="9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change</a:t>
              </a:r>
              <a:endParaRPr lang="es-CR" sz="140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" name="Rectangle 75"/>
            <p:cNvSpPr>
              <a:spLocks noChangeArrowheads="1"/>
            </p:cNvSpPr>
            <p:nvPr/>
          </p:nvSpPr>
          <p:spPr bwMode="auto">
            <a:xfrm>
              <a:off x="3695064" y="2939219"/>
              <a:ext cx="22821" cy="916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none" lIns="0" tIns="0" rIns="0" bIns="0" anchor="t" anchorCtr="0">
              <a:sp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s-CR" sz="8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endParaRPr lang="es-CR" sz="140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" name="Freeform 76"/>
            <p:cNvSpPr>
              <a:spLocks/>
            </p:cNvSpPr>
            <p:nvPr/>
          </p:nvSpPr>
          <p:spPr bwMode="auto">
            <a:xfrm>
              <a:off x="3041014" y="2803964"/>
              <a:ext cx="161290" cy="96520"/>
            </a:xfrm>
            <a:custGeom>
              <a:avLst/>
              <a:gdLst>
                <a:gd name="T0" fmla="*/ 0 w 254"/>
                <a:gd name="T1" fmla="*/ 76 h 152"/>
                <a:gd name="T2" fmla="*/ 127 w 254"/>
                <a:gd name="T3" fmla="*/ 0 h 152"/>
                <a:gd name="T4" fmla="*/ 254 w 254"/>
                <a:gd name="T5" fmla="*/ 76 h 152"/>
                <a:gd name="T6" fmla="*/ 127 w 254"/>
                <a:gd name="T7" fmla="*/ 152 h 152"/>
                <a:gd name="T8" fmla="*/ 0 w 254"/>
                <a:gd name="T9" fmla="*/ 76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4" h="152">
                  <a:moveTo>
                    <a:pt x="0" y="76"/>
                  </a:moveTo>
                  <a:lnTo>
                    <a:pt x="127" y="0"/>
                  </a:lnTo>
                  <a:lnTo>
                    <a:pt x="254" y="76"/>
                  </a:lnTo>
                  <a:lnTo>
                    <a:pt x="127" y="152"/>
                  </a:lnTo>
                  <a:lnTo>
                    <a:pt x="0" y="76"/>
                  </a:lnTo>
                  <a:close/>
                </a:path>
              </a:pathLst>
            </a:custGeom>
            <a:solidFill>
              <a:srgbClr val="E6B9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s-CR" sz="2400"/>
            </a:p>
          </p:txBody>
        </p:sp>
        <p:sp>
          <p:nvSpPr>
            <p:cNvPr id="44" name="Freeform 77"/>
            <p:cNvSpPr>
              <a:spLocks/>
            </p:cNvSpPr>
            <p:nvPr/>
          </p:nvSpPr>
          <p:spPr bwMode="auto">
            <a:xfrm>
              <a:off x="3041014" y="2803964"/>
              <a:ext cx="161290" cy="96520"/>
            </a:xfrm>
            <a:custGeom>
              <a:avLst/>
              <a:gdLst>
                <a:gd name="T0" fmla="*/ 0 w 254"/>
                <a:gd name="T1" fmla="*/ 76 h 152"/>
                <a:gd name="T2" fmla="*/ 127 w 254"/>
                <a:gd name="T3" fmla="*/ 0 h 152"/>
                <a:gd name="T4" fmla="*/ 254 w 254"/>
                <a:gd name="T5" fmla="*/ 76 h 152"/>
                <a:gd name="T6" fmla="*/ 127 w 254"/>
                <a:gd name="T7" fmla="*/ 152 h 152"/>
                <a:gd name="T8" fmla="*/ 0 w 254"/>
                <a:gd name="T9" fmla="*/ 76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4" h="152">
                  <a:moveTo>
                    <a:pt x="0" y="76"/>
                  </a:moveTo>
                  <a:lnTo>
                    <a:pt x="127" y="0"/>
                  </a:lnTo>
                  <a:lnTo>
                    <a:pt x="254" y="76"/>
                  </a:lnTo>
                  <a:lnTo>
                    <a:pt x="127" y="152"/>
                  </a:lnTo>
                  <a:lnTo>
                    <a:pt x="0" y="76"/>
                  </a:lnTo>
                  <a:close/>
                </a:path>
              </a:pathLst>
            </a:custGeom>
            <a:noFill/>
            <a:ln w="5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s-CR" sz="2400"/>
            </a:p>
          </p:txBody>
        </p:sp>
        <p:sp>
          <p:nvSpPr>
            <p:cNvPr id="45" name="Freeform 78"/>
            <p:cNvSpPr>
              <a:spLocks/>
            </p:cNvSpPr>
            <p:nvPr/>
          </p:nvSpPr>
          <p:spPr bwMode="auto">
            <a:xfrm>
              <a:off x="4091939" y="2490274"/>
              <a:ext cx="739775" cy="605790"/>
            </a:xfrm>
            <a:custGeom>
              <a:avLst/>
              <a:gdLst>
                <a:gd name="T0" fmla="*/ 0 w 4064"/>
                <a:gd name="T1" fmla="*/ 554 h 3320"/>
                <a:gd name="T2" fmla="*/ 554 w 4064"/>
                <a:gd name="T3" fmla="*/ 0 h 3320"/>
                <a:gd name="T4" fmla="*/ 3511 w 4064"/>
                <a:gd name="T5" fmla="*/ 0 h 3320"/>
                <a:gd name="T6" fmla="*/ 4064 w 4064"/>
                <a:gd name="T7" fmla="*/ 554 h 3320"/>
                <a:gd name="T8" fmla="*/ 4064 w 4064"/>
                <a:gd name="T9" fmla="*/ 2767 h 3320"/>
                <a:gd name="T10" fmla="*/ 3511 w 4064"/>
                <a:gd name="T11" fmla="*/ 3320 h 3320"/>
                <a:gd name="T12" fmla="*/ 554 w 4064"/>
                <a:gd name="T13" fmla="*/ 3320 h 3320"/>
                <a:gd name="T14" fmla="*/ 0 w 4064"/>
                <a:gd name="T15" fmla="*/ 2767 h 3320"/>
                <a:gd name="T16" fmla="*/ 0 w 4064"/>
                <a:gd name="T17" fmla="*/ 554 h 33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064" h="3320">
                  <a:moveTo>
                    <a:pt x="0" y="554"/>
                  </a:moveTo>
                  <a:cubicBezTo>
                    <a:pt x="0" y="248"/>
                    <a:pt x="248" y="0"/>
                    <a:pt x="554" y="0"/>
                  </a:cubicBezTo>
                  <a:lnTo>
                    <a:pt x="3511" y="0"/>
                  </a:lnTo>
                  <a:cubicBezTo>
                    <a:pt x="3817" y="0"/>
                    <a:pt x="4064" y="248"/>
                    <a:pt x="4064" y="554"/>
                  </a:cubicBezTo>
                  <a:lnTo>
                    <a:pt x="4064" y="2767"/>
                  </a:lnTo>
                  <a:cubicBezTo>
                    <a:pt x="4064" y="3073"/>
                    <a:pt x="3817" y="3320"/>
                    <a:pt x="3511" y="3320"/>
                  </a:cubicBezTo>
                  <a:lnTo>
                    <a:pt x="554" y="3320"/>
                  </a:lnTo>
                  <a:cubicBezTo>
                    <a:pt x="248" y="3320"/>
                    <a:pt x="0" y="3073"/>
                    <a:pt x="0" y="2767"/>
                  </a:cubicBezTo>
                  <a:lnTo>
                    <a:pt x="0" y="554"/>
                  </a:lnTo>
                  <a:close/>
                </a:path>
              </a:pathLst>
            </a:custGeom>
            <a:solidFill>
              <a:srgbClr val="DDD9C3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s-CR" sz="2400"/>
            </a:p>
          </p:txBody>
        </p:sp>
        <p:sp>
          <p:nvSpPr>
            <p:cNvPr id="46" name="Freeform 79"/>
            <p:cNvSpPr>
              <a:spLocks/>
            </p:cNvSpPr>
            <p:nvPr/>
          </p:nvSpPr>
          <p:spPr bwMode="auto">
            <a:xfrm>
              <a:off x="4091939" y="2490274"/>
              <a:ext cx="739775" cy="605790"/>
            </a:xfrm>
            <a:custGeom>
              <a:avLst/>
              <a:gdLst>
                <a:gd name="T0" fmla="*/ 0 w 4064"/>
                <a:gd name="T1" fmla="*/ 554 h 3320"/>
                <a:gd name="T2" fmla="*/ 554 w 4064"/>
                <a:gd name="T3" fmla="*/ 0 h 3320"/>
                <a:gd name="T4" fmla="*/ 3511 w 4064"/>
                <a:gd name="T5" fmla="*/ 0 h 3320"/>
                <a:gd name="T6" fmla="*/ 4064 w 4064"/>
                <a:gd name="T7" fmla="*/ 554 h 3320"/>
                <a:gd name="T8" fmla="*/ 4064 w 4064"/>
                <a:gd name="T9" fmla="*/ 2767 h 3320"/>
                <a:gd name="T10" fmla="*/ 3511 w 4064"/>
                <a:gd name="T11" fmla="*/ 3320 h 3320"/>
                <a:gd name="T12" fmla="*/ 554 w 4064"/>
                <a:gd name="T13" fmla="*/ 3320 h 3320"/>
                <a:gd name="T14" fmla="*/ 0 w 4064"/>
                <a:gd name="T15" fmla="*/ 2767 h 3320"/>
                <a:gd name="T16" fmla="*/ 0 w 4064"/>
                <a:gd name="T17" fmla="*/ 554 h 33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064" h="3320">
                  <a:moveTo>
                    <a:pt x="0" y="554"/>
                  </a:moveTo>
                  <a:cubicBezTo>
                    <a:pt x="0" y="248"/>
                    <a:pt x="248" y="0"/>
                    <a:pt x="554" y="0"/>
                  </a:cubicBezTo>
                  <a:lnTo>
                    <a:pt x="3511" y="0"/>
                  </a:lnTo>
                  <a:cubicBezTo>
                    <a:pt x="3817" y="0"/>
                    <a:pt x="4064" y="248"/>
                    <a:pt x="4064" y="554"/>
                  </a:cubicBezTo>
                  <a:lnTo>
                    <a:pt x="4064" y="2767"/>
                  </a:lnTo>
                  <a:cubicBezTo>
                    <a:pt x="4064" y="3073"/>
                    <a:pt x="3817" y="3320"/>
                    <a:pt x="3511" y="3320"/>
                  </a:cubicBezTo>
                  <a:lnTo>
                    <a:pt x="554" y="3320"/>
                  </a:lnTo>
                  <a:cubicBezTo>
                    <a:pt x="248" y="3320"/>
                    <a:pt x="0" y="3073"/>
                    <a:pt x="0" y="2767"/>
                  </a:cubicBezTo>
                  <a:lnTo>
                    <a:pt x="0" y="554"/>
                  </a:lnTo>
                  <a:close/>
                </a:path>
              </a:pathLst>
            </a:custGeom>
            <a:noFill/>
            <a:ln w="5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s-CR" sz="2400"/>
            </a:p>
          </p:txBody>
        </p:sp>
        <p:sp>
          <p:nvSpPr>
            <p:cNvPr id="47" name="Rectangle 80"/>
            <p:cNvSpPr>
              <a:spLocks noChangeArrowheads="1"/>
            </p:cNvSpPr>
            <p:nvPr/>
          </p:nvSpPr>
          <p:spPr bwMode="auto">
            <a:xfrm>
              <a:off x="4155113" y="2555044"/>
              <a:ext cx="618705" cy="4410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none" lIns="0" tIns="0" rIns="0" bIns="0" anchor="t" anchorCtr="0">
              <a:spAutoFit/>
            </a:bodyPr>
            <a:lstStyle/>
            <a:p>
              <a:pPr algn="ctr">
                <a:lnSpc>
                  <a:spcPct val="115000"/>
                </a:lnSpc>
                <a:spcAft>
                  <a:spcPts val="0"/>
                </a:spcAft>
              </a:pPr>
              <a:r>
                <a:rPr lang="en-US" sz="9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Strengthening  </a:t>
              </a:r>
              <a:endParaRPr lang="es-CR" sz="140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ctr">
                <a:lnSpc>
                  <a:spcPct val="115000"/>
                </a:lnSpc>
                <a:spcAft>
                  <a:spcPts val="0"/>
                </a:spcAft>
              </a:pPr>
              <a:r>
                <a:rPr lang="en-US" sz="9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of agro-</a:t>
              </a:r>
              <a:endParaRPr lang="es-CR" sz="140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ctr">
                <a:lnSpc>
                  <a:spcPct val="115000"/>
                </a:lnSpc>
                <a:spcAft>
                  <a:spcPts val="0"/>
                </a:spcAft>
              </a:pPr>
              <a:r>
                <a:rPr lang="en-US" sz="9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exporting </a:t>
              </a:r>
              <a:endParaRPr lang="es-CR" sz="140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ctr">
                <a:lnSpc>
                  <a:spcPct val="115000"/>
                </a:lnSpc>
                <a:spcAft>
                  <a:spcPts val="0"/>
                </a:spcAft>
              </a:pPr>
              <a:r>
                <a:rPr lang="en-US" sz="9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sector</a:t>
              </a:r>
              <a:endParaRPr lang="es-CR" sz="140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" name="Rectangle 83"/>
            <p:cNvSpPr>
              <a:spLocks noChangeArrowheads="1"/>
            </p:cNvSpPr>
            <p:nvPr/>
          </p:nvSpPr>
          <p:spPr bwMode="auto">
            <a:xfrm>
              <a:off x="4710429" y="2793169"/>
              <a:ext cx="22821" cy="916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none" lIns="0" tIns="0" rIns="0" bIns="0" anchor="t" anchorCtr="0">
              <a:sp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s-CR" sz="8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endParaRPr lang="es-CR" sz="140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" name="Freeform 84"/>
            <p:cNvSpPr>
              <a:spLocks/>
            </p:cNvSpPr>
            <p:nvPr/>
          </p:nvSpPr>
          <p:spPr bwMode="auto">
            <a:xfrm>
              <a:off x="3923029" y="2782374"/>
              <a:ext cx="163195" cy="96520"/>
            </a:xfrm>
            <a:custGeom>
              <a:avLst/>
              <a:gdLst>
                <a:gd name="T0" fmla="*/ 0 w 257"/>
                <a:gd name="T1" fmla="*/ 76 h 152"/>
                <a:gd name="T2" fmla="*/ 129 w 257"/>
                <a:gd name="T3" fmla="*/ 0 h 152"/>
                <a:gd name="T4" fmla="*/ 257 w 257"/>
                <a:gd name="T5" fmla="*/ 76 h 152"/>
                <a:gd name="T6" fmla="*/ 129 w 257"/>
                <a:gd name="T7" fmla="*/ 152 h 152"/>
                <a:gd name="T8" fmla="*/ 0 w 257"/>
                <a:gd name="T9" fmla="*/ 76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7" h="152">
                  <a:moveTo>
                    <a:pt x="0" y="76"/>
                  </a:moveTo>
                  <a:lnTo>
                    <a:pt x="129" y="0"/>
                  </a:lnTo>
                  <a:lnTo>
                    <a:pt x="257" y="76"/>
                  </a:lnTo>
                  <a:lnTo>
                    <a:pt x="129" y="152"/>
                  </a:lnTo>
                  <a:lnTo>
                    <a:pt x="0" y="76"/>
                  </a:lnTo>
                  <a:close/>
                </a:path>
              </a:pathLst>
            </a:custGeom>
            <a:solidFill>
              <a:srgbClr val="E6B9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s-CR" sz="2400"/>
            </a:p>
          </p:txBody>
        </p:sp>
        <p:sp>
          <p:nvSpPr>
            <p:cNvPr id="50" name="Freeform 85"/>
            <p:cNvSpPr>
              <a:spLocks/>
            </p:cNvSpPr>
            <p:nvPr/>
          </p:nvSpPr>
          <p:spPr bwMode="auto">
            <a:xfrm>
              <a:off x="3923029" y="2782374"/>
              <a:ext cx="163195" cy="96520"/>
            </a:xfrm>
            <a:custGeom>
              <a:avLst/>
              <a:gdLst>
                <a:gd name="T0" fmla="*/ 0 w 257"/>
                <a:gd name="T1" fmla="*/ 76 h 152"/>
                <a:gd name="T2" fmla="*/ 129 w 257"/>
                <a:gd name="T3" fmla="*/ 0 h 152"/>
                <a:gd name="T4" fmla="*/ 257 w 257"/>
                <a:gd name="T5" fmla="*/ 76 h 152"/>
                <a:gd name="T6" fmla="*/ 129 w 257"/>
                <a:gd name="T7" fmla="*/ 152 h 152"/>
                <a:gd name="T8" fmla="*/ 0 w 257"/>
                <a:gd name="T9" fmla="*/ 76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7" h="152">
                  <a:moveTo>
                    <a:pt x="0" y="76"/>
                  </a:moveTo>
                  <a:lnTo>
                    <a:pt x="129" y="0"/>
                  </a:lnTo>
                  <a:lnTo>
                    <a:pt x="257" y="76"/>
                  </a:lnTo>
                  <a:lnTo>
                    <a:pt x="129" y="152"/>
                  </a:lnTo>
                  <a:lnTo>
                    <a:pt x="0" y="76"/>
                  </a:lnTo>
                  <a:close/>
                </a:path>
              </a:pathLst>
            </a:custGeom>
            <a:noFill/>
            <a:ln w="5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s-CR" sz="2400"/>
            </a:p>
          </p:txBody>
        </p:sp>
        <p:sp>
          <p:nvSpPr>
            <p:cNvPr id="51" name="Oval 86"/>
            <p:cNvSpPr>
              <a:spLocks noChangeArrowheads="1"/>
            </p:cNvSpPr>
            <p:nvPr/>
          </p:nvSpPr>
          <p:spPr bwMode="auto">
            <a:xfrm>
              <a:off x="469264" y="1088194"/>
              <a:ext cx="1304925" cy="1068705"/>
            </a:xfrm>
            <a:prstGeom prst="ellipse">
              <a:avLst/>
            </a:prstGeom>
            <a:solidFill>
              <a:srgbClr val="B9CDE5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s-CR" sz="2400"/>
            </a:p>
          </p:txBody>
        </p:sp>
        <p:sp>
          <p:nvSpPr>
            <p:cNvPr id="52" name="Oval 87"/>
            <p:cNvSpPr>
              <a:spLocks noChangeArrowheads="1"/>
            </p:cNvSpPr>
            <p:nvPr/>
          </p:nvSpPr>
          <p:spPr bwMode="auto">
            <a:xfrm>
              <a:off x="469264" y="1088194"/>
              <a:ext cx="1304925" cy="1068705"/>
            </a:xfrm>
            <a:prstGeom prst="ellipse">
              <a:avLst/>
            </a:prstGeom>
            <a:noFill/>
            <a:ln w="5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s-CR" sz="2400"/>
            </a:p>
          </p:txBody>
        </p:sp>
        <p:sp>
          <p:nvSpPr>
            <p:cNvPr id="53" name="Rectangle 88"/>
            <p:cNvSpPr>
              <a:spLocks noChangeArrowheads="1"/>
            </p:cNvSpPr>
            <p:nvPr/>
          </p:nvSpPr>
          <p:spPr bwMode="auto">
            <a:xfrm>
              <a:off x="597466" y="1522983"/>
              <a:ext cx="1113155" cy="4206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none" lIns="0" tIns="0" rIns="0" bIns="0" anchor="t" anchorCtr="0"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0"/>
                </a:spcAft>
              </a:pPr>
              <a:r>
                <a:rPr lang="en-US" sz="10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Support the national</a:t>
              </a:r>
              <a:endParaRPr lang="es-CR" sz="140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ctr">
                <a:lnSpc>
                  <a:spcPct val="115000"/>
                </a:lnSpc>
                <a:spcAft>
                  <a:spcPts val="1000"/>
                </a:spcAft>
              </a:pPr>
              <a:r>
                <a:rPr lang="en-US" sz="10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goal of reducing poverty</a:t>
              </a:r>
              <a:endParaRPr lang="es-CR" sz="140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4" name="Rectangle 95"/>
            <p:cNvSpPr>
              <a:spLocks noChangeArrowheads="1"/>
            </p:cNvSpPr>
            <p:nvPr/>
          </p:nvSpPr>
          <p:spPr bwMode="auto">
            <a:xfrm>
              <a:off x="1342389" y="1623499"/>
              <a:ext cx="22821" cy="916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none" lIns="0" tIns="0" rIns="0" bIns="0" anchor="t" anchorCtr="0">
              <a:sp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s-CR" sz="8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endParaRPr lang="es-CR" sz="140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55" name="Line 96"/>
            <p:cNvCxnSpPr/>
            <p:nvPr/>
          </p:nvCxnSpPr>
          <p:spPr bwMode="auto">
            <a:xfrm flipH="1">
              <a:off x="934084" y="2153089"/>
              <a:ext cx="133985" cy="306705"/>
            </a:xfrm>
            <a:prstGeom prst="line">
              <a:avLst/>
            </a:prstGeom>
            <a:noFill/>
            <a:ln w="14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6" name="Line 97"/>
            <p:cNvCxnSpPr/>
            <p:nvPr/>
          </p:nvCxnSpPr>
          <p:spPr bwMode="auto">
            <a:xfrm>
              <a:off x="1068069" y="2153089"/>
              <a:ext cx="623570" cy="326390"/>
            </a:xfrm>
            <a:prstGeom prst="line">
              <a:avLst/>
            </a:prstGeom>
            <a:noFill/>
            <a:ln w="14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7" name="Line 98"/>
            <p:cNvCxnSpPr/>
            <p:nvPr/>
          </p:nvCxnSpPr>
          <p:spPr bwMode="auto">
            <a:xfrm>
              <a:off x="1096644" y="2153089"/>
              <a:ext cx="1526540" cy="346075"/>
            </a:xfrm>
            <a:prstGeom prst="line">
              <a:avLst/>
            </a:prstGeom>
            <a:noFill/>
            <a:ln w="14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8" name="Line 99"/>
            <p:cNvCxnSpPr/>
            <p:nvPr/>
          </p:nvCxnSpPr>
          <p:spPr bwMode="auto">
            <a:xfrm>
              <a:off x="1144904" y="2173409"/>
              <a:ext cx="2390775" cy="326390"/>
            </a:xfrm>
            <a:prstGeom prst="line">
              <a:avLst/>
            </a:prstGeom>
            <a:noFill/>
            <a:ln w="14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9" name="Line 100"/>
            <p:cNvCxnSpPr/>
            <p:nvPr/>
          </p:nvCxnSpPr>
          <p:spPr bwMode="auto">
            <a:xfrm>
              <a:off x="1230629" y="2153089"/>
              <a:ext cx="3171825" cy="326390"/>
            </a:xfrm>
            <a:prstGeom prst="line">
              <a:avLst/>
            </a:prstGeom>
            <a:noFill/>
            <a:ln w="14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0" name="Line 101"/>
            <p:cNvCxnSpPr/>
            <p:nvPr/>
          </p:nvCxnSpPr>
          <p:spPr bwMode="auto">
            <a:xfrm>
              <a:off x="3017519" y="2125149"/>
              <a:ext cx="1384935" cy="354965"/>
            </a:xfrm>
            <a:prstGeom prst="line">
              <a:avLst/>
            </a:prstGeom>
            <a:noFill/>
            <a:ln w="14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1" name="Line 102"/>
            <p:cNvCxnSpPr/>
            <p:nvPr/>
          </p:nvCxnSpPr>
          <p:spPr bwMode="auto">
            <a:xfrm>
              <a:off x="3055619" y="2125149"/>
              <a:ext cx="596900" cy="382905"/>
            </a:xfrm>
            <a:prstGeom prst="line">
              <a:avLst/>
            </a:prstGeom>
            <a:noFill/>
            <a:ln w="14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2" name="Line 103"/>
            <p:cNvCxnSpPr/>
            <p:nvPr/>
          </p:nvCxnSpPr>
          <p:spPr bwMode="auto">
            <a:xfrm flipH="1">
              <a:off x="2633344" y="2114989"/>
              <a:ext cx="383540" cy="365760"/>
            </a:xfrm>
            <a:prstGeom prst="line">
              <a:avLst/>
            </a:prstGeom>
            <a:noFill/>
            <a:ln w="14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3" name="Line 104"/>
            <p:cNvCxnSpPr/>
            <p:nvPr/>
          </p:nvCxnSpPr>
          <p:spPr bwMode="auto">
            <a:xfrm flipH="1">
              <a:off x="1750694" y="2095939"/>
              <a:ext cx="1266190" cy="432435"/>
            </a:xfrm>
            <a:prstGeom prst="line">
              <a:avLst/>
            </a:prstGeom>
            <a:noFill/>
            <a:ln w="14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4" name="Line 105"/>
            <p:cNvCxnSpPr/>
            <p:nvPr/>
          </p:nvCxnSpPr>
          <p:spPr bwMode="auto">
            <a:xfrm flipH="1">
              <a:off x="952499" y="2095939"/>
              <a:ext cx="2150745" cy="413385"/>
            </a:xfrm>
            <a:prstGeom prst="line">
              <a:avLst/>
            </a:prstGeom>
            <a:noFill/>
            <a:ln w="14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65" name="Freeform 106"/>
            <p:cNvSpPr>
              <a:spLocks/>
            </p:cNvSpPr>
            <p:nvPr/>
          </p:nvSpPr>
          <p:spPr bwMode="auto">
            <a:xfrm>
              <a:off x="462491" y="35999"/>
              <a:ext cx="5437717" cy="219710"/>
            </a:xfrm>
            <a:custGeom>
              <a:avLst/>
              <a:gdLst>
                <a:gd name="T0" fmla="*/ 0 w 27160"/>
                <a:gd name="T1" fmla="*/ 202 h 1208"/>
                <a:gd name="T2" fmla="*/ 202 w 27160"/>
                <a:gd name="T3" fmla="*/ 0 h 1208"/>
                <a:gd name="T4" fmla="*/ 26959 w 27160"/>
                <a:gd name="T5" fmla="*/ 0 h 1208"/>
                <a:gd name="T6" fmla="*/ 27160 w 27160"/>
                <a:gd name="T7" fmla="*/ 202 h 1208"/>
                <a:gd name="T8" fmla="*/ 27160 w 27160"/>
                <a:gd name="T9" fmla="*/ 1007 h 1208"/>
                <a:gd name="T10" fmla="*/ 26959 w 27160"/>
                <a:gd name="T11" fmla="*/ 1208 h 1208"/>
                <a:gd name="T12" fmla="*/ 202 w 27160"/>
                <a:gd name="T13" fmla="*/ 1208 h 1208"/>
                <a:gd name="T14" fmla="*/ 0 w 27160"/>
                <a:gd name="T15" fmla="*/ 1007 h 1208"/>
                <a:gd name="T16" fmla="*/ 0 w 27160"/>
                <a:gd name="T17" fmla="*/ 202 h 1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7160" h="1208">
                  <a:moveTo>
                    <a:pt x="0" y="202"/>
                  </a:moveTo>
                  <a:cubicBezTo>
                    <a:pt x="0" y="91"/>
                    <a:pt x="91" y="0"/>
                    <a:pt x="202" y="0"/>
                  </a:cubicBezTo>
                  <a:lnTo>
                    <a:pt x="26959" y="0"/>
                  </a:lnTo>
                  <a:cubicBezTo>
                    <a:pt x="27070" y="0"/>
                    <a:pt x="27160" y="91"/>
                    <a:pt x="27160" y="202"/>
                  </a:cubicBezTo>
                  <a:lnTo>
                    <a:pt x="27160" y="1007"/>
                  </a:lnTo>
                  <a:cubicBezTo>
                    <a:pt x="27160" y="1118"/>
                    <a:pt x="27070" y="1208"/>
                    <a:pt x="26959" y="1208"/>
                  </a:cubicBezTo>
                  <a:lnTo>
                    <a:pt x="202" y="1208"/>
                  </a:lnTo>
                  <a:cubicBezTo>
                    <a:pt x="91" y="1208"/>
                    <a:pt x="0" y="1118"/>
                    <a:pt x="0" y="1007"/>
                  </a:cubicBezTo>
                  <a:lnTo>
                    <a:pt x="0" y="202"/>
                  </a:lnTo>
                  <a:close/>
                </a:path>
              </a:pathLst>
            </a:custGeom>
            <a:solidFill>
              <a:srgbClr val="E6B9B8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s-CR" sz="2400"/>
            </a:p>
          </p:txBody>
        </p:sp>
        <p:sp>
          <p:nvSpPr>
            <p:cNvPr id="66" name="Rectangle 107"/>
            <p:cNvSpPr>
              <a:spLocks noChangeArrowheads="1"/>
            </p:cNvSpPr>
            <p:nvPr/>
          </p:nvSpPr>
          <p:spPr bwMode="auto">
            <a:xfrm>
              <a:off x="377818" y="84665"/>
              <a:ext cx="5437505" cy="2129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0" tIns="0" rIns="0" bIns="0" anchor="t" anchorCtr="0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n-US" sz="1000" b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      Agricultural Sector: Relationship among the National and Agricultural Objectives and the Sector’s Policies</a:t>
              </a:r>
              <a:endParaRPr lang="es-CR" sz="140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7" name="Rectangle 114"/>
            <p:cNvSpPr>
              <a:spLocks noChangeArrowheads="1"/>
            </p:cNvSpPr>
            <p:nvPr/>
          </p:nvSpPr>
          <p:spPr bwMode="auto">
            <a:xfrm>
              <a:off x="3102609" y="209354"/>
              <a:ext cx="27892" cy="1146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none" lIns="0" tIns="0" rIns="0" bIns="0" anchor="t" anchorCtr="0">
              <a:sp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s-CR" sz="1000" b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endParaRPr lang="es-CR" sz="140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8" name="Freeform 115"/>
            <p:cNvSpPr>
              <a:spLocks/>
            </p:cNvSpPr>
            <p:nvPr/>
          </p:nvSpPr>
          <p:spPr bwMode="auto">
            <a:xfrm>
              <a:off x="295909" y="3214809"/>
              <a:ext cx="4943475" cy="220345"/>
            </a:xfrm>
            <a:custGeom>
              <a:avLst/>
              <a:gdLst>
                <a:gd name="T0" fmla="*/ 0 w 27160"/>
                <a:gd name="T1" fmla="*/ 202 h 1208"/>
                <a:gd name="T2" fmla="*/ 202 w 27160"/>
                <a:gd name="T3" fmla="*/ 0 h 1208"/>
                <a:gd name="T4" fmla="*/ 26959 w 27160"/>
                <a:gd name="T5" fmla="*/ 0 h 1208"/>
                <a:gd name="T6" fmla="*/ 27160 w 27160"/>
                <a:gd name="T7" fmla="*/ 202 h 1208"/>
                <a:gd name="T8" fmla="*/ 27160 w 27160"/>
                <a:gd name="T9" fmla="*/ 1007 h 1208"/>
                <a:gd name="T10" fmla="*/ 26959 w 27160"/>
                <a:gd name="T11" fmla="*/ 1208 h 1208"/>
                <a:gd name="T12" fmla="*/ 202 w 27160"/>
                <a:gd name="T13" fmla="*/ 1208 h 1208"/>
                <a:gd name="T14" fmla="*/ 0 w 27160"/>
                <a:gd name="T15" fmla="*/ 1007 h 1208"/>
                <a:gd name="T16" fmla="*/ 0 w 27160"/>
                <a:gd name="T17" fmla="*/ 202 h 1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7160" h="1208">
                  <a:moveTo>
                    <a:pt x="0" y="202"/>
                  </a:moveTo>
                  <a:cubicBezTo>
                    <a:pt x="0" y="91"/>
                    <a:pt x="91" y="0"/>
                    <a:pt x="202" y="0"/>
                  </a:cubicBezTo>
                  <a:lnTo>
                    <a:pt x="26959" y="0"/>
                  </a:lnTo>
                  <a:cubicBezTo>
                    <a:pt x="27070" y="0"/>
                    <a:pt x="27160" y="91"/>
                    <a:pt x="27160" y="202"/>
                  </a:cubicBezTo>
                  <a:lnTo>
                    <a:pt x="27160" y="1007"/>
                  </a:lnTo>
                  <a:cubicBezTo>
                    <a:pt x="27160" y="1118"/>
                    <a:pt x="27070" y="1208"/>
                    <a:pt x="26959" y="1208"/>
                  </a:cubicBezTo>
                  <a:lnTo>
                    <a:pt x="202" y="1208"/>
                  </a:lnTo>
                  <a:cubicBezTo>
                    <a:pt x="91" y="1208"/>
                    <a:pt x="0" y="1118"/>
                    <a:pt x="0" y="1007"/>
                  </a:cubicBezTo>
                  <a:lnTo>
                    <a:pt x="0" y="202"/>
                  </a:lnTo>
                  <a:close/>
                </a:path>
              </a:pathLst>
            </a:custGeom>
            <a:solidFill>
              <a:srgbClr val="E6B9B8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s-CR" sz="2400"/>
            </a:p>
          </p:txBody>
        </p:sp>
        <p:sp>
          <p:nvSpPr>
            <p:cNvPr id="69" name="Rectangle 116"/>
            <p:cNvSpPr>
              <a:spLocks noChangeArrowheads="1"/>
            </p:cNvSpPr>
            <p:nvPr/>
          </p:nvSpPr>
          <p:spPr bwMode="auto">
            <a:xfrm>
              <a:off x="2182425" y="3267514"/>
              <a:ext cx="1331231" cy="1146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none" lIns="0" tIns="0" rIns="0" bIns="0" anchor="t" anchorCtr="0">
              <a:sp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n-US" sz="1000" b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Adapted from Sepsa (2014) </a:t>
              </a:r>
              <a:endParaRPr lang="es-CR" sz="140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0" name="Rectangle 118"/>
            <p:cNvSpPr>
              <a:spLocks noChangeArrowheads="1"/>
            </p:cNvSpPr>
            <p:nvPr/>
          </p:nvSpPr>
          <p:spPr bwMode="auto">
            <a:xfrm>
              <a:off x="3353434" y="3267514"/>
              <a:ext cx="27892" cy="1146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none" lIns="0" tIns="0" rIns="0" bIns="0" anchor="t" anchorCtr="0">
              <a:sp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s-CR" sz="1000" b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endParaRPr lang="es-CR" sz="140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1" name="Text Box 218"/>
            <p:cNvSpPr txBox="1"/>
            <p:nvPr/>
          </p:nvSpPr>
          <p:spPr>
            <a:xfrm>
              <a:off x="4750436" y="424086"/>
              <a:ext cx="1303866" cy="574006"/>
            </a:xfrm>
            <a:prstGeom prst="rect">
              <a:avLst/>
            </a:prstGeom>
            <a:solidFill>
              <a:schemeClr val="lt1"/>
            </a:solidFill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0"/>
                </a:spcAft>
              </a:pPr>
              <a:r>
                <a:rPr lang="es-CR" sz="105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2015-2018</a:t>
              </a:r>
              <a:endParaRPr lang="es-CR" sz="1400">
                <a:effectLst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ctr">
                <a:lnSpc>
                  <a:spcPct val="115000"/>
                </a:lnSpc>
                <a:spcAft>
                  <a:spcPts val="0"/>
                </a:spcAft>
              </a:pPr>
              <a:r>
                <a:rPr lang="en-US" sz="105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National</a:t>
              </a:r>
              <a:endParaRPr lang="es-CR" sz="1400">
                <a:effectLst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ctr">
                <a:lnSpc>
                  <a:spcPct val="115000"/>
                </a:lnSpc>
                <a:spcAft>
                  <a:spcPts val="1000"/>
                </a:spcAft>
              </a:pPr>
              <a:r>
                <a:rPr lang="en-US" sz="105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Objectives</a:t>
              </a:r>
              <a:endParaRPr lang="es-CR" sz="1400">
                <a:effectLst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" name="Text Box 5"/>
            <p:cNvSpPr txBox="1"/>
            <p:nvPr/>
          </p:nvSpPr>
          <p:spPr>
            <a:xfrm>
              <a:off x="4750647" y="1236158"/>
              <a:ext cx="1303655" cy="573405"/>
            </a:xfrm>
            <a:prstGeom prst="rect">
              <a:avLst/>
            </a:prstGeom>
            <a:solidFill>
              <a:schemeClr val="lt1"/>
            </a:solidFill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0"/>
                </a:spcAft>
              </a:pPr>
              <a:r>
                <a:rPr lang="en-US" sz="1050">
                  <a:effectLst/>
                  <a:latin typeface="Arial" panose="020B0604020202020204" pitchFamily="34" charset="0"/>
                  <a:ea typeface="Calibri" panose="020F0502020204030204" pitchFamily="34" charset="0"/>
                </a:rPr>
                <a:t>2015-2018</a:t>
              </a:r>
              <a:endParaRPr lang="es-CR" sz="160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  <a:p>
              <a:pPr algn="ctr">
                <a:lnSpc>
                  <a:spcPct val="115000"/>
                </a:lnSpc>
                <a:spcAft>
                  <a:spcPts val="0"/>
                </a:spcAft>
              </a:pPr>
              <a:r>
                <a:rPr lang="en-US" sz="1050">
                  <a:effectLst/>
                  <a:latin typeface="Arial" panose="020B0604020202020204" pitchFamily="34" charset="0"/>
                  <a:ea typeface="Calibri" panose="020F0502020204030204" pitchFamily="34" charset="0"/>
                </a:rPr>
                <a:t>Agricultural Sector Objectives</a:t>
              </a:r>
              <a:endParaRPr lang="es-CR" sz="160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73" name="Text Box 5"/>
            <p:cNvSpPr txBox="1"/>
            <p:nvPr/>
          </p:nvSpPr>
          <p:spPr>
            <a:xfrm>
              <a:off x="4966334" y="2216683"/>
              <a:ext cx="1120140" cy="573405"/>
            </a:xfrm>
            <a:prstGeom prst="rect">
              <a:avLst/>
            </a:prstGeom>
            <a:solidFill>
              <a:schemeClr val="lt1"/>
            </a:solidFill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0"/>
                </a:spcAft>
              </a:pPr>
              <a:r>
                <a:rPr lang="en-US" sz="1050">
                  <a:effectLst/>
                  <a:latin typeface="Arial" panose="020B0604020202020204" pitchFamily="34" charset="0"/>
                  <a:ea typeface="Calibri" panose="020F0502020204030204" pitchFamily="34" charset="0"/>
                </a:rPr>
                <a:t> </a:t>
              </a:r>
              <a:endParaRPr lang="es-CR" sz="160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  <a:p>
              <a:pPr algn="ctr">
                <a:lnSpc>
                  <a:spcPct val="115000"/>
                </a:lnSpc>
                <a:spcAft>
                  <a:spcPts val="0"/>
                </a:spcAft>
              </a:pPr>
              <a:r>
                <a:rPr lang="en-US" sz="1050">
                  <a:effectLst/>
                  <a:latin typeface="Arial" panose="020B0604020202020204" pitchFamily="34" charset="0"/>
                  <a:ea typeface="Calibri" panose="020F0502020204030204" pitchFamily="34" charset="0"/>
                </a:rPr>
                <a:t>Sectorial</a:t>
              </a:r>
              <a:endParaRPr lang="es-CR" sz="160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  <a:p>
              <a:pPr algn="ctr">
                <a:lnSpc>
                  <a:spcPct val="115000"/>
                </a:lnSpc>
                <a:spcAft>
                  <a:spcPts val="0"/>
                </a:spcAft>
              </a:pPr>
              <a:r>
                <a:rPr lang="en-US" sz="1050">
                  <a:effectLst/>
                  <a:latin typeface="Arial" panose="020B0604020202020204" pitchFamily="34" charset="0"/>
                  <a:ea typeface="Calibri" panose="020F0502020204030204" pitchFamily="34" charset="0"/>
                </a:rPr>
                <a:t>Policies</a:t>
              </a:r>
              <a:endParaRPr lang="es-CR" sz="160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6602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5228705" y="5969138"/>
            <a:ext cx="914400" cy="914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R"/>
          </a:p>
        </p:txBody>
      </p:sp>
      <p:graphicFrame>
        <p:nvGraphicFramePr>
          <p:cNvPr id="5" name="3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22849308"/>
              </p:ext>
            </p:extLst>
          </p:nvPr>
        </p:nvGraphicFramePr>
        <p:xfrm>
          <a:off x="251487" y="116243"/>
          <a:ext cx="8143876" cy="5875604"/>
        </p:xfrm>
        <a:graphic>
          <a:graphicData uri="http://schemas.openxmlformats.org/drawingml/2006/table">
            <a:tbl>
              <a:tblPr/>
              <a:tblGrid>
                <a:gridCol w="2598244"/>
                <a:gridCol w="973632"/>
                <a:gridCol w="1428750"/>
                <a:gridCol w="1428750"/>
                <a:gridCol w="857250"/>
                <a:gridCol w="857250"/>
              </a:tblGrid>
              <a:tr h="250031">
                <a:tc gridSpan="6"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B050"/>
                          </a:solidFill>
                          <a:latin typeface="+mj-lt"/>
                          <a:cs typeface="Arial" pitchFamily="34" charset="0"/>
                        </a:rPr>
                        <a:t>Enabling </a:t>
                      </a:r>
                      <a:r>
                        <a:rPr lang="en-US" sz="2400" b="0" i="0" u="none" strike="noStrike" dirty="0" smtClean="0">
                          <a:solidFill>
                            <a:srgbClr val="00B050"/>
                          </a:solidFill>
                          <a:latin typeface="+mj-lt"/>
                          <a:cs typeface="Arial" pitchFamily="34" charset="0"/>
                        </a:rPr>
                        <a:t>conditions for CSA in Costa Rica</a:t>
                      </a:r>
                      <a:endParaRPr lang="en-US" sz="2400" b="0" i="0" u="none" strike="noStrike" dirty="0">
                        <a:solidFill>
                          <a:srgbClr val="00B050"/>
                        </a:solidFill>
                        <a:latin typeface="+mj-lt"/>
                        <a:cs typeface="Arial" pitchFamily="34" charset="0"/>
                      </a:endParaRPr>
                    </a:p>
                  </a:txBody>
                  <a:tcPr marL="9162" marR="9162" marT="916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</a:tr>
              <a:tr h="500062"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b="0" i="0" u="none" strike="noStrike" dirty="0" err="1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Subject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62" marR="9162" marT="91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b="0" i="0" u="none" strike="noStrike" dirty="0" err="1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R</a:t>
                      </a:r>
                      <a:r>
                        <a:rPr lang="es-MX" sz="1400" b="0" i="0" u="none" strike="noStrike" dirty="0" err="1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egulation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62" marR="9162" marT="91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b="0" i="0" u="none" strike="noStrike" dirty="0" err="1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P</a:t>
                      </a:r>
                      <a:r>
                        <a:rPr lang="es-MX" sz="1400" b="0" i="0" u="none" strike="noStrike" dirty="0" err="1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ayment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62" marR="9162" marT="91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b="0" i="0" u="none" strike="noStrike" dirty="0" err="1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Extension</a:t>
                      </a:r>
                      <a:r>
                        <a:rPr lang="es-MX" sz="1400" b="0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s-MX" sz="14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and </a:t>
                      </a:r>
                      <a:r>
                        <a:rPr lang="es-MX" sz="1400" b="0" i="0" u="none" strike="noStrike" dirty="0" err="1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research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62" marR="9162" marT="91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b="0" i="0" u="none" strike="noStrike" dirty="0" err="1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T</a:t>
                      </a:r>
                      <a:r>
                        <a:rPr lang="es-MX" sz="1400" b="0" i="0" u="none" strike="noStrike" dirty="0" err="1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ax</a:t>
                      </a:r>
                      <a:r>
                        <a:rPr lang="es-MX" sz="1400" b="0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s-MX" sz="1400" b="0" i="0" u="none" strike="noStrike" dirty="0" err="1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reduction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62" marR="9162" marT="91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Eco-</a:t>
                      </a:r>
                      <a:r>
                        <a:rPr lang="es-MX" sz="1400" b="0" i="0" u="none" strike="noStrike" dirty="0" err="1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Labeling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62" marR="9162" marT="91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50031"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b="0" i="0" u="none" strike="noStrike" dirty="0" err="1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Land</a:t>
                      </a:r>
                      <a:r>
                        <a:rPr lang="es-MX" sz="1400" b="0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/</a:t>
                      </a:r>
                      <a:r>
                        <a:rPr lang="es-MX" sz="1400" b="0" i="0" u="none" strike="noStrike" dirty="0" err="1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Soil</a:t>
                      </a:r>
                      <a:r>
                        <a:rPr lang="es-MX" sz="1400" b="0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 use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62" marR="9162" marT="91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b="1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X</a:t>
                      </a:r>
                    </a:p>
                  </a:txBody>
                  <a:tcPr marL="9162" marR="9162" marT="91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b="1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</a:p>
                  </a:txBody>
                  <a:tcPr marL="9162" marR="9162" marT="91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b="1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X</a:t>
                      </a:r>
                    </a:p>
                  </a:txBody>
                  <a:tcPr marL="9162" marR="9162" marT="91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b="1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X</a:t>
                      </a:r>
                    </a:p>
                  </a:txBody>
                  <a:tcPr marL="9162" marR="9162" marT="91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b="1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</a:p>
                  </a:txBody>
                  <a:tcPr marL="9162" marR="9162" marT="91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50031"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b="0" i="0" u="none" strike="noStrike" dirty="0" err="1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W</a:t>
                      </a:r>
                      <a:r>
                        <a:rPr lang="es-MX" sz="1400" b="0" i="0" u="none" strike="noStrike" dirty="0" err="1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ater</a:t>
                      </a:r>
                      <a:r>
                        <a:rPr lang="es-MX" sz="1400" b="0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s-MX" sz="14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use</a:t>
                      </a:r>
                    </a:p>
                  </a:txBody>
                  <a:tcPr marL="9162" marR="9162" marT="91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b="1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X</a:t>
                      </a:r>
                    </a:p>
                  </a:txBody>
                  <a:tcPr marL="9162" marR="9162" marT="91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b="1" i="0" u="none" strike="noStrike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-X</a:t>
                      </a:r>
                    </a:p>
                  </a:txBody>
                  <a:tcPr marL="9162" marR="9162" marT="91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b="1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X</a:t>
                      </a:r>
                    </a:p>
                  </a:txBody>
                  <a:tcPr marL="9162" marR="9162" marT="91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b="1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</a:p>
                  </a:txBody>
                  <a:tcPr marL="9162" marR="9162" marT="91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b="1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</a:p>
                  </a:txBody>
                  <a:tcPr marL="9162" marR="9162" marT="91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50031"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b="0" i="0" u="none" strike="noStrike" dirty="0" err="1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Agricultural</a:t>
                      </a:r>
                      <a:r>
                        <a:rPr lang="es-MX" sz="1400" b="0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s-MX" sz="1400" b="0" i="0" u="none" strike="noStrike" dirty="0" err="1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Organic</a:t>
                      </a:r>
                      <a:r>
                        <a:rPr lang="es-MX" sz="1400" b="0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s-MX" sz="1400" b="0" i="0" u="none" strike="noStrike" dirty="0" err="1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Residues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62" marR="9162" marT="91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b="1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X</a:t>
                      </a:r>
                    </a:p>
                  </a:txBody>
                  <a:tcPr marL="9162" marR="9162" marT="91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b="1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</a:p>
                  </a:txBody>
                  <a:tcPr marL="9162" marR="9162" marT="91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b="1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X</a:t>
                      </a:r>
                    </a:p>
                  </a:txBody>
                  <a:tcPr marL="9162" marR="9162" marT="91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b="1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</a:p>
                  </a:txBody>
                  <a:tcPr marL="9162" marR="9162" marT="91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b="1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</a:p>
                  </a:txBody>
                  <a:tcPr marL="9162" marR="9162" marT="91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50031"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Air emissions</a:t>
                      </a:r>
                    </a:p>
                  </a:txBody>
                  <a:tcPr marL="9162" marR="9162" marT="91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b="1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X</a:t>
                      </a:r>
                    </a:p>
                  </a:txBody>
                  <a:tcPr marL="9162" marR="9162" marT="91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b="1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</a:p>
                  </a:txBody>
                  <a:tcPr marL="9162" marR="9162" marT="91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b="1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X</a:t>
                      </a:r>
                    </a:p>
                  </a:txBody>
                  <a:tcPr marL="9162" marR="9162" marT="91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MX" sz="1400" b="1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62" marR="9162" marT="91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b="1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</a:p>
                  </a:txBody>
                  <a:tcPr marL="9162" marR="9162" marT="91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50031"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b="0" i="0" u="none" strike="noStrike" dirty="0" err="1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W</a:t>
                      </a:r>
                      <a:r>
                        <a:rPr lang="es-MX" sz="1400" b="0" i="0" u="none" strike="noStrike" dirty="0" err="1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ater</a:t>
                      </a:r>
                      <a:r>
                        <a:rPr lang="es-MX" sz="1400" b="0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s-MX" sz="1400" b="0" i="0" u="none" strike="noStrike" dirty="0" err="1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protection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62" marR="9162" marT="91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b="1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</a:p>
                  </a:txBody>
                  <a:tcPr marL="9162" marR="9162" marT="91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b="1" i="0" u="none" strike="noStrike">
                          <a:solidFill>
                            <a:srgbClr val="17375D"/>
                          </a:solidFill>
                          <a:latin typeface="Arial" pitchFamily="34" charset="0"/>
                          <a:cs typeface="Arial" pitchFamily="34" charset="0"/>
                        </a:rPr>
                        <a:t>+X</a:t>
                      </a:r>
                    </a:p>
                  </a:txBody>
                  <a:tcPr marL="9162" marR="9162" marT="91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b="1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X</a:t>
                      </a:r>
                    </a:p>
                  </a:txBody>
                  <a:tcPr marL="9162" marR="9162" marT="91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b="1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</a:p>
                  </a:txBody>
                  <a:tcPr marL="9162" marR="9162" marT="91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b="1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</a:p>
                  </a:txBody>
                  <a:tcPr marL="9162" marR="9162" marT="91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50031"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b="0" i="0" u="none" strike="noStrike" dirty="0" err="1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Agrochemical</a:t>
                      </a:r>
                      <a:r>
                        <a:rPr lang="es-MX" sz="1400" b="0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 use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62" marR="9162" marT="91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b="1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X</a:t>
                      </a:r>
                    </a:p>
                  </a:txBody>
                  <a:tcPr marL="9162" marR="9162" marT="91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b="1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</a:p>
                  </a:txBody>
                  <a:tcPr marL="9162" marR="9162" marT="91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b="1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X</a:t>
                      </a:r>
                    </a:p>
                  </a:txBody>
                  <a:tcPr marL="9162" marR="9162" marT="91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b="1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</a:p>
                  </a:txBody>
                  <a:tcPr marL="9162" marR="9162" marT="91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b="1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</a:p>
                  </a:txBody>
                  <a:tcPr marL="9162" marR="9162" marT="91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750093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ESR (</a:t>
                      </a:r>
                      <a:r>
                        <a:rPr lang="fr-FR" sz="1400" b="0" i="0" u="none" strike="noStrike" dirty="0" err="1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Environmental</a:t>
                      </a:r>
                      <a:r>
                        <a:rPr lang="fr-FR" sz="14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 Services Recognition)  </a:t>
                      </a:r>
                      <a:r>
                        <a:rPr lang="fr-FR" sz="1400" b="0" i="0" u="none" strike="noStrike" dirty="0" err="1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Organic</a:t>
                      </a:r>
                      <a:r>
                        <a:rPr lang="fr-FR" sz="14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 agriculture</a:t>
                      </a:r>
                    </a:p>
                  </a:txBody>
                  <a:tcPr marL="9162" marR="9162" marT="91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b="1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X</a:t>
                      </a:r>
                    </a:p>
                  </a:txBody>
                  <a:tcPr marL="9162" marR="9162" marT="91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b="1" i="0" u="none" strike="noStrike">
                          <a:solidFill>
                            <a:srgbClr val="17375D"/>
                          </a:solidFill>
                          <a:latin typeface="Arial" pitchFamily="34" charset="0"/>
                          <a:cs typeface="Arial" pitchFamily="34" charset="0"/>
                        </a:rPr>
                        <a:t>+X</a:t>
                      </a:r>
                    </a:p>
                  </a:txBody>
                  <a:tcPr marL="9162" marR="9162" marT="91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b="1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X</a:t>
                      </a:r>
                    </a:p>
                  </a:txBody>
                  <a:tcPr marL="9162" marR="9162" marT="91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b="1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X</a:t>
                      </a:r>
                    </a:p>
                  </a:txBody>
                  <a:tcPr marL="9162" marR="9162" marT="91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b="1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</a:p>
                  </a:txBody>
                  <a:tcPr marL="9162" marR="9162" marT="91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750093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ESR (Environmental Services Recognition)  Sustainable agriculture</a:t>
                      </a:r>
                    </a:p>
                  </a:txBody>
                  <a:tcPr marL="9162" marR="9162" marT="91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b="1" i="0" u="none" strike="noStrike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X</a:t>
                      </a:r>
                      <a:endParaRPr lang="es-MX" sz="1400" b="1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62" marR="9162" marT="91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b="1" i="0" u="none" strike="noStrike">
                          <a:solidFill>
                            <a:srgbClr val="17375D"/>
                          </a:solidFill>
                          <a:latin typeface="Arial" pitchFamily="34" charset="0"/>
                          <a:cs typeface="Arial" pitchFamily="34" charset="0"/>
                        </a:rPr>
                        <a:t>+X</a:t>
                      </a:r>
                    </a:p>
                  </a:txBody>
                  <a:tcPr marL="9162" marR="9162" marT="91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b="1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X</a:t>
                      </a:r>
                    </a:p>
                  </a:txBody>
                  <a:tcPr marL="9162" marR="9162" marT="91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b="1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</a:p>
                  </a:txBody>
                  <a:tcPr marL="9162" marR="9162" marT="91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b="1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</a:p>
                  </a:txBody>
                  <a:tcPr marL="9162" marR="9162" marT="91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00062"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b="0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PES</a:t>
                      </a:r>
                      <a:r>
                        <a:rPr lang="es-MX" sz="1400" b="0" i="0" u="none" strike="noStrike" baseline="0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 (</a:t>
                      </a:r>
                      <a:r>
                        <a:rPr lang="es-MX" sz="1400" b="0" i="0" u="none" strike="noStrike" dirty="0" err="1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Payment</a:t>
                      </a:r>
                      <a:r>
                        <a:rPr lang="es-MX" sz="1400" b="0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s-MX" sz="1400" b="0" i="0" u="none" strike="noStrike" dirty="0" err="1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for</a:t>
                      </a:r>
                      <a:r>
                        <a:rPr lang="es-MX" sz="1400" b="0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s-MX" sz="1400" b="0" i="0" u="none" strike="noStrike" dirty="0" err="1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Environmental</a:t>
                      </a:r>
                      <a:r>
                        <a:rPr lang="es-MX" sz="1400" b="0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s-MX" sz="1400" b="0" i="0" u="none" strike="noStrike" dirty="0" err="1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Services</a:t>
                      </a:r>
                      <a:r>
                        <a:rPr lang="es-MX" sz="1400" b="0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)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62" marR="9162" marT="91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b="1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</a:p>
                  </a:txBody>
                  <a:tcPr marL="9162" marR="9162" marT="91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b="1" i="0" u="none" strike="noStrike" dirty="0">
                          <a:solidFill>
                            <a:srgbClr val="17375D"/>
                          </a:solidFill>
                          <a:latin typeface="Arial" pitchFamily="34" charset="0"/>
                          <a:cs typeface="Arial" pitchFamily="34" charset="0"/>
                        </a:rPr>
                        <a:t>+X </a:t>
                      </a:r>
                      <a:r>
                        <a:rPr lang="es-MX" sz="1400" b="1" i="0" u="none" strike="noStrike" dirty="0" smtClean="0">
                          <a:solidFill>
                            <a:srgbClr val="17375D"/>
                          </a:solidFill>
                          <a:latin typeface="Arial" pitchFamily="34" charset="0"/>
                          <a:cs typeface="Arial" pitchFamily="34" charset="0"/>
                        </a:rPr>
                        <a:t>(</a:t>
                      </a:r>
                      <a:r>
                        <a:rPr lang="es-MX" sz="1400" b="1" i="0" u="none" strike="noStrike" dirty="0" err="1" smtClean="0">
                          <a:solidFill>
                            <a:srgbClr val="17375D"/>
                          </a:solidFill>
                          <a:latin typeface="Arial" pitchFamily="34" charset="0"/>
                          <a:cs typeface="Arial" pitchFamily="34" charset="0"/>
                        </a:rPr>
                        <a:t>agroforestry</a:t>
                      </a:r>
                      <a:r>
                        <a:rPr lang="es-MX" sz="1400" b="1" i="0" u="none" strike="noStrike" dirty="0" smtClean="0">
                          <a:solidFill>
                            <a:srgbClr val="17375D"/>
                          </a:solidFill>
                          <a:latin typeface="Arial" pitchFamily="34" charset="0"/>
                          <a:cs typeface="Arial" pitchFamily="34" charset="0"/>
                        </a:rPr>
                        <a:t>)</a:t>
                      </a:r>
                      <a:endParaRPr lang="es-MX" sz="1400" b="1" i="0" u="none" strike="noStrike" dirty="0">
                        <a:solidFill>
                          <a:srgbClr val="17375D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62" marR="9162" marT="91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b="1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X</a:t>
                      </a:r>
                    </a:p>
                  </a:txBody>
                  <a:tcPr marL="9162" marR="9162" marT="91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b="1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</a:p>
                  </a:txBody>
                  <a:tcPr marL="9162" marR="9162" marT="91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b="1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</a:p>
                  </a:txBody>
                  <a:tcPr marL="9162" marR="9162" marT="91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50031"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b="0" i="0" u="none" strike="noStrike" dirty="0" err="1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Ecological</a:t>
                      </a:r>
                      <a:r>
                        <a:rPr lang="es-MX" sz="14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 Blue </a:t>
                      </a:r>
                      <a:r>
                        <a:rPr lang="es-MX" sz="1400" b="0" i="0" u="none" strike="noStrike" dirty="0" err="1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Flag</a:t>
                      </a:r>
                      <a:r>
                        <a:rPr lang="es-MX" sz="1400" b="0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s-MX" sz="1400" b="0" i="0" u="none" strike="noStrike" dirty="0" err="1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Program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62" marR="9162" marT="91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b="1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</a:p>
                  </a:txBody>
                  <a:tcPr marL="9162" marR="9162" marT="91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b="1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</a:p>
                  </a:txBody>
                  <a:tcPr marL="9162" marR="9162" marT="91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b="1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X</a:t>
                      </a:r>
                    </a:p>
                  </a:txBody>
                  <a:tcPr marL="9162" marR="9162" marT="91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b="1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</a:p>
                  </a:txBody>
                  <a:tcPr marL="9162" marR="9162" marT="91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b="1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X</a:t>
                      </a:r>
                    </a:p>
                  </a:txBody>
                  <a:tcPr marL="9162" marR="9162" marT="91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50031"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b="0" i="0" u="none" strike="noStrike" dirty="0" err="1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Good</a:t>
                      </a:r>
                      <a:r>
                        <a:rPr lang="es-MX" sz="1400" b="0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s-MX" sz="1400" b="0" i="0" u="none" strike="noStrike" dirty="0" err="1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Agricultural</a:t>
                      </a:r>
                      <a:r>
                        <a:rPr lang="es-MX" sz="1400" b="0" i="0" u="none" strike="noStrike" baseline="0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s-MX" sz="1400" b="0" i="0" u="none" strike="noStrike" dirty="0" err="1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Practices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62" marR="9162" marT="91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b="1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</a:p>
                  </a:txBody>
                  <a:tcPr marL="9162" marR="9162" marT="91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b="1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</a:p>
                  </a:txBody>
                  <a:tcPr marL="9162" marR="9162" marT="91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b="1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X</a:t>
                      </a:r>
                    </a:p>
                  </a:txBody>
                  <a:tcPr marL="9162" marR="9162" marT="91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b="1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</a:p>
                  </a:txBody>
                  <a:tcPr marL="9162" marR="9162" marT="91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b="1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X</a:t>
                      </a:r>
                    </a:p>
                  </a:txBody>
                  <a:tcPr marL="9162" marR="9162" marT="91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50031"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b="0" i="0" u="none" strike="noStrike" dirty="0" err="1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Public</a:t>
                      </a:r>
                      <a:r>
                        <a:rPr lang="es-MX" sz="1400" b="0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s-MX" sz="1400" b="0" i="0" u="none" strike="noStrike" dirty="0" err="1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legislation</a:t>
                      </a:r>
                      <a:r>
                        <a:rPr lang="es-MX" sz="1400" b="0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 and </a:t>
                      </a:r>
                      <a:r>
                        <a:rPr lang="es-MX" sz="1400" b="0" i="0" u="none" strike="noStrike" dirty="0" err="1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standards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62" marR="9162" marT="91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b="1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X</a:t>
                      </a:r>
                      <a:endParaRPr lang="es-MX" sz="1400" b="1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62" marR="9162" marT="91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MX" sz="1400" b="1" i="0" u="none" strike="noStrike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62" marR="9162" marT="91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MX" sz="1400" b="1" i="0" u="none" strike="noStrike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62" marR="9162" marT="91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MX" sz="1400" b="1" i="0" u="none" strike="noStrike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62" marR="9162" marT="91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b="1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X</a:t>
                      </a:r>
                      <a:endParaRPr lang="es-MX" sz="1400" b="1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62" marR="9162" marT="91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50031"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b="0" i="0" u="none" strike="noStrike" dirty="0" err="1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Private</a:t>
                      </a:r>
                      <a:r>
                        <a:rPr lang="es-MX" sz="1400" b="0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s-MX" sz="1400" b="0" i="0" u="none" strike="noStrike" dirty="0" err="1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standards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62" marR="9162" marT="91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MX" sz="1400" b="1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62" marR="9162" marT="91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MX" sz="1400" b="1" i="0" u="none" strike="noStrike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62" marR="9162" marT="91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MX" sz="1400" b="1" i="0" u="none" strike="noStrike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62" marR="9162" marT="91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MX" sz="1400" b="1" i="0" u="none" strike="noStrike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62" marR="9162" marT="91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b="1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X</a:t>
                      </a:r>
                      <a:endParaRPr lang="es-MX" sz="1400" b="1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62" marR="9162" marT="91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50031"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b="0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C-Local </a:t>
                      </a:r>
                      <a:r>
                        <a:rPr lang="es-MX" sz="1400" b="0" i="0" u="none" strike="noStrike" dirty="0" err="1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Market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62" marR="9162" marT="91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b="1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X</a:t>
                      </a:r>
                    </a:p>
                  </a:txBody>
                  <a:tcPr marL="9162" marR="9162" marT="91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b="1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X</a:t>
                      </a:r>
                      <a:endParaRPr lang="es-MX" sz="1400" b="1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62" marR="9162" marT="91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MX" sz="1400" b="1" i="0" u="none" strike="noStrike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62" marR="9162" marT="91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MX" sz="1400" b="1" i="0" u="none" strike="noStrike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62" marR="9162" marT="91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MX" sz="1400" b="1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62" marR="9162" marT="91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50031"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b="0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C-Neutral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62" marR="9162" marT="91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MX" sz="1400" b="1" i="0" u="none" strike="noStrike" dirty="0" smtClean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62" marR="9162" marT="91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MX" sz="1400" b="1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62" marR="9162" marT="91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MX" sz="1400" b="1" i="0" u="none" strike="noStrike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62" marR="9162" marT="91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MX" sz="1400" b="1" i="0" u="none" strike="noStrike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62" marR="9162" marT="91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400" b="1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X</a:t>
                      </a:r>
                    </a:p>
                  </a:txBody>
                  <a:tcPr marL="9162" marR="9162" marT="91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98101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5242560" y="5941428"/>
            <a:ext cx="914400" cy="914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R"/>
          </a:p>
        </p:txBody>
      </p:sp>
      <p:sp>
        <p:nvSpPr>
          <p:cNvPr id="6" name="3 Rectángulo"/>
          <p:cNvSpPr>
            <a:spLocks noChangeArrowheads="1"/>
          </p:cNvSpPr>
          <p:nvPr/>
        </p:nvSpPr>
        <p:spPr bwMode="auto">
          <a:xfrm>
            <a:off x="214313" y="214313"/>
            <a:ext cx="5000625" cy="59708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2400" b="1" dirty="0">
                <a:solidFill>
                  <a:srgbClr val="00B050"/>
                </a:solidFill>
                <a:latin typeface="+mj-lt"/>
                <a:cs typeface="Arial" charset="0"/>
              </a:rPr>
              <a:t>Main </a:t>
            </a:r>
            <a:r>
              <a:rPr lang="en-US" sz="2400" b="1" dirty="0" smtClean="0">
                <a:solidFill>
                  <a:srgbClr val="00B050"/>
                </a:solidFill>
                <a:latin typeface="+mj-lt"/>
                <a:cs typeface="Arial" charset="0"/>
              </a:rPr>
              <a:t>milestones </a:t>
            </a:r>
            <a:r>
              <a:rPr lang="en-US" sz="2400" b="1" dirty="0">
                <a:solidFill>
                  <a:srgbClr val="00B050"/>
                </a:solidFill>
                <a:latin typeface="+mj-lt"/>
                <a:cs typeface="Arial" charset="0"/>
              </a:rPr>
              <a:t>in Costa Rica experience </a:t>
            </a:r>
            <a:r>
              <a:rPr lang="en-US" sz="2400" b="1" dirty="0" smtClean="0">
                <a:solidFill>
                  <a:srgbClr val="00B050"/>
                </a:solidFill>
                <a:latin typeface="+mj-lt"/>
                <a:cs typeface="Arial" charset="0"/>
              </a:rPr>
              <a:t>towards </a:t>
            </a:r>
            <a:r>
              <a:rPr lang="en-US" sz="2400" b="1" dirty="0">
                <a:solidFill>
                  <a:srgbClr val="00B050"/>
                </a:solidFill>
                <a:latin typeface="+mj-lt"/>
                <a:cs typeface="Arial" charset="0"/>
              </a:rPr>
              <a:t>low </a:t>
            </a:r>
            <a:r>
              <a:rPr lang="en-US" sz="2400" b="1" dirty="0" smtClean="0">
                <a:solidFill>
                  <a:srgbClr val="00B050"/>
                </a:solidFill>
                <a:latin typeface="+mj-lt"/>
                <a:cs typeface="Arial" charset="0"/>
              </a:rPr>
              <a:t>carbon, resilient </a:t>
            </a:r>
            <a:r>
              <a:rPr lang="en-US" sz="2400" b="1" dirty="0">
                <a:solidFill>
                  <a:srgbClr val="00B050"/>
                </a:solidFill>
                <a:latin typeface="+mj-lt"/>
                <a:cs typeface="Arial" charset="0"/>
              </a:rPr>
              <a:t>agricultural sector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Tx/>
              <a:buAutoNum type="arabicPeriod"/>
              <a:defRPr/>
            </a:pPr>
            <a:r>
              <a:rPr lang="en-US" sz="2000" dirty="0">
                <a:latin typeface="Arial" charset="0"/>
                <a:cs typeface="Arial" charset="0"/>
              </a:rPr>
              <a:t>Pilot experiences (beginning of 90</a:t>
            </a:r>
            <a:r>
              <a:rPr lang="en-US" sz="2000" baseline="30000" dirty="0">
                <a:latin typeface="Arial" charset="0"/>
                <a:cs typeface="Arial" charset="0"/>
              </a:rPr>
              <a:t>s</a:t>
            </a:r>
            <a:r>
              <a:rPr lang="en-US" sz="2000" dirty="0">
                <a:latin typeface="Arial" charset="0"/>
                <a:cs typeface="Arial" charset="0"/>
              </a:rPr>
              <a:t>)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Tx/>
              <a:buAutoNum type="arabicPeriod"/>
              <a:defRPr/>
            </a:pPr>
            <a:r>
              <a:rPr lang="en-US" sz="2000" dirty="0">
                <a:latin typeface="Arial" charset="0"/>
                <a:cs typeface="Arial" charset="0"/>
              </a:rPr>
              <a:t>Training program on sustainable development (beginning of 90</a:t>
            </a:r>
            <a:r>
              <a:rPr lang="en-US" sz="2000" baseline="30000" dirty="0">
                <a:latin typeface="Arial" charset="0"/>
                <a:cs typeface="Arial" charset="0"/>
              </a:rPr>
              <a:t>s</a:t>
            </a:r>
            <a:r>
              <a:rPr lang="en-US" sz="2000" dirty="0">
                <a:latin typeface="Arial" charset="0"/>
                <a:cs typeface="Arial" charset="0"/>
              </a:rPr>
              <a:t>)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Tx/>
              <a:buAutoNum type="arabicPeriod"/>
              <a:defRPr/>
            </a:pPr>
            <a:r>
              <a:rPr lang="en-US" sz="2000" dirty="0">
                <a:latin typeface="Arial" charset="0"/>
                <a:cs typeface="Arial" charset="0"/>
              </a:rPr>
              <a:t>Legal framework ( since end of </a:t>
            </a:r>
            <a:r>
              <a:rPr lang="en-US" sz="2000" dirty="0" smtClean="0">
                <a:latin typeface="Arial" charset="0"/>
                <a:cs typeface="Arial" charset="0"/>
              </a:rPr>
              <a:t>90</a:t>
            </a:r>
            <a:r>
              <a:rPr lang="en-US" sz="2000" baseline="30000" dirty="0" smtClean="0">
                <a:latin typeface="Arial" charset="0"/>
                <a:cs typeface="Arial" charset="0"/>
              </a:rPr>
              <a:t>s</a:t>
            </a:r>
            <a:r>
              <a:rPr lang="en-US" sz="2000" dirty="0" smtClean="0">
                <a:latin typeface="Arial" charset="0"/>
                <a:cs typeface="Arial" charset="0"/>
              </a:rPr>
              <a:t>)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Tx/>
              <a:buAutoNum type="arabicPeriod"/>
              <a:defRPr/>
            </a:pPr>
            <a:r>
              <a:rPr lang="en-US" sz="2000" dirty="0" smtClean="0">
                <a:latin typeface="Arial" charset="0"/>
                <a:cs typeface="Arial" charset="0"/>
              </a:rPr>
              <a:t>Common agenda for the environment </a:t>
            </a:r>
            <a:r>
              <a:rPr lang="en-US" sz="2000" dirty="0">
                <a:latin typeface="Arial" charset="0"/>
                <a:cs typeface="Arial" charset="0"/>
              </a:rPr>
              <a:t>and </a:t>
            </a:r>
            <a:r>
              <a:rPr lang="en-US" sz="2000" dirty="0" smtClean="0">
                <a:latin typeface="Arial" charset="0"/>
                <a:cs typeface="Arial" charset="0"/>
              </a:rPr>
              <a:t>agricultural </a:t>
            </a:r>
            <a:r>
              <a:rPr lang="en-US" sz="2000" dirty="0">
                <a:latin typeface="Arial" charset="0"/>
                <a:cs typeface="Arial" charset="0"/>
              </a:rPr>
              <a:t>s</a:t>
            </a:r>
            <a:r>
              <a:rPr lang="en-US" sz="2000" dirty="0" smtClean="0">
                <a:latin typeface="Arial" charset="0"/>
                <a:cs typeface="Arial" charset="0"/>
              </a:rPr>
              <a:t>ectors 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Tx/>
              <a:buAutoNum type="arabicPeriod"/>
              <a:defRPr/>
            </a:pPr>
            <a:r>
              <a:rPr lang="en-US" sz="2000" dirty="0" smtClean="0">
                <a:latin typeface="Arial" charset="0"/>
                <a:cs typeface="Arial" charset="0"/>
              </a:rPr>
              <a:t>Program </a:t>
            </a:r>
            <a:r>
              <a:rPr lang="en-US" sz="2000" dirty="0">
                <a:latin typeface="Arial" charset="0"/>
                <a:cs typeface="Arial" charset="0"/>
              </a:rPr>
              <a:t>Promoting Sustainable Agricultural Production </a:t>
            </a:r>
            <a:r>
              <a:rPr lang="en-US" sz="2000" dirty="0" smtClean="0">
                <a:latin typeface="Arial" charset="0"/>
                <a:cs typeface="Arial" charset="0"/>
              </a:rPr>
              <a:t>(2004</a:t>
            </a:r>
            <a:r>
              <a:rPr lang="en-US" sz="2000" dirty="0">
                <a:latin typeface="Arial" charset="0"/>
                <a:cs typeface="Arial" charset="0"/>
              </a:rPr>
              <a:t>)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Tx/>
              <a:buAutoNum type="arabicPeriod"/>
              <a:defRPr/>
            </a:pPr>
            <a:r>
              <a:rPr lang="en-US" sz="2000" dirty="0">
                <a:latin typeface="Arial" charset="0"/>
                <a:cs typeface="Arial" charset="0"/>
              </a:rPr>
              <a:t>Costa Rica C-Neutral (a big challenge to reach in 2021)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Tx/>
              <a:buAutoNum type="arabicPeriod"/>
              <a:defRPr/>
            </a:pPr>
            <a:r>
              <a:rPr lang="en-US" sz="2000" dirty="0">
                <a:latin typeface="Arial" charset="0"/>
                <a:cs typeface="Arial" charset="0"/>
              </a:rPr>
              <a:t>Carbon market mechanism development</a:t>
            </a:r>
            <a:endParaRPr lang="es-MX" sz="2000" dirty="0">
              <a:cs typeface="Arial" charset="0"/>
            </a:endParaRPr>
          </a:p>
        </p:txBody>
      </p:sp>
      <p:pic>
        <p:nvPicPr>
          <p:cNvPr id="7" name="Picture 6" descr="C:\Users\Roberto\Desktop\Fotos\CERRO PALDO\Cerro Paldo NOV 2013 (23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04" r="9656"/>
          <a:stretch>
            <a:fillRect/>
          </a:stretch>
        </p:blipFill>
        <p:spPr bwMode="auto">
          <a:xfrm>
            <a:off x="5170488" y="0"/>
            <a:ext cx="397351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40238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5228705" y="5969138"/>
            <a:ext cx="914400" cy="914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R"/>
          </a:p>
        </p:txBody>
      </p:sp>
      <p:sp>
        <p:nvSpPr>
          <p:cNvPr id="3" name="Rectángulo 2"/>
          <p:cNvSpPr/>
          <p:nvPr/>
        </p:nvSpPr>
        <p:spPr>
          <a:xfrm>
            <a:off x="180110" y="480587"/>
            <a:ext cx="4572000" cy="60016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3300" b="1" dirty="0" smtClean="0">
                <a:solidFill>
                  <a:srgbClr val="00B05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Mitigation</a:t>
            </a:r>
            <a:r>
              <a:rPr lang="en-US" sz="3300" dirty="0" smtClean="0">
                <a:solidFill>
                  <a:srgbClr val="00B05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300" b="1" dirty="0" smtClean="0">
                <a:solidFill>
                  <a:srgbClr val="00B05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Priorities</a:t>
            </a:r>
            <a:endParaRPr lang="es-CR" sz="3300" b="1" dirty="0">
              <a:solidFill>
                <a:srgbClr val="00B050"/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3054495" y="984195"/>
            <a:ext cx="3643312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AU" altLang="es-CR" b="1" dirty="0">
                <a:latin typeface="Arial" panose="020B0604020202020204" pitchFamily="34" charset="0"/>
              </a:rPr>
              <a:t>Coffee NAMA</a:t>
            </a:r>
          </a:p>
          <a:p>
            <a:pPr eaLnBrk="1" hangingPunct="1"/>
            <a:r>
              <a:rPr lang="en-AU" altLang="es-CR" dirty="0">
                <a:latin typeface="Arial" panose="020B0604020202020204" pitchFamily="34" charset="0"/>
              </a:rPr>
              <a:t>...</a:t>
            </a:r>
            <a:r>
              <a:rPr lang="en-US" altLang="es-CR" dirty="0">
                <a:latin typeface="Arial" panose="020B0604020202020204" pitchFamily="34" charset="0"/>
              </a:rPr>
              <a:t> toward a low carbon coffee sector</a:t>
            </a:r>
          </a:p>
        </p:txBody>
      </p:sp>
      <p:pic>
        <p:nvPicPr>
          <p:cNvPr id="8" name="Picture 5" descr="C:\Users\Roberto\Desktop\Escritorio\Fotos\CERRO PALDO\CERRO PALDO ENERO 2012 (24)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784" b="16747"/>
          <a:stretch/>
        </p:blipFill>
        <p:spPr bwMode="auto">
          <a:xfrm>
            <a:off x="6697807" y="157474"/>
            <a:ext cx="1924103" cy="3131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818" t="14546" r="15606" b="28687"/>
          <a:stretch/>
        </p:blipFill>
        <p:spPr>
          <a:xfrm>
            <a:off x="4549411" y="2276452"/>
            <a:ext cx="2027987" cy="3131124"/>
          </a:xfrm>
          <a:prstGeom prst="rect">
            <a:avLst/>
          </a:prstGeom>
        </p:spPr>
      </p:pic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363477" y="2413234"/>
            <a:ext cx="3643312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AU" altLang="es-CR" b="1" dirty="0" smtClean="0">
                <a:latin typeface="Arial" panose="020B0604020202020204" pitchFamily="34" charset="0"/>
              </a:rPr>
              <a:t>Livestock </a:t>
            </a:r>
            <a:r>
              <a:rPr lang="en-AU" altLang="es-CR" b="1" dirty="0">
                <a:latin typeface="Arial" panose="020B0604020202020204" pitchFamily="34" charset="0"/>
              </a:rPr>
              <a:t>NAMA</a:t>
            </a:r>
          </a:p>
          <a:p>
            <a:pPr eaLnBrk="1" hangingPunct="1"/>
            <a:r>
              <a:rPr lang="en-AU" altLang="es-CR" dirty="0">
                <a:latin typeface="Arial" panose="020B0604020202020204" pitchFamily="34" charset="0"/>
              </a:rPr>
              <a:t>...</a:t>
            </a:r>
            <a:r>
              <a:rPr lang="en-US" altLang="es-CR" dirty="0">
                <a:latin typeface="Arial" panose="020B0604020202020204" pitchFamily="34" charset="0"/>
              </a:rPr>
              <a:t> </a:t>
            </a:r>
            <a:r>
              <a:rPr lang="en-US" altLang="es-CR" dirty="0" smtClean="0">
                <a:latin typeface="Arial" panose="020B0604020202020204" pitchFamily="34" charset="0"/>
              </a:rPr>
              <a:t>low </a:t>
            </a:r>
            <a:r>
              <a:rPr lang="en-US" altLang="es-CR" dirty="0">
                <a:latin typeface="Arial" panose="020B0604020202020204" pitchFamily="34" charset="0"/>
              </a:rPr>
              <a:t>carbon </a:t>
            </a:r>
            <a:r>
              <a:rPr lang="en-US" altLang="es-CR" dirty="0" smtClean="0">
                <a:latin typeface="Arial" panose="020B0604020202020204" pitchFamily="34" charset="0"/>
              </a:rPr>
              <a:t>strategy for the sustainability of livestock sector</a:t>
            </a:r>
            <a:endParaRPr lang="en-US" altLang="es-CR" dirty="0">
              <a:latin typeface="Arial" panose="020B0604020202020204" pitchFamily="34" charset="0"/>
            </a:endParaRPr>
          </a:p>
        </p:txBody>
      </p:sp>
      <p:sp>
        <p:nvSpPr>
          <p:cNvPr id="10" name="8 CuadroTexto"/>
          <p:cNvSpPr txBox="1">
            <a:spLocks noChangeArrowheads="1"/>
          </p:cNvSpPr>
          <p:nvPr/>
        </p:nvSpPr>
        <p:spPr bwMode="auto">
          <a:xfrm>
            <a:off x="180110" y="4472600"/>
            <a:ext cx="3272703" cy="600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s-CR" b="1" dirty="0">
                <a:latin typeface="Arial" panose="020B0604020202020204" pitchFamily="34" charset="0"/>
              </a:rPr>
              <a:t>NAMA</a:t>
            </a:r>
            <a:r>
              <a:rPr lang="en-GB" altLang="es-CR" sz="3300" b="1" dirty="0" smtClean="0">
                <a:solidFill>
                  <a:srgbClr val="00B050"/>
                </a:solidFill>
                <a:latin typeface="+mj-lt"/>
              </a:rPr>
              <a:t> </a:t>
            </a:r>
            <a:r>
              <a:rPr lang="en-GB" altLang="es-CR" b="1" dirty="0">
                <a:latin typeface="Arial" panose="020B0604020202020204" pitchFamily="34" charset="0"/>
              </a:rPr>
              <a:t>WAB2E</a:t>
            </a:r>
            <a:endParaRPr lang="es-MX" altLang="es-CR" b="1" dirty="0">
              <a:latin typeface="Arial" panose="020B0604020202020204" pitchFamily="34" charset="0"/>
            </a:endParaRPr>
          </a:p>
        </p:txBody>
      </p:sp>
      <p:pic>
        <p:nvPicPr>
          <p:cNvPr id="11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032"/>
          <a:stretch>
            <a:fillRect/>
          </a:stretch>
        </p:blipFill>
        <p:spPr bwMode="auto">
          <a:xfrm>
            <a:off x="2508359" y="4168745"/>
            <a:ext cx="1716087" cy="109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54" b="22726"/>
          <a:stretch>
            <a:fillRect/>
          </a:stretch>
        </p:blipFill>
        <p:spPr bwMode="auto">
          <a:xfrm>
            <a:off x="2509946" y="5258615"/>
            <a:ext cx="1714500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99199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5242560" y="5969138"/>
            <a:ext cx="914400" cy="914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R"/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1317044" y="188765"/>
            <a:ext cx="3643313" cy="600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s-MX" altLang="es-CR" sz="3300" b="1" dirty="0" err="1">
                <a:solidFill>
                  <a:srgbClr val="00B050"/>
                </a:solidFill>
                <a:latin typeface="+mj-lt"/>
              </a:rPr>
              <a:t>Coffee</a:t>
            </a:r>
            <a:r>
              <a:rPr lang="es-MX" altLang="es-CR" sz="3300" b="1" dirty="0">
                <a:solidFill>
                  <a:srgbClr val="00B050"/>
                </a:solidFill>
                <a:latin typeface="+mj-lt"/>
              </a:rPr>
              <a:t> sector</a:t>
            </a:r>
            <a:endParaRPr lang="en-US" altLang="es-CR" sz="3300" b="1" dirty="0">
              <a:solidFill>
                <a:srgbClr val="00B050"/>
              </a:solidFill>
              <a:latin typeface="+mj-lt"/>
            </a:endParaRPr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928688" y="5572125"/>
            <a:ext cx="842962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s-MX" altLang="es-CR" sz="2000" dirty="0">
              <a:latin typeface="Arial" panose="020B0604020202020204" pitchFamily="34" charset="0"/>
            </a:endParaRPr>
          </a:p>
          <a:p>
            <a:pPr eaLnBrk="1" hangingPunct="1"/>
            <a:r>
              <a:rPr lang="en-US" altLang="es-CR" sz="2000" dirty="0">
                <a:latin typeface="Arial" panose="020B0604020202020204" pitchFamily="34" charset="0"/>
              </a:rPr>
              <a:t>Coffee NAMA affects 50 thousand farming </a:t>
            </a:r>
            <a:r>
              <a:rPr lang="en-US" altLang="es-CR" sz="2000" dirty="0" smtClean="0">
                <a:latin typeface="Arial" panose="020B0604020202020204" pitchFamily="34" charset="0"/>
              </a:rPr>
              <a:t>families</a:t>
            </a:r>
            <a:endParaRPr lang="en-US" altLang="es-CR" sz="2000" dirty="0">
              <a:latin typeface="Arial" panose="020B0604020202020204" pitchFamily="34" charset="0"/>
            </a:endParaRPr>
          </a:p>
        </p:txBody>
      </p:sp>
      <p:graphicFrame>
        <p:nvGraphicFramePr>
          <p:cNvPr id="8" name="8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25047147"/>
              </p:ext>
            </p:extLst>
          </p:nvPr>
        </p:nvGraphicFramePr>
        <p:xfrm>
          <a:off x="857250" y="928688"/>
          <a:ext cx="7358063" cy="31432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00437"/>
                <a:gridCol w="2000250"/>
                <a:gridCol w="1857376"/>
              </a:tblGrid>
              <a:tr h="628650">
                <a:tc>
                  <a:txBody>
                    <a:bodyPr/>
                    <a:lstStyle/>
                    <a:p>
                      <a:pPr algn="ctr"/>
                      <a:r>
                        <a:rPr lang="es-MX" sz="240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Coffee</a:t>
                      </a:r>
                      <a:r>
                        <a:rPr lang="es-MX" sz="24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sector</a:t>
                      </a:r>
                      <a:endParaRPr lang="es-MX" sz="24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9" marR="9143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24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2002</a:t>
                      </a:r>
                      <a:endParaRPr lang="es-MX" sz="24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9" marR="9143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24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2012</a:t>
                      </a:r>
                      <a:endParaRPr lang="es-MX" sz="24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9" marR="91439"/>
                </a:tc>
              </a:tr>
              <a:tr h="628650">
                <a:tc>
                  <a:txBody>
                    <a:bodyPr/>
                    <a:lstStyle/>
                    <a:p>
                      <a:pPr algn="l"/>
                      <a:r>
                        <a:rPr lang="es-MX" sz="240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Number</a:t>
                      </a:r>
                      <a:r>
                        <a:rPr lang="es-MX" sz="24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of </a:t>
                      </a:r>
                      <a:r>
                        <a:rPr lang="es-MX" sz="2400" baseline="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farmers</a:t>
                      </a:r>
                      <a:endParaRPr lang="es-MX" sz="24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9" marR="9143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24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70.143</a:t>
                      </a:r>
                      <a:endParaRPr lang="es-MX" sz="24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9" marR="9143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24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52.787</a:t>
                      </a:r>
                      <a:endParaRPr lang="es-MX" sz="24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9" marR="91439"/>
                </a:tc>
              </a:tr>
              <a:tr h="628650">
                <a:tc>
                  <a:txBody>
                    <a:bodyPr/>
                    <a:lstStyle/>
                    <a:p>
                      <a:pPr algn="l"/>
                      <a:r>
                        <a:rPr lang="es-MX" sz="240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Number</a:t>
                      </a:r>
                      <a:r>
                        <a:rPr lang="es-MX" sz="24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of </a:t>
                      </a:r>
                      <a:r>
                        <a:rPr lang="es-MX" sz="240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mills</a:t>
                      </a:r>
                      <a:endParaRPr lang="es-MX" sz="24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9" marR="9143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24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93</a:t>
                      </a:r>
                      <a:endParaRPr lang="es-MX" sz="24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9" marR="9143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24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184</a:t>
                      </a:r>
                      <a:endParaRPr lang="es-MX" sz="24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9" marR="91439"/>
                </a:tc>
              </a:tr>
              <a:tr h="628650">
                <a:tc>
                  <a:txBody>
                    <a:bodyPr/>
                    <a:lstStyle/>
                    <a:p>
                      <a:pPr algn="l"/>
                      <a:r>
                        <a:rPr lang="es-MX" sz="240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Number</a:t>
                      </a:r>
                      <a:r>
                        <a:rPr lang="es-MX" sz="24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of </a:t>
                      </a:r>
                      <a:r>
                        <a:rPr lang="es-MX" sz="240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exporters</a:t>
                      </a:r>
                      <a:endParaRPr lang="es-MX" sz="24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9" marR="9143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24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56</a:t>
                      </a:r>
                      <a:endParaRPr lang="es-MX" sz="24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9" marR="9143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24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93</a:t>
                      </a:r>
                      <a:endParaRPr lang="es-MX" sz="24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9" marR="91439"/>
                </a:tc>
              </a:tr>
              <a:tr h="628650">
                <a:tc>
                  <a:txBody>
                    <a:bodyPr/>
                    <a:lstStyle/>
                    <a:p>
                      <a:pPr algn="l"/>
                      <a:r>
                        <a:rPr lang="es-MX" sz="240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Number</a:t>
                      </a:r>
                      <a:r>
                        <a:rPr lang="es-MX" sz="24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of </a:t>
                      </a:r>
                      <a:r>
                        <a:rPr lang="es-MX" sz="240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roasters</a:t>
                      </a:r>
                      <a:endParaRPr lang="es-MX" sz="24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9" marR="9143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24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34</a:t>
                      </a:r>
                      <a:endParaRPr lang="es-MX" sz="24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9" marR="9143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24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57</a:t>
                      </a:r>
                      <a:endParaRPr lang="es-MX" sz="24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9" marR="91439"/>
                </a:tc>
              </a:tr>
            </a:tbl>
          </a:graphicData>
        </a:graphic>
      </p:graphicFrame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785813" y="4119990"/>
            <a:ext cx="36433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s-MX" altLang="es-CR" sz="1800" b="1" dirty="0" err="1">
                <a:latin typeface="Arial" panose="020B0604020202020204" pitchFamily="34" charset="0"/>
              </a:rPr>
              <a:t>Source</a:t>
            </a:r>
            <a:r>
              <a:rPr lang="es-MX" altLang="es-CR" sz="1800" b="1" dirty="0">
                <a:latin typeface="Arial" panose="020B0604020202020204" pitchFamily="34" charset="0"/>
              </a:rPr>
              <a:t>: ICAFE</a:t>
            </a:r>
            <a:endParaRPr lang="en-US" altLang="es-CR" sz="1800" b="1" dirty="0">
              <a:latin typeface="Arial" panose="020B0604020202020204" pitchFamily="34" charset="0"/>
            </a:endParaRPr>
          </a:p>
        </p:txBody>
      </p:sp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1000125" y="4610100"/>
            <a:ext cx="6858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s-MX" altLang="es-CR" dirty="0">
                <a:latin typeface="Arial" panose="020B0604020202020204" pitchFamily="34" charset="0"/>
              </a:rPr>
              <a:t>25% of GHG </a:t>
            </a:r>
            <a:r>
              <a:rPr lang="es-MX" altLang="es-CR" dirty="0" err="1">
                <a:latin typeface="Arial" panose="020B0604020202020204" pitchFamily="34" charset="0"/>
              </a:rPr>
              <a:t>agricultural</a:t>
            </a:r>
            <a:r>
              <a:rPr lang="es-MX" altLang="es-CR" dirty="0">
                <a:latin typeface="Arial" panose="020B0604020202020204" pitchFamily="34" charset="0"/>
              </a:rPr>
              <a:t> sector </a:t>
            </a:r>
            <a:r>
              <a:rPr lang="es-MX" altLang="es-CR" dirty="0" err="1">
                <a:latin typeface="Arial" panose="020B0604020202020204" pitchFamily="34" charset="0"/>
              </a:rPr>
              <a:t>emissions</a:t>
            </a:r>
            <a:r>
              <a:rPr lang="es-MX" altLang="es-CR" dirty="0">
                <a:latin typeface="Arial" panose="020B0604020202020204" pitchFamily="34" charset="0"/>
              </a:rPr>
              <a:t> </a:t>
            </a:r>
            <a:endParaRPr lang="en-US" altLang="es-CR" dirty="0">
              <a:latin typeface="Arial" panose="020B0604020202020204" pitchFamily="34" charset="0"/>
            </a:endParaRPr>
          </a:p>
        </p:txBody>
      </p:sp>
      <p:sp>
        <p:nvSpPr>
          <p:cNvPr id="11" name="11 Elipse"/>
          <p:cNvSpPr/>
          <p:nvPr/>
        </p:nvSpPr>
        <p:spPr>
          <a:xfrm>
            <a:off x="714375" y="4714875"/>
            <a:ext cx="142875" cy="14287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MX"/>
          </a:p>
        </p:txBody>
      </p:sp>
      <p:sp>
        <p:nvSpPr>
          <p:cNvPr id="12" name="Rectangle 3"/>
          <p:cNvSpPr>
            <a:spLocks noChangeArrowheads="1"/>
          </p:cNvSpPr>
          <p:nvPr/>
        </p:nvSpPr>
        <p:spPr bwMode="auto">
          <a:xfrm>
            <a:off x="1000125" y="5253038"/>
            <a:ext cx="77152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s-MX" altLang="es-CR" dirty="0" err="1" smtClean="0">
                <a:latin typeface="Arial" panose="020B0604020202020204" pitchFamily="34" charset="0"/>
              </a:rPr>
              <a:t>Covers</a:t>
            </a:r>
            <a:r>
              <a:rPr lang="es-MX" altLang="es-CR" dirty="0" smtClean="0">
                <a:latin typeface="Arial" panose="020B0604020202020204" pitchFamily="34" charset="0"/>
              </a:rPr>
              <a:t> 93,000 </a:t>
            </a:r>
            <a:r>
              <a:rPr lang="es-MX" altLang="es-CR" dirty="0" err="1" smtClean="0">
                <a:latin typeface="Arial" panose="020B0604020202020204" pitchFamily="34" charset="0"/>
              </a:rPr>
              <a:t>hectares</a:t>
            </a:r>
            <a:r>
              <a:rPr lang="es-MX" altLang="es-CR" dirty="0" smtClean="0">
                <a:latin typeface="Arial" panose="020B0604020202020204" pitchFamily="34" charset="0"/>
              </a:rPr>
              <a:t> </a:t>
            </a:r>
            <a:r>
              <a:rPr lang="es-MX" altLang="es-CR" dirty="0" err="1">
                <a:latin typeface="Arial" panose="020B0604020202020204" pitchFamily="34" charset="0"/>
              </a:rPr>
              <a:t>between</a:t>
            </a:r>
            <a:r>
              <a:rPr lang="es-MX" altLang="es-CR" dirty="0">
                <a:latin typeface="Arial" panose="020B0604020202020204" pitchFamily="34" charset="0"/>
              </a:rPr>
              <a:t> </a:t>
            </a:r>
            <a:r>
              <a:rPr lang="es-MX" altLang="es-CR" dirty="0" smtClean="0">
                <a:latin typeface="Arial" panose="020B0604020202020204" pitchFamily="34" charset="0"/>
              </a:rPr>
              <a:t>600-1600 msnm</a:t>
            </a:r>
            <a:endParaRPr lang="en-US" altLang="es-CR" dirty="0">
              <a:latin typeface="Arial" panose="020B0604020202020204" pitchFamily="34" charset="0"/>
            </a:endParaRPr>
          </a:p>
        </p:txBody>
      </p:sp>
      <p:sp>
        <p:nvSpPr>
          <p:cNvPr id="13" name="13 Elipse"/>
          <p:cNvSpPr/>
          <p:nvPr/>
        </p:nvSpPr>
        <p:spPr>
          <a:xfrm>
            <a:off x="714375" y="5357813"/>
            <a:ext cx="142875" cy="14287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MX"/>
          </a:p>
        </p:txBody>
      </p:sp>
      <p:sp>
        <p:nvSpPr>
          <p:cNvPr id="14" name="13 Elipse"/>
          <p:cNvSpPr/>
          <p:nvPr/>
        </p:nvSpPr>
        <p:spPr>
          <a:xfrm>
            <a:off x="728225" y="5967420"/>
            <a:ext cx="142875" cy="14287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700589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5242560" y="5969138"/>
            <a:ext cx="914400" cy="914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R"/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971689" y="258336"/>
            <a:ext cx="3643312" cy="600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s-MX" altLang="es-CR" sz="3300" b="1" dirty="0">
                <a:solidFill>
                  <a:srgbClr val="00B050"/>
                </a:solidFill>
                <a:latin typeface="+mj-lt"/>
              </a:rPr>
              <a:t>Key NAMA </a:t>
            </a:r>
            <a:r>
              <a:rPr lang="es-MX" altLang="es-CR" sz="3300" b="1" dirty="0" err="1" smtClean="0">
                <a:solidFill>
                  <a:srgbClr val="00B050"/>
                </a:solidFill>
                <a:latin typeface="+mj-lt"/>
              </a:rPr>
              <a:t>aspects</a:t>
            </a:r>
            <a:endParaRPr lang="en-US" altLang="es-CR" sz="3300" b="1" dirty="0">
              <a:solidFill>
                <a:srgbClr val="00B050"/>
              </a:solidFill>
              <a:latin typeface="+mj-lt"/>
            </a:endParaRPr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571500" y="750737"/>
            <a:ext cx="8215313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s-MX" altLang="es-CR" sz="2000" dirty="0">
              <a:latin typeface="Arial" panose="020B0604020202020204" pitchFamily="34" charset="0"/>
            </a:endParaRPr>
          </a:p>
          <a:p>
            <a:pPr eaLnBrk="1" hangingPunct="1"/>
            <a:r>
              <a:rPr lang="en-US" altLang="es-CR" sz="2000" b="1" dirty="0">
                <a:latin typeface="Arial" panose="020B0604020202020204" pitchFamily="34" charset="0"/>
              </a:rPr>
              <a:t>Smart combination of public and market incentives aimed at:</a:t>
            </a: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en-US" altLang="es-CR" sz="2000" dirty="0">
                <a:latin typeface="Arial" panose="020B0604020202020204" pitchFamily="34" charset="0"/>
              </a:rPr>
              <a:t>increasing carbon sinks, reducing emissions of nitrous oxide and methane, combined with climate adaptation practices.</a:t>
            </a:r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571500" y="2393949"/>
            <a:ext cx="8215313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s-MX" altLang="es-CR" sz="2000" b="1" dirty="0">
                <a:latin typeface="Arial" panose="020B0604020202020204" pitchFamily="34" charset="0"/>
              </a:rPr>
              <a:t>At </a:t>
            </a:r>
            <a:r>
              <a:rPr lang="es-MX" altLang="es-CR" sz="2000" b="1" dirty="0" err="1">
                <a:latin typeface="Arial" panose="020B0604020202020204" pitchFamily="34" charset="0"/>
              </a:rPr>
              <a:t>the</a:t>
            </a:r>
            <a:r>
              <a:rPr lang="es-MX" altLang="es-CR" sz="2000" b="1" dirty="0">
                <a:latin typeface="Arial" panose="020B0604020202020204" pitchFamily="34" charset="0"/>
              </a:rPr>
              <a:t> </a:t>
            </a:r>
            <a:r>
              <a:rPr lang="es-MX" altLang="es-CR" sz="2000" b="1" dirty="0" err="1">
                <a:latin typeface="Arial" panose="020B0604020202020204" pitchFamily="34" charset="0"/>
              </a:rPr>
              <a:t>farm</a:t>
            </a:r>
            <a:r>
              <a:rPr lang="es-MX" altLang="es-CR" sz="2000" b="1" dirty="0">
                <a:latin typeface="Arial" panose="020B0604020202020204" pitchFamily="34" charset="0"/>
              </a:rPr>
              <a:t> </a:t>
            </a:r>
            <a:r>
              <a:rPr lang="es-MX" altLang="es-CR" sz="2000" b="1" dirty="0" err="1">
                <a:latin typeface="Arial" panose="020B0604020202020204" pitchFamily="34" charset="0"/>
              </a:rPr>
              <a:t>level</a:t>
            </a:r>
            <a:r>
              <a:rPr lang="es-MX" altLang="es-CR" sz="2000" b="1" dirty="0">
                <a:latin typeface="Arial" panose="020B0604020202020204" pitchFamily="34" charset="0"/>
              </a:rPr>
              <a:t>: </a:t>
            </a: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en-US" altLang="es-CR" sz="2000" dirty="0">
                <a:latin typeface="Arial" panose="020B0604020202020204" pitchFamily="34" charset="0"/>
              </a:rPr>
              <a:t>Improving adoption rates of innovative mitigation practices which reduce N2O emissions. and proven adaptation techniques </a:t>
            </a:r>
          </a:p>
        </p:txBody>
      </p:sp>
      <p:sp>
        <p:nvSpPr>
          <p:cNvPr id="9" name="7 Rectángulo"/>
          <p:cNvSpPr>
            <a:spLocks noChangeArrowheads="1"/>
          </p:cNvSpPr>
          <p:nvPr/>
        </p:nvSpPr>
        <p:spPr bwMode="auto">
          <a:xfrm>
            <a:off x="642938" y="3734226"/>
            <a:ext cx="4572000" cy="193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s-MX" altLang="es-CR" sz="2000" b="1" dirty="0">
                <a:latin typeface="Arial" panose="020B0604020202020204" pitchFamily="34" charset="0"/>
              </a:rPr>
              <a:t>At </a:t>
            </a:r>
            <a:r>
              <a:rPr lang="es-MX" altLang="es-CR" sz="2000" b="1" dirty="0" err="1">
                <a:latin typeface="Arial" panose="020B0604020202020204" pitchFamily="34" charset="0"/>
              </a:rPr>
              <a:t>coffee</a:t>
            </a:r>
            <a:r>
              <a:rPr lang="es-MX" altLang="es-CR" sz="2000" b="1" dirty="0">
                <a:latin typeface="Arial" panose="020B0604020202020204" pitchFamily="34" charset="0"/>
              </a:rPr>
              <a:t> </a:t>
            </a:r>
            <a:r>
              <a:rPr lang="es-MX" altLang="es-CR" sz="2000" b="1" dirty="0" err="1">
                <a:latin typeface="Arial" panose="020B0604020202020204" pitchFamily="34" charset="0"/>
              </a:rPr>
              <a:t>mill</a:t>
            </a:r>
            <a:r>
              <a:rPr lang="es-MX" altLang="es-CR" sz="2000" b="1" dirty="0">
                <a:latin typeface="Arial" panose="020B0604020202020204" pitchFamily="34" charset="0"/>
              </a:rPr>
              <a:t>: </a:t>
            </a:r>
          </a:p>
          <a:p>
            <a:pPr eaLnBrk="1" hangingPunct="1"/>
            <a:endParaRPr lang="es-MX" altLang="es-CR" sz="2000" b="1" dirty="0">
              <a:latin typeface="Arial" panose="020B0604020202020204" pitchFamily="34" charset="0"/>
            </a:endParaRP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en-US" altLang="es-CR" sz="2000" dirty="0">
                <a:latin typeface="Arial" panose="020B0604020202020204" pitchFamily="34" charset="0"/>
              </a:rPr>
              <a:t>Introducing equipment and techniques that </a:t>
            </a:r>
            <a:r>
              <a:rPr lang="en-US" altLang="es-CR" sz="2000" dirty="0" smtClean="0">
                <a:latin typeface="Arial" panose="020B0604020202020204" pitchFamily="34" charset="0"/>
              </a:rPr>
              <a:t>reduce </a:t>
            </a:r>
            <a:r>
              <a:rPr lang="en-US" altLang="es-CR" sz="2000" dirty="0">
                <a:latin typeface="Arial" panose="020B0604020202020204" pitchFamily="34" charset="0"/>
              </a:rPr>
              <a:t>methane emissions in wastewater and pulp treatment </a:t>
            </a:r>
            <a:endParaRPr lang="es-MX" altLang="es-CR" sz="2000" dirty="0">
              <a:latin typeface="Arial" panose="020B0604020202020204" pitchFamily="34" charset="0"/>
            </a:endParaRPr>
          </a:p>
        </p:txBody>
      </p:sp>
      <p:pic>
        <p:nvPicPr>
          <p:cNvPr id="10" name="Picture 8" descr="C:\Users\Roberto\Desktop\Escritorio\Fotos\FOTOS CAFE\FOTOS EN RINCÓN DE SALAS TOMADAS PRA CNF 2012 (26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4938" y="3414989"/>
            <a:ext cx="3643312" cy="2732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33106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5242560" y="5969138"/>
            <a:ext cx="914400" cy="914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R"/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750094" y="399167"/>
            <a:ext cx="3643312" cy="600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s-MX" altLang="es-CR" sz="3300" b="1" dirty="0" err="1">
                <a:solidFill>
                  <a:srgbClr val="00B050"/>
                </a:solidFill>
                <a:latin typeface="+mj-lt"/>
              </a:rPr>
              <a:t>Expected</a:t>
            </a:r>
            <a:r>
              <a:rPr lang="es-MX" altLang="es-CR" sz="3300" dirty="0">
                <a:solidFill>
                  <a:srgbClr val="00B050"/>
                </a:solidFill>
                <a:latin typeface="+mj-lt"/>
              </a:rPr>
              <a:t> </a:t>
            </a:r>
            <a:r>
              <a:rPr lang="es-MX" altLang="es-CR" sz="3300" b="1" dirty="0" err="1">
                <a:solidFill>
                  <a:srgbClr val="00B050"/>
                </a:solidFill>
                <a:latin typeface="+mj-lt"/>
              </a:rPr>
              <a:t>outcomes</a:t>
            </a:r>
            <a:endParaRPr lang="en-US" altLang="es-CR" sz="3300" b="1" dirty="0">
              <a:solidFill>
                <a:srgbClr val="00B050"/>
              </a:solidFill>
              <a:latin typeface="+mj-lt"/>
            </a:endParaRPr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785813" y="1038225"/>
            <a:ext cx="7072312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s-MX" altLang="es-CR" sz="2000">
              <a:latin typeface="Arial" panose="020B0604020202020204" pitchFamily="34" charset="0"/>
            </a:endParaRPr>
          </a:p>
          <a:p>
            <a:pPr eaLnBrk="1" hangingPunct="1"/>
            <a:r>
              <a:rPr lang="en-US" altLang="es-CR" sz="2000">
                <a:latin typeface="Arial" panose="020B0604020202020204" pitchFamily="34" charset="0"/>
              </a:rPr>
              <a:t>Eco-competitiveness coffee growing (cost savings, diversification, keep market access and environmental impact reduced)</a:t>
            </a:r>
          </a:p>
        </p:txBody>
      </p:sp>
      <p:sp>
        <p:nvSpPr>
          <p:cNvPr id="8" name="10 Elipse"/>
          <p:cNvSpPr/>
          <p:nvPr/>
        </p:nvSpPr>
        <p:spPr>
          <a:xfrm>
            <a:off x="571500" y="1500188"/>
            <a:ext cx="142875" cy="14287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MX" sz="200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785813" y="2576513"/>
            <a:ext cx="707231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s-CR" sz="2000">
                <a:latin typeface="Arial" panose="020B0604020202020204" pitchFamily="34" charset="0"/>
              </a:rPr>
              <a:t>Resilience of 50.000 farming families</a:t>
            </a:r>
          </a:p>
        </p:txBody>
      </p:sp>
      <p:sp>
        <p:nvSpPr>
          <p:cNvPr id="10" name="12 Elipse"/>
          <p:cNvSpPr/>
          <p:nvPr/>
        </p:nvSpPr>
        <p:spPr>
          <a:xfrm>
            <a:off x="571500" y="2571750"/>
            <a:ext cx="142875" cy="14287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MX" sz="200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857250" y="3105150"/>
            <a:ext cx="707231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s-CR" sz="2000">
                <a:latin typeface="Arial" panose="020B0604020202020204" pitchFamily="34" charset="0"/>
              </a:rPr>
              <a:t>Reduction potential: approx. 30.000 Ton of CO2/year. </a:t>
            </a:r>
          </a:p>
        </p:txBody>
      </p:sp>
      <p:sp>
        <p:nvSpPr>
          <p:cNvPr id="12" name="Rectangle 3"/>
          <p:cNvSpPr>
            <a:spLocks noChangeArrowheads="1"/>
          </p:cNvSpPr>
          <p:nvPr/>
        </p:nvSpPr>
        <p:spPr bwMode="auto">
          <a:xfrm>
            <a:off x="785813" y="3676650"/>
            <a:ext cx="707231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s-CR" sz="2000">
                <a:latin typeface="Arial" panose="020B0604020202020204" pitchFamily="34" charset="0"/>
              </a:rPr>
              <a:t>Carbon sink potential: approx. 90.000 Ton of CO2/year. </a:t>
            </a:r>
          </a:p>
        </p:txBody>
      </p:sp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785813" y="4248150"/>
            <a:ext cx="707231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s-CR" sz="2000">
                <a:latin typeface="Arial" panose="020B0604020202020204" pitchFamily="34" charset="0"/>
              </a:rPr>
              <a:t>120,000 Ton CO2e/year until 2024 at full implementation </a:t>
            </a:r>
          </a:p>
        </p:txBody>
      </p:sp>
      <p:sp>
        <p:nvSpPr>
          <p:cNvPr id="14" name="Rectangle 3"/>
          <p:cNvSpPr>
            <a:spLocks noChangeArrowheads="1"/>
          </p:cNvSpPr>
          <p:nvPr/>
        </p:nvSpPr>
        <p:spPr bwMode="auto">
          <a:xfrm>
            <a:off x="785813" y="4797425"/>
            <a:ext cx="707231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s-CR" sz="2000" dirty="0">
                <a:latin typeface="Arial" panose="020B0604020202020204" pitchFamily="34" charset="0"/>
              </a:rPr>
              <a:t>E</a:t>
            </a:r>
            <a:r>
              <a:rPr lang="en-US" altLang="es-CR" sz="2000" dirty="0" smtClean="0">
                <a:latin typeface="Arial" panose="020B0604020202020204" pitchFamily="34" charset="0"/>
              </a:rPr>
              <a:t>xpected </a:t>
            </a:r>
            <a:r>
              <a:rPr lang="en-US" altLang="es-CR" sz="2000" dirty="0">
                <a:latin typeface="Arial" panose="020B0604020202020204" pitchFamily="34" charset="0"/>
              </a:rPr>
              <a:t>reductions over 20 years </a:t>
            </a:r>
            <a:r>
              <a:rPr lang="en-US" altLang="es-CR" sz="2000" dirty="0" smtClean="0">
                <a:latin typeface="Arial" panose="020B0604020202020204" pitchFamily="34" charset="0"/>
              </a:rPr>
              <a:t>are 1,850,000 </a:t>
            </a:r>
            <a:r>
              <a:rPr lang="en-US" altLang="es-CR" sz="2000" dirty="0">
                <a:latin typeface="Arial" panose="020B0604020202020204" pitchFamily="34" charset="0"/>
              </a:rPr>
              <a:t>Ton CO2e </a:t>
            </a:r>
          </a:p>
        </p:txBody>
      </p:sp>
      <p:sp>
        <p:nvSpPr>
          <p:cNvPr id="15" name="Rectangle 3"/>
          <p:cNvSpPr>
            <a:spLocks noChangeArrowheads="1"/>
          </p:cNvSpPr>
          <p:nvPr/>
        </p:nvSpPr>
        <p:spPr bwMode="auto">
          <a:xfrm>
            <a:off x="785813" y="5516562"/>
            <a:ext cx="7072312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s-MX" altLang="es-CR" sz="2000" dirty="0">
                <a:latin typeface="Arial" panose="020B0604020202020204" pitchFamily="34" charset="0"/>
              </a:rPr>
              <a:t>C</a:t>
            </a:r>
            <a:r>
              <a:rPr lang="es-MX" altLang="es-CR" sz="2000" dirty="0" smtClean="0">
                <a:latin typeface="Arial" panose="020B0604020202020204" pitchFamily="34" charset="0"/>
              </a:rPr>
              <a:t>ombines </a:t>
            </a:r>
            <a:r>
              <a:rPr lang="es-MX" altLang="es-CR" sz="2000" dirty="0" err="1">
                <a:latin typeface="Arial" panose="020B0604020202020204" pitchFamily="34" charset="0"/>
              </a:rPr>
              <a:t>mitigation</a:t>
            </a:r>
            <a:r>
              <a:rPr lang="es-MX" altLang="es-CR" sz="2000" dirty="0">
                <a:latin typeface="Arial" panose="020B0604020202020204" pitchFamily="34" charset="0"/>
              </a:rPr>
              <a:t> </a:t>
            </a:r>
            <a:r>
              <a:rPr lang="es-MX" altLang="es-CR" sz="2000" dirty="0" err="1">
                <a:latin typeface="Arial" panose="020B0604020202020204" pitchFamily="34" charset="0"/>
              </a:rPr>
              <a:t>measures</a:t>
            </a:r>
            <a:r>
              <a:rPr lang="es-MX" altLang="es-CR" sz="2000" dirty="0">
                <a:latin typeface="Arial" panose="020B0604020202020204" pitchFamily="34" charset="0"/>
              </a:rPr>
              <a:t>  </a:t>
            </a:r>
            <a:r>
              <a:rPr lang="es-MX" altLang="es-CR" sz="2000" dirty="0" err="1">
                <a:latin typeface="Arial" panose="020B0604020202020204" pitchFamily="34" charset="0"/>
              </a:rPr>
              <a:t>with</a:t>
            </a:r>
            <a:r>
              <a:rPr lang="es-MX" altLang="es-CR" sz="2000" dirty="0">
                <a:latin typeface="Arial" panose="020B0604020202020204" pitchFamily="34" charset="0"/>
              </a:rPr>
              <a:t> </a:t>
            </a:r>
            <a:r>
              <a:rPr lang="es-MX" altLang="es-CR" sz="2000" dirty="0" err="1">
                <a:latin typeface="Arial" panose="020B0604020202020204" pitchFamily="34" charset="0"/>
              </a:rPr>
              <a:t>climate</a:t>
            </a:r>
            <a:r>
              <a:rPr lang="es-MX" altLang="es-CR" sz="2000" dirty="0">
                <a:latin typeface="Arial" panose="020B0604020202020204" pitchFamily="34" charset="0"/>
              </a:rPr>
              <a:t> </a:t>
            </a:r>
            <a:r>
              <a:rPr lang="es-MX" altLang="es-CR" sz="2000" dirty="0" err="1">
                <a:latin typeface="Arial" panose="020B0604020202020204" pitchFamily="34" charset="0"/>
              </a:rPr>
              <a:t>adaptation</a:t>
            </a:r>
            <a:r>
              <a:rPr lang="es-MX" altLang="es-CR" sz="2000" dirty="0">
                <a:latin typeface="Arial" panose="020B0604020202020204" pitchFamily="34" charset="0"/>
              </a:rPr>
              <a:t> </a:t>
            </a:r>
            <a:r>
              <a:rPr lang="es-MX" altLang="es-CR" sz="2000" dirty="0" err="1">
                <a:latin typeface="Arial" panose="020B0604020202020204" pitchFamily="34" charset="0"/>
              </a:rPr>
              <a:t>practices</a:t>
            </a:r>
            <a:endParaRPr lang="en-US" altLang="es-CR" sz="2000" dirty="0">
              <a:latin typeface="Arial" panose="020B0604020202020204" pitchFamily="34" charset="0"/>
            </a:endParaRPr>
          </a:p>
        </p:txBody>
      </p:sp>
      <p:sp>
        <p:nvSpPr>
          <p:cNvPr id="16" name="18 Elipse"/>
          <p:cNvSpPr/>
          <p:nvPr/>
        </p:nvSpPr>
        <p:spPr>
          <a:xfrm>
            <a:off x="571500" y="3290888"/>
            <a:ext cx="142875" cy="14287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MX" sz="2000"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19 Elipse"/>
          <p:cNvSpPr/>
          <p:nvPr/>
        </p:nvSpPr>
        <p:spPr>
          <a:xfrm>
            <a:off x="571500" y="3790950"/>
            <a:ext cx="142875" cy="14287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MX" sz="2000"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21 Elipse"/>
          <p:cNvSpPr/>
          <p:nvPr/>
        </p:nvSpPr>
        <p:spPr>
          <a:xfrm>
            <a:off x="642938" y="4362450"/>
            <a:ext cx="142875" cy="14287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MX" sz="2000"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22 Elipse"/>
          <p:cNvSpPr/>
          <p:nvPr/>
        </p:nvSpPr>
        <p:spPr>
          <a:xfrm>
            <a:off x="571500" y="5791200"/>
            <a:ext cx="142875" cy="14287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MX" sz="2000"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23 Elipse"/>
          <p:cNvSpPr/>
          <p:nvPr/>
        </p:nvSpPr>
        <p:spPr>
          <a:xfrm>
            <a:off x="571500" y="4933950"/>
            <a:ext cx="142875" cy="14287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MX" sz="200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7104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5242560" y="5969138"/>
            <a:ext cx="914400" cy="914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R"/>
          </a:p>
        </p:txBody>
      </p:sp>
      <p:sp>
        <p:nvSpPr>
          <p:cNvPr id="5" name="8 CuadroTexto"/>
          <p:cNvSpPr txBox="1">
            <a:spLocks noChangeArrowheads="1"/>
          </p:cNvSpPr>
          <p:nvPr/>
        </p:nvSpPr>
        <p:spPr bwMode="auto">
          <a:xfrm>
            <a:off x="248575" y="782767"/>
            <a:ext cx="4268007" cy="5786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en-GB" altLang="es-CR" sz="2000" dirty="0" smtClean="0">
                <a:latin typeface="Arial" panose="020B0604020202020204" pitchFamily="34" charset="0"/>
              </a:rPr>
              <a:t>1,278,817 head of livestock</a:t>
            </a:r>
            <a:endParaRPr lang="en-GB" altLang="es-CR" sz="2000" dirty="0">
              <a:latin typeface="Arial" panose="020B0604020202020204" pitchFamily="34" charset="0"/>
            </a:endParaRP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endParaRPr lang="en-GB" altLang="es-CR" sz="1000" dirty="0" smtClean="0">
              <a:latin typeface="Arial" panose="020B0604020202020204" pitchFamily="34" charset="0"/>
            </a:endParaRP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en-GB" altLang="es-CR" sz="2000" dirty="0" smtClean="0">
                <a:latin typeface="Arial" panose="020B0604020202020204" pitchFamily="34" charset="0"/>
              </a:rPr>
              <a:t>40% of farms in the country have livestock</a:t>
            </a: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endParaRPr lang="en-GB" altLang="es-CR" sz="1000" dirty="0" smtClean="0">
              <a:latin typeface="Arial" panose="020B0604020202020204" pitchFamily="34" charset="0"/>
            </a:endParaRP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en-GB" altLang="es-CR" sz="2000" dirty="0">
                <a:latin typeface="Arial" panose="020B0604020202020204" pitchFamily="34" charset="0"/>
              </a:rPr>
              <a:t>Livestock is the main </a:t>
            </a:r>
            <a:r>
              <a:rPr lang="en-GB" altLang="es-CR" sz="2000" dirty="0" smtClean="0">
                <a:latin typeface="Arial" panose="020B0604020202020204" pitchFamily="34" charset="0"/>
              </a:rPr>
              <a:t>activity on 28</a:t>
            </a:r>
            <a:r>
              <a:rPr lang="en-GB" altLang="es-CR" sz="2000" dirty="0">
                <a:latin typeface="Arial" panose="020B0604020202020204" pitchFamily="34" charset="0"/>
              </a:rPr>
              <a:t>% of farms in the country</a:t>
            </a:r>
          </a:p>
          <a:p>
            <a:pPr eaLnBrk="1" hangingPunct="1"/>
            <a:endParaRPr lang="en-GB" altLang="es-CR" sz="1000" dirty="0" smtClean="0">
              <a:latin typeface="Arial" panose="020B0604020202020204" pitchFamily="34" charset="0"/>
            </a:endParaRPr>
          </a:p>
          <a:p>
            <a:pPr marL="342900" indent="-342900" eaLnBrk="1" hangingPunct="1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altLang="es-CR" sz="2000" dirty="0">
                <a:latin typeface="Arial" panose="020B0604020202020204" pitchFamily="34" charset="0"/>
              </a:rPr>
              <a:t>M</a:t>
            </a:r>
            <a:r>
              <a:rPr lang="en-AU" altLang="es-CR" sz="2000" dirty="0" smtClean="0">
                <a:latin typeface="Arial" panose="020B0604020202020204" pitchFamily="34" charset="0"/>
              </a:rPr>
              <a:t>ain </a:t>
            </a:r>
            <a:r>
              <a:rPr lang="en-AU" altLang="es-CR" sz="2000" dirty="0">
                <a:latin typeface="Arial" panose="020B0604020202020204" pitchFamily="34" charset="0"/>
              </a:rPr>
              <a:t>production system is grassland</a:t>
            </a:r>
          </a:p>
          <a:p>
            <a:pPr marL="342900" indent="-342900" eaLnBrk="1" hangingPunct="1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altLang="es-CR" sz="2000" dirty="0">
                <a:latin typeface="Arial" panose="020B0604020202020204" pitchFamily="34" charset="0"/>
              </a:rPr>
              <a:t>A</a:t>
            </a:r>
            <a:r>
              <a:rPr lang="en-AU" altLang="es-CR" sz="2000" dirty="0" smtClean="0">
                <a:latin typeface="Arial" panose="020B0604020202020204" pitchFamily="34" charset="0"/>
              </a:rPr>
              <a:t>verage farm size: 41 ha</a:t>
            </a:r>
            <a:endParaRPr lang="en-GB" altLang="es-CR" sz="2000" dirty="0" smtClean="0">
              <a:latin typeface="Arial" panose="020B0604020202020204" pitchFamily="34" charset="0"/>
            </a:endParaRP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endParaRPr lang="en-GB" altLang="es-CR" sz="1000" dirty="0">
              <a:latin typeface="Arial" panose="020B0604020202020204" pitchFamily="34" charset="0"/>
            </a:endParaRP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en-GB" altLang="es-CR" sz="2000" dirty="0" smtClean="0">
                <a:latin typeface="Arial" panose="020B0604020202020204" pitchFamily="34" charset="0"/>
              </a:rPr>
              <a:t>43.4% of total </a:t>
            </a:r>
            <a:r>
              <a:rPr lang="en-GB" altLang="es-CR" sz="2000" dirty="0">
                <a:latin typeface="Arial" panose="020B0604020202020204" pitchFamily="34" charset="0"/>
              </a:rPr>
              <a:t>a</a:t>
            </a:r>
            <a:r>
              <a:rPr lang="en-GB" altLang="es-CR" sz="2000" dirty="0" smtClean="0">
                <a:latin typeface="Arial" panose="020B0604020202020204" pitchFamily="34" charset="0"/>
              </a:rPr>
              <a:t>rea in livestock farms is pasture, 30.6% is forest</a:t>
            </a: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endParaRPr lang="en-GB" altLang="es-CR" sz="1000" dirty="0">
              <a:latin typeface="Arial" panose="020B0604020202020204" pitchFamily="34" charset="0"/>
            </a:endParaRPr>
          </a:p>
          <a:p>
            <a:pPr marL="342900" indent="-342900" eaLnBrk="1" hangingPunct="1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altLang="es-CR" sz="2000" dirty="0" smtClean="0">
                <a:latin typeface="Arial" panose="020B0604020202020204" pitchFamily="34" charset="0"/>
              </a:rPr>
              <a:t>Produces 23.6</a:t>
            </a:r>
            <a:r>
              <a:rPr lang="en-AU" altLang="es-CR" sz="2000" dirty="0">
                <a:latin typeface="Arial" panose="020B0604020202020204" pitchFamily="34" charset="0"/>
              </a:rPr>
              <a:t>% of GHG – </a:t>
            </a:r>
            <a:r>
              <a:rPr lang="en-AU" altLang="es-CR" sz="2000" dirty="0" smtClean="0">
                <a:latin typeface="Arial" panose="020B0604020202020204" pitchFamily="34" charset="0"/>
              </a:rPr>
              <a:t>(second highest emitting sector with 3.3 </a:t>
            </a:r>
            <a:r>
              <a:rPr lang="en-AU" altLang="es-CR" sz="2000" dirty="0">
                <a:latin typeface="Arial" panose="020B0604020202020204" pitchFamily="34" charset="0"/>
              </a:rPr>
              <a:t>million tons of CO</a:t>
            </a:r>
            <a:r>
              <a:rPr lang="en-AU" altLang="es-CR" sz="2000" baseline="-25000" dirty="0">
                <a:latin typeface="Arial" panose="020B0604020202020204" pitchFamily="34" charset="0"/>
              </a:rPr>
              <a:t>2e </a:t>
            </a:r>
            <a:r>
              <a:rPr lang="en-AU" altLang="es-CR" sz="2000" dirty="0">
                <a:latin typeface="Arial" panose="020B0604020202020204" pitchFamily="34" charset="0"/>
              </a:rPr>
              <a:t>in 2010)</a:t>
            </a:r>
            <a:endParaRPr lang="en-US" altLang="es-CR" sz="2000" baseline="-25000" dirty="0">
              <a:latin typeface="Arial" panose="020B0604020202020204" pitchFamily="34" charset="0"/>
            </a:endParaRP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928688" y="213449"/>
            <a:ext cx="8358187" cy="600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AU" altLang="es-CR" sz="3300" b="1" dirty="0">
                <a:solidFill>
                  <a:srgbClr val="00B050"/>
                </a:solidFill>
                <a:latin typeface="+mj-lt"/>
              </a:rPr>
              <a:t>Livestock</a:t>
            </a:r>
            <a:endParaRPr lang="en-US" altLang="es-CR" sz="3300" b="1" dirty="0">
              <a:solidFill>
                <a:srgbClr val="00B050"/>
              </a:solidFill>
              <a:latin typeface="+mj-lt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6582" y="224416"/>
            <a:ext cx="4253346" cy="3190010"/>
          </a:xfrm>
          <a:prstGeom prst="rect">
            <a:avLst/>
          </a:prstGeom>
        </p:spPr>
      </p:pic>
      <p:pic>
        <p:nvPicPr>
          <p:cNvPr id="7" name="Picture 2" descr="D:\fotos\fotos e imagnes guias tècnicas\Fotografias en JPG\Sistemas Silvopastoriles\SSP.Esparz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16582" y="3133138"/>
            <a:ext cx="4261620" cy="31962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15397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3980" y="0"/>
            <a:ext cx="7886700" cy="1325563"/>
          </a:xfrm>
        </p:spPr>
        <p:txBody>
          <a:bodyPr/>
          <a:lstStyle/>
          <a:p>
            <a:r>
              <a:rPr lang="en-US" b="1" dirty="0">
                <a:solidFill>
                  <a:srgbClr val="00B050"/>
                </a:solidFill>
              </a:rPr>
              <a:t>Regional Enabling Environment supporting CSA in Costa Rica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53137" t="34718" r="23331" b="25147"/>
          <a:stretch/>
        </p:blipFill>
        <p:spPr>
          <a:xfrm>
            <a:off x="370702" y="3236968"/>
            <a:ext cx="1482811" cy="1746422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3690551" y="1145060"/>
            <a:ext cx="5453449" cy="50168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dirty="0" smtClean="0"/>
              <a:t>Central American Integration System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1000" dirty="0" smtClean="0"/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/>
              <a:t>Central American Commission on Environment and Development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Central American Agricultural Council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1100" dirty="0" smtClean="0"/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2400" dirty="0" smtClean="0"/>
              <a:t>Technical Group on CC and Integrated Risk Management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endParaRPr lang="en-US" sz="500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dirty="0" smtClean="0"/>
              <a:t>Central American Dry Corridor</a:t>
            </a:r>
            <a:endParaRPr lang="en-US" sz="3000" dirty="0"/>
          </a:p>
        </p:txBody>
      </p:sp>
      <p:pic>
        <p:nvPicPr>
          <p:cNvPr id="2050" name="Picture 2" descr="http://infoturdominicano.com/rd/wp-content/uploads/2014/04/logo-SIC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1235676"/>
            <a:ext cx="36195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4" descr="Image result for CCAD logo centroameric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54" name="Picture 6" descr="https://pbs.twimg.com/profile_images/418402241/ccad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7167" y="3236968"/>
            <a:ext cx="936648" cy="1798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Oval 7"/>
          <p:cNvSpPr/>
          <p:nvPr/>
        </p:nvSpPr>
        <p:spPr>
          <a:xfrm>
            <a:off x="5231027" y="5957455"/>
            <a:ext cx="963827" cy="891561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02" y="5430416"/>
            <a:ext cx="1280388" cy="9992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16388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5228705" y="5941438"/>
            <a:ext cx="914400" cy="914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R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916162" y="223904"/>
            <a:ext cx="8358188" cy="600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AU" altLang="es-CR" sz="3300" b="1" dirty="0">
                <a:solidFill>
                  <a:srgbClr val="00B050"/>
                </a:solidFill>
                <a:latin typeface="+mj-lt"/>
              </a:rPr>
              <a:t>Livestock NAMA: expected outcomes</a:t>
            </a:r>
            <a:endParaRPr lang="en-US" altLang="es-CR" sz="3300" b="1" dirty="0">
              <a:solidFill>
                <a:srgbClr val="00B050"/>
              </a:solidFill>
              <a:latin typeface="+mj-lt"/>
            </a:endParaRP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230577" y="3166984"/>
            <a:ext cx="8842404" cy="3231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342900" indent="-342900" eaLnBrk="1" hangingPunct="1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altLang="es-CR" sz="2000" dirty="0">
                <a:latin typeface="Arial" panose="020B0604020202020204" pitchFamily="34" charset="0"/>
              </a:rPr>
              <a:t>Increasing </a:t>
            </a:r>
            <a:r>
              <a:rPr lang="en-AU" altLang="es-CR" sz="2000" dirty="0" smtClean="0">
                <a:latin typeface="Arial" panose="020B0604020202020204" pitchFamily="34" charset="0"/>
              </a:rPr>
              <a:t>productivity, profitability </a:t>
            </a:r>
            <a:r>
              <a:rPr lang="en-AU" altLang="es-CR" sz="2000" dirty="0">
                <a:latin typeface="Arial" panose="020B0604020202020204" pitchFamily="34" charset="0"/>
              </a:rPr>
              <a:t>and </a:t>
            </a:r>
            <a:r>
              <a:rPr lang="en-AU" altLang="es-CR" sz="2000" dirty="0" smtClean="0">
                <a:latin typeface="Arial" panose="020B0604020202020204" pitchFamily="34" charset="0"/>
              </a:rPr>
              <a:t>reducing                           emissions simultaneously</a:t>
            </a:r>
          </a:p>
          <a:p>
            <a:pPr marL="342900" indent="-342900" eaLnBrk="1" hangingPunct="1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altLang="es-CR" sz="2000" dirty="0">
                <a:latin typeface="Arial" panose="020B0604020202020204" pitchFamily="34" charset="0"/>
              </a:rPr>
              <a:t>Improvement in ecosystem services: landscape connection</a:t>
            </a:r>
            <a:r>
              <a:rPr lang="en-AU" altLang="es-CR" sz="2000" dirty="0" smtClean="0">
                <a:latin typeface="Arial" panose="020B0604020202020204" pitchFamily="34" charset="0"/>
              </a:rPr>
              <a:t>,                water source </a:t>
            </a:r>
            <a:r>
              <a:rPr lang="en-AU" altLang="es-CR" sz="2000" dirty="0">
                <a:latin typeface="Arial" panose="020B0604020202020204" pitchFamily="34" charset="0"/>
              </a:rPr>
              <a:t>protection, carbon sequestration, soil protection</a:t>
            </a:r>
          </a:p>
          <a:p>
            <a:pPr marL="342900" indent="-342900" eaLnBrk="1" hangingPunct="1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es-CR" sz="2000" dirty="0" smtClean="0">
                <a:latin typeface="Arial" panose="020B0604020202020204" pitchFamily="34" charset="0"/>
              </a:rPr>
              <a:t>Strengthening </a:t>
            </a:r>
            <a:r>
              <a:rPr lang="en-US" altLang="es-CR" sz="2000" dirty="0">
                <a:latin typeface="Arial" panose="020B0604020202020204" pitchFamily="34" charset="0"/>
              </a:rPr>
              <a:t>linkages among public and private relevant stakeholders </a:t>
            </a:r>
            <a:endParaRPr lang="en-US" altLang="es-CR" sz="2000" dirty="0" smtClean="0">
              <a:latin typeface="Arial" panose="020B0604020202020204" pitchFamily="34" charset="0"/>
            </a:endParaRPr>
          </a:p>
          <a:p>
            <a:pPr marL="342900" indent="-342900" eaLnBrk="1" hangingPunct="1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es-CR" sz="2000" dirty="0">
                <a:latin typeface="Arial" panose="020B0604020202020204" pitchFamily="34" charset="0"/>
              </a:rPr>
              <a:t>Strengthening linkages among research and </a:t>
            </a:r>
            <a:r>
              <a:rPr lang="en-US" altLang="es-CR" sz="2000" dirty="0" smtClean="0">
                <a:latin typeface="Arial" panose="020B0604020202020204" pitchFamily="34" charset="0"/>
              </a:rPr>
              <a:t>extension sectors</a:t>
            </a:r>
          </a:p>
          <a:p>
            <a:pPr marL="342900" indent="-342900" eaLnBrk="1" hangingPunct="1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es-CR" sz="2000" dirty="0">
                <a:latin typeface="Arial" panose="020B0604020202020204" pitchFamily="34" charset="0"/>
              </a:rPr>
              <a:t>Eco-competitiveness in livestock </a:t>
            </a:r>
            <a:r>
              <a:rPr lang="en-US" altLang="es-CR" sz="2000" dirty="0" smtClean="0">
                <a:latin typeface="Arial" panose="020B0604020202020204" pitchFamily="34" charset="0"/>
              </a:rPr>
              <a:t>production</a:t>
            </a:r>
          </a:p>
        </p:txBody>
      </p:sp>
      <p:pic>
        <p:nvPicPr>
          <p:cNvPr id="11" name="Picture 1" descr="C:\Users\Roberto\Desktop\Escritorio\Fotos\FOTOS GIRA BAE PZ\El Empalme 24 oct (73).JPG"/>
          <p:cNvPicPr>
            <a:picLocks noChangeAspect="1" noChangeArrowheads="1"/>
          </p:cNvPicPr>
          <p:nvPr/>
        </p:nvPicPr>
        <p:blipFill>
          <a:blip r:embed="rId3" cstate="print"/>
          <a:srcRect t="9145" r="31652"/>
          <a:stretch>
            <a:fillRect/>
          </a:stretch>
        </p:blipFill>
        <p:spPr bwMode="auto">
          <a:xfrm>
            <a:off x="6825337" y="0"/>
            <a:ext cx="2480117" cy="439570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Rectangle 3"/>
          <p:cNvSpPr>
            <a:spLocks noChangeArrowheads="1"/>
          </p:cNvSpPr>
          <p:nvPr/>
        </p:nvSpPr>
        <p:spPr bwMode="auto">
          <a:xfrm>
            <a:off x="316219" y="1508988"/>
            <a:ext cx="8253145" cy="938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342900" indent="-342900" eaLnBrk="1" hangingPunct="1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altLang="es-CR" sz="2000" dirty="0" smtClean="0">
                <a:latin typeface="Arial" panose="020B0604020202020204" pitchFamily="34" charset="0"/>
              </a:rPr>
              <a:t>70% of herd, 60% of area under livestock use</a:t>
            </a:r>
          </a:p>
          <a:p>
            <a:pPr marL="342900" indent="-342900" eaLnBrk="1" hangingPunct="1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altLang="es-CR" sz="2000" dirty="0" smtClean="0">
                <a:latin typeface="Arial" panose="020B0604020202020204" pitchFamily="34" charset="0"/>
              </a:rPr>
              <a:t>6 million tons of CO2e mitigation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74677" y="957779"/>
            <a:ext cx="52640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In 15 years, the following are expected: </a:t>
            </a:r>
            <a:endParaRPr lang="en-US" sz="24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230577" y="2631423"/>
            <a:ext cx="18296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Resulting in: 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356832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5242560" y="5969138"/>
            <a:ext cx="914400" cy="914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R"/>
          </a:p>
        </p:txBody>
      </p:sp>
      <p:sp>
        <p:nvSpPr>
          <p:cNvPr id="3" name="8 CuadroTexto"/>
          <p:cNvSpPr txBox="1">
            <a:spLocks noChangeArrowheads="1"/>
          </p:cNvSpPr>
          <p:nvPr/>
        </p:nvSpPr>
        <p:spPr bwMode="auto">
          <a:xfrm>
            <a:off x="875353" y="126638"/>
            <a:ext cx="3272703" cy="600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s-CR" sz="3300" b="1" dirty="0" smtClean="0">
                <a:solidFill>
                  <a:srgbClr val="00B050"/>
                </a:solidFill>
                <a:latin typeface="+mj-lt"/>
              </a:rPr>
              <a:t>NAMA WAB2E</a:t>
            </a:r>
            <a:endParaRPr lang="es-MX" altLang="es-CR" sz="3300" b="1" baseline="30000" dirty="0">
              <a:solidFill>
                <a:srgbClr val="00B050"/>
              </a:solidFill>
              <a:latin typeface="+mj-lt"/>
            </a:endParaRPr>
          </a:p>
        </p:txBody>
      </p:sp>
      <p:sp>
        <p:nvSpPr>
          <p:cNvPr id="6" name="8 CuadroTexto"/>
          <p:cNvSpPr txBox="1">
            <a:spLocks noChangeArrowheads="1"/>
          </p:cNvSpPr>
          <p:nvPr/>
        </p:nvSpPr>
        <p:spPr bwMode="auto">
          <a:xfrm>
            <a:off x="150920" y="816148"/>
            <a:ext cx="4508507" cy="332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en-GB" altLang="es-CR" sz="2000" dirty="0" smtClean="0">
                <a:latin typeface="Arial" panose="020B0604020202020204" pitchFamily="34" charset="0"/>
              </a:rPr>
              <a:t>Incorporate Organic Residues in Energy Matrix</a:t>
            </a: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endParaRPr lang="en-GB" altLang="es-CR" sz="1000" dirty="0" smtClean="0">
              <a:latin typeface="Arial" panose="020B0604020202020204" pitchFamily="34" charset="0"/>
            </a:endParaRP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en-GB" altLang="es-CR" sz="2000" dirty="0" smtClean="0">
                <a:latin typeface="Arial" panose="020B0604020202020204" pitchFamily="34" charset="0"/>
              </a:rPr>
              <a:t>Energy for self consumption in the production process / to improve efficiency of production process</a:t>
            </a: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endParaRPr lang="en-GB" altLang="es-CR" sz="1000" dirty="0" smtClean="0">
              <a:latin typeface="Arial" panose="020B0604020202020204" pitchFamily="34" charset="0"/>
            </a:endParaRP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en-GB" altLang="es-CR" sz="2000" dirty="0" smtClean="0">
                <a:latin typeface="Arial" panose="020B0604020202020204" pitchFamily="34" charset="0"/>
              </a:rPr>
              <a:t>Contribute to GHG emission reduction</a:t>
            </a: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endParaRPr lang="en-GB" altLang="es-CR" sz="1000" dirty="0" smtClean="0">
              <a:latin typeface="Arial" panose="020B0604020202020204" pitchFamily="34" charset="0"/>
            </a:endParaRP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en-GB" altLang="es-CR" sz="2000" dirty="0" smtClean="0">
                <a:latin typeface="Arial" panose="020B0604020202020204" pitchFamily="34" charset="0"/>
              </a:rPr>
              <a:t>Improve soil fertility and production capacity</a:t>
            </a:r>
            <a:endParaRPr lang="es-MX" altLang="es-CR" sz="2000" baseline="30000" dirty="0">
              <a:latin typeface="Arial" panose="020B0604020202020204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99" r="18031"/>
          <a:stretch/>
        </p:blipFill>
        <p:spPr>
          <a:xfrm>
            <a:off x="4835249" y="0"/>
            <a:ext cx="4294909" cy="6858000"/>
          </a:xfrm>
          <a:prstGeom prst="rect">
            <a:avLst/>
          </a:prstGeom>
        </p:spPr>
      </p:pic>
      <p:sp>
        <p:nvSpPr>
          <p:cNvPr id="7" name="8 CuadroTexto"/>
          <p:cNvSpPr txBox="1">
            <a:spLocks noChangeArrowheads="1"/>
          </p:cNvSpPr>
          <p:nvPr/>
        </p:nvSpPr>
        <p:spPr bwMode="auto">
          <a:xfrm>
            <a:off x="326742" y="4487346"/>
            <a:ext cx="4508507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GB" altLang="es-CR" sz="2000" i="1" dirty="0" smtClean="0">
                <a:latin typeface="Arial" panose="020B0604020202020204" pitchFamily="34" charset="0"/>
              </a:rPr>
              <a:t>Using wet and dry biomass from </a:t>
            </a:r>
            <a:r>
              <a:rPr lang="en-GB" altLang="es-CR" sz="2000" b="1" i="1" dirty="0" smtClean="0">
                <a:latin typeface="Arial" panose="020B0604020202020204" pitchFamily="34" charset="0"/>
              </a:rPr>
              <a:t>agriculture</a:t>
            </a:r>
            <a:r>
              <a:rPr lang="en-GB" altLang="es-CR" sz="2000" i="1" dirty="0" smtClean="0">
                <a:latin typeface="Arial" panose="020B0604020202020204" pitchFamily="34" charset="0"/>
              </a:rPr>
              <a:t> (coffee, rice, sugar cane, oil palm, pineapple, banana, citrus), </a:t>
            </a:r>
            <a:r>
              <a:rPr lang="en-GB" altLang="es-CR" sz="2000" b="1" i="1" dirty="0" smtClean="0">
                <a:latin typeface="Arial" panose="020B0604020202020204" pitchFamily="34" charset="0"/>
              </a:rPr>
              <a:t>forestry</a:t>
            </a:r>
            <a:r>
              <a:rPr lang="en-GB" altLang="es-CR" sz="2000" i="1" dirty="0" smtClean="0">
                <a:latin typeface="Arial" panose="020B0604020202020204" pitchFamily="34" charset="0"/>
              </a:rPr>
              <a:t> (firewood, wood chips, sawdust) and </a:t>
            </a:r>
            <a:r>
              <a:rPr lang="en-GB" altLang="es-CR" sz="2000" b="1" i="1" dirty="0" smtClean="0">
                <a:latin typeface="Arial" panose="020B0604020202020204" pitchFamily="34" charset="0"/>
              </a:rPr>
              <a:t>livestock</a:t>
            </a:r>
            <a:r>
              <a:rPr lang="en-GB" altLang="es-CR" sz="2000" i="1" dirty="0" smtClean="0">
                <a:latin typeface="Arial" panose="020B0604020202020204" pitchFamily="34" charset="0"/>
              </a:rPr>
              <a:t> (cattle, poultry, pigs) </a:t>
            </a:r>
            <a:endParaRPr lang="es-MX" altLang="es-CR" sz="2000" i="1" baseline="300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1832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5228705" y="5941438"/>
            <a:ext cx="914400" cy="914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R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663280" y="909200"/>
            <a:ext cx="8358188" cy="600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AU" altLang="es-CR" sz="3300" b="1" dirty="0" smtClean="0">
                <a:solidFill>
                  <a:srgbClr val="00B050"/>
                </a:solidFill>
                <a:latin typeface="+mj-lt"/>
              </a:rPr>
              <a:t>Adaptation priorities</a:t>
            </a:r>
            <a:endParaRPr lang="en-US" altLang="es-CR" sz="3300" b="1" dirty="0">
              <a:solidFill>
                <a:srgbClr val="00B050"/>
              </a:solidFill>
              <a:latin typeface="+mj-lt"/>
            </a:endParaRP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769800" y="1565706"/>
            <a:ext cx="4666729" cy="420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342900" indent="-342900" eaLnBrk="1" hangingPunct="1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altLang="es-CR" dirty="0" smtClean="0">
                <a:latin typeface="Arial" panose="020B0604020202020204" pitchFamily="34" charset="0"/>
              </a:rPr>
              <a:t>Crop diversification</a:t>
            </a:r>
          </a:p>
          <a:p>
            <a:pPr marL="342900" indent="-342900" eaLnBrk="1" hangingPunct="1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altLang="es-CR" dirty="0" smtClean="0">
                <a:latin typeface="Arial" panose="020B0604020202020204" pitchFamily="34" charset="0"/>
              </a:rPr>
              <a:t>Water: efficiency in use, water reservoirs, infrastructure for water </a:t>
            </a:r>
            <a:r>
              <a:rPr lang="en-AU" altLang="es-CR" dirty="0" err="1" smtClean="0">
                <a:latin typeface="Arial" panose="020B0604020202020204" pitchFamily="34" charset="0"/>
              </a:rPr>
              <a:t>suply</a:t>
            </a:r>
            <a:endParaRPr lang="en-AU" altLang="es-CR" dirty="0" smtClean="0">
              <a:latin typeface="Arial" panose="020B0604020202020204" pitchFamily="34" charset="0"/>
            </a:endParaRPr>
          </a:p>
          <a:p>
            <a:pPr marL="342900" indent="-342900" eaLnBrk="1" hangingPunct="1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altLang="es-CR" dirty="0" err="1" smtClean="0">
                <a:latin typeface="Arial" panose="020B0604020202020204" pitchFamily="34" charset="0"/>
              </a:rPr>
              <a:t>Forrage</a:t>
            </a:r>
            <a:r>
              <a:rPr lang="en-AU" altLang="es-CR" dirty="0" smtClean="0">
                <a:latin typeface="Arial" panose="020B0604020202020204" pitchFamily="34" charset="0"/>
              </a:rPr>
              <a:t> banks</a:t>
            </a:r>
          </a:p>
          <a:p>
            <a:pPr marL="342900" indent="-342900" eaLnBrk="1" hangingPunct="1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altLang="es-CR" dirty="0" smtClean="0">
                <a:latin typeface="Arial" panose="020B0604020202020204" pitchFamily="34" charset="0"/>
              </a:rPr>
              <a:t>Low external input systems</a:t>
            </a:r>
          </a:p>
          <a:p>
            <a:pPr marL="342900" indent="-342900" eaLnBrk="1" hangingPunct="1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altLang="es-CR" dirty="0" smtClean="0">
                <a:latin typeface="Arial" panose="020B0604020202020204" pitchFamily="34" charset="0"/>
              </a:rPr>
              <a:t>Soil and water conservation</a:t>
            </a:r>
          </a:p>
          <a:p>
            <a:pPr marL="342900" indent="-342900" eaLnBrk="1" hangingPunct="1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altLang="es-CR" dirty="0" err="1">
                <a:latin typeface="Arial" panose="020B0604020202020204" pitchFamily="34" charset="0"/>
              </a:rPr>
              <a:t>P</a:t>
            </a:r>
            <a:r>
              <a:rPr lang="en-AU" altLang="es-CR" dirty="0" err="1" smtClean="0">
                <a:latin typeface="Arial" panose="020B0604020202020204" pitchFamily="34" charset="0"/>
              </a:rPr>
              <a:t>lasticulture</a:t>
            </a:r>
            <a:endParaRPr lang="en-AU" altLang="es-CR" dirty="0" smtClean="0">
              <a:latin typeface="Arial" panose="020B0604020202020204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3106" y="819404"/>
            <a:ext cx="2100350" cy="1575263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814" y="2498318"/>
            <a:ext cx="2112934" cy="1584700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815" y="4225755"/>
            <a:ext cx="2106642" cy="1579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96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5242560" y="5969138"/>
            <a:ext cx="914400" cy="914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R"/>
          </a:p>
        </p:txBody>
      </p:sp>
      <p:sp>
        <p:nvSpPr>
          <p:cNvPr id="5" name="8 CuadroTexto"/>
          <p:cNvSpPr txBox="1">
            <a:spLocks noChangeArrowheads="1"/>
          </p:cNvSpPr>
          <p:nvPr/>
        </p:nvSpPr>
        <p:spPr bwMode="auto">
          <a:xfrm>
            <a:off x="1077631" y="796634"/>
            <a:ext cx="726281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s-CR" sz="2000" dirty="0" err="1" smtClean="0">
                <a:latin typeface="Arial" panose="020B0604020202020204" pitchFamily="34" charset="0"/>
              </a:rPr>
              <a:t>Clima</a:t>
            </a:r>
            <a:r>
              <a:rPr lang="en-GB" altLang="es-CR" sz="2000" dirty="0" smtClean="0">
                <a:latin typeface="Arial" panose="020B0604020202020204" pitchFamily="34" charset="0"/>
              </a:rPr>
              <a:t> del </a:t>
            </a:r>
            <a:r>
              <a:rPr lang="en-GB" altLang="es-CR" sz="2000" dirty="0">
                <a:latin typeface="Arial" panose="020B0604020202020204" pitchFamily="34" charset="0"/>
              </a:rPr>
              <a:t>café  http://www.icafe.cr/sector-cafetalero/clima/</a:t>
            </a:r>
            <a:endParaRPr lang="es-MX" altLang="es-CR" sz="2000" baseline="30000" dirty="0">
              <a:latin typeface="Arial" panose="020B0604020202020204" pitchFamily="34" charset="0"/>
            </a:endParaRPr>
          </a:p>
        </p:txBody>
      </p:sp>
      <p:sp>
        <p:nvSpPr>
          <p:cNvPr id="6" name="8 CuadroTexto"/>
          <p:cNvSpPr txBox="1">
            <a:spLocks noChangeArrowheads="1"/>
          </p:cNvSpPr>
          <p:nvPr/>
        </p:nvSpPr>
        <p:spPr bwMode="auto">
          <a:xfrm>
            <a:off x="827839" y="297578"/>
            <a:ext cx="7392883" cy="600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s-CR" sz="3300" dirty="0" smtClean="0">
                <a:solidFill>
                  <a:srgbClr val="00B050"/>
                </a:solidFill>
                <a:latin typeface="+mj-lt"/>
              </a:rPr>
              <a:t>Innovations for Climate Smart Agriculture</a:t>
            </a:r>
            <a:endParaRPr lang="es-MX" altLang="es-CR" sz="3300" baseline="30000" dirty="0">
              <a:solidFill>
                <a:srgbClr val="00B050"/>
              </a:solidFill>
              <a:latin typeface="+mj-lt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5269" y="1432278"/>
            <a:ext cx="5583382" cy="4652818"/>
          </a:xfrm>
          <a:prstGeom prst="rect">
            <a:avLst/>
          </a:prstGeom>
        </p:spPr>
      </p:pic>
      <p:sp>
        <p:nvSpPr>
          <p:cNvPr id="8" name="8 CuadroTexto"/>
          <p:cNvSpPr txBox="1">
            <a:spLocks noChangeArrowheads="1"/>
          </p:cNvSpPr>
          <p:nvPr/>
        </p:nvSpPr>
        <p:spPr bwMode="auto">
          <a:xfrm>
            <a:off x="457200" y="2722399"/>
            <a:ext cx="2908069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s-CR" sz="2000" dirty="0" smtClean="0">
                <a:latin typeface="Arial" panose="020B0604020202020204" pitchFamily="34" charset="0"/>
              </a:rPr>
              <a:t>A system to help coffee farmers and other relevant stakeholders to know climate conditions per region</a:t>
            </a:r>
            <a:endParaRPr lang="es-MX" altLang="es-CR" sz="2000" baseline="300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7549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5214850" y="5955283"/>
            <a:ext cx="914400" cy="914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R"/>
          </a:p>
        </p:txBody>
      </p:sp>
      <p:sp>
        <p:nvSpPr>
          <p:cNvPr id="3" name="8 CuadroTexto"/>
          <p:cNvSpPr txBox="1">
            <a:spLocks noChangeArrowheads="1"/>
          </p:cNvSpPr>
          <p:nvPr/>
        </p:nvSpPr>
        <p:spPr bwMode="auto">
          <a:xfrm>
            <a:off x="882047" y="338481"/>
            <a:ext cx="4488943" cy="600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s-CR" sz="3300" dirty="0" smtClean="0">
                <a:solidFill>
                  <a:srgbClr val="00B050"/>
                </a:solidFill>
                <a:latin typeface="+mj-lt"/>
              </a:rPr>
              <a:t>Other ongoing initiatives</a:t>
            </a:r>
            <a:endParaRPr lang="es-MX" altLang="es-CR" sz="3300" baseline="30000" dirty="0">
              <a:solidFill>
                <a:srgbClr val="00B050"/>
              </a:solidFill>
              <a:latin typeface="+mj-lt"/>
            </a:endParaRPr>
          </a:p>
        </p:txBody>
      </p:sp>
      <p:sp>
        <p:nvSpPr>
          <p:cNvPr id="5" name="8 CuadroTexto"/>
          <p:cNvSpPr txBox="1">
            <a:spLocks noChangeArrowheads="1"/>
          </p:cNvSpPr>
          <p:nvPr/>
        </p:nvSpPr>
        <p:spPr bwMode="auto">
          <a:xfrm>
            <a:off x="648136" y="1239965"/>
            <a:ext cx="7483809" cy="4093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en-GB" altLang="es-CR" sz="2000" dirty="0" smtClean="0">
                <a:latin typeface="Arial" panose="020B0604020202020204" pitchFamily="34" charset="0"/>
              </a:rPr>
              <a:t>Ecological Blue Flag: based on Good Agricultural Practices with regard to water resources, soil, residues, agrochemicals, adaptation, animal care, mitigation</a:t>
            </a: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endParaRPr lang="en-GB" altLang="es-CR" sz="2000" dirty="0" smtClean="0">
              <a:latin typeface="Arial" panose="020B0604020202020204" pitchFamily="34" charset="0"/>
            </a:endParaRP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en-GB" altLang="es-CR" sz="2000" dirty="0" smtClean="0">
                <a:latin typeface="Arial" panose="020B0604020202020204" pitchFamily="34" charset="0"/>
              </a:rPr>
              <a:t>Promotion of organic agriculture </a:t>
            </a: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endParaRPr lang="en-GB" altLang="es-CR" sz="2000" dirty="0" smtClean="0">
              <a:latin typeface="Arial" panose="020B0604020202020204" pitchFamily="34" charset="0"/>
            </a:endParaRP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en-GB" altLang="es-CR" sz="2000" dirty="0" smtClean="0">
                <a:latin typeface="Arial" panose="020B0604020202020204" pitchFamily="34" charset="0"/>
              </a:rPr>
              <a:t>Environmental Recognition Program</a:t>
            </a: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endParaRPr lang="en-GB" altLang="es-CR" sz="2000" dirty="0" smtClean="0">
              <a:latin typeface="Arial" panose="020B0604020202020204" pitchFamily="34" charset="0"/>
            </a:endParaRP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en-GB" altLang="es-CR" sz="2000" dirty="0" smtClean="0">
                <a:latin typeface="Arial" panose="020B0604020202020204" pitchFamily="34" charset="0"/>
              </a:rPr>
              <a:t>Public Certification on Good Agricultural Practices</a:t>
            </a: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endParaRPr lang="en-GB" altLang="es-CR" sz="2000" dirty="0" smtClean="0">
              <a:latin typeface="Arial" panose="020B0604020202020204" pitchFamily="34" charset="0"/>
            </a:endParaRP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en-GB" altLang="es-CR" sz="2000" dirty="0" smtClean="0">
                <a:latin typeface="Arial" panose="020B0604020202020204" pitchFamily="34" charset="0"/>
              </a:rPr>
              <a:t>National Plan on Sustainable and Healthy Gastronomy</a:t>
            </a: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endParaRPr lang="en-GB" altLang="es-CR" sz="2000" dirty="0" smtClean="0">
              <a:latin typeface="Arial" panose="020B0604020202020204" pitchFamily="34" charset="0"/>
            </a:endParaRP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en-GB" altLang="es-CR" sz="2000" dirty="0" smtClean="0">
                <a:latin typeface="Arial" panose="020B0604020202020204" pitchFamily="34" charset="0"/>
              </a:rPr>
              <a:t>Adaptation projects</a:t>
            </a:r>
            <a:endParaRPr lang="es-MX" altLang="es-CR" sz="2000" baseline="300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8973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CR" b="1" dirty="0" err="1">
                <a:solidFill>
                  <a:srgbClr val="00B050"/>
                </a:solidFill>
              </a:rPr>
              <a:t>Opportunities</a:t>
            </a:r>
            <a:r>
              <a:rPr lang="es-CR" b="1" dirty="0">
                <a:solidFill>
                  <a:srgbClr val="00B050"/>
                </a:solidFill>
              </a:rPr>
              <a:t> and </a:t>
            </a:r>
            <a:r>
              <a:rPr lang="es-CR" b="1" dirty="0" err="1">
                <a:solidFill>
                  <a:srgbClr val="00B050"/>
                </a:solidFill>
              </a:rPr>
              <a:t>challenges</a:t>
            </a:r>
            <a:r>
              <a:rPr lang="es-CR" b="1" dirty="0">
                <a:solidFill>
                  <a:srgbClr val="00B050"/>
                </a:solidFill>
              </a:rPr>
              <a:t> </a:t>
            </a:r>
            <a:r>
              <a:rPr lang="es-CR" b="1" dirty="0" err="1">
                <a:solidFill>
                  <a:srgbClr val="00B050"/>
                </a:solidFill>
              </a:rPr>
              <a:t>for</a:t>
            </a:r>
            <a:r>
              <a:rPr lang="es-CR" b="1" dirty="0">
                <a:solidFill>
                  <a:srgbClr val="00B050"/>
                </a:solidFill>
              </a:rPr>
              <a:t> </a:t>
            </a:r>
            <a:r>
              <a:rPr lang="es-CR" b="1" dirty="0" err="1">
                <a:solidFill>
                  <a:srgbClr val="00B050"/>
                </a:solidFill>
              </a:rPr>
              <a:t>scaling</a:t>
            </a:r>
            <a:r>
              <a:rPr lang="es-CR" b="1" dirty="0">
                <a:solidFill>
                  <a:srgbClr val="00B050"/>
                </a:solidFill>
              </a:rPr>
              <a:t> up CSA in Costa Rica</a:t>
            </a:r>
            <a:endParaRPr lang="es-CR" dirty="0"/>
          </a:p>
        </p:txBody>
      </p:sp>
      <p:sp>
        <p:nvSpPr>
          <p:cNvPr id="5" name="Subtítulo 4"/>
          <p:cNvSpPr>
            <a:spLocks noGrp="1"/>
          </p:cNvSpPr>
          <p:nvPr>
            <p:ph type="subTitle" idx="1"/>
          </p:nvPr>
        </p:nvSpPr>
        <p:spPr>
          <a:xfrm>
            <a:off x="1143000" y="4072733"/>
            <a:ext cx="6858000" cy="672782"/>
          </a:xfrm>
        </p:spPr>
        <p:txBody>
          <a:bodyPr>
            <a:normAutofit/>
          </a:bodyPr>
          <a:lstStyle/>
          <a:p>
            <a:r>
              <a:rPr lang="es-CR" sz="2400" b="1" dirty="0" err="1">
                <a:solidFill>
                  <a:srgbClr val="00B050"/>
                </a:solidFill>
              </a:rPr>
              <a:t>Based</a:t>
            </a:r>
            <a:r>
              <a:rPr lang="es-CR" sz="2400" b="1" dirty="0">
                <a:solidFill>
                  <a:srgbClr val="00B050"/>
                </a:solidFill>
              </a:rPr>
              <a:t> </a:t>
            </a:r>
            <a:r>
              <a:rPr lang="es-CR" sz="2400" b="1" dirty="0" err="1">
                <a:solidFill>
                  <a:srgbClr val="00B050"/>
                </a:solidFill>
              </a:rPr>
              <a:t>on</a:t>
            </a:r>
            <a:r>
              <a:rPr lang="es-CR" sz="2400" b="1" dirty="0">
                <a:solidFill>
                  <a:srgbClr val="00B050"/>
                </a:solidFill>
              </a:rPr>
              <a:t> WB, CIAT, CATIE (2014): CSA country </a:t>
            </a:r>
            <a:r>
              <a:rPr lang="es-CR" sz="2400" b="1" dirty="0" err="1">
                <a:solidFill>
                  <a:srgbClr val="00B050"/>
                </a:solidFill>
              </a:rPr>
              <a:t>profile</a:t>
            </a:r>
            <a:endParaRPr lang="es-CR" sz="2400" dirty="0"/>
          </a:p>
        </p:txBody>
      </p:sp>
      <p:sp>
        <p:nvSpPr>
          <p:cNvPr id="4" name="Rectángulo 3"/>
          <p:cNvSpPr/>
          <p:nvPr/>
        </p:nvSpPr>
        <p:spPr>
          <a:xfrm>
            <a:off x="5228705" y="5941428"/>
            <a:ext cx="914400" cy="914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R"/>
          </a:p>
        </p:txBody>
      </p:sp>
      <p:sp>
        <p:nvSpPr>
          <p:cNvPr id="6" name="Rectángulo 5"/>
          <p:cNvSpPr/>
          <p:nvPr/>
        </p:nvSpPr>
        <p:spPr>
          <a:xfrm>
            <a:off x="6918960" y="223202"/>
            <a:ext cx="2225040" cy="104171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966204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R" b="1" dirty="0" err="1" smtClean="0">
                <a:solidFill>
                  <a:srgbClr val="00B050"/>
                </a:solidFill>
              </a:rPr>
              <a:t>Smartness</a:t>
            </a:r>
            <a:r>
              <a:rPr lang="es-CR" b="1" dirty="0" smtClean="0">
                <a:solidFill>
                  <a:srgbClr val="00B050"/>
                </a:solidFill>
              </a:rPr>
              <a:t> and </a:t>
            </a:r>
            <a:r>
              <a:rPr lang="es-CR" b="1" dirty="0" err="1" smtClean="0">
                <a:solidFill>
                  <a:srgbClr val="00B050"/>
                </a:solidFill>
              </a:rPr>
              <a:t>adoption</a:t>
            </a:r>
            <a:r>
              <a:rPr lang="es-CR" b="1" dirty="0" smtClean="0">
                <a:solidFill>
                  <a:srgbClr val="00B050"/>
                </a:solidFill>
              </a:rPr>
              <a:t> </a:t>
            </a:r>
            <a:r>
              <a:rPr lang="es-CR" b="1" dirty="0" err="1" smtClean="0">
                <a:solidFill>
                  <a:srgbClr val="00B050"/>
                </a:solidFill>
              </a:rPr>
              <a:t>rates</a:t>
            </a:r>
            <a:r>
              <a:rPr lang="es-CR" b="1" dirty="0" smtClean="0">
                <a:solidFill>
                  <a:srgbClr val="00B050"/>
                </a:solidFill>
              </a:rPr>
              <a:t> </a:t>
            </a:r>
            <a:r>
              <a:rPr lang="es-CR" b="1" dirty="0" err="1" smtClean="0">
                <a:solidFill>
                  <a:srgbClr val="00B050"/>
                </a:solidFill>
              </a:rPr>
              <a:t>for</a:t>
            </a:r>
            <a:r>
              <a:rPr lang="es-CR" b="1" dirty="0" smtClean="0">
                <a:solidFill>
                  <a:srgbClr val="00B050"/>
                </a:solidFill>
              </a:rPr>
              <a:t> </a:t>
            </a:r>
            <a:r>
              <a:rPr lang="es-CR" b="1" dirty="0" err="1" smtClean="0">
                <a:solidFill>
                  <a:srgbClr val="00B050"/>
                </a:solidFill>
              </a:rPr>
              <a:t>some</a:t>
            </a:r>
            <a:r>
              <a:rPr lang="es-CR" b="1" dirty="0" smtClean="0">
                <a:solidFill>
                  <a:srgbClr val="00B050"/>
                </a:solidFill>
              </a:rPr>
              <a:t> CSA </a:t>
            </a:r>
            <a:r>
              <a:rPr lang="es-CR" b="1" dirty="0" err="1" smtClean="0">
                <a:solidFill>
                  <a:srgbClr val="00B050"/>
                </a:solidFill>
              </a:rPr>
              <a:t>practices</a:t>
            </a:r>
            <a:endParaRPr lang="es-CR" b="1" dirty="0">
              <a:solidFill>
                <a:srgbClr val="00B050"/>
              </a:solidFill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658" y="1953900"/>
            <a:ext cx="8697281" cy="4065900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5242560" y="5955283"/>
            <a:ext cx="914400" cy="914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R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0494" y="6131211"/>
            <a:ext cx="6443011" cy="30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569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06770" y="1556624"/>
            <a:ext cx="2884140" cy="1521300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5228705" y="5969139"/>
            <a:ext cx="914400" cy="914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5" name="Grupo 14"/>
          <p:cNvGrpSpPr/>
          <p:nvPr/>
        </p:nvGrpSpPr>
        <p:grpSpPr>
          <a:xfrm>
            <a:off x="5440800" y="749707"/>
            <a:ext cx="3074550" cy="2248893"/>
            <a:chOff x="5497951" y="520116"/>
            <a:chExt cx="3074550" cy="2248893"/>
          </a:xfrm>
        </p:grpSpPr>
        <p:pic>
          <p:nvPicPr>
            <p:cNvPr id="6" name="Imagen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497951" y="520116"/>
              <a:ext cx="2910600" cy="1046100"/>
            </a:xfrm>
            <a:prstGeom prst="rect">
              <a:avLst/>
            </a:prstGeom>
          </p:spPr>
        </p:pic>
        <p:sp>
          <p:nvSpPr>
            <p:cNvPr id="7" name="CuadroTexto 6"/>
            <p:cNvSpPr txBox="1"/>
            <p:nvPr/>
          </p:nvSpPr>
          <p:spPr>
            <a:xfrm>
              <a:off x="5943601" y="1845679"/>
              <a:ext cx="262890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Needs greater energy efficiency but above all greater adoption</a:t>
              </a:r>
              <a:endParaRPr lang="en-US" dirty="0"/>
            </a:p>
          </p:txBody>
        </p:sp>
      </p:grpSp>
      <p:sp>
        <p:nvSpPr>
          <p:cNvPr id="8" name="CuadroTexto 7"/>
          <p:cNvSpPr txBox="1"/>
          <p:nvPr/>
        </p:nvSpPr>
        <p:spPr>
          <a:xfrm>
            <a:off x="833568" y="3206234"/>
            <a:ext cx="26513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Complementary measures</a:t>
            </a:r>
            <a:endParaRPr lang="en-US" dirty="0"/>
          </a:p>
        </p:txBody>
      </p:sp>
      <p:grpSp>
        <p:nvGrpSpPr>
          <p:cNvPr id="14" name="Grupo 13"/>
          <p:cNvGrpSpPr/>
          <p:nvPr/>
        </p:nvGrpSpPr>
        <p:grpSpPr>
          <a:xfrm>
            <a:off x="4351020" y="3575566"/>
            <a:ext cx="3706260" cy="2397145"/>
            <a:chOff x="4351020" y="3575566"/>
            <a:chExt cx="3706260" cy="2397145"/>
          </a:xfrm>
        </p:grpSpPr>
        <p:pic>
          <p:nvPicPr>
            <p:cNvPr id="9" name="Imagen 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351020" y="3575566"/>
              <a:ext cx="2989980" cy="1679700"/>
            </a:xfrm>
            <a:prstGeom prst="rect">
              <a:avLst/>
            </a:prstGeom>
          </p:spPr>
        </p:pic>
        <p:sp>
          <p:nvSpPr>
            <p:cNvPr id="10" name="CuadroTexto 9"/>
            <p:cNvSpPr txBox="1"/>
            <p:nvPr/>
          </p:nvSpPr>
          <p:spPr>
            <a:xfrm>
              <a:off x="4455975" y="5326380"/>
              <a:ext cx="360130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Complementary measures but low adoption rates</a:t>
              </a:r>
              <a:endParaRPr lang="en-US" dirty="0"/>
            </a:p>
          </p:txBody>
        </p:sp>
      </p:grpSp>
      <p:grpSp>
        <p:nvGrpSpPr>
          <p:cNvPr id="13" name="Grupo 12"/>
          <p:cNvGrpSpPr/>
          <p:nvPr/>
        </p:nvGrpSpPr>
        <p:grpSpPr>
          <a:xfrm>
            <a:off x="346710" y="4306513"/>
            <a:ext cx="3625020" cy="2067796"/>
            <a:chOff x="346710" y="4306513"/>
            <a:chExt cx="3625020" cy="2067796"/>
          </a:xfrm>
        </p:grpSpPr>
        <p:pic>
          <p:nvPicPr>
            <p:cNvPr id="11" name="Imagen 1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46710" y="4306513"/>
              <a:ext cx="3625020" cy="762300"/>
            </a:xfrm>
            <a:prstGeom prst="rect">
              <a:avLst/>
            </a:prstGeom>
          </p:spPr>
        </p:pic>
        <p:sp>
          <p:nvSpPr>
            <p:cNvPr id="12" name="CuadroTexto 11"/>
            <p:cNvSpPr txBox="1"/>
            <p:nvPr/>
          </p:nvSpPr>
          <p:spPr>
            <a:xfrm>
              <a:off x="706770" y="5173980"/>
              <a:ext cx="268413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Currently only applied in banana but has great scope for other production systems as well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020378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R" dirty="0" smtClean="0">
                <a:solidFill>
                  <a:srgbClr val="00B050"/>
                </a:solidFill>
              </a:rPr>
              <a:t>So, </a:t>
            </a:r>
            <a:r>
              <a:rPr lang="es-CR" dirty="0" err="1" smtClean="0">
                <a:solidFill>
                  <a:srgbClr val="00B050"/>
                </a:solidFill>
              </a:rPr>
              <a:t>the</a:t>
            </a:r>
            <a:r>
              <a:rPr lang="es-CR" dirty="0" smtClean="0">
                <a:solidFill>
                  <a:srgbClr val="00B050"/>
                </a:solidFill>
              </a:rPr>
              <a:t> </a:t>
            </a:r>
            <a:r>
              <a:rPr lang="es-CR" dirty="0" err="1" smtClean="0">
                <a:solidFill>
                  <a:srgbClr val="00B050"/>
                </a:solidFill>
              </a:rPr>
              <a:t>big</a:t>
            </a:r>
            <a:r>
              <a:rPr lang="es-CR" dirty="0" smtClean="0">
                <a:solidFill>
                  <a:srgbClr val="00B050"/>
                </a:solidFill>
              </a:rPr>
              <a:t> </a:t>
            </a:r>
            <a:r>
              <a:rPr lang="es-CR" dirty="0" err="1" smtClean="0">
                <a:solidFill>
                  <a:srgbClr val="00B050"/>
                </a:solidFill>
              </a:rPr>
              <a:t>question</a:t>
            </a:r>
            <a:r>
              <a:rPr lang="es-CR" dirty="0" smtClean="0">
                <a:solidFill>
                  <a:srgbClr val="00B050"/>
                </a:solidFill>
              </a:rPr>
              <a:t> </a:t>
            </a:r>
            <a:r>
              <a:rPr lang="es-CR" dirty="0" err="1" smtClean="0">
                <a:solidFill>
                  <a:srgbClr val="00B050"/>
                </a:solidFill>
              </a:rPr>
              <a:t>is</a:t>
            </a:r>
            <a:r>
              <a:rPr lang="es-CR" dirty="0" smtClean="0">
                <a:solidFill>
                  <a:srgbClr val="00B050"/>
                </a:solidFill>
              </a:rPr>
              <a:t>……….</a:t>
            </a:r>
            <a:endParaRPr lang="es-CR" dirty="0">
              <a:solidFill>
                <a:srgbClr val="00B050"/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628015"/>
          </a:xfrm>
        </p:spPr>
        <p:txBody>
          <a:bodyPr>
            <a:normAutofit/>
          </a:bodyPr>
          <a:lstStyle/>
          <a:p>
            <a:r>
              <a:rPr lang="es-CR" sz="2800" dirty="0" err="1" smtClean="0"/>
              <a:t>How</a:t>
            </a:r>
            <a:r>
              <a:rPr lang="es-CR" sz="2800" dirty="0" smtClean="0"/>
              <a:t> can </a:t>
            </a:r>
            <a:r>
              <a:rPr lang="es-CR" sz="2800" dirty="0" err="1" smtClean="0"/>
              <a:t>we</a:t>
            </a:r>
            <a:r>
              <a:rPr lang="es-CR" sz="2800" dirty="0" smtClean="0"/>
              <a:t> </a:t>
            </a:r>
            <a:r>
              <a:rPr lang="es-CR" sz="2800" dirty="0" err="1" smtClean="0"/>
              <a:t>increase</a:t>
            </a:r>
            <a:r>
              <a:rPr lang="es-CR" sz="2800" dirty="0" smtClean="0"/>
              <a:t> </a:t>
            </a:r>
            <a:r>
              <a:rPr lang="es-CR" sz="2800" dirty="0" err="1" smtClean="0"/>
              <a:t>adoption</a:t>
            </a:r>
            <a:r>
              <a:rPr lang="es-CR" sz="2800" dirty="0" smtClean="0"/>
              <a:t> </a:t>
            </a:r>
            <a:r>
              <a:rPr lang="es-CR" sz="2800" dirty="0" err="1" smtClean="0"/>
              <a:t>rates</a:t>
            </a:r>
            <a:r>
              <a:rPr lang="es-CR" sz="2800" dirty="0" smtClean="0"/>
              <a:t>?</a:t>
            </a:r>
            <a:endParaRPr lang="es-CR" sz="2800" dirty="0"/>
          </a:p>
        </p:txBody>
      </p:sp>
      <p:sp>
        <p:nvSpPr>
          <p:cNvPr id="4" name="Rectángulo 3"/>
          <p:cNvSpPr/>
          <p:nvPr/>
        </p:nvSpPr>
        <p:spPr>
          <a:xfrm>
            <a:off x="5214850" y="5969138"/>
            <a:ext cx="914400" cy="914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R"/>
          </a:p>
        </p:txBody>
      </p:sp>
      <p:sp>
        <p:nvSpPr>
          <p:cNvPr id="5" name="Marcador de contenido 2"/>
          <p:cNvSpPr txBox="1">
            <a:spLocks/>
          </p:cNvSpPr>
          <p:nvPr/>
        </p:nvSpPr>
        <p:spPr>
          <a:xfrm>
            <a:off x="628650" y="2453640"/>
            <a:ext cx="7886700" cy="332232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Increase demand for climate responsible products (certification schemes?)</a:t>
            </a:r>
          </a:p>
          <a:p>
            <a:r>
              <a:rPr lang="en-US" dirty="0" smtClean="0"/>
              <a:t>Revise extension services: </a:t>
            </a:r>
          </a:p>
          <a:p>
            <a:pPr lvl="1"/>
            <a:r>
              <a:rPr lang="en-US" dirty="0" smtClean="0"/>
              <a:t>Few agents need to reach many farmers</a:t>
            </a:r>
          </a:p>
          <a:p>
            <a:pPr lvl="1"/>
            <a:r>
              <a:rPr lang="en-US" dirty="0" smtClean="0"/>
              <a:t>Agents need to combine farmers’ objectives with societal goals</a:t>
            </a:r>
          </a:p>
          <a:p>
            <a:pPr lvl="1"/>
            <a:r>
              <a:rPr lang="en-US" dirty="0" smtClean="0"/>
              <a:t>Taylor made technical, climate and financial services (e.g. </a:t>
            </a:r>
            <a:r>
              <a:rPr lang="en-US" dirty="0" err="1" smtClean="0"/>
              <a:t>Centroclima</a:t>
            </a:r>
            <a:r>
              <a:rPr lang="en-US" dirty="0" smtClean="0"/>
              <a:t>, a service in construction by CATIE/IUCN/DAI/USAID for the </a:t>
            </a:r>
            <a:r>
              <a:rPr lang="en-US" dirty="0" err="1" smtClean="0"/>
              <a:t>Comite</a:t>
            </a:r>
            <a:r>
              <a:rPr lang="en-US" dirty="0" smtClean="0"/>
              <a:t> Regional de </a:t>
            </a:r>
            <a:r>
              <a:rPr lang="en-US" dirty="0" err="1" smtClean="0"/>
              <a:t>Recursos</a:t>
            </a:r>
            <a:r>
              <a:rPr lang="en-US" dirty="0" smtClean="0"/>
              <a:t> </a:t>
            </a:r>
            <a:r>
              <a:rPr lang="en-US" dirty="0" err="1" smtClean="0"/>
              <a:t>Hidricos</a:t>
            </a:r>
            <a:r>
              <a:rPr lang="en-US" dirty="0" smtClean="0"/>
              <a:t>, )</a:t>
            </a:r>
          </a:p>
          <a:p>
            <a:r>
              <a:rPr lang="en-US" dirty="0" smtClean="0"/>
              <a:t>Education and awareness programs, particularly in relation to </a:t>
            </a:r>
          </a:p>
          <a:p>
            <a:pPr lvl="1"/>
            <a:r>
              <a:rPr lang="en-US" dirty="0" smtClean="0"/>
              <a:t>Use of agrochemicals</a:t>
            </a:r>
          </a:p>
          <a:p>
            <a:pPr lvl="1"/>
            <a:r>
              <a:rPr lang="en-US" dirty="0" smtClean="0"/>
              <a:t>Efficient use of water and energy</a:t>
            </a:r>
          </a:p>
          <a:p>
            <a:pPr lvl="1"/>
            <a:r>
              <a:rPr lang="en-US" dirty="0" smtClean="0"/>
              <a:t>Potential of appropriate use of climate information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0007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5231027" y="6079524"/>
            <a:ext cx="963827" cy="70021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TextBox 6"/>
          <p:cNvSpPr txBox="1"/>
          <p:nvPr/>
        </p:nvSpPr>
        <p:spPr>
          <a:xfrm>
            <a:off x="6550536" y="473043"/>
            <a:ext cx="21639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 smtClean="0"/>
              <a:t>Thank you</a:t>
            </a:r>
            <a:endParaRPr lang="en-US" sz="2800" b="1" i="1" dirty="0"/>
          </a:p>
        </p:txBody>
      </p:sp>
      <p:sp>
        <p:nvSpPr>
          <p:cNvPr id="6" name="TextBox 6"/>
          <p:cNvSpPr txBox="1"/>
          <p:nvPr/>
        </p:nvSpPr>
        <p:spPr>
          <a:xfrm>
            <a:off x="6068291" y="6084151"/>
            <a:ext cx="307570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i="1" dirty="0" smtClean="0"/>
              <a:t>Gomez Cordero Family Agriculture</a:t>
            </a:r>
          </a:p>
          <a:p>
            <a:r>
              <a:rPr lang="en-US" sz="1400" b="1" i="1" dirty="0" smtClean="0"/>
              <a:t>La </a:t>
            </a:r>
            <a:r>
              <a:rPr lang="en-US" sz="1400" b="1" i="1" dirty="0" err="1" smtClean="0"/>
              <a:t>Cima</a:t>
            </a:r>
            <a:r>
              <a:rPr lang="en-US" sz="1400" b="1" i="1" dirty="0" smtClean="0"/>
              <a:t> de </a:t>
            </a:r>
            <a:r>
              <a:rPr lang="en-US" sz="1400" b="1" i="1" dirty="0" err="1" smtClean="0"/>
              <a:t>Dota</a:t>
            </a:r>
            <a:r>
              <a:rPr lang="en-US" sz="1400" b="1" i="1" dirty="0" smtClean="0"/>
              <a:t>, Costa Rica</a:t>
            </a:r>
          </a:p>
          <a:p>
            <a:r>
              <a:rPr lang="en-US" sz="1400" b="1" i="1" dirty="0" err="1" smtClean="0"/>
              <a:t>Foto</a:t>
            </a:r>
            <a:r>
              <a:rPr lang="en-US" sz="1400" b="1" i="1" dirty="0" smtClean="0"/>
              <a:t>: R. </a:t>
            </a:r>
            <a:r>
              <a:rPr lang="en-US" sz="1400" b="1" i="1" dirty="0" err="1" smtClean="0"/>
              <a:t>Azofeifa</a:t>
            </a:r>
            <a:endParaRPr lang="en-US" sz="1400" b="1" i="1" dirty="0"/>
          </a:p>
        </p:txBody>
      </p:sp>
      <p:sp>
        <p:nvSpPr>
          <p:cNvPr id="7" name="TextBox 6"/>
          <p:cNvSpPr txBox="1"/>
          <p:nvPr/>
        </p:nvSpPr>
        <p:spPr>
          <a:xfrm>
            <a:off x="174601" y="3462291"/>
            <a:ext cx="7149477" cy="34317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solidFill>
                  <a:schemeClr val="bg1"/>
                </a:solidFill>
              </a:rPr>
              <a:t>With special thanks to: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i="1" dirty="0" smtClean="0">
                <a:solidFill>
                  <a:schemeClr val="bg1"/>
                </a:solidFill>
              </a:rPr>
              <a:t>Manuel Jimenez (SE-CAC), 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i="1" dirty="0" smtClean="0">
                <a:solidFill>
                  <a:schemeClr val="bg1"/>
                </a:solidFill>
              </a:rPr>
              <a:t>Claudia Bouroncle, Pablo Imbach, Claudia Medellin (CATIE)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i="1" dirty="0" smtClean="0">
                <a:solidFill>
                  <a:schemeClr val="bg1"/>
                </a:solidFill>
              </a:rPr>
              <a:t>Members of Climate Change Technical Group from MAG who </a:t>
            </a:r>
            <a:r>
              <a:rPr lang="en-US" i="1" dirty="0">
                <a:solidFill>
                  <a:schemeClr val="bg1"/>
                </a:solidFill>
              </a:rPr>
              <a:t>contributed to the Costa Rica Case Study on CSA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i="1" dirty="0" smtClean="0">
                <a:solidFill>
                  <a:schemeClr val="bg1"/>
                </a:solidFill>
              </a:rPr>
              <a:t>Farmer Organizations Members who contributed to the Costa Rica Case Study on CSA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i="1" dirty="0" smtClean="0">
                <a:solidFill>
                  <a:schemeClr val="bg1"/>
                </a:solidFill>
              </a:rPr>
              <a:t>GACSA Facilitation Unit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i="1" dirty="0" smtClean="0">
                <a:solidFill>
                  <a:schemeClr val="bg1"/>
                </a:solidFill>
              </a:rPr>
              <a:t>World Bank</a:t>
            </a:r>
            <a:endParaRPr lang="en-US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8111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1 Título"/>
          <p:cNvSpPr>
            <a:spLocks noGrp="1"/>
          </p:cNvSpPr>
          <p:nvPr>
            <p:ph type="title"/>
          </p:nvPr>
        </p:nvSpPr>
        <p:spPr>
          <a:xfrm>
            <a:off x="886688" y="27909"/>
            <a:ext cx="8116765" cy="1325563"/>
          </a:xfrm>
        </p:spPr>
        <p:txBody>
          <a:bodyPr>
            <a:normAutofit/>
          </a:bodyPr>
          <a:lstStyle/>
          <a:p>
            <a:r>
              <a:rPr lang="es-CR" altLang="es-CR" sz="3200" b="1" dirty="0" smtClean="0">
                <a:solidFill>
                  <a:srgbClr val="00B050"/>
                </a:solidFill>
              </a:rPr>
              <a:t>Regional </a:t>
            </a:r>
            <a:r>
              <a:rPr lang="es-CR" altLang="es-CR" sz="3200" b="1" dirty="0" err="1" smtClean="0">
                <a:solidFill>
                  <a:srgbClr val="00B050"/>
                </a:solidFill>
              </a:rPr>
              <a:t>Sectoral</a:t>
            </a:r>
            <a:r>
              <a:rPr lang="es-CR" altLang="es-CR" sz="3200" b="1" dirty="0" smtClean="0">
                <a:solidFill>
                  <a:srgbClr val="00B050"/>
                </a:solidFill>
              </a:rPr>
              <a:t> and </a:t>
            </a:r>
            <a:r>
              <a:rPr lang="es-CR" altLang="es-CR" sz="3200" b="1" dirty="0" err="1" smtClean="0">
                <a:solidFill>
                  <a:srgbClr val="00B050"/>
                </a:solidFill>
              </a:rPr>
              <a:t>Intersectoral</a:t>
            </a:r>
            <a:r>
              <a:rPr lang="es-CR" altLang="es-CR" sz="3200" b="1" dirty="0" smtClean="0">
                <a:solidFill>
                  <a:srgbClr val="00B050"/>
                </a:solidFill>
              </a:rPr>
              <a:t> </a:t>
            </a:r>
            <a:r>
              <a:rPr lang="es-CR" altLang="es-CR" sz="3200" b="1" dirty="0" err="1" smtClean="0">
                <a:solidFill>
                  <a:srgbClr val="00B050"/>
                </a:solidFill>
              </a:rPr>
              <a:t>Policies</a:t>
            </a:r>
            <a:r>
              <a:rPr lang="es-CR" altLang="es-CR" sz="3200" b="1" dirty="0" smtClean="0">
                <a:solidFill>
                  <a:srgbClr val="00B050"/>
                </a:solidFill>
              </a:rPr>
              <a:t> and </a:t>
            </a:r>
            <a:r>
              <a:rPr lang="es-CR" altLang="es-CR" sz="3200" b="1" dirty="0" err="1" smtClean="0">
                <a:solidFill>
                  <a:srgbClr val="00B050"/>
                </a:solidFill>
              </a:rPr>
              <a:t>Strategies</a:t>
            </a:r>
            <a:endParaRPr lang="es-CR" altLang="es-CR" sz="3200" b="1" dirty="0" smtClean="0">
              <a:solidFill>
                <a:srgbClr val="00B050"/>
              </a:solidFill>
            </a:endParaRPr>
          </a:p>
        </p:txBody>
      </p:sp>
      <p:sp>
        <p:nvSpPr>
          <p:cNvPr id="19459" name="2 Marcador de contenido"/>
          <p:cNvSpPr>
            <a:spLocks noGrp="1"/>
          </p:cNvSpPr>
          <p:nvPr>
            <p:ph idx="1"/>
          </p:nvPr>
        </p:nvSpPr>
        <p:spPr>
          <a:xfrm>
            <a:off x="628650" y="2229771"/>
            <a:ext cx="7886700" cy="4351338"/>
          </a:xfrm>
        </p:spPr>
        <p:txBody>
          <a:bodyPr/>
          <a:lstStyle/>
          <a:p>
            <a:endParaRPr lang="es-CR" altLang="es-CR" smtClean="0"/>
          </a:p>
        </p:txBody>
      </p:sp>
      <p:sp>
        <p:nvSpPr>
          <p:cNvPr id="4" name="3 Rectángulo"/>
          <p:cNvSpPr/>
          <p:nvPr/>
        </p:nvSpPr>
        <p:spPr>
          <a:xfrm>
            <a:off x="0" y="1353472"/>
            <a:ext cx="9144000" cy="65306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CR"/>
          </a:p>
        </p:txBody>
      </p:sp>
      <p:grpSp>
        <p:nvGrpSpPr>
          <p:cNvPr id="19462" name="Group 19"/>
          <p:cNvGrpSpPr>
            <a:grpSpLocks/>
          </p:cNvGrpSpPr>
          <p:nvPr/>
        </p:nvGrpSpPr>
        <p:grpSpPr bwMode="auto">
          <a:xfrm rot="-5400000">
            <a:off x="3617913" y="3377534"/>
            <a:ext cx="4043362" cy="1420812"/>
            <a:chOff x="564" y="1992"/>
            <a:chExt cx="2658" cy="984"/>
          </a:xfrm>
        </p:grpSpPr>
        <p:sp>
          <p:nvSpPr>
            <p:cNvPr id="7" name="Freeform 20"/>
            <p:cNvSpPr>
              <a:spLocks/>
            </p:cNvSpPr>
            <p:nvPr/>
          </p:nvSpPr>
          <p:spPr bwMode="invGray">
            <a:xfrm>
              <a:off x="564" y="2003"/>
              <a:ext cx="1197" cy="86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82" y="202"/>
                </a:cxn>
                <a:cxn ang="0">
                  <a:pos x="577" y="202"/>
                </a:cxn>
                <a:cxn ang="0">
                  <a:pos x="637" y="249"/>
                </a:cxn>
                <a:cxn ang="0">
                  <a:pos x="639" y="402"/>
                </a:cxn>
                <a:cxn ang="0">
                  <a:pos x="598" y="400"/>
                </a:cxn>
                <a:cxn ang="0">
                  <a:pos x="669" y="532"/>
                </a:cxn>
                <a:cxn ang="0">
                  <a:pos x="735" y="402"/>
                </a:cxn>
                <a:cxn ang="0">
                  <a:pos x="696" y="402"/>
                </a:cxn>
                <a:cxn ang="0">
                  <a:pos x="694" y="226"/>
                </a:cxn>
                <a:cxn ang="0">
                  <a:pos x="616" y="150"/>
                </a:cxn>
                <a:cxn ang="0">
                  <a:pos x="335" y="149"/>
                </a:cxn>
                <a:cxn ang="0">
                  <a:pos x="69" y="0"/>
                </a:cxn>
                <a:cxn ang="0">
                  <a:pos x="0" y="0"/>
                </a:cxn>
              </a:cxnLst>
              <a:rect l="0" t="0" r="r" b="b"/>
              <a:pathLst>
                <a:path w="735" h="532">
                  <a:moveTo>
                    <a:pt x="0" y="0"/>
                  </a:moveTo>
                  <a:cubicBezTo>
                    <a:pt x="0" y="0"/>
                    <a:pt x="85" y="216"/>
                    <a:pt x="382" y="202"/>
                  </a:cubicBezTo>
                  <a:cubicBezTo>
                    <a:pt x="479" y="202"/>
                    <a:pt x="577" y="202"/>
                    <a:pt x="577" y="202"/>
                  </a:cubicBezTo>
                  <a:cubicBezTo>
                    <a:pt x="577" y="202"/>
                    <a:pt x="639" y="201"/>
                    <a:pt x="637" y="249"/>
                  </a:cubicBezTo>
                  <a:cubicBezTo>
                    <a:pt x="638" y="325"/>
                    <a:pt x="639" y="402"/>
                    <a:pt x="639" y="402"/>
                  </a:cubicBezTo>
                  <a:lnTo>
                    <a:pt x="598" y="400"/>
                  </a:lnTo>
                  <a:lnTo>
                    <a:pt x="669" y="532"/>
                  </a:lnTo>
                  <a:lnTo>
                    <a:pt x="735" y="402"/>
                  </a:lnTo>
                  <a:lnTo>
                    <a:pt x="696" y="402"/>
                  </a:lnTo>
                  <a:cubicBezTo>
                    <a:pt x="696" y="402"/>
                    <a:pt x="695" y="314"/>
                    <a:pt x="694" y="226"/>
                  </a:cubicBezTo>
                  <a:cubicBezTo>
                    <a:pt x="687" y="160"/>
                    <a:pt x="616" y="150"/>
                    <a:pt x="616" y="150"/>
                  </a:cubicBezTo>
                  <a:cubicBezTo>
                    <a:pt x="556" y="137"/>
                    <a:pt x="473" y="153"/>
                    <a:pt x="335" y="149"/>
                  </a:cubicBezTo>
                  <a:cubicBezTo>
                    <a:pt x="110" y="126"/>
                    <a:pt x="69" y="0"/>
                    <a:pt x="69" y="0"/>
                  </a:cubicBez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tx1">
                    <a:gamma/>
                    <a:tint val="0"/>
                    <a:invGamma/>
                    <a:alpha val="0"/>
                  </a:schemeClr>
                </a:gs>
                <a:gs pos="100000">
                  <a:schemeClr val="tx1"/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">
                <a:solidFill>
                  <a:srgbClr val="000000"/>
                </a:solidFill>
                <a:cs typeface="+mn-cs"/>
              </a:endParaRPr>
            </a:p>
          </p:txBody>
        </p:sp>
        <p:sp>
          <p:nvSpPr>
            <p:cNvPr id="8" name="Freeform 21"/>
            <p:cNvSpPr>
              <a:spLocks/>
            </p:cNvSpPr>
            <p:nvPr/>
          </p:nvSpPr>
          <p:spPr bwMode="invGray">
            <a:xfrm>
              <a:off x="1772" y="1992"/>
              <a:ext cx="232" cy="984"/>
            </a:xfrm>
            <a:custGeom>
              <a:avLst/>
              <a:gdLst/>
              <a:ahLst/>
              <a:cxnLst>
                <a:cxn ang="0">
                  <a:pos x="37" y="1"/>
                </a:cxn>
                <a:cxn ang="0">
                  <a:pos x="45" y="472"/>
                </a:cxn>
                <a:cxn ang="0">
                  <a:pos x="0" y="474"/>
                </a:cxn>
                <a:cxn ang="0">
                  <a:pos x="72" y="604"/>
                </a:cxn>
                <a:cxn ang="0">
                  <a:pos x="142" y="474"/>
                </a:cxn>
                <a:cxn ang="0">
                  <a:pos x="100" y="474"/>
                </a:cxn>
                <a:cxn ang="0">
                  <a:pos x="99" y="0"/>
                </a:cxn>
                <a:cxn ang="0">
                  <a:pos x="37" y="1"/>
                </a:cxn>
              </a:cxnLst>
              <a:rect l="0" t="0" r="r" b="b"/>
              <a:pathLst>
                <a:path w="142" h="604">
                  <a:moveTo>
                    <a:pt x="37" y="1"/>
                  </a:moveTo>
                  <a:lnTo>
                    <a:pt x="45" y="472"/>
                  </a:lnTo>
                  <a:lnTo>
                    <a:pt x="0" y="474"/>
                  </a:lnTo>
                  <a:lnTo>
                    <a:pt x="72" y="604"/>
                  </a:lnTo>
                  <a:lnTo>
                    <a:pt x="142" y="474"/>
                  </a:lnTo>
                  <a:lnTo>
                    <a:pt x="100" y="474"/>
                  </a:lnTo>
                  <a:lnTo>
                    <a:pt x="99" y="0"/>
                  </a:lnTo>
                  <a:lnTo>
                    <a:pt x="37" y="1"/>
                  </a:lnTo>
                  <a:close/>
                </a:path>
              </a:pathLst>
            </a:custGeom>
            <a:gradFill rotWithShape="1">
              <a:gsLst>
                <a:gs pos="0">
                  <a:schemeClr val="tx1">
                    <a:gamma/>
                    <a:tint val="0"/>
                    <a:invGamma/>
                    <a:alpha val="0"/>
                  </a:schemeClr>
                </a:gs>
                <a:gs pos="100000">
                  <a:schemeClr val="tx1"/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">
                <a:solidFill>
                  <a:srgbClr val="000000"/>
                </a:solidFill>
                <a:cs typeface="+mn-cs"/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invGray">
            <a:xfrm flipH="1">
              <a:off x="2025" y="2003"/>
              <a:ext cx="1197" cy="86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82" y="202"/>
                </a:cxn>
                <a:cxn ang="0">
                  <a:pos x="577" y="202"/>
                </a:cxn>
                <a:cxn ang="0">
                  <a:pos x="637" y="249"/>
                </a:cxn>
                <a:cxn ang="0">
                  <a:pos x="639" y="402"/>
                </a:cxn>
                <a:cxn ang="0">
                  <a:pos x="598" y="400"/>
                </a:cxn>
                <a:cxn ang="0">
                  <a:pos x="669" y="532"/>
                </a:cxn>
                <a:cxn ang="0">
                  <a:pos x="735" y="402"/>
                </a:cxn>
                <a:cxn ang="0">
                  <a:pos x="696" y="402"/>
                </a:cxn>
                <a:cxn ang="0">
                  <a:pos x="694" y="226"/>
                </a:cxn>
                <a:cxn ang="0">
                  <a:pos x="616" y="150"/>
                </a:cxn>
                <a:cxn ang="0">
                  <a:pos x="335" y="149"/>
                </a:cxn>
                <a:cxn ang="0">
                  <a:pos x="69" y="0"/>
                </a:cxn>
                <a:cxn ang="0">
                  <a:pos x="0" y="0"/>
                </a:cxn>
              </a:cxnLst>
              <a:rect l="0" t="0" r="r" b="b"/>
              <a:pathLst>
                <a:path w="735" h="532">
                  <a:moveTo>
                    <a:pt x="0" y="0"/>
                  </a:moveTo>
                  <a:cubicBezTo>
                    <a:pt x="0" y="0"/>
                    <a:pt x="85" y="216"/>
                    <a:pt x="382" y="202"/>
                  </a:cubicBezTo>
                  <a:cubicBezTo>
                    <a:pt x="479" y="202"/>
                    <a:pt x="577" y="202"/>
                    <a:pt x="577" y="202"/>
                  </a:cubicBezTo>
                  <a:cubicBezTo>
                    <a:pt x="577" y="202"/>
                    <a:pt x="639" y="201"/>
                    <a:pt x="637" y="249"/>
                  </a:cubicBezTo>
                  <a:cubicBezTo>
                    <a:pt x="638" y="325"/>
                    <a:pt x="639" y="402"/>
                    <a:pt x="639" y="402"/>
                  </a:cubicBezTo>
                  <a:lnTo>
                    <a:pt x="598" y="400"/>
                  </a:lnTo>
                  <a:lnTo>
                    <a:pt x="669" y="532"/>
                  </a:lnTo>
                  <a:lnTo>
                    <a:pt x="735" y="402"/>
                  </a:lnTo>
                  <a:lnTo>
                    <a:pt x="696" y="402"/>
                  </a:lnTo>
                  <a:cubicBezTo>
                    <a:pt x="696" y="402"/>
                    <a:pt x="695" y="314"/>
                    <a:pt x="694" y="226"/>
                  </a:cubicBezTo>
                  <a:cubicBezTo>
                    <a:pt x="687" y="160"/>
                    <a:pt x="616" y="150"/>
                    <a:pt x="616" y="150"/>
                  </a:cubicBezTo>
                  <a:cubicBezTo>
                    <a:pt x="556" y="137"/>
                    <a:pt x="473" y="153"/>
                    <a:pt x="335" y="149"/>
                  </a:cubicBezTo>
                  <a:cubicBezTo>
                    <a:pt x="110" y="126"/>
                    <a:pt x="69" y="0"/>
                    <a:pt x="69" y="0"/>
                  </a:cubicBez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tx1">
                    <a:gamma/>
                    <a:tint val="0"/>
                    <a:invGamma/>
                    <a:alpha val="0"/>
                  </a:schemeClr>
                </a:gs>
                <a:gs pos="100000">
                  <a:schemeClr val="tx1"/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">
                <a:solidFill>
                  <a:srgbClr val="000000"/>
                </a:solidFill>
                <a:cs typeface="+mn-cs"/>
              </a:endParaRPr>
            </a:p>
          </p:txBody>
        </p:sp>
      </p:grpSp>
      <p:grpSp>
        <p:nvGrpSpPr>
          <p:cNvPr id="19463" name="Group 23"/>
          <p:cNvGrpSpPr>
            <a:grpSpLocks/>
          </p:cNvGrpSpPr>
          <p:nvPr/>
        </p:nvGrpSpPr>
        <p:grpSpPr bwMode="auto">
          <a:xfrm>
            <a:off x="1687513" y="3942684"/>
            <a:ext cx="522287" cy="398462"/>
            <a:chOff x="2180" y="1267"/>
            <a:chExt cx="1350" cy="1030"/>
          </a:xfrm>
        </p:grpSpPr>
        <p:sp>
          <p:nvSpPr>
            <p:cNvPr id="11" name="Oval 24"/>
            <p:cNvSpPr>
              <a:spLocks noChangeArrowheads="1"/>
            </p:cNvSpPr>
            <p:nvPr/>
          </p:nvSpPr>
          <p:spPr bwMode="gray">
            <a:xfrm>
              <a:off x="2299" y="1267"/>
              <a:ext cx="1022" cy="1030"/>
            </a:xfrm>
            <a:prstGeom prst="ellipse">
              <a:avLst/>
            </a:prstGeom>
            <a:gradFill rotWithShape="0">
              <a:gsLst>
                <a:gs pos="0">
                  <a:schemeClr val="folHlink">
                    <a:gamma/>
                    <a:shade val="66275"/>
                    <a:invGamma/>
                  </a:schemeClr>
                </a:gs>
                <a:gs pos="50000">
                  <a:schemeClr val="folHlink"/>
                </a:gs>
                <a:gs pos="100000">
                  <a:schemeClr val="folHlink">
                    <a:gamma/>
                    <a:shade val="66275"/>
                    <a:invGamma/>
                  </a:schemeClr>
                </a:gs>
              </a:gsLst>
              <a:lin ang="2700000" scaled="1"/>
            </a:gradFill>
            <a:ln w="28575">
              <a:solidFill>
                <a:srgbClr val="EAEAEA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">
                <a:solidFill>
                  <a:srgbClr val="000000"/>
                </a:solidFill>
                <a:cs typeface="+mn-cs"/>
              </a:endParaRPr>
            </a:p>
          </p:txBody>
        </p:sp>
        <p:grpSp>
          <p:nvGrpSpPr>
            <p:cNvPr id="19479" name="Group 25"/>
            <p:cNvGrpSpPr>
              <a:grpSpLocks/>
            </p:cNvGrpSpPr>
            <p:nvPr/>
          </p:nvGrpSpPr>
          <p:grpSpPr bwMode="auto">
            <a:xfrm rot="10082854">
              <a:off x="2183" y="2008"/>
              <a:ext cx="927" cy="229"/>
              <a:chOff x="2591" y="1040"/>
              <a:chExt cx="958" cy="234"/>
            </a:xfrm>
          </p:grpSpPr>
          <p:grpSp>
            <p:nvGrpSpPr>
              <p:cNvPr id="19503" name="Group 26"/>
              <p:cNvGrpSpPr>
                <a:grpSpLocks/>
              </p:cNvGrpSpPr>
              <p:nvPr/>
            </p:nvGrpSpPr>
            <p:grpSpPr bwMode="auto">
              <a:xfrm rot="-9970459" flipH="1" flipV="1">
                <a:off x="2591" y="1040"/>
                <a:ext cx="958" cy="234"/>
                <a:chOff x="2528" y="1060"/>
                <a:chExt cx="894" cy="236"/>
              </a:xfrm>
            </p:grpSpPr>
            <p:grpSp>
              <p:nvGrpSpPr>
                <p:cNvPr id="19515" name="Group 27"/>
                <p:cNvGrpSpPr>
                  <a:grpSpLocks/>
                </p:cNvGrpSpPr>
                <p:nvPr/>
              </p:nvGrpSpPr>
              <p:grpSpPr bwMode="auto">
                <a:xfrm>
                  <a:off x="2528" y="1060"/>
                  <a:ext cx="742" cy="186"/>
                  <a:chOff x="1565" y="2568"/>
                  <a:chExt cx="1118" cy="279"/>
                </a:xfrm>
              </p:grpSpPr>
              <p:sp>
                <p:nvSpPr>
                  <p:cNvPr id="54" name="AutoShape 28"/>
                  <p:cNvSpPr>
                    <a:spLocks noChangeArrowheads="1"/>
                  </p:cNvSpPr>
                  <p:nvPr/>
                </p:nvSpPr>
                <p:spPr bwMode="gray">
                  <a:xfrm rot="5263130">
                    <a:off x="1870" y="2282"/>
                    <a:ext cx="222" cy="817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s-ES">
                      <a:solidFill>
                        <a:srgbClr val="000000"/>
                      </a:solidFill>
                      <a:cs typeface="+mn-cs"/>
                    </a:endParaRPr>
                  </a:p>
                </p:txBody>
              </p:sp>
              <p:sp>
                <p:nvSpPr>
                  <p:cNvPr id="55" name="AutoShape 29"/>
                  <p:cNvSpPr>
                    <a:spLocks noChangeArrowheads="1"/>
                  </p:cNvSpPr>
                  <p:nvPr/>
                </p:nvSpPr>
                <p:spPr bwMode="gray">
                  <a:xfrm rot="6078281">
                    <a:off x="2007" y="2277"/>
                    <a:ext cx="222" cy="817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s-ES">
                      <a:solidFill>
                        <a:srgbClr val="000000"/>
                      </a:solidFill>
                      <a:cs typeface="+mn-cs"/>
                    </a:endParaRPr>
                  </a:p>
                </p:txBody>
              </p:sp>
              <p:sp>
                <p:nvSpPr>
                  <p:cNvPr id="56" name="AutoShape 30"/>
                  <p:cNvSpPr>
                    <a:spLocks noChangeArrowheads="1"/>
                  </p:cNvSpPr>
                  <p:nvPr/>
                </p:nvSpPr>
                <p:spPr bwMode="gray">
                  <a:xfrm rot="6373927">
                    <a:off x="2086" y="2300"/>
                    <a:ext cx="222" cy="817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s-ES">
                      <a:solidFill>
                        <a:srgbClr val="000000"/>
                      </a:solidFill>
                      <a:cs typeface="+mn-cs"/>
                    </a:endParaRPr>
                  </a:p>
                </p:txBody>
              </p:sp>
              <p:sp>
                <p:nvSpPr>
                  <p:cNvPr id="57" name="AutoShape 31"/>
                  <p:cNvSpPr>
                    <a:spLocks noChangeArrowheads="1"/>
                  </p:cNvSpPr>
                  <p:nvPr/>
                </p:nvSpPr>
                <p:spPr bwMode="gray">
                  <a:xfrm rot="6906312">
                    <a:off x="2170" y="2329"/>
                    <a:ext cx="222" cy="817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s-ES">
                      <a:solidFill>
                        <a:srgbClr val="000000"/>
                      </a:solidFill>
                      <a:cs typeface="+mn-cs"/>
                    </a:endParaRPr>
                  </a:p>
                </p:txBody>
              </p:sp>
            </p:grpSp>
            <p:grpSp>
              <p:nvGrpSpPr>
                <p:cNvPr id="19516" name="Group 32"/>
                <p:cNvGrpSpPr>
                  <a:grpSpLocks/>
                </p:cNvGrpSpPr>
                <p:nvPr/>
              </p:nvGrpSpPr>
              <p:grpSpPr bwMode="auto">
                <a:xfrm rot="1353540">
                  <a:off x="2680" y="1110"/>
                  <a:ext cx="742" cy="186"/>
                  <a:chOff x="1565" y="2568"/>
                  <a:chExt cx="1118" cy="279"/>
                </a:xfrm>
              </p:grpSpPr>
              <p:sp>
                <p:nvSpPr>
                  <p:cNvPr id="50" name="AutoShape 33"/>
                  <p:cNvSpPr>
                    <a:spLocks noChangeArrowheads="1"/>
                  </p:cNvSpPr>
                  <p:nvPr/>
                </p:nvSpPr>
                <p:spPr bwMode="gray">
                  <a:xfrm rot="5263130">
                    <a:off x="1861" y="2278"/>
                    <a:ext cx="222" cy="817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s-ES">
                      <a:solidFill>
                        <a:srgbClr val="000000"/>
                      </a:solidFill>
                      <a:cs typeface="+mn-cs"/>
                    </a:endParaRPr>
                  </a:p>
                </p:txBody>
              </p:sp>
              <p:sp>
                <p:nvSpPr>
                  <p:cNvPr id="51" name="AutoShape 34"/>
                  <p:cNvSpPr>
                    <a:spLocks noChangeArrowheads="1"/>
                  </p:cNvSpPr>
                  <p:nvPr/>
                </p:nvSpPr>
                <p:spPr bwMode="gray">
                  <a:xfrm rot="6078281">
                    <a:off x="2000" y="2281"/>
                    <a:ext cx="222" cy="817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s-ES">
                      <a:solidFill>
                        <a:srgbClr val="000000"/>
                      </a:solidFill>
                      <a:cs typeface="+mn-cs"/>
                    </a:endParaRPr>
                  </a:p>
                </p:txBody>
              </p:sp>
              <p:sp>
                <p:nvSpPr>
                  <p:cNvPr id="52" name="AutoShape 35"/>
                  <p:cNvSpPr>
                    <a:spLocks noChangeArrowheads="1"/>
                  </p:cNvSpPr>
                  <p:nvPr/>
                </p:nvSpPr>
                <p:spPr bwMode="gray">
                  <a:xfrm rot="6373927">
                    <a:off x="2079" y="2298"/>
                    <a:ext cx="222" cy="817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s-ES">
                      <a:solidFill>
                        <a:srgbClr val="000000"/>
                      </a:solidFill>
                      <a:cs typeface="+mn-cs"/>
                    </a:endParaRPr>
                  </a:p>
                </p:txBody>
              </p:sp>
              <p:sp>
                <p:nvSpPr>
                  <p:cNvPr id="53" name="AutoShape 36"/>
                  <p:cNvSpPr>
                    <a:spLocks noChangeArrowheads="1"/>
                  </p:cNvSpPr>
                  <p:nvPr/>
                </p:nvSpPr>
                <p:spPr bwMode="gray">
                  <a:xfrm rot="6906312">
                    <a:off x="2169" y="2324"/>
                    <a:ext cx="222" cy="817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s-ES">
                      <a:solidFill>
                        <a:srgbClr val="000000"/>
                      </a:solidFill>
                      <a:cs typeface="+mn-cs"/>
                    </a:endParaRPr>
                  </a:p>
                </p:txBody>
              </p:sp>
            </p:grpSp>
          </p:grpSp>
          <p:grpSp>
            <p:nvGrpSpPr>
              <p:cNvPr id="19504" name="Group 37"/>
              <p:cNvGrpSpPr>
                <a:grpSpLocks/>
              </p:cNvGrpSpPr>
              <p:nvPr/>
            </p:nvGrpSpPr>
            <p:grpSpPr bwMode="auto">
              <a:xfrm rot="-9970459" flipH="1" flipV="1">
                <a:off x="2679" y="1065"/>
                <a:ext cx="784" cy="191"/>
                <a:chOff x="2528" y="1060"/>
                <a:chExt cx="894" cy="236"/>
              </a:xfrm>
            </p:grpSpPr>
            <p:grpSp>
              <p:nvGrpSpPr>
                <p:cNvPr id="19505" name="Group 38"/>
                <p:cNvGrpSpPr>
                  <a:grpSpLocks/>
                </p:cNvGrpSpPr>
                <p:nvPr/>
              </p:nvGrpSpPr>
              <p:grpSpPr bwMode="auto">
                <a:xfrm>
                  <a:off x="2528" y="1060"/>
                  <a:ext cx="742" cy="186"/>
                  <a:chOff x="1565" y="2568"/>
                  <a:chExt cx="1118" cy="279"/>
                </a:xfrm>
              </p:grpSpPr>
              <p:sp>
                <p:nvSpPr>
                  <p:cNvPr id="44" name="AutoShape 39"/>
                  <p:cNvSpPr>
                    <a:spLocks noChangeArrowheads="1"/>
                  </p:cNvSpPr>
                  <p:nvPr/>
                </p:nvSpPr>
                <p:spPr bwMode="gray">
                  <a:xfrm rot="5263130">
                    <a:off x="1889" y="2281"/>
                    <a:ext cx="218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s-ES">
                      <a:solidFill>
                        <a:srgbClr val="000000"/>
                      </a:solidFill>
                      <a:cs typeface="+mn-cs"/>
                    </a:endParaRPr>
                  </a:p>
                </p:txBody>
              </p:sp>
              <p:sp>
                <p:nvSpPr>
                  <p:cNvPr id="45" name="AutoShape 40"/>
                  <p:cNvSpPr>
                    <a:spLocks noChangeArrowheads="1"/>
                  </p:cNvSpPr>
                  <p:nvPr/>
                </p:nvSpPr>
                <p:spPr bwMode="gray">
                  <a:xfrm rot="6078281">
                    <a:off x="2028" y="2276"/>
                    <a:ext cx="218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s-ES">
                      <a:solidFill>
                        <a:srgbClr val="000000"/>
                      </a:solidFill>
                      <a:cs typeface="+mn-cs"/>
                    </a:endParaRPr>
                  </a:p>
                </p:txBody>
              </p:sp>
              <p:sp>
                <p:nvSpPr>
                  <p:cNvPr id="46" name="AutoShape 41"/>
                  <p:cNvSpPr>
                    <a:spLocks noChangeArrowheads="1"/>
                  </p:cNvSpPr>
                  <p:nvPr/>
                </p:nvSpPr>
                <p:spPr bwMode="gray">
                  <a:xfrm rot="6373927">
                    <a:off x="2098" y="2301"/>
                    <a:ext cx="218" cy="823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s-ES">
                      <a:solidFill>
                        <a:srgbClr val="000000"/>
                      </a:solidFill>
                      <a:cs typeface="+mn-cs"/>
                    </a:endParaRPr>
                  </a:p>
                </p:txBody>
              </p:sp>
              <p:sp>
                <p:nvSpPr>
                  <p:cNvPr id="47" name="AutoShape 42"/>
                  <p:cNvSpPr>
                    <a:spLocks noChangeArrowheads="1"/>
                  </p:cNvSpPr>
                  <p:nvPr/>
                </p:nvSpPr>
                <p:spPr bwMode="gray">
                  <a:xfrm rot="6906312">
                    <a:off x="2190" y="2333"/>
                    <a:ext cx="218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s-ES">
                      <a:solidFill>
                        <a:srgbClr val="000000"/>
                      </a:solidFill>
                      <a:cs typeface="+mn-cs"/>
                    </a:endParaRPr>
                  </a:p>
                </p:txBody>
              </p:sp>
            </p:grpSp>
            <p:grpSp>
              <p:nvGrpSpPr>
                <p:cNvPr id="19506" name="Group 43"/>
                <p:cNvGrpSpPr>
                  <a:grpSpLocks/>
                </p:cNvGrpSpPr>
                <p:nvPr/>
              </p:nvGrpSpPr>
              <p:grpSpPr bwMode="auto">
                <a:xfrm rot="1353540">
                  <a:off x="2680" y="1110"/>
                  <a:ext cx="742" cy="186"/>
                  <a:chOff x="1565" y="2568"/>
                  <a:chExt cx="1118" cy="279"/>
                </a:xfrm>
              </p:grpSpPr>
              <p:sp>
                <p:nvSpPr>
                  <p:cNvPr id="40" name="AutoShape 44"/>
                  <p:cNvSpPr>
                    <a:spLocks noChangeArrowheads="1"/>
                  </p:cNvSpPr>
                  <p:nvPr/>
                </p:nvSpPr>
                <p:spPr bwMode="gray">
                  <a:xfrm rot="5263130">
                    <a:off x="1882" y="2273"/>
                    <a:ext cx="218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s-ES">
                      <a:solidFill>
                        <a:srgbClr val="000000"/>
                      </a:solidFill>
                      <a:cs typeface="+mn-cs"/>
                    </a:endParaRPr>
                  </a:p>
                </p:txBody>
              </p:sp>
              <p:sp>
                <p:nvSpPr>
                  <p:cNvPr id="41" name="AutoShape 45"/>
                  <p:cNvSpPr>
                    <a:spLocks noChangeArrowheads="1"/>
                  </p:cNvSpPr>
                  <p:nvPr/>
                </p:nvSpPr>
                <p:spPr bwMode="gray">
                  <a:xfrm rot="6078281">
                    <a:off x="2019" y="2275"/>
                    <a:ext cx="218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s-ES">
                      <a:solidFill>
                        <a:srgbClr val="000000"/>
                      </a:solidFill>
                      <a:cs typeface="+mn-cs"/>
                    </a:endParaRPr>
                  </a:p>
                </p:txBody>
              </p:sp>
              <p:sp>
                <p:nvSpPr>
                  <p:cNvPr id="42" name="AutoShape 46"/>
                  <p:cNvSpPr>
                    <a:spLocks noChangeArrowheads="1"/>
                  </p:cNvSpPr>
                  <p:nvPr/>
                </p:nvSpPr>
                <p:spPr bwMode="gray">
                  <a:xfrm rot="6373927">
                    <a:off x="2096" y="2294"/>
                    <a:ext cx="218" cy="823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s-ES">
                      <a:solidFill>
                        <a:srgbClr val="000000"/>
                      </a:solidFill>
                      <a:cs typeface="+mn-cs"/>
                    </a:endParaRPr>
                  </a:p>
                </p:txBody>
              </p:sp>
              <p:sp>
                <p:nvSpPr>
                  <p:cNvPr id="43" name="AutoShape 47"/>
                  <p:cNvSpPr>
                    <a:spLocks noChangeArrowheads="1"/>
                  </p:cNvSpPr>
                  <p:nvPr/>
                </p:nvSpPr>
                <p:spPr bwMode="gray">
                  <a:xfrm rot="6906312">
                    <a:off x="2186" y="2331"/>
                    <a:ext cx="218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s-ES">
                      <a:solidFill>
                        <a:srgbClr val="000000"/>
                      </a:solidFill>
                      <a:cs typeface="+mn-cs"/>
                    </a:endParaRPr>
                  </a:p>
                </p:txBody>
              </p:sp>
            </p:grpSp>
          </p:grpSp>
        </p:grpSp>
        <p:grpSp>
          <p:nvGrpSpPr>
            <p:cNvPr id="19480" name="Group 48"/>
            <p:cNvGrpSpPr>
              <a:grpSpLocks/>
            </p:cNvGrpSpPr>
            <p:nvPr/>
          </p:nvGrpSpPr>
          <p:grpSpPr bwMode="auto">
            <a:xfrm>
              <a:off x="2597" y="1373"/>
              <a:ext cx="927" cy="229"/>
              <a:chOff x="2591" y="1040"/>
              <a:chExt cx="958" cy="234"/>
            </a:xfrm>
          </p:grpSpPr>
          <p:grpSp>
            <p:nvGrpSpPr>
              <p:cNvPr id="19481" name="Group 49"/>
              <p:cNvGrpSpPr>
                <a:grpSpLocks/>
              </p:cNvGrpSpPr>
              <p:nvPr/>
            </p:nvGrpSpPr>
            <p:grpSpPr bwMode="auto">
              <a:xfrm rot="-9970459" flipH="1" flipV="1">
                <a:off x="2591" y="1040"/>
                <a:ext cx="958" cy="234"/>
                <a:chOff x="2528" y="1060"/>
                <a:chExt cx="894" cy="236"/>
              </a:xfrm>
            </p:grpSpPr>
            <p:grpSp>
              <p:nvGrpSpPr>
                <p:cNvPr id="19493" name="Group 50"/>
                <p:cNvGrpSpPr>
                  <a:grpSpLocks/>
                </p:cNvGrpSpPr>
                <p:nvPr/>
              </p:nvGrpSpPr>
              <p:grpSpPr bwMode="auto">
                <a:xfrm>
                  <a:off x="2528" y="1060"/>
                  <a:ext cx="742" cy="186"/>
                  <a:chOff x="1565" y="2568"/>
                  <a:chExt cx="1118" cy="279"/>
                </a:xfrm>
              </p:grpSpPr>
              <p:sp>
                <p:nvSpPr>
                  <p:cNvPr id="32" name="AutoShape 51"/>
                  <p:cNvSpPr>
                    <a:spLocks noChangeArrowheads="1"/>
                  </p:cNvSpPr>
                  <p:nvPr/>
                </p:nvSpPr>
                <p:spPr bwMode="gray">
                  <a:xfrm rot="5263130">
                    <a:off x="1844" y="2268"/>
                    <a:ext cx="228" cy="817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s-ES">
                      <a:solidFill>
                        <a:srgbClr val="000000"/>
                      </a:solidFill>
                      <a:cs typeface="+mn-cs"/>
                    </a:endParaRPr>
                  </a:p>
                </p:txBody>
              </p:sp>
              <p:sp>
                <p:nvSpPr>
                  <p:cNvPr id="33" name="AutoShape 52"/>
                  <p:cNvSpPr>
                    <a:spLocks noChangeArrowheads="1"/>
                  </p:cNvSpPr>
                  <p:nvPr/>
                </p:nvSpPr>
                <p:spPr bwMode="gray">
                  <a:xfrm rot="6078281">
                    <a:off x="1986" y="2270"/>
                    <a:ext cx="228" cy="817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s-ES">
                      <a:solidFill>
                        <a:srgbClr val="000000"/>
                      </a:solidFill>
                      <a:cs typeface="+mn-cs"/>
                    </a:endParaRPr>
                  </a:p>
                </p:txBody>
              </p:sp>
              <p:sp>
                <p:nvSpPr>
                  <p:cNvPr id="34" name="AutoShape 53"/>
                  <p:cNvSpPr>
                    <a:spLocks noChangeArrowheads="1"/>
                  </p:cNvSpPr>
                  <p:nvPr/>
                </p:nvSpPr>
                <p:spPr bwMode="gray">
                  <a:xfrm rot="6373927">
                    <a:off x="2058" y="2290"/>
                    <a:ext cx="228" cy="817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s-ES">
                      <a:solidFill>
                        <a:srgbClr val="000000"/>
                      </a:solidFill>
                      <a:cs typeface="+mn-cs"/>
                    </a:endParaRPr>
                  </a:p>
                </p:txBody>
              </p:sp>
              <p:sp>
                <p:nvSpPr>
                  <p:cNvPr id="35" name="AutoShape 54"/>
                  <p:cNvSpPr>
                    <a:spLocks noChangeArrowheads="1"/>
                  </p:cNvSpPr>
                  <p:nvPr/>
                </p:nvSpPr>
                <p:spPr bwMode="gray">
                  <a:xfrm rot="6906312">
                    <a:off x="2150" y="2318"/>
                    <a:ext cx="228" cy="817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s-ES">
                      <a:solidFill>
                        <a:srgbClr val="000000"/>
                      </a:solidFill>
                      <a:cs typeface="+mn-cs"/>
                    </a:endParaRPr>
                  </a:p>
                </p:txBody>
              </p:sp>
            </p:grpSp>
            <p:grpSp>
              <p:nvGrpSpPr>
                <p:cNvPr id="19494" name="Group 55"/>
                <p:cNvGrpSpPr>
                  <a:grpSpLocks/>
                </p:cNvGrpSpPr>
                <p:nvPr/>
              </p:nvGrpSpPr>
              <p:grpSpPr bwMode="auto">
                <a:xfrm rot="1353540">
                  <a:off x="2680" y="1110"/>
                  <a:ext cx="742" cy="186"/>
                  <a:chOff x="1565" y="2568"/>
                  <a:chExt cx="1118" cy="279"/>
                </a:xfrm>
              </p:grpSpPr>
              <p:sp>
                <p:nvSpPr>
                  <p:cNvPr id="28" name="AutoShape 56"/>
                  <p:cNvSpPr>
                    <a:spLocks noChangeArrowheads="1"/>
                  </p:cNvSpPr>
                  <p:nvPr/>
                </p:nvSpPr>
                <p:spPr bwMode="gray">
                  <a:xfrm rot="5263130">
                    <a:off x="1850" y="2274"/>
                    <a:ext cx="228" cy="817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s-ES">
                      <a:solidFill>
                        <a:srgbClr val="000000"/>
                      </a:solidFill>
                      <a:cs typeface="+mn-cs"/>
                    </a:endParaRPr>
                  </a:p>
                </p:txBody>
              </p:sp>
              <p:sp>
                <p:nvSpPr>
                  <p:cNvPr id="29" name="AutoShape 57"/>
                  <p:cNvSpPr>
                    <a:spLocks noChangeArrowheads="1"/>
                  </p:cNvSpPr>
                  <p:nvPr/>
                </p:nvSpPr>
                <p:spPr bwMode="gray">
                  <a:xfrm rot="6078281">
                    <a:off x="1986" y="2274"/>
                    <a:ext cx="228" cy="817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s-ES">
                      <a:solidFill>
                        <a:srgbClr val="000000"/>
                      </a:solidFill>
                      <a:cs typeface="+mn-cs"/>
                    </a:endParaRPr>
                  </a:p>
                </p:txBody>
              </p:sp>
              <p:sp>
                <p:nvSpPr>
                  <p:cNvPr id="30" name="AutoShape 58"/>
                  <p:cNvSpPr>
                    <a:spLocks noChangeArrowheads="1"/>
                  </p:cNvSpPr>
                  <p:nvPr/>
                </p:nvSpPr>
                <p:spPr bwMode="gray">
                  <a:xfrm rot="6373927">
                    <a:off x="2065" y="2291"/>
                    <a:ext cx="228" cy="817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s-ES">
                      <a:solidFill>
                        <a:srgbClr val="000000"/>
                      </a:solidFill>
                      <a:cs typeface="+mn-cs"/>
                    </a:endParaRPr>
                  </a:p>
                </p:txBody>
              </p:sp>
              <p:sp>
                <p:nvSpPr>
                  <p:cNvPr id="31" name="AutoShape 59"/>
                  <p:cNvSpPr>
                    <a:spLocks noChangeArrowheads="1"/>
                  </p:cNvSpPr>
                  <p:nvPr/>
                </p:nvSpPr>
                <p:spPr bwMode="gray">
                  <a:xfrm rot="6906312">
                    <a:off x="2154" y="2323"/>
                    <a:ext cx="228" cy="817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s-ES">
                      <a:solidFill>
                        <a:srgbClr val="000000"/>
                      </a:solidFill>
                      <a:cs typeface="+mn-cs"/>
                    </a:endParaRPr>
                  </a:p>
                </p:txBody>
              </p:sp>
            </p:grpSp>
          </p:grpSp>
          <p:grpSp>
            <p:nvGrpSpPr>
              <p:cNvPr id="19482" name="Group 60"/>
              <p:cNvGrpSpPr>
                <a:grpSpLocks/>
              </p:cNvGrpSpPr>
              <p:nvPr/>
            </p:nvGrpSpPr>
            <p:grpSpPr bwMode="auto">
              <a:xfrm rot="-9970459" flipH="1" flipV="1">
                <a:off x="2679" y="1065"/>
                <a:ext cx="784" cy="191"/>
                <a:chOff x="2528" y="1060"/>
                <a:chExt cx="894" cy="236"/>
              </a:xfrm>
            </p:grpSpPr>
            <p:grpSp>
              <p:nvGrpSpPr>
                <p:cNvPr id="19483" name="Group 61"/>
                <p:cNvGrpSpPr>
                  <a:grpSpLocks/>
                </p:cNvGrpSpPr>
                <p:nvPr/>
              </p:nvGrpSpPr>
              <p:grpSpPr bwMode="auto">
                <a:xfrm>
                  <a:off x="2528" y="1060"/>
                  <a:ext cx="742" cy="186"/>
                  <a:chOff x="1565" y="2568"/>
                  <a:chExt cx="1118" cy="279"/>
                </a:xfrm>
              </p:grpSpPr>
              <p:sp>
                <p:nvSpPr>
                  <p:cNvPr id="22" name="AutoShape 62"/>
                  <p:cNvSpPr>
                    <a:spLocks noChangeArrowheads="1"/>
                  </p:cNvSpPr>
                  <p:nvPr/>
                </p:nvSpPr>
                <p:spPr bwMode="gray">
                  <a:xfrm rot="5263130">
                    <a:off x="1862" y="2262"/>
                    <a:ext cx="225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s-ES">
                      <a:solidFill>
                        <a:srgbClr val="000000"/>
                      </a:solidFill>
                      <a:cs typeface="+mn-cs"/>
                    </a:endParaRPr>
                  </a:p>
                </p:txBody>
              </p:sp>
              <p:sp>
                <p:nvSpPr>
                  <p:cNvPr id="23" name="AutoShape 63"/>
                  <p:cNvSpPr>
                    <a:spLocks noChangeArrowheads="1"/>
                  </p:cNvSpPr>
                  <p:nvPr/>
                </p:nvSpPr>
                <p:spPr bwMode="gray">
                  <a:xfrm rot="6078281">
                    <a:off x="2004" y="2256"/>
                    <a:ext cx="225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s-ES">
                      <a:solidFill>
                        <a:srgbClr val="000000"/>
                      </a:solidFill>
                      <a:cs typeface="+mn-cs"/>
                    </a:endParaRPr>
                  </a:p>
                </p:txBody>
              </p:sp>
              <p:sp>
                <p:nvSpPr>
                  <p:cNvPr id="24" name="AutoShape 64"/>
                  <p:cNvSpPr>
                    <a:spLocks noChangeArrowheads="1"/>
                  </p:cNvSpPr>
                  <p:nvPr/>
                </p:nvSpPr>
                <p:spPr bwMode="gray">
                  <a:xfrm rot="6373927">
                    <a:off x="2072" y="2275"/>
                    <a:ext cx="225" cy="823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s-ES">
                      <a:solidFill>
                        <a:srgbClr val="000000"/>
                      </a:solidFill>
                      <a:cs typeface="+mn-cs"/>
                    </a:endParaRPr>
                  </a:p>
                </p:txBody>
              </p:sp>
              <p:sp>
                <p:nvSpPr>
                  <p:cNvPr id="25" name="AutoShape 65"/>
                  <p:cNvSpPr>
                    <a:spLocks noChangeArrowheads="1"/>
                  </p:cNvSpPr>
                  <p:nvPr/>
                </p:nvSpPr>
                <p:spPr bwMode="gray">
                  <a:xfrm rot="6906312">
                    <a:off x="2166" y="2310"/>
                    <a:ext cx="225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s-ES">
                      <a:solidFill>
                        <a:srgbClr val="000000"/>
                      </a:solidFill>
                      <a:cs typeface="+mn-cs"/>
                    </a:endParaRPr>
                  </a:p>
                </p:txBody>
              </p:sp>
            </p:grpSp>
            <p:grpSp>
              <p:nvGrpSpPr>
                <p:cNvPr id="19484" name="Group 66"/>
                <p:cNvGrpSpPr>
                  <a:grpSpLocks/>
                </p:cNvGrpSpPr>
                <p:nvPr/>
              </p:nvGrpSpPr>
              <p:grpSpPr bwMode="auto">
                <a:xfrm rot="1353540">
                  <a:off x="2680" y="1110"/>
                  <a:ext cx="742" cy="186"/>
                  <a:chOff x="1565" y="2568"/>
                  <a:chExt cx="1118" cy="279"/>
                </a:xfrm>
              </p:grpSpPr>
              <p:sp>
                <p:nvSpPr>
                  <p:cNvPr id="18" name="AutoShape 67"/>
                  <p:cNvSpPr>
                    <a:spLocks noChangeArrowheads="1"/>
                  </p:cNvSpPr>
                  <p:nvPr/>
                </p:nvSpPr>
                <p:spPr bwMode="gray">
                  <a:xfrm rot="5263130">
                    <a:off x="1858" y="2260"/>
                    <a:ext cx="225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s-ES">
                      <a:solidFill>
                        <a:srgbClr val="000000"/>
                      </a:solidFill>
                      <a:cs typeface="+mn-cs"/>
                    </a:endParaRPr>
                  </a:p>
                </p:txBody>
              </p:sp>
              <p:sp>
                <p:nvSpPr>
                  <p:cNvPr id="19" name="AutoShape 68"/>
                  <p:cNvSpPr>
                    <a:spLocks noChangeArrowheads="1"/>
                  </p:cNvSpPr>
                  <p:nvPr/>
                </p:nvSpPr>
                <p:spPr bwMode="gray">
                  <a:xfrm rot="6078281">
                    <a:off x="1993" y="2265"/>
                    <a:ext cx="225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s-ES">
                      <a:solidFill>
                        <a:srgbClr val="000000"/>
                      </a:solidFill>
                      <a:cs typeface="+mn-cs"/>
                    </a:endParaRPr>
                  </a:p>
                </p:txBody>
              </p:sp>
              <p:sp>
                <p:nvSpPr>
                  <p:cNvPr id="20" name="AutoShape 69"/>
                  <p:cNvSpPr>
                    <a:spLocks noChangeArrowheads="1"/>
                  </p:cNvSpPr>
                  <p:nvPr/>
                </p:nvSpPr>
                <p:spPr bwMode="gray">
                  <a:xfrm rot="6373927">
                    <a:off x="2067" y="2277"/>
                    <a:ext cx="225" cy="823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s-ES">
                      <a:solidFill>
                        <a:srgbClr val="000000"/>
                      </a:solidFill>
                      <a:cs typeface="+mn-cs"/>
                    </a:endParaRPr>
                  </a:p>
                </p:txBody>
              </p:sp>
              <p:sp>
                <p:nvSpPr>
                  <p:cNvPr id="21" name="AutoShape 70"/>
                  <p:cNvSpPr>
                    <a:spLocks noChangeArrowheads="1"/>
                  </p:cNvSpPr>
                  <p:nvPr/>
                </p:nvSpPr>
                <p:spPr bwMode="gray">
                  <a:xfrm rot="6906312">
                    <a:off x="2163" y="2315"/>
                    <a:ext cx="225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s-ES">
                      <a:solidFill>
                        <a:srgbClr val="000000"/>
                      </a:solidFill>
                      <a:cs typeface="+mn-cs"/>
                    </a:endParaRPr>
                  </a:p>
                </p:txBody>
              </p:sp>
            </p:grpSp>
          </p:grpSp>
        </p:grpSp>
      </p:grpSp>
      <p:cxnSp>
        <p:nvCxnSpPr>
          <p:cNvPr id="19464" name="AutoShape 71"/>
          <p:cNvCxnSpPr>
            <a:cxnSpLocks noChangeShapeType="1"/>
          </p:cNvCxnSpPr>
          <p:nvPr/>
        </p:nvCxnSpPr>
        <p:spPr bwMode="auto">
          <a:xfrm rot="-5400000">
            <a:off x="1566070" y="2892552"/>
            <a:ext cx="1401762" cy="669925"/>
          </a:xfrm>
          <a:prstGeom prst="bentConnector2">
            <a:avLst/>
          </a:prstGeom>
          <a:noFill/>
          <a:ln w="19050">
            <a:solidFill>
              <a:schemeClr val="tx1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9465" name="AutoShape 72"/>
          <p:cNvCxnSpPr>
            <a:cxnSpLocks noChangeShapeType="1"/>
          </p:cNvCxnSpPr>
          <p:nvPr/>
        </p:nvCxnSpPr>
        <p:spPr bwMode="auto">
          <a:xfrm rot="16200000" flipH="1">
            <a:off x="1569245" y="4718177"/>
            <a:ext cx="1395412" cy="669925"/>
          </a:xfrm>
          <a:prstGeom prst="bentConnector2">
            <a:avLst/>
          </a:prstGeom>
          <a:noFill/>
          <a:ln w="19050">
            <a:solidFill>
              <a:schemeClr val="tx1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0" name="Line 73"/>
          <p:cNvSpPr>
            <a:spLocks noChangeShapeType="1"/>
          </p:cNvSpPr>
          <p:nvPr/>
        </p:nvSpPr>
        <p:spPr bwMode="auto">
          <a:xfrm>
            <a:off x="2163763" y="4150646"/>
            <a:ext cx="45085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cs typeface="+mn-cs"/>
            </a:endParaRPr>
          </a:p>
        </p:txBody>
      </p:sp>
      <p:pic>
        <p:nvPicPr>
          <p:cNvPr id="19467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4625" y="1547146"/>
            <a:ext cx="1162050" cy="161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8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3528" y="5241257"/>
            <a:ext cx="1217613" cy="157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" name="81 CuadroTexto"/>
          <p:cNvSpPr txBox="1">
            <a:spLocks noChangeArrowheads="1"/>
          </p:cNvSpPr>
          <p:nvPr/>
        </p:nvSpPr>
        <p:spPr bwMode="auto">
          <a:xfrm>
            <a:off x="3896653" y="2002134"/>
            <a:ext cx="1829976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s-CR" b="1" dirty="0" smtClean="0">
                <a:solidFill>
                  <a:schemeClr val="accent3">
                    <a:lumMod val="20000"/>
                    <a:lumOff val="80000"/>
                  </a:schemeClr>
                </a:solidFill>
                <a:cs typeface="+mn-cs"/>
              </a:rPr>
              <a:t>Central American </a:t>
            </a:r>
            <a:r>
              <a:rPr lang="es-CR" b="1" dirty="0" err="1" smtClean="0">
                <a:solidFill>
                  <a:schemeClr val="accent3">
                    <a:lumMod val="20000"/>
                    <a:lumOff val="80000"/>
                  </a:schemeClr>
                </a:solidFill>
                <a:cs typeface="+mn-cs"/>
              </a:rPr>
              <a:t>Agricultural</a:t>
            </a:r>
            <a:r>
              <a:rPr lang="es-CR" b="1" dirty="0" smtClean="0">
                <a:solidFill>
                  <a:schemeClr val="accent3">
                    <a:lumMod val="20000"/>
                    <a:lumOff val="80000"/>
                  </a:schemeClr>
                </a:solidFill>
                <a:cs typeface="+mn-cs"/>
              </a:rPr>
              <a:t> </a:t>
            </a:r>
            <a:r>
              <a:rPr lang="es-CR" b="1" dirty="0" err="1" smtClean="0">
                <a:solidFill>
                  <a:schemeClr val="accent3">
                    <a:lumMod val="20000"/>
                    <a:lumOff val="80000"/>
                  </a:schemeClr>
                </a:solidFill>
                <a:cs typeface="+mn-cs"/>
              </a:rPr>
              <a:t>Policy</a:t>
            </a:r>
            <a:r>
              <a:rPr lang="es-CR" b="1" dirty="0" smtClean="0">
                <a:solidFill>
                  <a:schemeClr val="accent3">
                    <a:lumMod val="20000"/>
                    <a:lumOff val="80000"/>
                  </a:schemeClr>
                </a:solidFill>
                <a:cs typeface="+mn-cs"/>
              </a:rPr>
              <a:t> </a:t>
            </a:r>
            <a:r>
              <a:rPr lang="es-CR" dirty="0" smtClean="0">
                <a:solidFill>
                  <a:schemeClr val="accent3">
                    <a:lumMod val="20000"/>
                    <a:lumOff val="80000"/>
                  </a:schemeClr>
                </a:solidFill>
                <a:cs typeface="+mn-cs"/>
              </a:rPr>
              <a:t>(2007</a:t>
            </a:r>
            <a:r>
              <a:rPr lang="es-CR" dirty="0">
                <a:solidFill>
                  <a:schemeClr val="accent3">
                    <a:lumMod val="20000"/>
                    <a:lumOff val="80000"/>
                  </a:schemeClr>
                </a:solidFill>
                <a:cs typeface="+mn-cs"/>
              </a:rPr>
              <a:t>)</a:t>
            </a:r>
          </a:p>
        </p:txBody>
      </p:sp>
      <p:sp>
        <p:nvSpPr>
          <p:cNvPr id="64" name="82 CuadroTexto"/>
          <p:cNvSpPr txBox="1">
            <a:spLocks noChangeArrowheads="1"/>
          </p:cNvSpPr>
          <p:nvPr/>
        </p:nvSpPr>
        <p:spPr bwMode="auto">
          <a:xfrm>
            <a:off x="4010458" y="5385932"/>
            <a:ext cx="1716171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s-CR" b="1" dirty="0" smtClean="0">
                <a:solidFill>
                  <a:schemeClr val="accent3">
                    <a:lumMod val="20000"/>
                    <a:lumOff val="80000"/>
                  </a:schemeClr>
                </a:solidFill>
                <a:cs typeface="+mn-cs"/>
              </a:rPr>
              <a:t>Rural Territorial </a:t>
            </a:r>
            <a:r>
              <a:rPr lang="es-CR" b="1" dirty="0" err="1" smtClean="0">
                <a:solidFill>
                  <a:schemeClr val="accent3">
                    <a:lumMod val="20000"/>
                    <a:lumOff val="80000"/>
                  </a:schemeClr>
                </a:solidFill>
                <a:cs typeface="+mn-cs"/>
              </a:rPr>
              <a:t>Develop</a:t>
            </a:r>
            <a:r>
              <a:rPr lang="es-CR" b="1" dirty="0" err="1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ment</a:t>
            </a:r>
            <a:r>
              <a:rPr lang="es-CR" b="1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 </a:t>
            </a:r>
            <a:r>
              <a:rPr lang="es-CR" b="1" dirty="0" err="1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Strategy</a:t>
            </a:r>
            <a:r>
              <a:rPr lang="es-CR" b="1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 </a:t>
            </a:r>
            <a:r>
              <a:rPr lang="es-CR" b="1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 </a:t>
            </a:r>
            <a:r>
              <a:rPr lang="es-CR" dirty="0" smtClean="0">
                <a:solidFill>
                  <a:schemeClr val="accent3">
                    <a:lumMod val="20000"/>
                    <a:lumOff val="80000"/>
                  </a:schemeClr>
                </a:solidFill>
                <a:cs typeface="+mn-cs"/>
              </a:rPr>
              <a:t>(</a:t>
            </a:r>
            <a:r>
              <a:rPr lang="es-CR" dirty="0">
                <a:solidFill>
                  <a:schemeClr val="accent3">
                    <a:lumMod val="20000"/>
                    <a:lumOff val="80000"/>
                  </a:schemeClr>
                </a:solidFill>
                <a:cs typeface="+mn-cs"/>
              </a:rPr>
              <a:t>2010)</a:t>
            </a:r>
          </a:p>
        </p:txBody>
      </p:sp>
      <p:pic>
        <p:nvPicPr>
          <p:cNvPr id="65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747962" y="3355308"/>
            <a:ext cx="1158633" cy="16922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6" name="84 CuadroTexto"/>
          <p:cNvSpPr txBox="1">
            <a:spLocks noChangeArrowheads="1"/>
          </p:cNvSpPr>
          <p:nvPr/>
        </p:nvSpPr>
        <p:spPr bwMode="auto">
          <a:xfrm>
            <a:off x="3954151" y="3612471"/>
            <a:ext cx="1726053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s-CR" b="1" dirty="0" smtClean="0">
                <a:solidFill>
                  <a:schemeClr val="accent3">
                    <a:lumMod val="20000"/>
                    <a:lumOff val="80000"/>
                  </a:schemeClr>
                </a:solidFill>
                <a:cs typeface="+mn-cs"/>
              </a:rPr>
              <a:t>Regional Agro-</a:t>
            </a:r>
            <a:r>
              <a:rPr lang="es-CR" b="1" dirty="0" err="1" smtClean="0">
                <a:solidFill>
                  <a:schemeClr val="accent3">
                    <a:lumMod val="20000"/>
                    <a:lumOff val="80000"/>
                  </a:schemeClr>
                </a:solidFill>
                <a:cs typeface="+mn-cs"/>
              </a:rPr>
              <a:t>Environmental</a:t>
            </a:r>
            <a:r>
              <a:rPr lang="es-CR" b="1" dirty="0" smtClean="0">
                <a:solidFill>
                  <a:schemeClr val="accent3">
                    <a:lumMod val="20000"/>
                    <a:lumOff val="80000"/>
                  </a:schemeClr>
                </a:solidFill>
                <a:cs typeface="+mn-cs"/>
              </a:rPr>
              <a:t> and </a:t>
            </a:r>
            <a:r>
              <a:rPr lang="es-CR" b="1" dirty="0" err="1" smtClean="0">
                <a:solidFill>
                  <a:schemeClr val="accent3">
                    <a:lumMod val="20000"/>
                    <a:lumOff val="80000"/>
                  </a:schemeClr>
                </a:solidFill>
                <a:cs typeface="+mn-cs"/>
              </a:rPr>
              <a:t>Health</a:t>
            </a:r>
            <a:r>
              <a:rPr lang="es-CR" b="1" dirty="0" smtClean="0">
                <a:solidFill>
                  <a:schemeClr val="accent3">
                    <a:lumMod val="20000"/>
                    <a:lumOff val="80000"/>
                  </a:schemeClr>
                </a:solidFill>
                <a:cs typeface="+mn-cs"/>
              </a:rPr>
              <a:t> </a:t>
            </a:r>
            <a:r>
              <a:rPr lang="es-CR" b="1" dirty="0" err="1" smtClean="0">
                <a:solidFill>
                  <a:schemeClr val="accent3">
                    <a:lumMod val="20000"/>
                    <a:lumOff val="80000"/>
                  </a:schemeClr>
                </a:solidFill>
                <a:cs typeface="+mn-cs"/>
              </a:rPr>
              <a:t>Strategy</a:t>
            </a:r>
            <a:r>
              <a:rPr lang="es-CR" b="1" dirty="0" smtClean="0">
                <a:solidFill>
                  <a:schemeClr val="accent3">
                    <a:lumMod val="20000"/>
                    <a:lumOff val="80000"/>
                  </a:schemeClr>
                </a:solidFill>
                <a:cs typeface="+mn-cs"/>
              </a:rPr>
              <a:t>  (</a:t>
            </a:r>
            <a:r>
              <a:rPr lang="es-CR" dirty="0" smtClean="0">
                <a:solidFill>
                  <a:schemeClr val="accent3">
                    <a:lumMod val="20000"/>
                    <a:lumOff val="80000"/>
                  </a:schemeClr>
                </a:solidFill>
                <a:cs typeface="+mn-cs"/>
              </a:rPr>
              <a:t>2008</a:t>
            </a:r>
            <a:r>
              <a:rPr lang="es-CR" dirty="0">
                <a:solidFill>
                  <a:schemeClr val="accent3">
                    <a:lumMod val="20000"/>
                    <a:lumOff val="80000"/>
                  </a:schemeClr>
                </a:solidFill>
                <a:cs typeface="+mn-cs"/>
              </a:rPr>
              <a:t>)</a:t>
            </a:r>
          </a:p>
        </p:txBody>
      </p:sp>
      <p:sp>
        <p:nvSpPr>
          <p:cNvPr id="67" name="81 CuadroTexto"/>
          <p:cNvSpPr txBox="1">
            <a:spLocks noChangeArrowheads="1"/>
          </p:cNvSpPr>
          <p:nvPr/>
        </p:nvSpPr>
        <p:spPr bwMode="auto">
          <a:xfrm>
            <a:off x="7715250" y="1975771"/>
            <a:ext cx="142875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s-CR" b="1" dirty="0">
                <a:solidFill>
                  <a:schemeClr val="accent3">
                    <a:lumMod val="20000"/>
                    <a:lumOff val="80000"/>
                  </a:schemeClr>
                </a:solidFill>
                <a:cs typeface="+mn-cs"/>
              </a:rPr>
              <a:t>POR-FRUTAS</a:t>
            </a:r>
            <a:r>
              <a:rPr lang="es-CR" dirty="0">
                <a:solidFill>
                  <a:schemeClr val="accent3">
                    <a:lumMod val="20000"/>
                    <a:lumOff val="80000"/>
                  </a:schemeClr>
                </a:solidFill>
                <a:cs typeface="+mn-cs"/>
              </a:rPr>
              <a:t> (2011)</a:t>
            </a:r>
          </a:p>
        </p:txBody>
      </p:sp>
      <p:pic>
        <p:nvPicPr>
          <p:cNvPr id="68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602542" y="1765580"/>
            <a:ext cx="1112708" cy="17469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" name="Picture 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780296" y="4197477"/>
            <a:ext cx="1285875" cy="15335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0" name="81 CuadroTexto"/>
          <p:cNvSpPr txBox="1">
            <a:spLocks noChangeArrowheads="1"/>
          </p:cNvSpPr>
          <p:nvPr/>
        </p:nvSpPr>
        <p:spPr bwMode="auto">
          <a:xfrm>
            <a:off x="6350000" y="5847597"/>
            <a:ext cx="2272496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CR" b="1" dirty="0" err="1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Food</a:t>
            </a:r>
            <a:r>
              <a:rPr lang="es-CR" b="1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 and </a:t>
            </a:r>
            <a:r>
              <a:rPr lang="es-CR" b="1" dirty="0" err="1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Nutrition</a:t>
            </a:r>
            <a:r>
              <a:rPr lang="es-CR" b="1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 Security  </a:t>
            </a:r>
            <a:r>
              <a:rPr lang="es-CR" b="1" dirty="0" err="1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Policy</a:t>
            </a:r>
            <a:endParaRPr lang="es-CR" b="1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  <a:p>
            <a:pPr algn="ctr">
              <a:defRPr/>
            </a:pPr>
            <a:r>
              <a:rPr lang="es-CR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(2012)</a:t>
            </a:r>
            <a:endParaRPr lang="es-CR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71" name="Picture 1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79388" y="3412459"/>
            <a:ext cx="1316037" cy="13573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13470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Oval 24"/>
          <p:cNvSpPr/>
          <p:nvPr/>
        </p:nvSpPr>
        <p:spPr>
          <a:xfrm>
            <a:off x="5231027" y="6079524"/>
            <a:ext cx="963827" cy="70021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 descr="C:\Users\mjimenez\Documents\ESPECIALES\PERMANENTES\LOGOS\logo agro y clima logo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3192" y="1230922"/>
            <a:ext cx="1439333" cy="1221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mjimenez\Documents\ESPECIALES\PERMANENTES\LOGOS\logo CAC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3039" y="1218405"/>
            <a:ext cx="1322311" cy="1285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b="1" dirty="0" smtClean="0">
                <a:solidFill>
                  <a:srgbClr val="00B050"/>
                </a:solidFill>
              </a:rPr>
              <a:t>CAC: Technical </a:t>
            </a:r>
            <a:r>
              <a:rPr lang="en-US" sz="3600" b="1" dirty="0">
                <a:solidFill>
                  <a:srgbClr val="00B050"/>
                </a:solidFill>
              </a:rPr>
              <a:t>Group on Climate Change and Integrated Risk Management </a:t>
            </a:r>
            <a:br>
              <a:rPr lang="en-US" sz="3600" b="1" dirty="0">
                <a:solidFill>
                  <a:srgbClr val="00B050"/>
                </a:solidFill>
              </a:rPr>
            </a:br>
            <a:endParaRPr lang="en-US" b="1" dirty="0">
              <a:solidFill>
                <a:srgbClr val="00B050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71543" y="1690689"/>
            <a:ext cx="4609421" cy="4688533"/>
          </a:xfrm>
        </p:spPr>
        <p:txBody>
          <a:bodyPr>
            <a:normAutofit/>
          </a:bodyPr>
          <a:lstStyle/>
          <a:p>
            <a:r>
              <a:rPr lang="en-US" sz="2400" dirty="0" smtClean="0"/>
              <a:t>Est. in 2012</a:t>
            </a:r>
          </a:p>
          <a:p>
            <a:r>
              <a:rPr lang="en-US" sz="2400" dirty="0"/>
              <a:t>Conformed by a </a:t>
            </a:r>
            <a:r>
              <a:rPr lang="en-US" sz="2400" dirty="0" smtClean="0"/>
              <a:t>rep. </a:t>
            </a:r>
            <a:r>
              <a:rPr lang="en-US" sz="2400" dirty="0"/>
              <a:t>of the </a:t>
            </a:r>
            <a:r>
              <a:rPr lang="en-US" sz="2400" dirty="0" smtClean="0"/>
              <a:t>Min of Ag. and </a:t>
            </a:r>
            <a:r>
              <a:rPr lang="en-US" sz="2400" dirty="0"/>
              <a:t>an alternate from </a:t>
            </a:r>
            <a:r>
              <a:rPr lang="en-US" sz="2400" dirty="0" smtClean="0"/>
              <a:t>each country</a:t>
            </a:r>
          </a:p>
          <a:p>
            <a:r>
              <a:rPr lang="en-US" sz="2400" dirty="0"/>
              <a:t>President is the </a:t>
            </a:r>
            <a:r>
              <a:rPr lang="en-US" sz="2400" dirty="0" smtClean="0"/>
              <a:t>rep. from </a:t>
            </a:r>
            <a:r>
              <a:rPr lang="en-US" sz="2400" dirty="0"/>
              <a:t>the country with the </a:t>
            </a:r>
            <a:r>
              <a:rPr lang="en-US" sz="2400" i="1" dirty="0"/>
              <a:t>pro tempore </a:t>
            </a:r>
            <a:r>
              <a:rPr lang="en-US" sz="2400" dirty="0"/>
              <a:t>presidency of the CAC </a:t>
            </a:r>
          </a:p>
          <a:p>
            <a:r>
              <a:rPr lang="en-US" sz="2400" dirty="0" smtClean="0"/>
              <a:t>Coordinated </a:t>
            </a:r>
            <a:r>
              <a:rPr lang="en-US" sz="2400" dirty="0"/>
              <a:t>by the CAC’s Executive </a:t>
            </a:r>
            <a:r>
              <a:rPr lang="en-US" sz="2400" dirty="0" smtClean="0"/>
              <a:t>Secretariat</a:t>
            </a:r>
          </a:p>
          <a:p>
            <a:r>
              <a:rPr lang="en-US" sz="2400" dirty="0" smtClean="0"/>
              <a:t>Supported by Interagency    Support Group</a:t>
            </a:r>
          </a:p>
          <a:p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4860460" y="3092869"/>
            <a:ext cx="4072443" cy="3190285"/>
            <a:chOff x="4632974" y="3342934"/>
            <a:chExt cx="4072443" cy="3190285"/>
          </a:xfrm>
        </p:grpSpPr>
        <p:sp>
          <p:nvSpPr>
            <p:cNvPr id="17" name="3 Elipse"/>
            <p:cNvSpPr/>
            <p:nvPr/>
          </p:nvSpPr>
          <p:spPr>
            <a:xfrm>
              <a:off x="5115091" y="3649887"/>
              <a:ext cx="2734108" cy="2744829"/>
            </a:xfrm>
            <a:prstGeom prst="ellipse">
              <a:avLst/>
            </a:prstGeom>
            <a:noFill/>
            <a:ln w="762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R"/>
            </a:p>
          </p:txBody>
        </p:sp>
        <p:pic>
          <p:nvPicPr>
            <p:cNvPr id="18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32974" y="3974640"/>
              <a:ext cx="908249" cy="78772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54843" y="3342934"/>
              <a:ext cx="1054601" cy="58971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4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20744" y="3937324"/>
              <a:ext cx="671501" cy="79202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Picture 5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30582" y="5095388"/>
              <a:ext cx="770504" cy="77050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Picture 6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54802" y="5317736"/>
              <a:ext cx="1450615" cy="56388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Picture 7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24142" y="5891848"/>
              <a:ext cx="645675" cy="64137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8" descr="C:\Users\mjimenez\Documents\ESPECIALES\TEMAS\LOGOS\logo agro y clima.pn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37001" y="4343132"/>
              <a:ext cx="1340697" cy="11375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542240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00B050"/>
                </a:solidFill>
              </a:rPr>
              <a:t>Regional Declaration on CSA</a:t>
            </a:r>
            <a:endParaRPr lang="en-US" b="1" dirty="0">
              <a:solidFill>
                <a:srgbClr val="00B050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5231027" y="6079524"/>
            <a:ext cx="963827" cy="70021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453977"/>
            <a:ext cx="7886700" cy="4351338"/>
          </a:xfrm>
        </p:spPr>
        <p:txBody>
          <a:bodyPr/>
          <a:lstStyle/>
          <a:p>
            <a:r>
              <a:rPr lang="en-US" dirty="0" smtClean="0"/>
              <a:t>August of 2015</a:t>
            </a:r>
          </a:p>
          <a:p>
            <a:pPr marL="0" indent="0" algn="ctr">
              <a:buNone/>
            </a:pPr>
            <a:r>
              <a:rPr lang="en-US" dirty="0" smtClean="0"/>
              <a:t>“</a:t>
            </a:r>
            <a:r>
              <a:rPr lang="en-US" i="1" dirty="0" smtClean="0"/>
              <a:t>Direct the ES-CAC, together with other organizations, to prepare a regional declaration to promote CSA…as an option to raise agricultural and fishery productivity, strengthen resilience and support adaptation to CC with the goal of improving food and nutritional security.”</a:t>
            </a:r>
            <a:endParaRPr lang="en-US" i="1" dirty="0"/>
          </a:p>
          <a:p>
            <a:r>
              <a:rPr lang="en-US" dirty="0" smtClean="0"/>
              <a:t>In the regional declaration establishing an alert regarding El Nino, a directive was included to develop a regional action plan that considers CSA</a:t>
            </a:r>
            <a:endParaRPr lang="en-US" dirty="0"/>
          </a:p>
        </p:txBody>
      </p:sp>
      <p:grpSp>
        <p:nvGrpSpPr>
          <p:cNvPr id="31" name="Group 30"/>
          <p:cNvGrpSpPr/>
          <p:nvPr/>
        </p:nvGrpSpPr>
        <p:grpSpPr>
          <a:xfrm>
            <a:off x="2854195" y="3889187"/>
            <a:ext cx="5436416" cy="2732058"/>
            <a:chOff x="2434991" y="2512847"/>
            <a:chExt cx="5436416" cy="2732058"/>
          </a:xfrm>
        </p:grpSpPr>
        <p:grpSp>
          <p:nvGrpSpPr>
            <p:cNvPr id="32" name="Group 31"/>
            <p:cNvGrpSpPr/>
            <p:nvPr/>
          </p:nvGrpSpPr>
          <p:grpSpPr>
            <a:xfrm>
              <a:off x="2434991" y="2512847"/>
              <a:ext cx="5436416" cy="2732058"/>
              <a:chOff x="1256414" y="1029087"/>
              <a:chExt cx="8098645" cy="4472796"/>
            </a:xfrm>
          </p:grpSpPr>
          <p:sp>
            <p:nvSpPr>
              <p:cNvPr id="34" name="3 Flecha izquierda y derecha"/>
              <p:cNvSpPr/>
              <p:nvPr/>
            </p:nvSpPr>
            <p:spPr>
              <a:xfrm>
                <a:off x="3932896" y="1477346"/>
                <a:ext cx="1008112" cy="288032"/>
              </a:xfrm>
              <a:prstGeom prst="leftRightArrow">
                <a:avLst/>
              </a:prstGeom>
              <a:solidFill>
                <a:srgbClr val="00B050"/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2"/>
              </a:fillRef>
              <a:effectRef idx="1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R"/>
              </a:p>
            </p:txBody>
          </p:sp>
          <p:sp>
            <p:nvSpPr>
              <p:cNvPr id="35" name="4 CuadroTexto"/>
              <p:cNvSpPr txBox="1"/>
              <p:nvPr/>
            </p:nvSpPr>
            <p:spPr>
              <a:xfrm>
                <a:off x="1256414" y="1029087"/>
                <a:ext cx="2119076" cy="1360469"/>
              </a:xfrm>
              <a:prstGeom prst="rect">
                <a:avLst/>
              </a:prstGeom>
              <a:solidFill>
                <a:schemeClr val="accent2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MX" sz="1600" b="1" dirty="0" smtClean="0"/>
                  <a:t>Regional </a:t>
                </a:r>
                <a:r>
                  <a:rPr lang="es-MX" sz="1600" b="1" dirty="0" err="1" smtClean="0"/>
                  <a:t>Sectoral</a:t>
                </a:r>
                <a:r>
                  <a:rPr lang="es-MX" sz="1600" b="1" dirty="0" smtClean="0"/>
                  <a:t> </a:t>
                </a:r>
                <a:r>
                  <a:rPr lang="es-MX" sz="1600" b="1" dirty="0" err="1" smtClean="0"/>
                  <a:t>Policies</a:t>
                </a:r>
                <a:endParaRPr lang="es-CR" sz="1600" b="1" dirty="0"/>
              </a:p>
            </p:txBody>
          </p:sp>
          <p:sp>
            <p:nvSpPr>
              <p:cNvPr id="36" name="7 CuadroTexto"/>
              <p:cNvSpPr txBox="1"/>
              <p:nvPr/>
            </p:nvSpPr>
            <p:spPr>
              <a:xfrm>
                <a:off x="5704716" y="1055486"/>
                <a:ext cx="2066053" cy="1360469"/>
              </a:xfrm>
              <a:prstGeom prst="rect">
                <a:avLst/>
              </a:prstGeom>
              <a:solidFill>
                <a:schemeClr val="accent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MX" sz="1600" b="1" dirty="0" smtClean="0"/>
                  <a:t>Regional </a:t>
                </a:r>
                <a:r>
                  <a:rPr lang="es-MX" sz="1600" b="1" dirty="0" err="1" smtClean="0"/>
                  <a:t>Intersectoral</a:t>
                </a:r>
                <a:r>
                  <a:rPr lang="es-MX" sz="1600" b="1" dirty="0" smtClean="0"/>
                  <a:t> </a:t>
                </a:r>
                <a:r>
                  <a:rPr lang="es-MX" sz="1600" b="1" dirty="0" err="1" smtClean="0"/>
                  <a:t>Policies</a:t>
                </a:r>
                <a:endParaRPr lang="es-CR" sz="1600" b="1" dirty="0"/>
              </a:p>
            </p:txBody>
          </p:sp>
          <p:sp>
            <p:nvSpPr>
              <p:cNvPr id="37" name="9 Flecha izquierda y derecha"/>
              <p:cNvSpPr/>
              <p:nvPr/>
            </p:nvSpPr>
            <p:spPr>
              <a:xfrm rot="3413316">
                <a:off x="2350837" y="3451892"/>
                <a:ext cx="975625" cy="288032"/>
              </a:xfrm>
              <a:prstGeom prst="leftRightArrow">
                <a:avLst/>
              </a:prstGeom>
              <a:solidFill>
                <a:srgbClr val="00B050"/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2"/>
              </a:fillRef>
              <a:effectRef idx="1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R"/>
              </a:p>
            </p:txBody>
          </p:sp>
          <p:sp>
            <p:nvSpPr>
              <p:cNvPr id="38" name="10 Flecha izquierda y derecha"/>
              <p:cNvSpPr/>
              <p:nvPr/>
            </p:nvSpPr>
            <p:spPr>
              <a:xfrm rot="18141045">
                <a:off x="5774351" y="3321153"/>
                <a:ext cx="1008112" cy="288032"/>
              </a:xfrm>
              <a:prstGeom prst="leftRightArrow">
                <a:avLst/>
              </a:prstGeom>
              <a:solidFill>
                <a:srgbClr val="00B050"/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2"/>
              </a:fillRef>
              <a:effectRef idx="1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R"/>
              </a:p>
            </p:txBody>
          </p:sp>
          <p:sp>
            <p:nvSpPr>
              <p:cNvPr id="39" name="5 CuadroTexto"/>
              <p:cNvSpPr txBox="1"/>
              <p:nvPr/>
            </p:nvSpPr>
            <p:spPr>
              <a:xfrm>
                <a:off x="1536499" y="2724062"/>
                <a:ext cx="5976664" cy="6046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endParaRPr lang="es-MX" b="1" dirty="0" smtClean="0"/>
              </a:p>
            </p:txBody>
          </p:sp>
          <p:sp>
            <p:nvSpPr>
              <p:cNvPr id="40" name="11 CuadroTexto"/>
              <p:cNvSpPr txBox="1"/>
              <p:nvPr/>
            </p:nvSpPr>
            <p:spPr>
              <a:xfrm>
                <a:off x="2823031" y="4443741"/>
                <a:ext cx="3088284" cy="105814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MX" b="1" dirty="0" err="1" smtClean="0"/>
                  <a:t>National</a:t>
                </a:r>
                <a:r>
                  <a:rPr lang="es-MX" b="1" dirty="0" smtClean="0"/>
                  <a:t> </a:t>
                </a:r>
                <a:r>
                  <a:rPr lang="es-MX" b="1" dirty="0" err="1" smtClean="0"/>
                  <a:t>Sectoral</a:t>
                </a:r>
                <a:r>
                  <a:rPr lang="es-MX" b="1" dirty="0" smtClean="0"/>
                  <a:t> </a:t>
                </a:r>
              </a:p>
              <a:p>
                <a:pPr algn="ctr"/>
                <a:r>
                  <a:rPr lang="es-MX" b="1" dirty="0" err="1" smtClean="0"/>
                  <a:t>Agricultural</a:t>
                </a:r>
                <a:r>
                  <a:rPr lang="es-MX" b="1" dirty="0" smtClean="0"/>
                  <a:t> </a:t>
                </a:r>
                <a:r>
                  <a:rPr lang="es-MX" b="1" dirty="0" err="1" smtClean="0"/>
                  <a:t>Policies</a:t>
                </a:r>
                <a:r>
                  <a:rPr lang="es-MX" b="1" dirty="0" smtClean="0"/>
                  <a:t> </a:t>
                </a:r>
                <a:endParaRPr lang="es-CR" b="1" dirty="0"/>
              </a:p>
            </p:txBody>
          </p:sp>
          <p:sp>
            <p:nvSpPr>
              <p:cNvPr id="41" name="12 Flecha izquierda y derecha"/>
              <p:cNvSpPr/>
              <p:nvPr/>
            </p:nvSpPr>
            <p:spPr>
              <a:xfrm>
                <a:off x="6410955" y="4518661"/>
                <a:ext cx="653577" cy="288032"/>
              </a:xfrm>
              <a:prstGeom prst="leftRightArrow">
                <a:avLst/>
              </a:prstGeom>
              <a:solidFill>
                <a:srgbClr val="00B050"/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2"/>
              </a:fillRef>
              <a:effectRef idx="1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R"/>
              </a:p>
            </p:txBody>
          </p:sp>
          <p:sp>
            <p:nvSpPr>
              <p:cNvPr id="42" name="2 CuadroTexto"/>
              <p:cNvSpPr txBox="1"/>
              <p:nvPr/>
            </p:nvSpPr>
            <p:spPr>
              <a:xfrm>
                <a:off x="7141395" y="3367154"/>
                <a:ext cx="2213664" cy="18643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MX" sz="1400" b="1" dirty="0" err="1" smtClean="0"/>
                  <a:t>National</a:t>
                </a:r>
                <a:r>
                  <a:rPr lang="es-MX" sz="1400" b="1" dirty="0" smtClean="0"/>
                  <a:t> </a:t>
                </a:r>
                <a:r>
                  <a:rPr lang="es-MX" sz="1400" b="1" dirty="0" err="1" smtClean="0"/>
                  <a:t>Intersectoral</a:t>
                </a:r>
                <a:r>
                  <a:rPr lang="es-MX" sz="1400" b="1" dirty="0" smtClean="0"/>
                  <a:t> </a:t>
                </a:r>
                <a:r>
                  <a:rPr lang="es-MX" sz="1400" b="1" dirty="0" err="1" smtClean="0"/>
                  <a:t>Public</a:t>
                </a:r>
                <a:r>
                  <a:rPr lang="es-MX" sz="1400" b="1" dirty="0" smtClean="0"/>
                  <a:t> </a:t>
                </a:r>
                <a:r>
                  <a:rPr lang="es-MX" sz="1400" b="1" dirty="0" err="1" smtClean="0"/>
                  <a:t>Policy</a:t>
                </a:r>
                <a:r>
                  <a:rPr lang="es-MX" sz="1400" b="1" dirty="0" smtClean="0"/>
                  <a:t> Instruments </a:t>
                </a:r>
                <a:r>
                  <a:rPr lang="es-MX" sz="1100" dirty="0" smtClean="0"/>
                  <a:t>(</a:t>
                </a:r>
                <a:r>
                  <a:rPr lang="es-MX" sz="1100" dirty="0" err="1" smtClean="0"/>
                  <a:t>or</a:t>
                </a:r>
                <a:r>
                  <a:rPr lang="es-MX" sz="1100" dirty="0" smtClean="0"/>
                  <a:t> </a:t>
                </a:r>
                <a:r>
                  <a:rPr lang="es-MX" sz="1100" dirty="0" err="1" smtClean="0"/>
                  <a:t>from</a:t>
                </a:r>
                <a:r>
                  <a:rPr lang="es-MX" sz="1100" dirty="0" smtClean="0"/>
                  <a:t> </a:t>
                </a:r>
                <a:r>
                  <a:rPr lang="es-MX" sz="1100" dirty="0" err="1" smtClean="0"/>
                  <a:t>other</a:t>
                </a:r>
                <a:r>
                  <a:rPr lang="es-MX" sz="1100" dirty="0" smtClean="0"/>
                  <a:t> </a:t>
                </a:r>
                <a:r>
                  <a:rPr lang="es-MX" sz="1100" dirty="0" err="1" smtClean="0"/>
                  <a:t>sectors</a:t>
                </a:r>
                <a:r>
                  <a:rPr lang="es-MX" sz="1100" dirty="0" smtClean="0"/>
                  <a:t>) </a:t>
                </a:r>
                <a:endParaRPr lang="es-CR" sz="1400" dirty="0"/>
              </a:p>
            </p:txBody>
          </p:sp>
        </p:grpSp>
        <p:sp>
          <p:nvSpPr>
            <p:cNvPr id="33" name="Oval 32"/>
            <p:cNvSpPr/>
            <p:nvPr/>
          </p:nvSpPr>
          <p:spPr>
            <a:xfrm>
              <a:off x="3792446" y="3105535"/>
              <a:ext cx="1555121" cy="1404828"/>
            </a:xfrm>
            <a:prstGeom prst="ellipse">
              <a:avLst/>
            </a:prstGeom>
            <a:solidFill>
              <a:schemeClr val="accent6"/>
            </a:solidFill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MX" sz="1600" b="1" dirty="0"/>
                <a:t>Regional </a:t>
              </a:r>
              <a:r>
                <a:rPr lang="es-MX" sz="1600" b="1" dirty="0" err="1" smtClean="0"/>
                <a:t>Bodies</a:t>
              </a:r>
              <a:endParaRPr lang="es-MX" sz="1600" b="1" dirty="0" smtClean="0"/>
            </a:p>
            <a:p>
              <a:pPr algn="ctr"/>
              <a:r>
                <a:rPr lang="es-MX" sz="1100" i="1" dirty="0"/>
                <a:t>(TG has </a:t>
              </a:r>
              <a:r>
                <a:rPr lang="es-MX" sz="1100" i="1" dirty="0" err="1" smtClean="0"/>
                <a:t>articulator</a:t>
              </a:r>
              <a:r>
                <a:rPr lang="es-MX" sz="1100" i="1" dirty="0" smtClean="0"/>
                <a:t>/ </a:t>
              </a:r>
              <a:r>
                <a:rPr lang="es-MX" sz="1100" i="1" dirty="0" err="1"/>
                <a:t>coordinator</a:t>
              </a:r>
              <a:r>
                <a:rPr lang="es-MX" sz="1100" i="1" dirty="0"/>
                <a:t> role)</a:t>
              </a:r>
              <a:endParaRPr lang="es-CR" sz="1100" i="1" dirty="0"/>
            </a:p>
            <a:p>
              <a:pPr algn="ctr"/>
              <a:r>
                <a:rPr lang="es-MX" sz="1100" b="1" dirty="0" smtClean="0"/>
                <a:t> </a:t>
              </a:r>
              <a:endParaRPr lang="es-MX" sz="11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1751227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5231027" y="6079524"/>
            <a:ext cx="963827" cy="70021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00B050"/>
                </a:solidFill>
              </a:rPr>
              <a:t>International</a:t>
            </a:r>
            <a:endParaRPr lang="en-US" b="1" dirty="0">
              <a:solidFill>
                <a:srgbClr val="00B05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690689"/>
            <a:ext cx="7886700" cy="4876800"/>
          </a:xfrm>
        </p:spPr>
        <p:txBody>
          <a:bodyPr>
            <a:normAutofit/>
          </a:bodyPr>
          <a:lstStyle/>
          <a:p>
            <a:pPr marL="0" lvl="1" indent="0" algn="ctr">
              <a:spcBef>
                <a:spcPts val="750"/>
              </a:spcBef>
              <a:buNone/>
            </a:pPr>
            <a:r>
              <a:rPr lang="en-US" sz="2600" b="1" i="1" dirty="0"/>
              <a:t>Participation in international initiatives to support achievement of national CSA goals </a:t>
            </a:r>
          </a:p>
          <a:p>
            <a:endParaRPr lang="en-US" sz="500" dirty="0" smtClean="0"/>
          </a:p>
          <a:p>
            <a:r>
              <a:rPr lang="en-US" sz="2400" dirty="0" smtClean="0"/>
              <a:t>Active participation of ag sector in negotiations</a:t>
            </a:r>
          </a:p>
          <a:p>
            <a:pPr lvl="1"/>
            <a:r>
              <a:rPr lang="en-US" sz="2000" dirty="0" smtClean="0"/>
              <a:t>Inclusion in negotiating team, sending submissions, side events</a:t>
            </a:r>
          </a:p>
          <a:p>
            <a:endParaRPr lang="en-US" sz="500" dirty="0" smtClean="0"/>
          </a:p>
          <a:p>
            <a:r>
              <a:rPr lang="en-US" sz="2400" dirty="0" smtClean="0"/>
              <a:t>GACSA</a:t>
            </a:r>
          </a:p>
          <a:p>
            <a:endParaRPr lang="en-US" sz="500" dirty="0" smtClean="0"/>
          </a:p>
          <a:p>
            <a:r>
              <a:rPr lang="en-US" sz="2400" dirty="0" smtClean="0"/>
              <a:t>Global Research Alliance</a:t>
            </a:r>
          </a:p>
          <a:p>
            <a:endParaRPr lang="en-US" sz="500" dirty="0" smtClean="0"/>
          </a:p>
          <a:p>
            <a:r>
              <a:rPr lang="en-US" sz="2400" dirty="0" smtClean="0"/>
              <a:t>Bonn Challenge</a:t>
            </a:r>
          </a:p>
          <a:p>
            <a:endParaRPr lang="en-US" sz="500" dirty="0" smtClean="0"/>
          </a:p>
          <a:p>
            <a:r>
              <a:rPr lang="en-US" sz="2400" dirty="0" smtClean="0"/>
              <a:t>Initiative 20x20 </a:t>
            </a:r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endParaRPr lang="en-US" dirty="0"/>
          </a:p>
        </p:txBody>
      </p:sp>
      <p:grpSp>
        <p:nvGrpSpPr>
          <p:cNvPr id="29" name="Group 28"/>
          <p:cNvGrpSpPr/>
          <p:nvPr/>
        </p:nvGrpSpPr>
        <p:grpSpPr>
          <a:xfrm>
            <a:off x="2343532" y="3455129"/>
            <a:ext cx="6889467" cy="2409146"/>
            <a:chOff x="2333019" y="3445540"/>
            <a:chExt cx="6889467" cy="2409146"/>
          </a:xfrm>
        </p:grpSpPr>
        <p:grpSp>
          <p:nvGrpSpPr>
            <p:cNvPr id="22" name="Group 21"/>
            <p:cNvGrpSpPr/>
            <p:nvPr/>
          </p:nvGrpSpPr>
          <p:grpSpPr>
            <a:xfrm>
              <a:off x="2333019" y="3445540"/>
              <a:ext cx="4633947" cy="2409146"/>
              <a:chOff x="2333019" y="3445540"/>
              <a:chExt cx="4633947" cy="2409146"/>
            </a:xfrm>
          </p:grpSpPr>
          <p:cxnSp>
            <p:nvCxnSpPr>
              <p:cNvPr id="7" name="Straight Arrow Connector 6"/>
              <p:cNvCxnSpPr/>
              <p:nvPr/>
            </p:nvCxnSpPr>
            <p:spPr>
              <a:xfrm>
                <a:off x="4524911" y="3445540"/>
                <a:ext cx="1236726" cy="1115438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Straight Arrow Connector 7"/>
              <p:cNvCxnSpPr/>
              <p:nvPr/>
            </p:nvCxnSpPr>
            <p:spPr>
              <a:xfrm>
                <a:off x="2333019" y="3758580"/>
                <a:ext cx="3409323" cy="966307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Arrow Connector 8"/>
              <p:cNvCxnSpPr/>
              <p:nvPr/>
            </p:nvCxnSpPr>
            <p:spPr>
              <a:xfrm>
                <a:off x="3681984" y="4511040"/>
                <a:ext cx="2020443" cy="429096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Arrow Connector 9"/>
              <p:cNvCxnSpPr/>
              <p:nvPr/>
            </p:nvCxnSpPr>
            <p:spPr>
              <a:xfrm>
                <a:off x="3243072" y="4992624"/>
                <a:ext cx="2542633" cy="203576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Arrow Connector 10"/>
              <p:cNvCxnSpPr/>
              <p:nvPr/>
            </p:nvCxnSpPr>
            <p:spPr>
              <a:xfrm flipV="1">
                <a:off x="3133344" y="5259654"/>
                <a:ext cx="2652361" cy="275514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7" name="Picture 16"/>
              <p:cNvPicPr>
                <a:picLocks noChangeAspect="1"/>
              </p:cNvPicPr>
              <p:nvPr/>
            </p:nvPicPr>
            <p:blipFill rotWithShape="1">
              <a:blip r:embed="rId3"/>
              <a:srcRect l="10769" r="6596" b="11266"/>
              <a:stretch/>
            </p:blipFill>
            <p:spPr>
              <a:xfrm>
                <a:off x="5761637" y="4287063"/>
                <a:ext cx="1205329" cy="1567623"/>
              </a:xfrm>
              <a:prstGeom prst="rect">
                <a:avLst/>
              </a:prstGeom>
              <a:ln>
                <a:solidFill>
                  <a:srgbClr val="0070C0"/>
                </a:solidFill>
              </a:ln>
            </p:spPr>
          </p:pic>
        </p:grpSp>
        <p:sp>
          <p:nvSpPr>
            <p:cNvPr id="23" name="Oval 22"/>
            <p:cNvSpPr/>
            <p:nvPr/>
          </p:nvSpPr>
          <p:spPr>
            <a:xfrm>
              <a:off x="6621935" y="3445540"/>
              <a:ext cx="2600551" cy="175066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/>
                <a:t>Costa Rica’s INDC</a:t>
              </a:r>
            </a:p>
            <a:p>
              <a:pPr algn="ctr"/>
              <a:r>
                <a:rPr lang="en-US" sz="1400" dirty="0" smtClean="0"/>
                <a:t> - Adaptation</a:t>
              </a:r>
            </a:p>
            <a:p>
              <a:pPr algn="ctr"/>
              <a:r>
                <a:rPr lang="en-US" sz="1400" dirty="0" smtClean="0"/>
                <a:t> -  Mitigation</a:t>
              </a:r>
            </a:p>
            <a:p>
              <a:pPr algn="ctr"/>
              <a:r>
                <a:rPr lang="en-US" sz="1400" dirty="0" smtClean="0"/>
                <a:t>-  Means of Implementation  </a:t>
              </a:r>
              <a:endParaRPr lang="en-US" sz="1400" dirty="0"/>
            </a:p>
          </p:txBody>
        </p:sp>
      </p:grpSp>
    </p:spTree>
    <p:extLst>
      <p:ext uri="{BB962C8B-B14F-4D97-AF65-F5344CB8AC3E}">
        <p14:creationId xmlns:p14="http://schemas.microsoft.com/office/powerpoint/2010/main" val="3122049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5098474" y="5915892"/>
            <a:ext cx="1082526" cy="89156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00B050"/>
                </a:solidFill>
              </a:rPr>
              <a:t>Key Messages</a:t>
            </a:r>
            <a:endParaRPr lang="en-US" b="1" dirty="0">
              <a:solidFill>
                <a:srgbClr val="00B05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0676" y="1402080"/>
            <a:ext cx="8768861" cy="5126203"/>
          </a:xfrm>
        </p:spPr>
        <p:txBody>
          <a:bodyPr>
            <a:normAutofit fontScale="92500"/>
          </a:bodyPr>
          <a:lstStyle/>
          <a:p>
            <a:r>
              <a:rPr lang="en-US" sz="2800" dirty="0" smtClean="0"/>
              <a:t>Regional framework enables:</a:t>
            </a:r>
          </a:p>
          <a:p>
            <a:pPr lvl="1"/>
            <a:r>
              <a:rPr lang="en-US" sz="2500" dirty="0" smtClean="0"/>
              <a:t>articulation between different levels </a:t>
            </a:r>
          </a:p>
          <a:p>
            <a:pPr lvl="1"/>
            <a:r>
              <a:rPr lang="en-US" sz="2500" dirty="0"/>
              <a:t>e</a:t>
            </a:r>
            <a:r>
              <a:rPr lang="en-US" sz="2500" dirty="0" smtClean="0"/>
              <a:t>fficient use of resources</a:t>
            </a:r>
          </a:p>
          <a:p>
            <a:pPr lvl="1"/>
            <a:r>
              <a:rPr lang="en-US" sz="2500" dirty="0"/>
              <a:t>t</a:t>
            </a:r>
            <a:r>
              <a:rPr lang="en-US" sz="2500" dirty="0" smtClean="0"/>
              <a:t>echnical – political interactions</a:t>
            </a:r>
          </a:p>
          <a:p>
            <a:pPr lvl="1"/>
            <a:r>
              <a:rPr lang="en-US" sz="2500" dirty="0" smtClean="0"/>
              <a:t>S-S cooperation </a:t>
            </a:r>
          </a:p>
          <a:p>
            <a:pPr lvl="1"/>
            <a:r>
              <a:rPr lang="en-US" sz="2500" smtClean="0"/>
              <a:t>longer </a:t>
            </a:r>
            <a:r>
              <a:rPr lang="en-US" sz="2500" dirty="0" smtClean="0"/>
              <a:t>term sustainability and stability for CSA</a:t>
            </a:r>
            <a:br>
              <a:rPr lang="en-US" sz="2500" dirty="0" smtClean="0"/>
            </a:br>
            <a:endParaRPr lang="en-US" sz="1100" dirty="0"/>
          </a:p>
          <a:p>
            <a:r>
              <a:rPr lang="en-US" sz="2800" dirty="0" smtClean="0"/>
              <a:t>Costa Rica has demonstrated leadership and proactively involved itself early on in international and regional initiatives to address CC, especially in the agricultural sector</a:t>
            </a:r>
          </a:p>
          <a:p>
            <a:endParaRPr lang="en-US" sz="1000" dirty="0" smtClean="0"/>
          </a:p>
          <a:p>
            <a:r>
              <a:rPr lang="en-US" sz="2800" dirty="0" smtClean="0"/>
              <a:t>CR leadership has recognized the strategic opportunity presented by CC to achieve efficiency and enhance resilience in their ag sector – and dedicated national resources to this</a:t>
            </a:r>
            <a:endParaRPr lang="en-US" sz="2800" dirty="0"/>
          </a:p>
        </p:txBody>
      </p:sp>
      <p:pic>
        <p:nvPicPr>
          <p:cNvPr id="3074" name="Picture 2" descr="http://www.ezilon.com/maps/images/centralamerica/Costa-Rica-map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3708" y="95374"/>
            <a:ext cx="2372497" cy="1865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0164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5214851" y="5943600"/>
            <a:ext cx="914400" cy="914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R"/>
          </a:p>
        </p:txBody>
      </p:sp>
      <p:sp>
        <p:nvSpPr>
          <p:cNvPr id="6" name="7 CuadroTexto"/>
          <p:cNvSpPr txBox="1">
            <a:spLocks noChangeArrowheads="1"/>
          </p:cNvSpPr>
          <p:nvPr/>
        </p:nvSpPr>
        <p:spPr bwMode="auto">
          <a:xfrm>
            <a:off x="1039528" y="198387"/>
            <a:ext cx="2000250" cy="600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s-CR" sz="3300" b="1" dirty="0">
                <a:solidFill>
                  <a:srgbClr val="00B050"/>
                </a:solidFill>
                <a:latin typeface="+mj-lt"/>
              </a:rPr>
              <a:t>Costa Rica</a:t>
            </a:r>
            <a:endParaRPr lang="es-MX" altLang="es-CR" sz="3300" b="1" dirty="0">
              <a:solidFill>
                <a:srgbClr val="00B050"/>
              </a:solidFill>
              <a:latin typeface="+mj-lt"/>
            </a:endParaRPr>
          </a:p>
        </p:txBody>
      </p:sp>
      <p:sp>
        <p:nvSpPr>
          <p:cNvPr id="8" name="7 CuadroTexto"/>
          <p:cNvSpPr txBox="1">
            <a:spLocks noChangeArrowheads="1"/>
          </p:cNvSpPr>
          <p:nvPr/>
        </p:nvSpPr>
        <p:spPr bwMode="auto">
          <a:xfrm>
            <a:off x="495738" y="1111725"/>
            <a:ext cx="25717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s-CR" sz="2000" dirty="0" smtClean="0">
                <a:latin typeface="Arial" panose="020B0604020202020204" pitchFamily="34" charset="0"/>
              </a:rPr>
              <a:t>4.8 </a:t>
            </a:r>
            <a:r>
              <a:rPr lang="en-GB" altLang="es-CR" sz="2000" dirty="0">
                <a:latin typeface="Arial" panose="020B0604020202020204" pitchFamily="34" charset="0"/>
              </a:rPr>
              <a:t>million people</a:t>
            </a:r>
            <a:endParaRPr lang="es-MX" altLang="es-CR" sz="2000" dirty="0">
              <a:latin typeface="Arial" panose="020B0604020202020204" pitchFamily="34" charset="0"/>
            </a:endParaRPr>
          </a:p>
        </p:txBody>
      </p:sp>
      <p:sp>
        <p:nvSpPr>
          <p:cNvPr id="9" name="8 CuadroTexto"/>
          <p:cNvSpPr txBox="1">
            <a:spLocks noChangeArrowheads="1"/>
          </p:cNvSpPr>
          <p:nvPr/>
        </p:nvSpPr>
        <p:spPr bwMode="auto">
          <a:xfrm>
            <a:off x="495738" y="796625"/>
            <a:ext cx="25717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s-CR" sz="2000" dirty="0" smtClean="0">
                <a:latin typeface="Arial" panose="020B0604020202020204" pitchFamily="34" charset="0"/>
              </a:rPr>
              <a:t>51.1 </a:t>
            </a:r>
            <a:r>
              <a:rPr lang="en-GB" altLang="es-CR" sz="2000" dirty="0">
                <a:latin typeface="Arial" panose="020B0604020202020204" pitchFamily="34" charset="0"/>
              </a:rPr>
              <a:t>thousand km</a:t>
            </a:r>
            <a:r>
              <a:rPr lang="en-GB" altLang="es-CR" sz="2000" baseline="30000" dirty="0">
                <a:latin typeface="Arial" panose="020B0604020202020204" pitchFamily="34" charset="0"/>
              </a:rPr>
              <a:t>2</a:t>
            </a:r>
            <a:endParaRPr lang="es-MX" altLang="es-CR" sz="2000" baseline="30000" dirty="0">
              <a:latin typeface="Arial" panose="020B0604020202020204" pitchFamily="34" charset="0"/>
            </a:endParaRPr>
          </a:p>
        </p:txBody>
      </p:sp>
      <p:sp>
        <p:nvSpPr>
          <p:cNvPr id="13" name="13 CuadroTexto"/>
          <p:cNvSpPr txBox="1">
            <a:spLocks noChangeArrowheads="1"/>
          </p:cNvSpPr>
          <p:nvPr/>
        </p:nvSpPr>
        <p:spPr bwMode="auto">
          <a:xfrm>
            <a:off x="468027" y="1453577"/>
            <a:ext cx="32146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s-CR" sz="2000" dirty="0">
                <a:latin typeface="Arial" panose="020B0604020202020204" pitchFamily="34" charset="0"/>
              </a:rPr>
              <a:t>GDP/capita: 10.000 </a:t>
            </a:r>
            <a:r>
              <a:rPr lang="en-GB" altLang="es-CR" sz="2000" dirty="0" smtClean="0">
                <a:latin typeface="Arial" panose="020B0604020202020204" pitchFamily="34" charset="0"/>
              </a:rPr>
              <a:t>US$</a:t>
            </a:r>
            <a:endParaRPr lang="es-MX" altLang="es-CR" sz="2000" dirty="0">
              <a:latin typeface="Arial" panose="020B0604020202020204" pitchFamily="34" charset="0"/>
            </a:endParaRPr>
          </a:p>
        </p:txBody>
      </p:sp>
      <p:sp>
        <p:nvSpPr>
          <p:cNvPr id="14" name="14 CuadroTexto"/>
          <p:cNvSpPr txBox="1">
            <a:spLocks noChangeArrowheads="1"/>
          </p:cNvSpPr>
          <p:nvPr/>
        </p:nvSpPr>
        <p:spPr bwMode="auto">
          <a:xfrm>
            <a:off x="468027" y="1754277"/>
            <a:ext cx="3889660" cy="9130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s-CR" sz="2000" dirty="0" smtClean="0">
                <a:latin typeface="Arial" panose="020B0604020202020204" pitchFamily="34" charset="0"/>
              </a:rPr>
              <a:t>GHGE/capita</a:t>
            </a:r>
            <a:r>
              <a:rPr lang="en-GB" altLang="es-CR" sz="2000" dirty="0">
                <a:latin typeface="Arial" panose="020B0604020202020204" pitchFamily="34" charset="0"/>
              </a:rPr>
              <a:t>: 1.7 ton </a:t>
            </a:r>
            <a:r>
              <a:rPr lang="en-GB" altLang="es-CR" sz="2000" dirty="0" smtClean="0">
                <a:latin typeface="Arial" panose="020B0604020202020204" pitchFamily="34" charset="0"/>
              </a:rPr>
              <a:t>CO</a:t>
            </a:r>
            <a:r>
              <a:rPr lang="en-GB" altLang="es-CR" sz="2000" baseline="-25000" dirty="0" smtClean="0">
                <a:latin typeface="Arial" panose="020B0604020202020204" pitchFamily="34" charset="0"/>
              </a:rPr>
              <a:t>2e</a:t>
            </a:r>
          </a:p>
          <a:p>
            <a:pPr eaLnBrk="1" hangingPunct="1"/>
            <a:r>
              <a:rPr lang="en-GB" altLang="es-CR" sz="2000" dirty="0">
                <a:latin typeface="Arial" panose="020B0604020202020204" pitchFamily="34" charset="0"/>
              </a:rPr>
              <a:t>53% of land in protected areas</a:t>
            </a:r>
            <a:endParaRPr lang="es-MX" altLang="es-CR" sz="2000" dirty="0">
              <a:latin typeface="Arial" panose="020B0604020202020204" pitchFamily="34" charset="0"/>
            </a:endParaRPr>
          </a:p>
          <a:p>
            <a:pPr eaLnBrk="1" hangingPunct="1"/>
            <a:endParaRPr lang="es-MX" altLang="es-CR" sz="2000" baseline="-25000" dirty="0">
              <a:latin typeface="Arial" panose="020B0604020202020204" pitchFamily="34" charset="0"/>
            </a:endParaRPr>
          </a:p>
        </p:txBody>
      </p:sp>
      <p:sp>
        <p:nvSpPr>
          <p:cNvPr id="15" name="15 CuadroTexto"/>
          <p:cNvSpPr txBox="1">
            <a:spLocks noChangeArrowheads="1"/>
          </p:cNvSpPr>
          <p:nvPr/>
        </p:nvSpPr>
        <p:spPr bwMode="auto">
          <a:xfrm>
            <a:off x="264970" y="2538204"/>
            <a:ext cx="3857625" cy="4016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GB" altLang="es-CR" sz="1000" dirty="0" smtClean="0">
              <a:latin typeface="Arial" panose="020B0604020202020204" pitchFamily="34" charset="0"/>
            </a:endParaRPr>
          </a:p>
          <a:p>
            <a:pPr eaLnBrk="1" hangingPunct="1"/>
            <a:r>
              <a:rPr lang="en-GB" altLang="es-CR" sz="2000" dirty="0" smtClean="0">
                <a:latin typeface="Arial" panose="020B0604020202020204" pitchFamily="34" charset="0"/>
              </a:rPr>
              <a:t>Agricultural </a:t>
            </a:r>
            <a:r>
              <a:rPr lang="en-GB" altLang="es-CR" sz="2000" dirty="0">
                <a:latin typeface="Arial" panose="020B0604020202020204" pitchFamily="34" charset="0"/>
              </a:rPr>
              <a:t>sector: </a:t>
            </a:r>
          </a:p>
          <a:p>
            <a:pPr eaLnBrk="1" hangingPunct="1"/>
            <a:r>
              <a:rPr lang="en-GB" altLang="es-CR" sz="2000" dirty="0" smtClean="0">
                <a:latin typeface="Arial" panose="020B0604020202020204" pitchFamily="34" charset="0"/>
              </a:rPr>
              <a:t>     12.6% </a:t>
            </a:r>
            <a:r>
              <a:rPr lang="en-GB" altLang="es-CR" sz="2000" dirty="0">
                <a:latin typeface="Arial" panose="020B0604020202020204" pitchFamily="34" charset="0"/>
              </a:rPr>
              <a:t>GDP;  </a:t>
            </a:r>
            <a:r>
              <a:rPr lang="en-GB" altLang="es-CR" sz="2000" dirty="0" smtClean="0">
                <a:latin typeface="Arial" panose="020B0604020202020204" pitchFamily="34" charset="0"/>
              </a:rPr>
              <a:t>12.3% </a:t>
            </a:r>
            <a:r>
              <a:rPr lang="en-GB" altLang="es-CR" sz="2000" dirty="0">
                <a:latin typeface="Arial" panose="020B0604020202020204" pitchFamily="34" charset="0"/>
              </a:rPr>
              <a:t>EAP</a:t>
            </a:r>
          </a:p>
          <a:p>
            <a:pPr eaLnBrk="1" hangingPunct="1"/>
            <a:r>
              <a:rPr lang="en-GB" altLang="es-CR" sz="2000" dirty="0" smtClean="0">
                <a:latin typeface="Arial" panose="020B0604020202020204" pitchFamily="34" charset="0"/>
              </a:rPr>
              <a:t>    45.7% of total exportations</a:t>
            </a:r>
          </a:p>
          <a:p>
            <a:pPr eaLnBrk="1" hangingPunct="1"/>
            <a:endParaRPr lang="en-GB" altLang="es-CR" sz="1000" dirty="0">
              <a:latin typeface="Arial" panose="020B0604020202020204" pitchFamily="34" charset="0"/>
            </a:endParaRPr>
          </a:p>
          <a:p>
            <a:pPr eaLnBrk="1" hangingPunct="1"/>
            <a:endParaRPr lang="en-GB" altLang="es-CR" sz="500" dirty="0" smtClean="0">
              <a:latin typeface="Arial" panose="020B0604020202020204" pitchFamily="34" charset="0"/>
            </a:endParaRPr>
          </a:p>
          <a:p>
            <a:pPr eaLnBrk="1" hangingPunct="1"/>
            <a:r>
              <a:rPr lang="en-GB" altLang="es-CR" sz="2000" dirty="0" smtClean="0">
                <a:latin typeface="Arial" panose="020B0604020202020204" pitchFamily="34" charset="0"/>
              </a:rPr>
              <a:t>Agriculture</a:t>
            </a:r>
            <a:r>
              <a:rPr lang="en-GB" altLang="es-CR" sz="2000" dirty="0">
                <a:latin typeface="Arial" panose="020B0604020202020204" pitchFamily="34" charset="0"/>
              </a:rPr>
              <a:t>: </a:t>
            </a:r>
            <a:r>
              <a:rPr lang="en-GB" altLang="es-CR" sz="2000" dirty="0" smtClean="0">
                <a:latin typeface="Arial" panose="020B0604020202020204" pitchFamily="34" charset="0"/>
              </a:rPr>
              <a:t>463.9 </a:t>
            </a:r>
            <a:r>
              <a:rPr lang="en-GB" altLang="es-CR" sz="2000" dirty="0">
                <a:latin typeface="Arial" panose="020B0604020202020204" pitchFamily="34" charset="0"/>
              </a:rPr>
              <a:t>thousand ha</a:t>
            </a:r>
          </a:p>
          <a:p>
            <a:pPr eaLnBrk="1" hangingPunct="1"/>
            <a:r>
              <a:rPr lang="en-GB" altLang="es-CR" sz="2000" dirty="0" smtClean="0">
                <a:latin typeface="Arial" panose="020B0604020202020204" pitchFamily="34" charset="0"/>
              </a:rPr>
              <a:t>Livestock</a:t>
            </a:r>
            <a:r>
              <a:rPr lang="en-GB" altLang="es-CR" sz="2000" dirty="0">
                <a:latin typeface="Arial" panose="020B0604020202020204" pitchFamily="34" charset="0"/>
              </a:rPr>
              <a:t>: </a:t>
            </a:r>
            <a:r>
              <a:rPr lang="en-GB" altLang="es-CR" sz="2000" dirty="0" smtClean="0">
                <a:latin typeface="Arial" panose="020B0604020202020204" pitchFamily="34" charset="0"/>
              </a:rPr>
              <a:t>1.94 </a:t>
            </a:r>
            <a:r>
              <a:rPr lang="en-GB" altLang="es-CR" sz="2000" dirty="0">
                <a:latin typeface="Arial" panose="020B0604020202020204" pitchFamily="34" charset="0"/>
              </a:rPr>
              <a:t>million ha</a:t>
            </a:r>
          </a:p>
          <a:p>
            <a:pPr eaLnBrk="1" hangingPunct="1"/>
            <a:endParaRPr lang="en-GB" altLang="es-CR" sz="1000" dirty="0">
              <a:latin typeface="Arial" panose="020B0604020202020204" pitchFamily="34" charset="0"/>
            </a:endParaRPr>
          </a:p>
          <a:p>
            <a:pPr eaLnBrk="1" hangingPunct="1"/>
            <a:r>
              <a:rPr lang="en-GB" altLang="es-CR" sz="2000" dirty="0">
                <a:latin typeface="Arial" panose="020B0604020202020204" pitchFamily="34" charset="0"/>
              </a:rPr>
              <a:t>Main products in terms of land use: coffee, oil palm, </a:t>
            </a:r>
            <a:r>
              <a:rPr lang="en-GB" altLang="es-CR" sz="2000" dirty="0" smtClean="0">
                <a:latin typeface="Arial" panose="020B0604020202020204" pitchFamily="34" charset="0"/>
              </a:rPr>
              <a:t>sugar </a:t>
            </a:r>
            <a:r>
              <a:rPr lang="en-GB" altLang="es-CR" sz="2000" dirty="0">
                <a:latin typeface="Arial" panose="020B0604020202020204" pitchFamily="34" charset="0"/>
              </a:rPr>
              <a:t>cane, pineapple, banana</a:t>
            </a:r>
          </a:p>
          <a:p>
            <a:pPr eaLnBrk="1" hangingPunct="1"/>
            <a:endParaRPr lang="en-GB" altLang="es-CR" sz="1000" dirty="0">
              <a:latin typeface="Arial" panose="020B0604020202020204" pitchFamily="34" charset="0"/>
            </a:endParaRPr>
          </a:p>
          <a:p>
            <a:pPr eaLnBrk="1" hangingPunct="1"/>
            <a:r>
              <a:rPr lang="en-GB" altLang="es-CR" sz="2000" dirty="0">
                <a:latin typeface="Arial" panose="020B0604020202020204" pitchFamily="34" charset="0"/>
              </a:rPr>
              <a:t>Main exportation products:</a:t>
            </a:r>
          </a:p>
          <a:p>
            <a:pPr eaLnBrk="1" hangingPunct="1"/>
            <a:r>
              <a:rPr lang="en-GB" altLang="es-CR" sz="2000" dirty="0">
                <a:latin typeface="Arial" panose="020B0604020202020204" pitchFamily="34" charset="0"/>
              </a:rPr>
              <a:t>Pineapple, banana, coffee</a:t>
            </a:r>
            <a:r>
              <a:rPr lang="en-GB" altLang="es-CR" sz="2000" baseline="-25000" dirty="0">
                <a:latin typeface="Arial" panose="020B0604020202020204" pitchFamily="34" charset="0"/>
              </a:rPr>
              <a:t>        </a:t>
            </a:r>
            <a:endParaRPr lang="es-MX" altLang="es-CR" sz="2000" baseline="-25000" dirty="0">
              <a:latin typeface="Arial" panose="020B0604020202020204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2646218" y="196807"/>
            <a:ext cx="6163542" cy="4006769"/>
            <a:chOff x="2118167" y="2286000"/>
            <a:chExt cx="7025833" cy="4572000"/>
          </a:xfrm>
        </p:grpSpPr>
        <p:pic>
          <p:nvPicPr>
            <p:cNvPr id="7" name="Picture 8" descr="http://www.mapoteca.geo.una.ac.cr/components/com_remository_files/file_image_49/img_49_01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99" t="12500" r="27499"/>
            <a:stretch>
              <a:fillRect/>
            </a:stretch>
          </p:blipFill>
          <p:spPr bwMode="auto">
            <a:xfrm>
              <a:off x="3919538" y="2286000"/>
              <a:ext cx="5224462" cy="4572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10 Elipse"/>
            <p:cNvSpPr/>
            <p:nvPr/>
          </p:nvSpPr>
          <p:spPr>
            <a:xfrm>
              <a:off x="6143625" y="3786188"/>
              <a:ext cx="785813" cy="500062"/>
            </a:xfrm>
            <a:prstGeom prst="ellipse">
              <a:avLst/>
            </a:prstGeom>
            <a:noFill/>
            <a:ln w="38100">
              <a:solidFill>
                <a:srgbClr val="735D5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MX"/>
            </a:p>
          </p:txBody>
        </p:sp>
        <p:cxnSp>
          <p:nvCxnSpPr>
            <p:cNvPr id="12" name="12 Conector recto"/>
            <p:cNvCxnSpPr/>
            <p:nvPr/>
          </p:nvCxnSpPr>
          <p:spPr>
            <a:xfrm>
              <a:off x="2118167" y="3571876"/>
              <a:ext cx="4382647" cy="50006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16 CuadroTexto"/>
            <p:cNvSpPr txBox="1">
              <a:spLocks noChangeArrowheads="1"/>
            </p:cNvSpPr>
            <p:nvPr/>
          </p:nvSpPr>
          <p:spPr bwMode="auto">
            <a:xfrm>
              <a:off x="7500937" y="3295649"/>
              <a:ext cx="1076494" cy="316075"/>
            </a:xfrm>
            <a:prstGeom prst="rect">
              <a:avLst/>
            </a:prstGeom>
            <a:solidFill>
              <a:srgbClr val="FFFF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s-MX" altLang="es-CR" sz="1200" b="1" dirty="0" err="1">
                  <a:solidFill>
                    <a:schemeClr val="accent2"/>
                  </a:solidFill>
                  <a:latin typeface="Arial" panose="020B0604020202020204" pitchFamily="34" charset="0"/>
                </a:rPr>
                <a:t>C</a:t>
              </a:r>
              <a:r>
                <a:rPr lang="es-MX" altLang="es-CR" sz="1200" b="1" dirty="0" err="1" smtClean="0">
                  <a:solidFill>
                    <a:schemeClr val="accent2"/>
                  </a:solidFill>
                  <a:latin typeface="Arial" panose="020B0604020202020204" pitchFamily="34" charset="0"/>
                </a:rPr>
                <a:t>aribbean</a:t>
              </a:r>
              <a:endParaRPr lang="es-MX" altLang="es-CR" sz="1200" b="1" dirty="0">
                <a:solidFill>
                  <a:schemeClr val="accent2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7" name="17 CuadroTexto"/>
            <p:cNvSpPr txBox="1">
              <a:spLocks noChangeArrowheads="1"/>
            </p:cNvSpPr>
            <p:nvPr/>
          </p:nvSpPr>
          <p:spPr bwMode="auto">
            <a:xfrm>
              <a:off x="5429250" y="4643438"/>
              <a:ext cx="785813" cy="461962"/>
            </a:xfrm>
            <a:prstGeom prst="rect">
              <a:avLst/>
            </a:prstGeom>
            <a:solidFill>
              <a:srgbClr val="FFFF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s-MX" altLang="es-CR" sz="1200" b="1" dirty="0" err="1">
                  <a:solidFill>
                    <a:schemeClr val="accent2"/>
                  </a:solidFill>
                  <a:latin typeface="Arial" panose="020B0604020202020204" pitchFamily="34" charset="0"/>
                </a:rPr>
                <a:t>Pacific</a:t>
              </a:r>
              <a:r>
                <a:rPr lang="es-MX" altLang="es-CR" sz="1200" b="1" dirty="0">
                  <a:solidFill>
                    <a:schemeClr val="accent2"/>
                  </a:solidFill>
                  <a:latin typeface="Arial" panose="020B0604020202020204" pitchFamily="34" charset="0"/>
                </a:rPr>
                <a:t> </a:t>
              </a:r>
              <a:r>
                <a:rPr lang="es-MX" altLang="es-CR" sz="1200" b="1" dirty="0" err="1">
                  <a:solidFill>
                    <a:schemeClr val="accent2"/>
                  </a:solidFill>
                  <a:latin typeface="Arial" panose="020B0604020202020204" pitchFamily="34" charset="0"/>
                </a:rPr>
                <a:t>Ocean</a:t>
              </a:r>
              <a:endParaRPr lang="es-MX" altLang="es-CR" sz="1200" b="1" dirty="0">
                <a:solidFill>
                  <a:schemeClr val="accent2"/>
                </a:solidFill>
                <a:latin typeface="Arial" panose="020B0604020202020204" pitchFamily="34" charset="0"/>
              </a:endParaRPr>
            </a:p>
          </p:txBody>
        </p:sp>
      </p:grpSp>
      <p:graphicFrame>
        <p:nvGraphicFramePr>
          <p:cNvPr id="19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62700299"/>
              </p:ext>
            </p:extLst>
          </p:nvPr>
        </p:nvGraphicFramePr>
        <p:xfrm>
          <a:off x="4122595" y="4343400"/>
          <a:ext cx="4936259" cy="25146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477493"/>
                <a:gridCol w="1458766"/>
              </a:tblGrid>
              <a:tr h="278489">
                <a:tc>
                  <a:txBody>
                    <a:bodyPr/>
                    <a:lstStyle/>
                    <a:p>
                      <a:pPr algn="l" fontAlgn="b"/>
                      <a:r>
                        <a:rPr lang="es-CR" sz="2000" u="none" strike="noStrike" dirty="0">
                          <a:effectLst/>
                        </a:rPr>
                        <a:t>Total </a:t>
                      </a:r>
                      <a:r>
                        <a:rPr lang="es-CR" sz="2000" u="none" strike="noStrike" dirty="0" smtClean="0">
                          <a:effectLst/>
                        </a:rPr>
                        <a:t># of </a:t>
                      </a:r>
                      <a:r>
                        <a:rPr lang="es-CR" sz="2000" u="none" strike="noStrike" dirty="0" err="1" smtClean="0">
                          <a:effectLst/>
                        </a:rPr>
                        <a:t>farms</a:t>
                      </a:r>
                      <a:endParaRPr lang="es-CR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R" sz="2000" u="none" strike="noStrike" dirty="0" smtClean="0">
                          <a:effectLst/>
                        </a:rPr>
                        <a:t>93,017</a:t>
                      </a:r>
                      <a:endParaRPr lang="es-CR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278489">
                <a:tc>
                  <a:txBody>
                    <a:bodyPr/>
                    <a:lstStyle/>
                    <a:p>
                      <a:pPr algn="l" fontAlgn="b"/>
                      <a:r>
                        <a:rPr lang="es-CR" sz="2000" u="none" strike="noStrike" dirty="0">
                          <a:effectLst/>
                        </a:rPr>
                        <a:t>Total </a:t>
                      </a:r>
                      <a:r>
                        <a:rPr lang="es-CR" sz="2000" u="none" strike="noStrike" dirty="0" err="1" smtClean="0">
                          <a:effectLst/>
                        </a:rPr>
                        <a:t>agricultural</a:t>
                      </a:r>
                      <a:r>
                        <a:rPr lang="es-CR" sz="2000" u="none" strike="noStrike" dirty="0" smtClean="0">
                          <a:effectLst/>
                        </a:rPr>
                        <a:t> </a:t>
                      </a:r>
                      <a:r>
                        <a:rPr lang="es-CR" sz="2000" u="none" strike="noStrike" dirty="0" err="1" smtClean="0">
                          <a:effectLst/>
                        </a:rPr>
                        <a:t>area</a:t>
                      </a:r>
                      <a:endParaRPr lang="es-CR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R" sz="2000" u="none" strike="noStrike" dirty="0" smtClean="0">
                          <a:effectLst/>
                        </a:rPr>
                        <a:t>2,406,418</a:t>
                      </a:r>
                      <a:endParaRPr lang="es-CR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278489">
                <a:tc>
                  <a:txBody>
                    <a:bodyPr/>
                    <a:lstStyle/>
                    <a:p>
                      <a:pPr algn="l" fontAlgn="b"/>
                      <a:r>
                        <a:rPr lang="es-CR" sz="2000" u="none" strike="noStrike" dirty="0" err="1" smtClean="0">
                          <a:effectLst/>
                        </a:rPr>
                        <a:t>Average</a:t>
                      </a:r>
                      <a:r>
                        <a:rPr lang="es-CR" sz="2000" u="none" strike="noStrike" dirty="0" smtClean="0">
                          <a:effectLst/>
                        </a:rPr>
                        <a:t> ha/</a:t>
                      </a:r>
                      <a:r>
                        <a:rPr lang="es-CR" sz="2000" u="none" strike="noStrike" dirty="0" err="1" smtClean="0">
                          <a:effectLst/>
                        </a:rPr>
                        <a:t>farm</a:t>
                      </a:r>
                      <a:endParaRPr lang="es-CR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R" sz="2000" u="none" strike="noStrike">
                          <a:effectLst/>
                        </a:rPr>
                        <a:t>26</a:t>
                      </a:r>
                      <a:endParaRPr lang="es-CR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278489">
                <a:tc>
                  <a:txBody>
                    <a:bodyPr/>
                    <a:lstStyle/>
                    <a:p>
                      <a:pPr algn="l" fontAlgn="b"/>
                      <a:r>
                        <a:rPr lang="es-CR" sz="2000" u="none" strike="noStrike" dirty="0" smtClean="0">
                          <a:effectLst/>
                        </a:rPr>
                        <a:t>% </a:t>
                      </a:r>
                      <a:r>
                        <a:rPr lang="es-CR" sz="2000" u="none" strike="noStrike" dirty="0">
                          <a:effectLst/>
                        </a:rPr>
                        <a:t>in pastures</a:t>
                      </a:r>
                      <a:endParaRPr lang="es-CR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R" sz="2000" u="none" strike="noStrike" dirty="0" smtClean="0">
                          <a:effectLst/>
                        </a:rPr>
                        <a:t>43.4</a:t>
                      </a:r>
                      <a:r>
                        <a:rPr lang="es-CR" sz="2000" u="none" strike="noStrike" dirty="0">
                          <a:effectLst/>
                        </a:rPr>
                        <a:t>%</a:t>
                      </a:r>
                      <a:endParaRPr lang="es-CR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278489">
                <a:tc>
                  <a:txBody>
                    <a:bodyPr/>
                    <a:lstStyle/>
                    <a:p>
                      <a:pPr algn="l" fontAlgn="b"/>
                      <a:r>
                        <a:rPr lang="es-CR" sz="2000" u="none" strike="noStrike">
                          <a:effectLst/>
                        </a:rPr>
                        <a:t>% in forests</a:t>
                      </a:r>
                      <a:endParaRPr lang="es-CR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R" sz="2000" u="none" strike="noStrike" dirty="0" smtClean="0">
                          <a:effectLst/>
                        </a:rPr>
                        <a:t>30.6</a:t>
                      </a:r>
                      <a:r>
                        <a:rPr lang="es-CR" sz="2000" u="none" strike="noStrike" dirty="0">
                          <a:effectLst/>
                        </a:rPr>
                        <a:t>%</a:t>
                      </a:r>
                      <a:endParaRPr lang="es-CR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278489">
                <a:tc>
                  <a:txBody>
                    <a:bodyPr/>
                    <a:lstStyle/>
                    <a:p>
                      <a:pPr algn="l" fontAlgn="b"/>
                      <a:r>
                        <a:rPr lang="es-CR" sz="2000" u="none" strike="noStrike">
                          <a:effectLst/>
                        </a:rPr>
                        <a:t>% in perennial crops</a:t>
                      </a:r>
                      <a:endParaRPr lang="es-CR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R" sz="2000" u="none" strike="noStrike" dirty="0" smtClean="0">
                          <a:effectLst/>
                        </a:rPr>
                        <a:t>15.7</a:t>
                      </a:r>
                      <a:r>
                        <a:rPr lang="es-CR" sz="2000" u="none" strike="noStrike" dirty="0">
                          <a:effectLst/>
                        </a:rPr>
                        <a:t>%</a:t>
                      </a:r>
                      <a:endParaRPr lang="es-CR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278489">
                <a:tc>
                  <a:txBody>
                    <a:bodyPr/>
                    <a:lstStyle/>
                    <a:p>
                      <a:pPr algn="l" fontAlgn="b"/>
                      <a:r>
                        <a:rPr lang="es-CR" sz="2000" u="none" strike="noStrike">
                          <a:effectLst/>
                        </a:rPr>
                        <a:t>% in annual crops</a:t>
                      </a:r>
                      <a:endParaRPr lang="es-CR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R" sz="2000" u="none" strike="noStrike" dirty="0" smtClean="0">
                          <a:effectLst/>
                        </a:rPr>
                        <a:t>6.9</a:t>
                      </a:r>
                      <a:r>
                        <a:rPr lang="es-CR" sz="2000" u="none" strike="noStrike" dirty="0">
                          <a:effectLst/>
                        </a:rPr>
                        <a:t>%</a:t>
                      </a:r>
                      <a:endParaRPr lang="es-CR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278489">
                <a:tc>
                  <a:txBody>
                    <a:bodyPr/>
                    <a:lstStyle/>
                    <a:p>
                      <a:pPr algn="l" fontAlgn="b"/>
                      <a:r>
                        <a:rPr lang="es-CR" sz="2000" u="none" strike="noStrike" dirty="0">
                          <a:effectLst/>
                        </a:rPr>
                        <a:t>% </a:t>
                      </a:r>
                      <a:r>
                        <a:rPr lang="es-CR" sz="2000" u="none" strike="noStrike" dirty="0" err="1" smtClean="0">
                          <a:effectLst/>
                        </a:rPr>
                        <a:t>other</a:t>
                      </a:r>
                      <a:endParaRPr lang="es-CR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R" sz="2000" u="none" strike="noStrike" dirty="0" smtClean="0">
                          <a:effectLst/>
                        </a:rPr>
                        <a:t>3.4</a:t>
                      </a:r>
                      <a:r>
                        <a:rPr lang="es-CR" sz="2000" u="none" strike="noStrike" dirty="0">
                          <a:effectLst/>
                        </a:rPr>
                        <a:t>%</a:t>
                      </a:r>
                      <a:endParaRPr lang="es-CR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sp>
        <p:nvSpPr>
          <p:cNvPr id="20" name="Rectángulo 2"/>
          <p:cNvSpPr/>
          <p:nvPr/>
        </p:nvSpPr>
        <p:spPr>
          <a:xfrm>
            <a:off x="2039653" y="6581001"/>
            <a:ext cx="235053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R" sz="1200" dirty="0" err="1"/>
              <a:t>Source</a:t>
            </a:r>
            <a:r>
              <a:rPr lang="es-CR" sz="1200" dirty="0"/>
              <a:t>: </a:t>
            </a:r>
            <a:r>
              <a:rPr lang="es-CR" sz="1200" dirty="0" err="1"/>
              <a:t>National</a:t>
            </a:r>
            <a:r>
              <a:rPr lang="es-CR" sz="1200" dirty="0"/>
              <a:t> </a:t>
            </a:r>
            <a:r>
              <a:rPr lang="es-CR" sz="1200" dirty="0" err="1"/>
              <a:t>Census</a:t>
            </a:r>
            <a:r>
              <a:rPr lang="es-CR" sz="1200" dirty="0"/>
              <a:t> 2014</a:t>
            </a:r>
          </a:p>
        </p:txBody>
      </p:sp>
    </p:spTree>
    <p:extLst>
      <p:ext uri="{BB962C8B-B14F-4D97-AF65-F5344CB8AC3E}">
        <p14:creationId xmlns:p14="http://schemas.microsoft.com/office/powerpoint/2010/main" val="400065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5242560" y="5969138"/>
            <a:ext cx="914400" cy="914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R"/>
          </a:p>
        </p:txBody>
      </p:sp>
      <p:pic>
        <p:nvPicPr>
          <p:cNvPr id="6" name="Picture 95" descr="http://maps.googleapis.com/maps/api/js/StaticMapService.GetMapImage?1m2&amp;1i8361&amp;2i15201&amp;2e2&amp;3u7&amp;4m2&amp;1u728&amp;2u500&amp;5m3&amp;1e2&amp;2b1&amp;5ses-CR&amp;token=505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65" t="28500" r="19643" b="5499"/>
          <a:stretch>
            <a:fillRect/>
          </a:stretch>
        </p:blipFill>
        <p:spPr bwMode="auto">
          <a:xfrm>
            <a:off x="3374158" y="710623"/>
            <a:ext cx="5273675" cy="414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uadroTexto 6"/>
          <p:cNvSpPr txBox="1"/>
          <p:nvPr/>
        </p:nvSpPr>
        <p:spPr>
          <a:xfrm rot="2277515">
            <a:off x="4417144" y="2207614"/>
            <a:ext cx="4138569" cy="646331"/>
          </a:xfrm>
          <a:prstGeom prst="rect">
            <a:avLst/>
          </a:prstGeom>
          <a:noFill/>
          <a:ln w="28575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endParaRPr lang="es-CR" dirty="0" smtClean="0"/>
          </a:p>
          <a:p>
            <a:endParaRPr lang="es-CR" dirty="0"/>
          </a:p>
        </p:txBody>
      </p:sp>
      <p:sp>
        <p:nvSpPr>
          <p:cNvPr id="8" name="7 CuadroTexto"/>
          <p:cNvSpPr txBox="1">
            <a:spLocks noChangeArrowheads="1"/>
          </p:cNvSpPr>
          <p:nvPr/>
        </p:nvSpPr>
        <p:spPr bwMode="auto">
          <a:xfrm>
            <a:off x="451397" y="363169"/>
            <a:ext cx="2859252" cy="1138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s-CR" sz="3400" b="1" dirty="0" smtClean="0">
                <a:solidFill>
                  <a:srgbClr val="00B050"/>
                </a:solidFill>
                <a:latin typeface="+mj-lt"/>
              </a:rPr>
              <a:t>Climate Change Vulnerability</a:t>
            </a:r>
            <a:endParaRPr lang="es-MX" altLang="es-CR" sz="3400" b="1" dirty="0">
              <a:solidFill>
                <a:srgbClr val="00B050"/>
              </a:solidFill>
              <a:latin typeface="+mj-lt"/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651164" y="2360014"/>
            <a:ext cx="2535381" cy="369332"/>
          </a:xfrm>
          <a:prstGeom prst="rect">
            <a:avLst/>
          </a:prstGeom>
          <a:noFill/>
          <a:ln w="28575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es-CR" dirty="0" err="1" smtClean="0"/>
              <a:t>Slope</a:t>
            </a:r>
            <a:r>
              <a:rPr lang="es-CR" dirty="0" smtClean="0"/>
              <a:t> </a:t>
            </a:r>
            <a:r>
              <a:rPr lang="es-CR" dirty="0" err="1" smtClean="0"/>
              <a:t>lands</a:t>
            </a:r>
            <a:r>
              <a:rPr lang="es-CR" dirty="0" smtClean="0"/>
              <a:t> / </a:t>
            </a:r>
            <a:r>
              <a:rPr lang="es-CR" dirty="0" err="1" smtClean="0"/>
              <a:t>erosion</a:t>
            </a:r>
            <a:endParaRPr lang="es-CR" dirty="0"/>
          </a:p>
        </p:txBody>
      </p:sp>
      <p:sp>
        <p:nvSpPr>
          <p:cNvPr id="10" name="CuadroTexto 9"/>
          <p:cNvSpPr txBox="1"/>
          <p:nvPr/>
        </p:nvSpPr>
        <p:spPr>
          <a:xfrm>
            <a:off x="678869" y="2872634"/>
            <a:ext cx="2535381" cy="369332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es-CR" dirty="0" err="1" smtClean="0"/>
              <a:t>Droughts</a:t>
            </a:r>
            <a:r>
              <a:rPr lang="es-CR" dirty="0" smtClean="0"/>
              <a:t> / West </a:t>
            </a:r>
            <a:r>
              <a:rPr lang="es-CR" dirty="0" err="1" smtClean="0"/>
              <a:t>part</a:t>
            </a:r>
            <a:endParaRPr lang="es-CR" dirty="0"/>
          </a:p>
        </p:txBody>
      </p:sp>
      <p:cxnSp>
        <p:nvCxnSpPr>
          <p:cNvPr id="12" name="Conector recto de flecha 11"/>
          <p:cNvCxnSpPr/>
          <p:nvPr/>
        </p:nvCxnSpPr>
        <p:spPr>
          <a:xfrm flipV="1">
            <a:off x="8316744" y="263226"/>
            <a:ext cx="0" cy="332519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ctor recto de flecha 13"/>
          <p:cNvCxnSpPr/>
          <p:nvPr/>
        </p:nvCxnSpPr>
        <p:spPr>
          <a:xfrm flipV="1">
            <a:off x="8294226" y="595745"/>
            <a:ext cx="434136" cy="2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7 CuadroTexto"/>
          <p:cNvSpPr txBox="1">
            <a:spLocks noChangeArrowheads="1"/>
          </p:cNvSpPr>
          <p:nvPr/>
        </p:nvSpPr>
        <p:spPr bwMode="auto">
          <a:xfrm>
            <a:off x="8118849" y="-13853"/>
            <a:ext cx="39578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s-CR" sz="1800" b="1" dirty="0" smtClean="0">
                <a:latin typeface="Arial" panose="020B0604020202020204" pitchFamily="34" charset="0"/>
              </a:rPr>
              <a:t>N</a:t>
            </a:r>
            <a:endParaRPr lang="es-MX" altLang="es-CR" sz="1800" b="1" dirty="0">
              <a:latin typeface="Arial" panose="020B0604020202020204" pitchFamily="34" charset="0"/>
            </a:endParaRPr>
          </a:p>
        </p:txBody>
      </p:sp>
      <p:sp>
        <p:nvSpPr>
          <p:cNvPr id="20" name="7 CuadroTexto"/>
          <p:cNvSpPr txBox="1">
            <a:spLocks noChangeArrowheads="1"/>
          </p:cNvSpPr>
          <p:nvPr/>
        </p:nvSpPr>
        <p:spPr bwMode="auto">
          <a:xfrm>
            <a:off x="8647833" y="410919"/>
            <a:ext cx="39578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s-CR" sz="1800" b="1" dirty="0" smtClean="0">
                <a:latin typeface="Arial" panose="020B0604020202020204" pitchFamily="34" charset="0"/>
              </a:rPr>
              <a:t>E</a:t>
            </a:r>
            <a:endParaRPr lang="es-MX" altLang="es-CR" sz="1800" b="1" dirty="0">
              <a:latin typeface="Arial" panose="020B0604020202020204" pitchFamily="34" charset="0"/>
            </a:endParaRPr>
          </a:p>
        </p:txBody>
      </p:sp>
      <p:cxnSp>
        <p:nvCxnSpPr>
          <p:cNvPr id="21" name="Conector recto de flecha 20"/>
          <p:cNvCxnSpPr/>
          <p:nvPr/>
        </p:nvCxnSpPr>
        <p:spPr>
          <a:xfrm flipV="1">
            <a:off x="4945180" y="3158405"/>
            <a:ext cx="262251" cy="582932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ector recto de flecha 29"/>
          <p:cNvCxnSpPr/>
          <p:nvPr/>
        </p:nvCxnSpPr>
        <p:spPr>
          <a:xfrm flipH="1">
            <a:off x="7107383" y="1044742"/>
            <a:ext cx="177782" cy="521564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ector recto de flecha 30"/>
          <p:cNvCxnSpPr/>
          <p:nvPr/>
        </p:nvCxnSpPr>
        <p:spPr>
          <a:xfrm flipH="1">
            <a:off x="7259783" y="1197142"/>
            <a:ext cx="177782" cy="521564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ector recto de flecha 31"/>
          <p:cNvCxnSpPr/>
          <p:nvPr/>
        </p:nvCxnSpPr>
        <p:spPr>
          <a:xfrm flipH="1">
            <a:off x="7412183" y="1349542"/>
            <a:ext cx="177782" cy="521564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ector recto de flecha 32"/>
          <p:cNvCxnSpPr/>
          <p:nvPr/>
        </p:nvCxnSpPr>
        <p:spPr>
          <a:xfrm flipH="1">
            <a:off x="7564583" y="1501942"/>
            <a:ext cx="177782" cy="521564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ector recto de flecha 33"/>
          <p:cNvCxnSpPr/>
          <p:nvPr/>
        </p:nvCxnSpPr>
        <p:spPr>
          <a:xfrm flipH="1">
            <a:off x="7716983" y="1654342"/>
            <a:ext cx="177782" cy="521564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Conector recto de flecha 46"/>
          <p:cNvCxnSpPr/>
          <p:nvPr/>
        </p:nvCxnSpPr>
        <p:spPr>
          <a:xfrm flipV="1">
            <a:off x="5097580" y="3255389"/>
            <a:ext cx="289960" cy="638348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Conector recto de flecha 47"/>
          <p:cNvCxnSpPr/>
          <p:nvPr/>
        </p:nvCxnSpPr>
        <p:spPr>
          <a:xfrm flipV="1">
            <a:off x="5249980" y="3463205"/>
            <a:ext cx="281647" cy="582932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Conector recto de flecha 48"/>
          <p:cNvCxnSpPr/>
          <p:nvPr/>
        </p:nvCxnSpPr>
        <p:spPr>
          <a:xfrm flipV="1">
            <a:off x="5402380" y="3615605"/>
            <a:ext cx="276105" cy="582932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Conector recto de flecha 49"/>
          <p:cNvCxnSpPr/>
          <p:nvPr/>
        </p:nvCxnSpPr>
        <p:spPr>
          <a:xfrm flipV="1">
            <a:off x="5554780" y="3740296"/>
            <a:ext cx="262251" cy="61064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CuadroTexto 75"/>
          <p:cNvSpPr txBox="1"/>
          <p:nvPr/>
        </p:nvSpPr>
        <p:spPr>
          <a:xfrm>
            <a:off x="678867" y="3274420"/>
            <a:ext cx="2535381" cy="369332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es-CR" dirty="0" err="1" smtClean="0"/>
              <a:t>Floods</a:t>
            </a:r>
            <a:r>
              <a:rPr lang="es-CR" dirty="0" smtClean="0"/>
              <a:t> / East </a:t>
            </a:r>
            <a:r>
              <a:rPr lang="es-CR" dirty="0" err="1" smtClean="0"/>
              <a:t>part</a:t>
            </a:r>
            <a:endParaRPr lang="es-CR" dirty="0"/>
          </a:p>
        </p:txBody>
      </p:sp>
      <p:sp>
        <p:nvSpPr>
          <p:cNvPr id="77" name="CuadroTexto 76"/>
          <p:cNvSpPr txBox="1"/>
          <p:nvPr/>
        </p:nvSpPr>
        <p:spPr>
          <a:xfrm>
            <a:off x="678862" y="3703915"/>
            <a:ext cx="2535381" cy="369332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es-CR" dirty="0" err="1" smtClean="0"/>
              <a:t>Increase</a:t>
            </a:r>
            <a:r>
              <a:rPr lang="es-CR" dirty="0" smtClean="0"/>
              <a:t> in </a:t>
            </a:r>
            <a:r>
              <a:rPr lang="es-CR" dirty="0" err="1" smtClean="0"/>
              <a:t>temperature</a:t>
            </a:r>
            <a:endParaRPr lang="es-CR" dirty="0"/>
          </a:p>
        </p:txBody>
      </p:sp>
      <p:sp>
        <p:nvSpPr>
          <p:cNvPr id="78" name="CuadroTexto 77"/>
          <p:cNvSpPr txBox="1"/>
          <p:nvPr/>
        </p:nvSpPr>
        <p:spPr>
          <a:xfrm>
            <a:off x="665002" y="4202678"/>
            <a:ext cx="2535381" cy="369332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es-CR" dirty="0" smtClean="0"/>
              <a:t>Irregular </a:t>
            </a:r>
            <a:r>
              <a:rPr lang="es-CR" dirty="0" err="1" smtClean="0"/>
              <a:t>rainy</a:t>
            </a:r>
            <a:r>
              <a:rPr lang="es-CR" dirty="0" smtClean="0"/>
              <a:t> </a:t>
            </a:r>
            <a:r>
              <a:rPr lang="es-CR" dirty="0" err="1" smtClean="0"/>
              <a:t>season</a:t>
            </a:r>
            <a:endParaRPr lang="es-CR" dirty="0"/>
          </a:p>
        </p:txBody>
      </p:sp>
    </p:spTree>
    <p:extLst>
      <p:ext uri="{BB962C8B-B14F-4D97-AF65-F5344CB8AC3E}">
        <p14:creationId xmlns:p14="http://schemas.microsoft.com/office/powerpoint/2010/main" val="3829974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5556</TotalTime>
  <Words>1736</Words>
  <Application>Microsoft Office PowerPoint</Application>
  <PresentationFormat>On-screen Show (4:3)</PresentationFormat>
  <Paragraphs>440</Paragraphs>
  <Slides>29</Slides>
  <Notes>24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29</vt:i4>
      </vt:variant>
    </vt:vector>
  </HeadingPairs>
  <TitlesOfParts>
    <vt:vector size="37" baseType="lpstr">
      <vt:lpstr>Arial</vt:lpstr>
      <vt:lpstr>Calibri</vt:lpstr>
      <vt:lpstr>Calibri Light</vt:lpstr>
      <vt:lpstr>Times New Roman</vt:lpstr>
      <vt:lpstr>Wingdings</vt:lpstr>
      <vt:lpstr>1_Office Theme</vt:lpstr>
      <vt:lpstr>Office Theme</vt:lpstr>
      <vt:lpstr>2_Office Theme</vt:lpstr>
      <vt:lpstr>Climate Smart Agriculture in Costa Rica</vt:lpstr>
      <vt:lpstr>Regional Enabling Environment supporting CSA in Costa Rica</vt:lpstr>
      <vt:lpstr>Regional Sectoral and Intersectoral Policies and Strategies</vt:lpstr>
      <vt:lpstr>CAC: Technical Group on Climate Change and Integrated Risk Management  </vt:lpstr>
      <vt:lpstr>Regional Declaration on CSA</vt:lpstr>
      <vt:lpstr>International</vt:lpstr>
      <vt:lpstr>Key Messages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Opportunities and challenges for scaling up CSA in Costa Rica</vt:lpstr>
      <vt:lpstr>Smartness and adoption rates for some CSA practices</vt:lpstr>
      <vt:lpstr>PowerPoint Presentation</vt:lpstr>
      <vt:lpstr>So, the big question is……….</vt:lpstr>
      <vt:lpstr>PowerPoint Presentation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Regional Enabling Environment supporting CSA in Costa Rica</dc:title>
  <dc:creator>Kelly Witkowski</dc:creator>
  <cp:lastModifiedBy>Valdete Berisha</cp:lastModifiedBy>
  <cp:revision>120</cp:revision>
  <dcterms:created xsi:type="dcterms:W3CDTF">2016-05-16T21:05:09Z</dcterms:created>
  <dcterms:modified xsi:type="dcterms:W3CDTF">2016-05-26T13:58:02Z</dcterms:modified>
</cp:coreProperties>
</file>