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16" r:id="rId2"/>
  </p:sldMasterIdLst>
  <p:notesMasterIdLst>
    <p:notesMasterId r:id="rId26"/>
  </p:notesMasterIdLst>
  <p:sldIdLst>
    <p:sldId id="287" r:id="rId3"/>
    <p:sldId id="257" r:id="rId4"/>
    <p:sldId id="294" r:id="rId5"/>
    <p:sldId id="258" r:id="rId6"/>
    <p:sldId id="266" r:id="rId7"/>
    <p:sldId id="281" r:id="rId8"/>
    <p:sldId id="300" r:id="rId9"/>
    <p:sldId id="296" r:id="rId10"/>
    <p:sldId id="299" r:id="rId11"/>
    <p:sldId id="297" r:id="rId12"/>
    <p:sldId id="298" r:id="rId13"/>
    <p:sldId id="265" r:id="rId14"/>
    <p:sldId id="289" r:id="rId15"/>
    <p:sldId id="282" r:id="rId16"/>
    <p:sldId id="302" r:id="rId17"/>
    <p:sldId id="303" r:id="rId18"/>
    <p:sldId id="283" r:id="rId19"/>
    <p:sldId id="292" r:id="rId20"/>
    <p:sldId id="267" r:id="rId21"/>
    <p:sldId id="285" r:id="rId22"/>
    <p:sldId id="270" r:id="rId23"/>
    <p:sldId id="271"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 Conforti" initials="J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A70"/>
    <a:srgbClr val="2290ED"/>
    <a:srgbClr val="0173C7"/>
    <a:srgbClr val="0062B3"/>
    <a:srgbClr val="96E936"/>
    <a:srgbClr val="78C219"/>
    <a:srgbClr val="66AC07"/>
    <a:srgbClr val="3B6B00"/>
    <a:srgbClr val="089E25"/>
    <a:srgbClr val="029C0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5631" autoAdjust="0"/>
  </p:normalViewPr>
  <p:slideViewPr>
    <p:cSldViewPr>
      <p:cViewPr>
        <p:scale>
          <a:sx n="75" d="100"/>
          <a:sy n="75" d="100"/>
        </p:scale>
        <p:origin x="-840" y="3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90FDCF-96C8-4B6F-9566-224E7BA1E4E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A45A654-5B8F-4EBF-B63A-B147D18608F3}">
      <dgm:prSet phldrT="[Texte]"/>
      <dgm:spPr/>
      <dgm:t>
        <a:bodyPr/>
        <a:lstStyle/>
        <a:p>
          <a:r>
            <a:rPr lang="fr-FR" dirty="0" smtClean="0">
              <a:solidFill>
                <a:schemeClr val="bg2">
                  <a:lumMod val="50000"/>
                </a:schemeClr>
              </a:solidFill>
            </a:rPr>
            <a:t>Facteurs Socio-économiques</a:t>
          </a:r>
          <a:endParaRPr lang="en-US" dirty="0">
            <a:solidFill>
              <a:schemeClr val="bg2">
                <a:lumMod val="50000"/>
              </a:schemeClr>
            </a:solidFill>
          </a:endParaRPr>
        </a:p>
      </dgm:t>
    </dgm:pt>
    <dgm:pt modelId="{10E46EF1-2678-4A79-B757-A78A8D225DBD}" type="parTrans" cxnId="{CE1F390E-A403-4E61-996D-4C1AB2D9FCF4}">
      <dgm:prSet/>
      <dgm:spPr/>
      <dgm:t>
        <a:bodyPr/>
        <a:lstStyle/>
        <a:p>
          <a:endParaRPr lang="en-US"/>
        </a:p>
      </dgm:t>
    </dgm:pt>
    <dgm:pt modelId="{C28CDD19-461D-4668-902E-65B98204C8F4}" type="sibTrans" cxnId="{CE1F390E-A403-4E61-996D-4C1AB2D9FCF4}">
      <dgm:prSet/>
      <dgm:spPr/>
      <dgm:t>
        <a:bodyPr/>
        <a:lstStyle/>
        <a:p>
          <a:endParaRPr lang="en-US"/>
        </a:p>
      </dgm:t>
    </dgm:pt>
    <dgm:pt modelId="{F5E46878-C0FD-4322-A615-24151D0FC0FB}">
      <dgm:prSet phldrT="[Texte]"/>
      <dgm:spPr/>
      <dgm:t>
        <a:bodyPr/>
        <a:lstStyle/>
        <a:p>
          <a:r>
            <a:rPr lang="fr-FR" dirty="0" smtClean="0"/>
            <a:t>Variation des prix</a:t>
          </a:r>
          <a:endParaRPr lang="en-US" dirty="0"/>
        </a:p>
      </dgm:t>
    </dgm:pt>
    <dgm:pt modelId="{7C2B5A42-FA03-4A03-8972-913ED33563C5}" type="parTrans" cxnId="{7550098F-4868-46E2-ABBA-D5D795DAF78F}">
      <dgm:prSet/>
      <dgm:spPr/>
      <dgm:t>
        <a:bodyPr/>
        <a:lstStyle/>
        <a:p>
          <a:endParaRPr lang="en-US"/>
        </a:p>
      </dgm:t>
    </dgm:pt>
    <dgm:pt modelId="{CDFB1979-EC7E-4BC0-B94D-0BE404F06242}" type="sibTrans" cxnId="{7550098F-4868-46E2-ABBA-D5D795DAF78F}">
      <dgm:prSet/>
      <dgm:spPr/>
      <dgm:t>
        <a:bodyPr/>
        <a:lstStyle/>
        <a:p>
          <a:endParaRPr lang="en-US"/>
        </a:p>
      </dgm:t>
    </dgm:pt>
    <dgm:pt modelId="{DB90557E-E753-4ED6-AFF0-79A4013FF36A}">
      <dgm:prSet phldrT="[Texte]"/>
      <dgm:spPr/>
      <dgm:t>
        <a:bodyPr/>
        <a:lstStyle/>
        <a:p>
          <a:r>
            <a:rPr lang="fr-FR" dirty="0" smtClean="0"/>
            <a:t>Relations sociales/ familiales</a:t>
          </a:r>
          <a:endParaRPr lang="en-US" dirty="0"/>
        </a:p>
      </dgm:t>
    </dgm:pt>
    <dgm:pt modelId="{0E952982-0DD6-4C93-922C-61C510C8A57E}" type="parTrans" cxnId="{443BA2A3-FE9D-4E41-A395-480404112ECB}">
      <dgm:prSet/>
      <dgm:spPr/>
      <dgm:t>
        <a:bodyPr/>
        <a:lstStyle/>
        <a:p>
          <a:endParaRPr lang="en-US"/>
        </a:p>
      </dgm:t>
    </dgm:pt>
    <dgm:pt modelId="{6BA8169A-F34F-4BFA-8047-B2D2EA26E275}" type="sibTrans" cxnId="{443BA2A3-FE9D-4E41-A395-480404112ECB}">
      <dgm:prSet/>
      <dgm:spPr/>
      <dgm:t>
        <a:bodyPr/>
        <a:lstStyle/>
        <a:p>
          <a:endParaRPr lang="en-US"/>
        </a:p>
      </dgm:t>
    </dgm:pt>
    <dgm:pt modelId="{537A9999-DAA2-4717-9393-943E516A79D5}">
      <dgm:prSet phldrT="[Texte]"/>
      <dgm:spPr/>
      <dgm:t>
        <a:bodyPr/>
        <a:lstStyle/>
        <a:p>
          <a:r>
            <a:rPr lang="fr-FR" dirty="0" smtClean="0">
              <a:solidFill>
                <a:schemeClr val="bg2">
                  <a:lumMod val="50000"/>
                </a:schemeClr>
              </a:solidFill>
            </a:rPr>
            <a:t>Facteurs politiques</a:t>
          </a:r>
          <a:endParaRPr lang="en-US" dirty="0">
            <a:solidFill>
              <a:schemeClr val="bg2">
                <a:lumMod val="50000"/>
              </a:schemeClr>
            </a:solidFill>
          </a:endParaRPr>
        </a:p>
      </dgm:t>
    </dgm:pt>
    <dgm:pt modelId="{F9C78485-AF06-404C-A7F7-FC0AB8F1CDB5}" type="parTrans" cxnId="{5295CBA0-3ECB-4813-97FB-16A4EE473945}">
      <dgm:prSet/>
      <dgm:spPr/>
      <dgm:t>
        <a:bodyPr/>
        <a:lstStyle/>
        <a:p>
          <a:endParaRPr lang="en-US"/>
        </a:p>
      </dgm:t>
    </dgm:pt>
    <dgm:pt modelId="{F5FD3FFE-F36E-4A4C-AAE7-F9EB17415E97}" type="sibTrans" cxnId="{5295CBA0-3ECB-4813-97FB-16A4EE473945}">
      <dgm:prSet/>
      <dgm:spPr/>
      <dgm:t>
        <a:bodyPr/>
        <a:lstStyle/>
        <a:p>
          <a:endParaRPr lang="en-US"/>
        </a:p>
      </dgm:t>
    </dgm:pt>
    <dgm:pt modelId="{3C4AC8EF-CE60-4518-A489-9C58E206254B}">
      <dgm:prSet phldrT="[Texte]"/>
      <dgm:spPr/>
      <dgm:t>
        <a:bodyPr/>
        <a:lstStyle/>
        <a:p>
          <a:endParaRPr lang="en-US" dirty="0"/>
        </a:p>
      </dgm:t>
    </dgm:pt>
    <dgm:pt modelId="{56349D33-D356-4C99-BF64-13F9D97B6613}" type="parTrans" cxnId="{EE4F3E42-8693-4839-9DE8-3465B6150799}">
      <dgm:prSet/>
      <dgm:spPr/>
      <dgm:t>
        <a:bodyPr/>
        <a:lstStyle/>
        <a:p>
          <a:endParaRPr lang="en-US"/>
        </a:p>
      </dgm:t>
    </dgm:pt>
    <dgm:pt modelId="{54C5E12A-7AA6-4684-A326-E3490F2E7CD6}" type="sibTrans" cxnId="{EE4F3E42-8693-4839-9DE8-3465B6150799}">
      <dgm:prSet/>
      <dgm:spPr/>
      <dgm:t>
        <a:bodyPr/>
        <a:lstStyle/>
        <a:p>
          <a:endParaRPr lang="en-US"/>
        </a:p>
      </dgm:t>
    </dgm:pt>
    <dgm:pt modelId="{4EAC8134-6EC4-4DD7-8947-6F8296D97B47}">
      <dgm:prSet phldrT="[Texte]"/>
      <dgm:spPr/>
      <dgm:t>
        <a:bodyPr/>
        <a:lstStyle/>
        <a:p>
          <a:r>
            <a:rPr lang="fr-FR" dirty="0" smtClean="0"/>
            <a:t>Révolutions, conflits…</a:t>
          </a:r>
          <a:endParaRPr lang="en-US" dirty="0"/>
        </a:p>
      </dgm:t>
    </dgm:pt>
    <dgm:pt modelId="{D8360CDD-8307-40E9-938B-1ECA9DC0C411}" type="parTrans" cxnId="{A8C6792F-EB87-45D4-B418-05B17E3A9732}">
      <dgm:prSet/>
      <dgm:spPr/>
      <dgm:t>
        <a:bodyPr/>
        <a:lstStyle/>
        <a:p>
          <a:endParaRPr lang="en-US"/>
        </a:p>
      </dgm:t>
    </dgm:pt>
    <dgm:pt modelId="{5ACFC3A1-69EF-41DA-BF0F-452E4E7BFE8A}" type="sibTrans" cxnId="{A8C6792F-EB87-45D4-B418-05B17E3A9732}">
      <dgm:prSet/>
      <dgm:spPr/>
      <dgm:t>
        <a:bodyPr/>
        <a:lstStyle/>
        <a:p>
          <a:endParaRPr lang="en-US"/>
        </a:p>
      </dgm:t>
    </dgm:pt>
    <dgm:pt modelId="{0E6F57E8-B16D-4F63-878E-08DB3EC98D31}">
      <dgm:prSet phldrT="[Texte]"/>
      <dgm:spPr/>
      <dgm:t>
        <a:bodyPr/>
        <a:lstStyle/>
        <a:p>
          <a:r>
            <a:rPr lang="fr-FR" dirty="0" smtClean="0">
              <a:solidFill>
                <a:schemeClr val="bg2">
                  <a:lumMod val="50000"/>
                </a:schemeClr>
              </a:solidFill>
            </a:rPr>
            <a:t>Facteurs géographiques et climatiques</a:t>
          </a:r>
          <a:endParaRPr lang="en-US" dirty="0">
            <a:solidFill>
              <a:schemeClr val="bg2">
                <a:lumMod val="50000"/>
              </a:schemeClr>
            </a:solidFill>
          </a:endParaRPr>
        </a:p>
      </dgm:t>
    </dgm:pt>
    <dgm:pt modelId="{196AF723-1514-4F0C-9D7A-734FCDF515BB}" type="parTrans" cxnId="{D79EF3FF-1353-4BDB-9BCA-2F9E2C12345C}">
      <dgm:prSet/>
      <dgm:spPr/>
      <dgm:t>
        <a:bodyPr/>
        <a:lstStyle/>
        <a:p>
          <a:endParaRPr lang="en-US"/>
        </a:p>
      </dgm:t>
    </dgm:pt>
    <dgm:pt modelId="{FF5DA41E-D206-4F30-8BF9-E918E2F00A4F}" type="sibTrans" cxnId="{D79EF3FF-1353-4BDB-9BCA-2F9E2C12345C}">
      <dgm:prSet/>
      <dgm:spPr/>
      <dgm:t>
        <a:bodyPr/>
        <a:lstStyle/>
        <a:p>
          <a:endParaRPr lang="en-US"/>
        </a:p>
      </dgm:t>
    </dgm:pt>
    <dgm:pt modelId="{184F1DEA-5F64-40A1-AD25-B771C5BE5B42}">
      <dgm:prSet phldrT="[Texte]"/>
      <dgm:spPr/>
      <dgm:t>
        <a:bodyPr/>
        <a:lstStyle/>
        <a:p>
          <a:r>
            <a:rPr lang="fr-FR" dirty="0" smtClean="0"/>
            <a:t>Sahara, frontière, accès difficile aux marchés locaux</a:t>
          </a:r>
          <a:endParaRPr lang="en-US" dirty="0"/>
        </a:p>
      </dgm:t>
    </dgm:pt>
    <dgm:pt modelId="{26F56456-4E48-45A7-A419-6BA245B600EB}" type="parTrans" cxnId="{DCA0982B-9B79-4141-A1C6-FFF63F3E32BE}">
      <dgm:prSet/>
      <dgm:spPr/>
      <dgm:t>
        <a:bodyPr/>
        <a:lstStyle/>
        <a:p>
          <a:endParaRPr lang="en-US"/>
        </a:p>
      </dgm:t>
    </dgm:pt>
    <dgm:pt modelId="{3145149C-FF63-4AF7-9F4B-3FE6ED2DFA2A}" type="sibTrans" cxnId="{DCA0982B-9B79-4141-A1C6-FFF63F3E32BE}">
      <dgm:prSet/>
      <dgm:spPr/>
      <dgm:t>
        <a:bodyPr/>
        <a:lstStyle/>
        <a:p>
          <a:endParaRPr lang="en-US"/>
        </a:p>
      </dgm:t>
    </dgm:pt>
    <dgm:pt modelId="{E06C8D47-154C-4415-BB12-0717D8122471}">
      <dgm:prSet phldrT="[Texte]"/>
      <dgm:spPr/>
      <dgm:t>
        <a:bodyPr/>
        <a:lstStyle/>
        <a:p>
          <a:r>
            <a:rPr lang="fr-FR" dirty="0" smtClean="0"/>
            <a:t>Sécheresse, désert…</a:t>
          </a:r>
          <a:endParaRPr lang="en-US" dirty="0"/>
        </a:p>
      </dgm:t>
    </dgm:pt>
    <dgm:pt modelId="{9C24BFEB-2A21-40DF-888D-0717AED94DE7}" type="parTrans" cxnId="{AFDB7AFB-3397-4587-8BFD-B2A3224D9F16}">
      <dgm:prSet/>
      <dgm:spPr/>
      <dgm:t>
        <a:bodyPr/>
        <a:lstStyle/>
        <a:p>
          <a:endParaRPr lang="en-US"/>
        </a:p>
      </dgm:t>
    </dgm:pt>
    <dgm:pt modelId="{71005A39-3637-4F3D-9A6E-E0B2888EE560}" type="sibTrans" cxnId="{AFDB7AFB-3397-4587-8BFD-B2A3224D9F16}">
      <dgm:prSet/>
      <dgm:spPr/>
      <dgm:t>
        <a:bodyPr/>
        <a:lstStyle/>
        <a:p>
          <a:endParaRPr lang="en-US"/>
        </a:p>
      </dgm:t>
    </dgm:pt>
    <dgm:pt modelId="{4FFC2EA9-E132-4EF8-9470-895C091288DE}">
      <dgm:prSet phldrT="[Texte]"/>
      <dgm:spPr/>
      <dgm:t>
        <a:bodyPr/>
        <a:lstStyle/>
        <a:p>
          <a:r>
            <a:rPr lang="fr-FR" dirty="0" smtClean="0"/>
            <a:t>Transhumance …</a:t>
          </a:r>
          <a:endParaRPr lang="en-US" dirty="0"/>
        </a:p>
      </dgm:t>
    </dgm:pt>
    <dgm:pt modelId="{424C3F80-ACC5-454B-A4B5-115011B0D6FD}" type="parTrans" cxnId="{FCA5856C-1853-4ED2-BA79-5B87945979F2}">
      <dgm:prSet/>
      <dgm:spPr/>
      <dgm:t>
        <a:bodyPr/>
        <a:lstStyle/>
        <a:p>
          <a:endParaRPr lang="en-US"/>
        </a:p>
      </dgm:t>
    </dgm:pt>
    <dgm:pt modelId="{E82B283A-D24F-4FBA-94C9-4C9F585741C9}" type="sibTrans" cxnId="{FCA5856C-1853-4ED2-BA79-5B87945979F2}">
      <dgm:prSet/>
      <dgm:spPr/>
      <dgm:t>
        <a:bodyPr/>
        <a:lstStyle/>
        <a:p>
          <a:endParaRPr lang="en-US"/>
        </a:p>
      </dgm:t>
    </dgm:pt>
    <dgm:pt modelId="{827C71D3-A5CF-4AC7-ABBB-815D2AAF7894}">
      <dgm:prSet phldrT="[Texte]"/>
      <dgm:spPr/>
      <dgm:t>
        <a:bodyPr/>
        <a:lstStyle/>
        <a:p>
          <a:r>
            <a:rPr lang="fr-FR" dirty="0" smtClean="0"/>
            <a:t>Relations diplomatiques entre pays voisins</a:t>
          </a:r>
          <a:endParaRPr lang="en-US" dirty="0"/>
        </a:p>
      </dgm:t>
    </dgm:pt>
    <dgm:pt modelId="{67ADD766-92BD-4C66-B55D-18D73006C87B}" type="parTrans" cxnId="{E99268E4-124A-4220-ABBC-F0EB5FF27031}">
      <dgm:prSet/>
      <dgm:spPr/>
      <dgm:t>
        <a:bodyPr/>
        <a:lstStyle/>
        <a:p>
          <a:endParaRPr lang="en-US"/>
        </a:p>
      </dgm:t>
    </dgm:pt>
    <dgm:pt modelId="{175ACEFC-3EF8-49E9-AAF7-F336AAAC1DC7}" type="sibTrans" cxnId="{E99268E4-124A-4220-ABBC-F0EB5FF27031}">
      <dgm:prSet/>
      <dgm:spPr/>
      <dgm:t>
        <a:bodyPr/>
        <a:lstStyle/>
        <a:p>
          <a:endParaRPr lang="en-US"/>
        </a:p>
      </dgm:t>
    </dgm:pt>
    <dgm:pt modelId="{741ECE01-65CF-443D-887F-F3BB35F0C7C8}" type="pres">
      <dgm:prSet presAssocID="{E790FDCF-96C8-4B6F-9566-224E7BA1E4EB}" presName="Name0" presStyleCnt="0">
        <dgm:presLayoutVars>
          <dgm:dir/>
          <dgm:animLvl val="lvl"/>
          <dgm:resizeHandles val="exact"/>
        </dgm:presLayoutVars>
      </dgm:prSet>
      <dgm:spPr/>
      <dgm:t>
        <a:bodyPr/>
        <a:lstStyle/>
        <a:p>
          <a:endParaRPr lang="en-US"/>
        </a:p>
      </dgm:t>
    </dgm:pt>
    <dgm:pt modelId="{2CE41B92-53D6-4C25-B367-043B9DD5F06A}" type="pres">
      <dgm:prSet presAssocID="{4A45A654-5B8F-4EBF-B63A-B147D18608F3}" presName="linNode" presStyleCnt="0"/>
      <dgm:spPr/>
    </dgm:pt>
    <dgm:pt modelId="{71D076AA-14AE-43FF-BAA2-4BAEA0DCB42F}" type="pres">
      <dgm:prSet presAssocID="{4A45A654-5B8F-4EBF-B63A-B147D18608F3}" presName="parentText" presStyleLbl="node1" presStyleIdx="0" presStyleCnt="3">
        <dgm:presLayoutVars>
          <dgm:chMax val="1"/>
          <dgm:bulletEnabled val="1"/>
        </dgm:presLayoutVars>
      </dgm:prSet>
      <dgm:spPr/>
      <dgm:t>
        <a:bodyPr/>
        <a:lstStyle/>
        <a:p>
          <a:endParaRPr lang="en-US"/>
        </a:p>
      </dgm:t>
    </dgm:pt>
    <dgm:pt modelId="{C6C11CFF-958B-4951-894B-6E7A86AD8373}" type="pres">
      <dgm:prSet presAssocID="{4A45A654-5B8F-4EBF-B63A-B147D18608F3}" presName="descendantText" presStyleLbl="alignAccFollowNode1" presStyleIdx="0" presStyleCnt="3">
        <dgm:presLayoutVars>
          <dgm:bulletEnabled val="1"/>
        </dgm:presLayoutVars>
      </dgm:prSet>
      <dgm:spPr/>
      <dgm:t>
        <a:bodyPr/>
        <a:lstStyle/>
        <a:p>
          <a:endParaRPr lang="en-US"/>
        </a:p>
      </dgm:t>
    </dgm:pt>
    <dgm:pt modelId="{26D075E6-444A-4004-B358-6378E2FF3DE4}" type="pres">
      <dgm:prSet presAssocID="{C28CDD19-461D-4668-902E-65B98204C8F4}" presName="sp" presStyleCnt="0"/>
      <dgm:spPr/>
    </dgm:pt>
    <dgm:pt modelId="{2E8B06A7-314F-4777-9E46-ADC37B5C4B01}" type="pres">
      <dgm:prSet presAssocID="{537A9999-DAA2-4717-9393-943E516A79D5}" presName="linNode" presStyleCnt="0"/>
      <dgm:spPr/>
    </dgm:pt>
    <dgm:pt modelId="{24128469-F07F-4ED1-8F01-395DDE82DEBE}" type="pres">
      <dgm:prSet presAssocID="{537A9999-DAA2-4717-9393-943E516A79D5}" presName="parentText" presStyleLbl="node1" presStyleIdx="1" presStyleCnt="3">
        <dgm:presLayoutVars>
          <dgm:chMax val="1"/>
          <dgm:bulletEnabled val="1"/>
        </dgm:presLayoutVars>
      </dgm:prSet>
      <dgm:spPr/>
      <dgm:t>
        <a:bodyPr/>
        <a:lstStyle/>
        <a:p>
          <a:endParaRPr lang="en-US"/>
        </a:p>
      </dgm:t>
    </dgm:pt>
    <dgm:pt modelId="{5759593A-4EA9-45B9-94E3-7D0DFA338E18}" type="pres">
      <dgm:prSet presAssocID="{537A9999-DAA2-4717-9393-943E516A79D5}" presName="descendantText" presStyleLbl="alignAccFollowNode1" presStyleIdx="1" presStyleCnt="3">
        <dgm:presLayoutVars>
          <dgm:bulletEnabled val="1"/>
        </dgm:presLayoutVars>
      </dgm:prSet>
      <dgm:spPr/>
      <dgm:t>
        <a:bodyPr/>
        <a:lstStyle/>
        <a:p>
          <a:endParaRPr lang="en-US"/>
        </a:p>
      </dgm:t>
    </dgm:pt>
    <dgm:pt modelId="{316F3569-2D65-4519-A326-BAC29454374A}" type="pres">
      <dgm:prSet presAssocID="{F5FD3FFE-F36E-4A4C-AAE7-F9EB17415E97}" presName="sp" presStyleCnt="0"/>
      <dgm:spPr/>
    </dgm:pt>
    <dgm:pt modelId="{E845AB1D-2100-4CE3-B14D-FE606FE5B8EC}" type="pres">
      <dgm:prSet presAssocID="{0E6F57E8-B16D-4F63-878E-08DB3EC98D31}" presName="linNode" presStyleCnt="0"/>
      <dgm:spPr/>
    </dgm:pt>
    <dgm:pt modelId="{C59EDFEC-81C1-4CC5-B244-F2CC4C45474C}" type="pres">
      <dgm:prSet presAssocID="{0E6F57E8-B16D-4F63-878E-08DB3EC98D31}" presName="parentText" presStyleLbl="node1" presStyleIdx="2" presStyleCnt="3">
        <dgm:presLayoutVars>
          <dgm:chMax val="1"/>
          <dgm:bulletEnabled val="1"/>
        </dgm:presLayoutVars>
      </dgm:prSet>
      <dgm:spPr/>
      <dgm:t>
        <a:bodyPr/>
        <a:lstStyle/>
        <a:p>
          <a:endParaRPr lang="en-US"/>
        </a:p>
      </dgm:t>
    </dgm:pt>
    <dgm:pt modelId="{6385B981-D2F7-4572-931E-8BF745559B74}" type="pres">
      <dgm:prSet presAssocID="{0E6F57E8-B16D-4F63-878E-08DB3EC98D31}" presName="descendantText" presStyleLbl="alignAccFollowNode1" presStyleIdx="2" presStyleCnt="3">
        <dgm:presLayoutVars>
          <dgm:bulletEnabled val="1"/>
        </dgm:presLayoutVars>
      </dgm:prSet>
      <dgm:spPr/>
      <dgm:t>
        <a:bodyPr/>
        <a:lstStyle/>
        <a:p>
          <a:endParaRPr lang="en-US"/>
        </a:p>
      </dgm:t>
    </dgm:pt>
  </dgm:ptLst>
  <dgm:cxnLst>
    <dgm:cxn modelId="{BFA7DDD8-88D7-4B8C-80E9-84EBD5263E8B}" type="presOf" srcId="{827C71D3-A5CF-4AC7-ABBB-815D2AAF7894}" destId="{5759593A-4EA9-45B9-94E3-7D0DFA338E18}" srcOrd="0" destOrd="1" presId="urn:microsoft.com/office/officeart/2005/8/layout/vList5"/>
    <dgm:cxn modelId="{A8C6792F-EB87-45D4-B418-05B17E3A9732}" srcId="{537A9999-DAA2-4717-9393-943E516A79D5}" destId="{4EAC8134-6EC4-4DD7-8947-6F8296D97B47}" srcOrd="2" destOrd="0" parTransId="{D8360CDD-8307-40E9-938B-1ECA9DC0C411}" sibTransId="{5ACFC3A1-69EF-41DA-BF0F-452E4E7BFE8A}"/>
    <dgm:cxn modelId="{DCA0982B-9B79-4141-A1C6-FFF63F3E32BE}" srcId="{0E6F57E8-B16D-4F63-878E-08DB3EC98D31}" destId="{184F1DEA-5F64-40A1-AD25-B771C5BE5B42}" srcOrd="0" destOrd="0" parTransId="{26F56456-4E48-45A7-A419-6BA245B600EB}" sibTransId="{3145149C-FF63-4AF7-9F4B-3FE6ED2DFA2A}"/>
    <dgm:cxn modelId="{CE1F390E-A403-4E61-996D-4C1AB2D9FCF4}" srcId="{E790FDCF-96C8-4B6F-9566-224E7BA1E4EB}" destId="{4A45A654-5B8F-4EBF-B63A-B147D18608F3}" srcOrd="0" destOrd="0" parTransId="{10E46EF1-2678-4A79-B757-A78A8D225DBD}" sibTransId="{C28CDD19-461D-4668-902E-65B98204C8F4}"/>
    <dgm:cxn modelId="{62A478C3-DBFF-4AC5-B79B-E98E4FA22B53}" type="presOf" srcId="{3C4AC8EF-CE60-4518-A489-9C58E206254B}" destId="{5759593A-4EA9-45B9-94E3-7D0DFA338E18}" srcOrd="0" destOrd="0" presId="urn:microsoft.com/office/officeart/2005/8/layout/vList5"/>
    <dgm:cxn modelId="{EE4F3E42-8693-4839-9DE8-3465B6150799}" srcId="{537A9999-DAA2-4717-9393-943E516A79D5}" destId="{3C4AC8EF-CE60-4518-A489-9C58E206254B}" srcOrd="0" destOrd="0" parTransId="{56349D33-D356-4C99-BF64-13F9D97B6613}" sibTransId="{54C5E12A-7AA6-4684-A326-E3490F2E7CD6}"/>
    <dgm:cxn modelId="{AFDB7AFB-3397-4587-8BFD-B2A3224D9F16}" srcId="{0E6F57E8-B16D-4F63-878E-08DB3EC98D31}" destId="{E06C8D47-154C-4415-BB12-0717D8122471}" srcOrd="1" destOrd="0" parTransId="{9C24BFEB-2A21-40DF-888D-0717AED94DE7}" sibTransId="{71005A39-3637-4F3D-9A6E-E0B2888EE560}"/>
    <dgm:cxn modelId="{9CA53C39-2B42-44F9-BF5A-01F0576D95D9}" type="presOf" srcId="{F5E46878-C0FD-4322-A615-24151D0FC0FB}" destId="{C6C11CFF-958B-4951-894B-6E7A86AD8373}" srcOrd="0" destOrd="0" presId="urn:microsoft.com/office/officeart/2005/8/layout/vList5"/>
    <dgm:cxn modelId="{ECCC2C51-8D02-4F33-AE59-85F10FBB6E48}" type="presOf" srcId="{4A45A654-5B8F-4EBF-B63A-B147D18608F3}" destId="{71D076AA-14AE-43FF-BAA2-4BAEA0DCB42F}" srcOrd="0" destOrd="0" presId="urn:microsoft.com/office/officeart/2005/8/layout/vList5"/>
    <dgm:cxn modelId="{EFAE1CC9-3E32-4716-B5ED-609A6BA4BA9D}" type="presOf" srcId="{4FFC2EA9-E132-4EF8-9470-895C091288DE}" destId="{C6C11CFF-958B-4951-894B-6E7A86AD8373}" srcOrd="0" destOrd="2" presId="urn:microsoft.com/office/officeart/2005/8/layout/vList5"/>
    <dgm:cxn modelId="{7550098F-4868-46E2-ABBA-D5D795DAF78F}" srcId="{4A45A654-5B8F-4EBF-B63A-B147D18608F3}" destId="{F5E46878-C0FD-4322-A615-24151D0FC0FB}" srcOrd="0" destOrd="0" parTransId="{7C2B5A42-FA03-4A03-8972-913ED33563C5}" sibTransId="{CDFB1979-EC7E-4BC0-B94D-0BE404F06242}"/>
    <dgm:cxn modelId="{24A13B62-915E-4367-8D68-766F31C4BF63}" type="presOf" srcId="{E790FDCF-96C8-4B6F-9566-224E7BA1E4EB}" destId="{741ECE01-65CF-443D-887F-F3BB35F0C7C8}" srcOrd="0" destOrd="0" presId="urn:microsoft.com/office/officeart/2005/8/layout/vList5"/>
    <dgm:cxn modelId="{311208BA-D732-4CDB-BDF5-180B98986D6C}" type="presOf" srcId="{E06C8D47-154C-4415-BB12-0717D8122471}" destId="{6385B981-D2F7-4572-931E-8BF745559B74}" srcOrd="0" destOrd="1" presId="urn:microsoft.com/office/officeart/2005/8/layout/vList5"/>
    <dgm:cxn modelId="{08B435B7-B790-49DF-82F2-B439F26379F4}" type="presOf" srcId="{184F1DEA-5F64-40A1-AD25-B771C5BE5B42}" destId="{6385B981-D2F7-4572-931E-8BF745559B74}" srcOrd="0" destOrd="0" presId="urn:microsoft.com/office/officeart/2005/8/layout/vList5"/>
    <dgm:cxn modelId="{1859DECD-B0CB-483A-8BC9-D1BFB2691F84}" type="presOf" srcId="{0E6F57E8-B16D-4F63-878E-08DB3EC98D31}" destId="{C59EDFEC-81C1-4CC5-B244-F2CC4C45474C}" srcOrd="0" destOrd="0" presId="urn:microsoft.com/office/officeart/2005/8/layout/vList5"/>
    <dgm:cxn modelId="{8F3F271A-38E0-4D95-99A0-7C5A7E1CF993}" type="presOf" srcId="{4EAC8134-6EC4-4DD7-8947-6F8296D97B47}" destId="{5759593A-4EA9-45B9-94E3-7D0DFA338E18}" srcOrd="0" destOrd="2" presId="urn:microsoft.com/office/officeart/2005/8/layout/vList5"/>
    <dgm:cxn modelId="{D79EF3FF-1353-4BDB-9BCA-2F9E2C12345C}" srcId="{E790FDCF-96C8-4B6F-9566-224E7BA1E4EB}" destId="{0E6F57E8-B16D-4F63-878E-08DB3EC98D31}" srcOrd="2" destOrd="0" parTransId="{196AF723-1514-4F0C-9D7A-734FCDF515BB}" sibTransId="{FF5DA41E-D206-4F30-8BF9-E918E2F00A4F}"/>
    <dgm:cxn modelId="{29E7B1FE-5F12-48D4-AC7A-80E9BDB70F8D}" type="presOf" srcId="{537A9999-DAA2-4717-9393-943E516A79D5}" destId="{24128469-F07F-4ED1-8F01-395DDE82DEBE}" srcOrd="0" destOrd="0" presId="urn:microsoft.com/office/officeart/2005/8/layout/vList5"/>
    <dgm:cxn modelId="{5295CBA0-3ECB-4813-97FB-16A4EE473945}" srcId="{E790FDCF-96C8-4B6F-9566-224E7BA1E4EB}" destId="{537A9999-DAA2-4717-9393-943E516A79D5}" srcOrd="1" destOrd="0" parTransId="{F9C78485-AF06-404C-A7F7-FC0AB8F1CDB5}" sibTransId="{F5FD3FFE-F36E-4A4C-AAE7-F9EB17415E97}"/>
    <dgm:cxn modelId="{EA885102-910B-44BD-8CFA-B2E4F0BE261E}" type="presOf" srcId="{DB90557E-E753-4ED6-AFF0-79A4013FF36A}" destId="{C6C11CFF-958B-4951-894B-6E7A86AD8373}" srcOrd="0" destOrd="1" presId="urn:microsoft.com/office/officeart/2005/8/layout/vList5"/>
    <dgm:cxn modelId="{FCA5856C-1853-4ED2-BA79-5B87945979F2}" srcId="{4A45A654-5B8F-4EBF-B63A-B147D18608F3}" destId="{4FFC2EA9-E132-4EF8-9470-895C091288DE}" srcOrd="2" destOrd="0" parTransId="{424C3F80-ACC5-454B-A4B5-115011B0D6FD}" sibTransId="{E82B283A-D24F-4FBA-94C9-4C9F585741C9}"/>
    <dgm:cxn modelId="{443BA2A3-FE9D-4E41-A395-480404112ECB}" srcId="{4A45A654-5B8F-4EBF-B63A-B147D18608F3}" destId="{DB90557E-E753-4ED6-AFF0-79A4013FF36A}" srcOrd="1" destOrd="0" parTransId="{0E952982-0DD6-4C93-922C-61C510C8A57E}" sibTransId="{6BA8169A-F34F-4BFA-8047-B2D2EA26E275}"/>
    <dgm:cxn modelId="{E99268E4-124A-4220-ABBC-F0EB5FF27031}" srcId="{537A9999-DAA2-4717-9393-943E516A79D5}" destId="{827C71D3-A5CF-4AC7-ABBB-815D2AAF7894}" srcOrd="1" destOrd="0" parTransId="{67ADD766-92BD-4C66-B55D-18D73006C87B}" sibTransId="{175ACEFC-3EF8-49E9-AAF7-F336AAAC1DC7}"/>
    <dgm:cxn modelId="{08D25636-27A6-4B62-BC9A-2C225B19715C}" type="presParOf" srcId="{741ECE01-65CF-443D-887F-F3BB35F0C7C8}" destId="{2CE41B92-53D6-4C25-B367-043B9DD5F06A}" srcOrd="0" destOrd="0" presId="urn:microsoft.com/office/officeart/2005/8/layout/vList5"/>
    <dgm:cxn modelId="{8AE7AAC3-F524-422E-8530-1E4F85D563C2}" type="presParOf" srcId="{2CE41B92-53D6-4C25-B367-043B9DD5F06A}" destId="{71D076AA-14AE-43FF-BAA2-4BAEA0DCB42F}" srcOrd="0" destOrd="0" presId="urn:microsoft.com/office/officeart/2005/8/layout/vList5"/>
    <dgm:cxn modelId="{555FBD90-1D99-45E0-92C8-8EE944CEBB09}" type="presParOf" srcId="{2CE41B92-53D6-4C25-B367-043B9DD5F06A}" destId="{C6C11CFF-958B-4951-894B-6E7A86AD8373}" srcOrd="1" destOrd="0" presId="urn:microsoft.com/office/officeart/2005/8/layout/vList5"/>
    <dgm:cxn modelId="{E1B67809-E450-4DE8-9A4C-4A151B45EB61}" type="presParOf" srcId="{741ECE01-65CF-443D-887F-F3BB35F0C7C8}" destId="{26D075E6-444A-4004-B358-6378E2FF3DE4}" srcOrd="1" destOrd="0" presId="urn:microsoft.com/office/officeart/2005/8/layout/vList5"/>
    <dgm:cxn modelId="{73702C71-8B96-4ED8-94B3-D73E9E137EA1}" type="presParOf" srcId="{741ECE01-65CF-443D-887F-F3BB35F0C7C8}" destId="{2E8B06A7-314F-4777-9E46-ADC37B5C4B01}" srcOrd="2" destOrd="0" presId="urn:microsoft.com/office/officeart/2005/8/layout/vList5"/>
    <dgm:cxn modelId="{1D5075A1-9A1A-4B5F-9288-805FFA3A421B}" type="presParOf" srcId="{2E8B06A7-314F-4777-9E46-ADC37B5C4B01}" destId="{24128469-F07F-4ED1-8F01-395DDE82DEBE}" srcOrd="0" destOrd="0" presId="urn:microsoft.com/office/officeart/2005/8/layout/vList5"/>
    <dgm:cxn modelId="{B93EEDDF-080F-4F54-86AF-6910DBBE8D53}" type="presParOf" srcId="{2E8B06A7-314F-4777-9E46-ADC37B5C4B01}" destId="{5759593A-4EA9-45B9-94E3-7D0DFA338E18}" srcOrd="1" destOrd="0" presId="urn:microsoft.com/office/officeart/2005/8/layout/vList5"/>
    <dgm:cxn modelId="{5D420CB8-AE69-4903-8515-85ABF7BEF89B}" type="presParOf" srcId="{741ECE01-65CF-443D-887F-F3BB35F0C7C8}" destId="{316F3569-2D65-4519-A326-BAC29454374A}" srcOrd="3" destOrd="0" presId="urn:microsoft.com/office/officeart/2005/8/layout/vList5"/>
    <dgm:cxn modelId="{4315B635-89AB-4DC5-A543-7F14382CD712}" type="presParOf" srcId="{741ECE01-65CF-443D-887F-F3BB35F0C7C8}" destId="{E845AB1D-2100-4CE3-B14D-FE606FE5B8EC}" srcOrd="4" destOrd="0" presId="urn:microsoft.com/office/officeart/2005/8/layout/vList5"/>
    <dgm:cxn modelId="{D8FD1C17-B116-47F7-857A-75A423A886BB}" type="presParOf" srcId="{E845AB1D-2100-4CE3-B14D-FE606FE5B8EC}" destId="{C59EDFEC-81C1-4CC5-B244-F2CC4C45474C}" srcOrd="0" destOrd="0" presId="urn:microsoft.com/office/officeart/2005/8/layout/vList5"/>
    <dgm:cxn modelId="{BC143D33-9ABA-4418-862D-D1FEF36DCB9C}" type="presParOf" srcId="{E845AB1D-2100-4CE3-B14D-FE606FE5B8EC}" destId="{6385B981-D2F7-4572-931E-8BF745559B74}"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EC3866-F9D4-4A21-8786-0C84DD09F2F5}" type="doc">
      <dgm:prSet loTypeId="urn:microsoft.com/office/officeart/2005/8/layout/arrow2" loCatId="process" qsTypeId="urn:microsoft.com/office/officeart/2005/8/quickstyle/simple1" qsCatId="simple" csTypeId="urn:microsoft.com/office/officeart/2005/8/colors/accent1_2" csCatId="accent1" phldr="1"/>
      <dgm:spPr/>
    </dgm:pt>
    <dgm:pt modelId="{5923A480-DE7C-401F-A099-B3D8A6395E01}">
      <dgm:prSet phldrT="[Texte]" custT="1"/>
      <dgm:spPr/>
      <dgm:t>
        <a:bodyPr/>
        <a:lstStyle/>
        <a:p>
          <a:r>
            <a:rPr lang="fr-FR" sz="2200" dirty="0" smtClean="0">
              <a:solidFill>
                <a:schemeClr val="tx1"/>
              </a:solidFill>
            </a:rPr>
            <a:t>validation et réception d’informations auprès des P.F</a:t>
          </a:r>
          <a:endParaRPr lang="en-US" sz="2200" dirty="0">
            <a:solidFill>
              <a:schemeClr val="tx1"/>
            </a:solidFill>
          </a:endParaRPr>
        </a:p>
      </dgm:t>
    </dgm:pt>
    <dgm:pt modelId="{0BD68958-AD4E-40D1-B925-41A28D220400}" type="parTrans" cxnId="{B203F95E-F99C-48E6-8533-06A6A5A1A27E}">
      <dgm:prSet/>
      <dgm:spPr/>
      <dgm:t>
        <a:bodyPr/>
        <a:lstStyle/>
        <a:p>
          <a:endParaRPr lang="en-US"/>
        </a:p>
      </dgm:t>
    </dgm:pt>
    <dgm:pt modelId="{81E80019-5963-408F-9DA4-9635B0974E08}" type="sibTrans" cxnId="{B203F95E-F99C-48E6-8533-06A6A5A1A27E}">
      <dgm:prSet/>
      <dgm:spPr/>
      <dgm:t>
        <a:bodyPr/>
        <a:lstStyle/>
        <a:p>
          <a:endParaRPr lang="en-US"/>
        </a:p>
      </dgm:t>
    </dgm:pt>
    <dgm:pt modelId="{863D343E-2689-4FFC-81D7-241E7303F493}">
      <dgm:prSet phldrT="[Texte]" custT="1"/>
      <dgm:spPr/>
      <dgm:t>
        <a:bodyPr/>
        <a:lstStyle/>
        <a:p>
          <a:r>
            <a:rPr lang="fr-FR" sz="2200" dirty="0" smtClean="0">
              <a:solidFill>
                <a:schemeClr val="tx1"/>
              </a:solidFill>
            </a:rPr>
            <a:t>Collecte des données pour les cinq dernières années.</a:t>
          </a:r>
          <a:endParaRPr lang="en-US" sz="2200" dirty="0">
            <a:solidFill>
              <a:schemeClr val="tx1"/>
            </a:solidFill>
          </a:endParaRPr>
        </a:p>
      </dgm:t>
    </dgm:pt>
    <dgm:pt modelId="{746C8F1F-A847-49C0-8215-A7E8F9EFCE6E}" type="parTrans" cxnId="{32AA25CD-4FC5-436B-BB6E-690348834147}">
      <dgm:prSet/>
      <dgm:spPr/>
      <dgm:t>
        <a:bodyPr/>
        <a:lstStyle/>
        <a:p>
          <a:endParaRPr lang="en-US"/>
        </a:p>
      </dgm:t>
    </dgm:pt>
    <dgm:pt modelId="{965F1A64-23D6-4445-9417-B2EB31FAD08C}" type="sibTrans" cxnId="{32AA25CD-4FC5-436B-BB6E-690348834147}">
      <dgm:prSet/>
      <dgm:spPr/>
      <dgm:t>
        <a:bodyPr/>
        <a:lstStyle/>
        <a:p>
          <a:endParaRPr lang="en-US"/>
        </a:p>
      </dgm:t>
    </dgm:pt>
    <dgm:pt modelId="{E2B2FB62-BA39-4F6E-B041-0C4840594D76}">
      <dgm:prSet phldrT="[Texte]" custT="1"/>
      <dgm:spPr/>
      <dgm:t>
        <a:bodyPr/>
        <a:lstStyle/>
        <a:p>
          <a:r>
            <a:rPr lang="fr-FR" sz="2200" dirty="0" smtClean="0">
              <a:solidFill>
                <a:schemeClr val="tx1"/>
              </a:solidFill>
            </a:rPr>
            <a:t>Regrouper les informations collectées dans une base qui sera partagée sur le site REMESA.</a:t>
          </a:r>
          <a:endParaRPr lang="en-US" sz="2200" dirty="0">
            <a:solidFill>
              <a:schemeClr val="tx1"/>
            </a:solidFill>
          </a:endParaRPr>
        </a:p>
      </dgm:t>
    </dgm:pt>
    <dgm:pt modelId="{ECB8B1ED-8AAC-4164-92EB-6D03CC9599D2}" type="parTrans" cxnId="{DD4F39F5-BA4D-4EC0-9345-AAE302417E18}">
      <dgm:prSet/>
      <dgm:spPr/>
      <dgm:t>
        <a:bodyPr/>
        <a:lstStyle/>
        <a:p>
          <a:endParaRPr lang="en-US"/>
        </a:p>
      </dgm:t>
    </dgm:pt>
    <dgm:pt modelId="{58285073-F5F2-4774-8340-86B27B34F91F}" type="sibTrans" cxnId="{DD4F39F5-BA4D-4EC0-9345-AAE302417E18}">
      <dgm:prSet/>
      <dgm:spPr/>
      <dgm:t>
        <a:bodyPr/>
        <a:lstStyle/>
        <a:p>
          <a:endParaRPr lang="en-US"/>
        </a:p>
      </dgm:t>
    </dgm:pt>
    <dgm:pt modelId="{5A3780B4-1171-40AF-91CC-CED1DFCFBD28}" type="pres">
      <dgm:prSet presAssocID="{C0EC3866-F9D4-4A21-8786-0C84DD09F2F5}" presName="arrowDiagram" presStyleCnt="0">
        <dgm:presLayoutVars>
          <dgm:chMax val="5"/>
          <dgm:dir/>
          <dgm:resizeHandles val="exact"/>
        </dgm:presLayoutVars>
      </dgm:prSet>
      <dgm:spPr/>
    </dgm:pt>
    <dgm:pt modelId="{B0E6C12C-D14F-4BDB-B364-E082DD4029F0}" type="pres">
      <dgm:prSet presAssocID="{C0EC3866-F9D4-4A21-8786-0C84DD09F2F5}" presName="arrow" presStyleLbl="bgShp" presStyleIdx="0" presStyleCnt="1" custAng="20819224" custLinFactNeighborX="-10907" custLinFactNeighborY="-12305">
        <dgm:style>
          <a:lnRef idx="0">
            <a:schemeClr val="accent1"/>
          </a:lnRef>
          <a:fillRef idx="3">
            <a:schemeClr val="accent1"/>
          </a:fillRef>
          <a:effectRef idx="3">
            <a:schemeClr val="accent1"/>
          </a:effectRef>
          <a:fontRef idx="minor">
            <a:schemeClr val="lt1"/>
          </a:fontRef>
        </dgm:style>
      </dgm:prSet>
      <dgm:spPr>
        <a:solidFill>
          <a:srgbClr val="FFC000"/>
        </a:solidFill>
      </dgm:spPr>
    </dgm:pt>
    <dgm:pt modelId="{87ADE246-5C44-4180-8CBD-38923BC46F49}" type="pres">
      <dgm:prSet presAssocID="{C0EC3866-F9D4-4A21-8786-0C84DD09F2F5}" presName="arrowDiagram3" presStyleCnt="0"/>
      <dgm:spPr/>
    </dgm:pt>
    <dgm:pt modelId="{3C63C1B5-5022-4639-8621-BDA34FD4AD27}" type="pres">
      <dgm:prSet presAssocID="{5923A480-DE7C-401F-A099-B3D8A6395E01}" presName="bullet3a" presStyleLbl="node1" presStyleIdx="0" presStyleCnt="3" custLinFactX="-100000" custLinFactNeighborX="-171647">
        <dgm:style>
          <a:lnRef idx="1">
            <a:schemeClr val="accent3"/>
          </a:lnRef>
          <a:fillRef idx="3">
            <a:schemeClr val="accent3"/>
          </a:fillRef>
          <a:effectRef idx="2">
            <a:schemeClr val="accent3"/>
          </a:effectRef>
          <a:fontRef idx="minor">
            <a:schemeClr val="lt1"/>
          </a:fontRef>
        </dgm:style>
      </dgm:prSet>
      <dgm:spPr/>
    </dgm:pt>
    <dgm:pt modelId="{81DEA907-7117-400E-B682-4B9EECD01398}" type="pres">
      <dgm:prSet presAssocID="{5923A480-DE7C-401F-A099-B3D8A6395E01}" presName="textBox3a" presStyleLbl="revTx" presStyleIdx="0" presStyleCnt="3" custScaleX="320528" custScaleY="58144" custLinFactNeighborX="97199" custLinFactNeighborY="-25127">
        <dgm:presLayoutVars>
          <dgm:bulletEnabled val="1"/>
        </dgm:presLayoutVars>
      </dgm:prSet>
      <dgm:spPr/>
      <dgm:t>
        <a:bodyPr/>
        <a:lstStyle/>
        <a:p>
          <a:endParaRPr lang="en-US"/>
        </a:p>
      </dgm:t>
    </dgm:pt>
    <dgm:pt modelId="{4EE24E07-5A4B-472E-AE3F-59052ED67FB5}" type="pres">
      <dgm:prSet presAssocID="{863D343E-2689-4FFC-81D7-241E7303F493}" presName="bullet3b" presStyleLbl="node1" presStyleIdx="1" presStyleCnt="3" custLinFactX="-100000" custLinFactNeighborX="-198629" custLinFactNeighborY="-42126">
        <dgm:style>
          <a:lnRef idx="1">
            <a:schemeClr val="accent3"/>
          </a:lnRef>
          <a:fillRef idx="3">
            <a:schemeClr val="accent3"/>
          </a:fillRef>
          <a:effectRef idx="2">
            <a:schemeClr val="accent3"/>
          </a:effectRef>
          <a:fontRef idx="minor">
            <a:schemeClr val="lt1"/>
          </a:fontRef>
        </dgm:style>
      </dgm:prSet>
      <dgm:spPr/>
    </dgm:pt>
    <dgm:pt modelId="{8912E148-6D6E-49E5-A462-0C4ABAD5D7A0}" type="pres">
      <dgm:prSet presAssocID="{863D343E-2689-4FFC-81D7-241E7303F493}" presName="textBox3b" presStyleLbl="revTx" presStyleIdx="1" presStyleCnt="3" custScaleX="367853" custScaleY="16328" custLinFactNeighborX="82466" custLinFactNeighborY="-43122">
        <dgm:presLayoutVars>
          <dgm:bulletEnabled val="1"/>
        </dgm:presLayoutVars>
      </dgm:prSet>
      <dgm:spPr/>
      <dgm:t>
        <a:bodyPr/>
        <a:lstStyle/>
        <a:p>
          <a:endParaRPr lang="en-US"/>
        </a:p>
      </dgm:t>
    </dgm:pt>
    <dgm:pt modelId="{39A9874E-884B-4D46-9352-49A516B93417}" type="pres">
      <dgm:prSet presAssocID="{E2B2FB62-BA39-4F6E-B041-0C4840594D76}" presName="bullet3c" presStyleLbl="node1" presStyleIdx="2" presStyleCnt="3" custLinFactX="-100000" custLinFactY="-58758" custLinFactNeighborX="-124808" custLinFactNeighborY="-100000">
        <dgm:style>
          <a:lnRef idx="1">
            <a:schemeClr val="accent3"/>
          </a:lnRef>
          <a:fillRef idx="3">
            <a:schemeClr val="accent3"/>
          </a:fillRef>
          <a:effectRef idx="2">
            <a:schemeClr val="accent3"/>
          </a:effectRef>
          <a:fontRef idx="minor">
            <a:schemeClr val="lt1"/>
          </a:fontRef>
        </dgm:style>
      </dgm:prSet>
      <dgm:spPr/>
    </dgm:pt>
    <dgm:pt modelId="{86D91599-76CC-474B-B51C-25820C6AEF4B}" type="pres">
      <dgm:prSet presAssocID="{E2B2FB62-BA39-4F6E-B041-0C4840594D76}" presName="textBox3c" presStyleLbl="revTx" presStyleIdx="2" presStyleCnt="3" custAng="10800000" custFlipVert="1" custScaleX="299009" custScaleY="19627" custLinFactNeighborX="45694" custLinFactNeighborY="-57048">
        <dgm:presLayoutVars>
          <dgm:bulletEnabled val="1"/>
        </dgm:presLayoutVars>
      </dgm:prSet>
      <dgm:spPr/>
      <dgm:t>
        <a:bodyPr/>
        <a:lstStyle/>
        <a:p>
          <a:endParaRPr lang="en-US"/>
        </a:p>
      </dgm:t>
    </dgm:pt>
  </dgm:ptLst>
  <dgm:cxnLst>
    <dgm:cxn modelId="{DD4F39F5-BA4D-4EC0-9345-AAE302417E18}" srcId="{C0EC3866-F9D4-4A21-8786-0C84DD09F2F5}" destId="{E2B2FB62-BA39-4F6E-B041-0C4840594D76}" srcOrd="2" destOrd="0" parTransId="{ECB8B1ED-8AAC-4164-92EB-6D03CC9599D2}" sibTransId="{58285073-F5F2-4774-8340-86B27B34F91F}"/>
    <dgm:cxn modelId="{B203F95E-F99C-48E6-8533-06A6A5A1A27E}" srcId="{C0EC3866-F9D4-4A21-8786-0C84DD09F2F5}" destId="{5923A480-DE7C-401F-A099-B3D8A6395E01}" srcOrd="0" destOrd="0" parTransId="{0BD68958-AD4E-40D1-B925-41A28D220400}" sibTransId="{81E80019-5963-408F-9DA4-9635B0974E08}"/>
    <dgm:cxn modelId="{452D2631-5468-44EB-ADB2-E98E8DF15025}" type="presOf" srcId="{C0EC3866-F9D4-4A21-8786-0C84DD09F2F5}" destId="{5A3780B4-1171-40AF-91CC-CED1DFCFBD28}" srcOrd="0" destOrd="0" presId="urn:microsoft.com/office/officeart/2005/8/layout/arrow2"/>
    <dgm:cxn modelId="{BDA63898-C9C5-41D8-BCD9-B69C308A58A1}" type="presOf" srcId="{E2B2FB62-BA39-4F6E-B041-0C4840594D76}" destId="{86D91599-76CC-474B-B51C-25820C6AEF4B}" srcOrd="0" destOrd="0" presId="urn:microsoft.com/office/officeart/2005/8/layout/arrow2"/>
    <dgm:cxn modelId="{C84DCDA4-8D87-4249-8D4F-74FE1E0A9340}" type="presOf" srcId="{5923A480-DE7C-401F-A099-B3D8A6395E01}" destId="{81DEA907-7117-400E-B682-4B9EECD01398}" srcOrd="0" destOrd="0" presId="urn:microsoft.com/office/officeart/2005/8/layout/arrow2"/>
    <dgm:cxn modelId="{FF023626-C6AC-4CC5-963A-93C474ACA46B}" type="presOf" srcId="{863D343E-2689-4FFC-81D7-241E7303F493}" destId="{8912E148-6D6E-49E5-A462-0C4ABAD5D7A0}" srcOrd="0" destOrd="0" presId="urn:microsoft.com/office/officeart/2005/8/layout/arrow2"/>
    <dgm:cxn modelId="{32AA25CD-4FC5-436B-BB6E-690348834147}" srcId="{C0EC3866-F9D4-4A21-8786-0C84DD09F2F5}" destId="{863D343E-2689-4FFC-81D7-241E7303F493}" srcOrd="1" destOrd="0" parTransId="{746C8F1F-A847-49C0-8215-A7E8F9EFCE6E}" sibTransId="{965F1A64-23D6-4445-9417-B2EB31FAD08C}"/>
    <dgm:cxn modelId="{56784A77-6859-47CE-BF96-9C15A86ABCE0}" type="presParOf" srcId="{5A3780B4-1171-40AF-91CC-CED1DFCFBD28}" destId="{B0E6C12C-D14F-4BDB-B364-E082DD4029F0}" srcOrd="0" destOrd="0" presId="urn:microsoft.com/office/officeart/2005/8/layout/arrow2"/>
    <dgm:cxn modelId="{0CF5D962-5B96-4157-9B77-79A0E1533406}" type="presParOf" srcId="{5A3780B4-1171-40AF-91CC-CED1DFCFBD28}" destId="{87ADE246-5C44-4180-8CBD-38923BC46F49}" srcOrd="1" destOrd="0" presId="urn:microsoft.com/office/officeart/2005/8/layout/arrow2"/>
    <dgm:cxn modelId="{12E29976-5B1F-4FD0-ACB2-5B17A733CB3A}" type="presParOf" srcId="{87ADE246-5C44-4180-8CBD-38923BC46F49}" destId="{3C63C1B5-5022-4639-8621-BDA34FD4AD27}" srcOrd="0" destOrd="0" presId="urn:microsoft.com/office/officeart/2005/8/layout/arrow2"/>
    <dgm:cxn modelId="{7C666A16-EAC6-434A-B1CC-C602220CD6B2}" type="presParOf" srcId="{87ADE246-5C44-4180-8CBD-38923BC46F49}" destId="{81DEA907-7117-400E-B682-4B9EECD01398}" srcOrd="1" destOrd="0" presId="urn:microsoft.com/office/officeart/2005/8/layout/arrow2"/>
    <dgm:cxn modelId="{0F9607BF-9AE0-4D40-A9E1-35EE7DCEFCEF}" type="presParOf" srcId="{87ADE246-5C44-4180-8CBD-38923BC46F49}" destId="{4EE24E07-5A4B-472E-AE3F-59052ED67FB5}" srcOrd="2" destOrd="0" presId="urn:microsoft.com/office/officeart/2005/8/layout/arrow2"/>
    <dgm:cxn modelId="{7BDAABD7-9007-492B-959B-19E097E08D47}" type="presParOf" srcId="{87ADE246-5C44-4180-8CBD-38923BC46F49}" destId="{8912E148-6D6E-49E5-A462-0C4ABAD5D7A0}" srcOrd="3" destOrd="0" presId="urn:microsoft.com/office/officeart/2005/8/layout/arrow2"/>
    <dgm:cxn modelId="{E1B94ABF-352E-4A1E-A9CD-CB10A5DAAB77}" type="presParOf" srcId="{87ADE246-5C44-4180-8CBD-38923BC46F49}" destId="{39A9874E-884B-4D46-9352-49A516B93417}" srcOrd="4" destOrd="0" presId="urn:microsoft.com/office/officeart/2005/8/layout/arrow2"/>
    <dgm:cxn modelId="{AF243E0B-84CE-4345-906B-FDBC68C7B138}" type="presParOf" srcId="{87ADE246-5C44-4180-8CBD-38923BC46F49}" destId="{86D91599-76CC-474B-B51C-25820C6AEF4B}" srcOrd="5"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C11CFF-958B-4951-894B-6E7A86AD8373}">
      <dsp:nvSpPr>
        <dsp:cNvPr id="0" name=""/>
        <dsp:cNvSpPr/>
      </dsp:nvSpPr>
      <dsp:spPr>
        <a:xfrm rot="5400000">
          <a:off x="5355550" y="-2073094"/>
          <a:ext cx="1141891" cy="557787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fr-FR" sz="2100" kern="1200" dirty="0" smtClean="0"/>
            <a:t>Variation des prix</a:t>
          </a:r>
          <a:endParaRPr lang="en-US" sz="2100" kern="1200" dirty="0"/>
        </a:p>
        <a:p>
          <a:pPr marL="228600" lvl="1" indent="-228600" algn="l" defTabSz="933450">
            <a:lnSpc>
              <a:spcPct val="90000"/>
            </a:lnSpc>
            <a:spcBef>
              <a:spcPct val="0"/>
            </a:spcBef>
            <a:spcAft>
              <a:spcPct val="15000"/>
            </a:spcAft>
            <a:buChar char="••"/>
          </a:pPr>
          <a:r>
            <a:rPr lang="fr-FR" sz="2100" kern="1200" dirty="0" smtClean="0"/>
            <a:t>Relations sociales/ familiales</a:t>
          </a:r>
          <a:endParaRPr lang="en-US" sz="2100" kern="1200" dirty="0"/>
        </a:p>
        <a:p>
          <a:pPr marL="228600" lvl="1" indent="-228600" algn="l" defTabSz="933450">
            <a:lnSpc>
              <a:spcPct val="90000"/>
            </a:lnSpc>
            <a:spcBef>
              <a:spcPct val="0"/>
            </a:spcBef>
            <a:spcAft>
              <a:spcPct val="15000"/>
            </a:spcAft>
            <a:buChar char="••"/>
          </a:pPr>
          <a:r>
            <a:rPr lang="fr-FR" sz="2100" kern="1200" dirty="0" smtClean="0"/>
            <a:t>Transhumance …</a:t>
          </a:r>
          <a:endParaRPr lang="en-US" sz="2100" kern="1200" dirty="0"/>
        </a:p>
      </dsp:txBody>
      <dsp:txXfrm rot="-5400000">
        <a:off x="3137557" y="200642"/>
        <a:ext cx="5522136" cy="1030405"/>
      </dsp:txXfrm>
    </dsp:sp>
    <dsp:sp modelId="{71D076AA-14AE-43FF-BAA2-4BAEA0DCB42F}">
      <dsp:nvSpPr>
        <dsp:cNvPr id="0" name=""/>
        <dsp:cNvSpPr/>
      </dsp:nvSpPr>
      <dsp:spPr>
        <a:xfrm>
          <a:off x="0" y="2162"/>
          <a:ext cx="3137556" cy="14273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fr-FR" sz="2900" kern="1200" dirty="0" smtClean="0">
              <a:solidFill>
                <a:schemeClr val="bg2">
                  <a:lumMod val="50000"/>
                </a:schemeClr>
              </a:solidFill>
            </a:rPr>
            <a:t>Facteurs Socio-économiques</a:t>
          </a:r>
          <a:endParaRPr lang="en-US" sz="2900" kern="1200" dirty="0">
            <a:solidFill>
              <a:schemeClr val="bg2">
                <a:lumMod val="50000"/>
              </a:schemeClr>
            </a:solidFill>
          </a:endParaRPr>
        </a:p>
      </dsp:txBody>
      <dsp:txXfrm>
        <a:off x="69678" y="71840"/>
        <a:ext cx="2998200" cy="1288008"/>
      </dsp:txXfrm>
    </dsp:sp>
    <dsp:sp modelId="{5759593A-4EA9-45B9-94E3-7D0DFA338E18}">
      <dsp:nvSpPr>
        <dsp:cNvPr id="0" name=""/>
        <dsp:cNvSpPr/>
      </dsp:nvSpPr>
      <dsp:spPr>
        <a:xfrm rot="5400000">
          <a:off x="5355550" y="-574361"/>
          <a:ext cx="1141891" cy="557787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endParaRPr lang="en-US" sz="2100" kern="1200" dirty="0"/>
        </a:p>
        <a:p>
          <a:pPr marL="228600" lvl="1" indent="-228600" algn="l" defTabSz="933450">
            <a:lnSpc>
              <a:spcPct val="90000"/>
            </a:lnSpc>
            <a:spcBef>
              <a:spcPct val="0"/>
            </a:spcBef>
            <a:spcAft>
              <a:spcPct val="15000"/>
            </a:spcAft>
            <a:buChar char="••"/>
          </a:pPr>
          <a:r>
            <a:rPr lang="fr-FR" sz="2100" kern="1200" dirty="0" smtClean="0"/>
            <a:t>Relations diplomatiques entre pays voisins</a:t>
          </a:r>
          <a:endParaRPr lang="en-US" sz="2100" kern="1200" dirty="0"/>
        </a:p>
        <a:p>
          <a:pPr marL="228600" lvl="1" indent="-228600" algn="l" defTabSz="933450">
            <a:lnSpc>
              <a:spcPct val="90000"/>
            </a:lnSpc>
            <a:spcBef>
              <a:spcPct val="0"/>
            </a:spcBef>
            <a:spcAft>
              <a:spcPct val="15000"/>
            </a:spcAft>
            <a:buChar char="••"/>
          </a:pPr>
          <a:r>
            <a:rPr lang="fr-FR" sz="2100" kern="1200" dirty="0" smtClean="0"/>
            <a:t>Révolutions, conflits…</a:t>
          </a:r>
          <a:endParaRPr lang="en-US" sz="2100" kern="1200" dirty="0"/>
        </a:p>
      </dsp:txBody>
      <dsp:txXfrm rot="-5400000">
        <a:off x="3137557" y="1699375"/>
        <a:ext cx="5522136" cy="1030405"/>
      </dsp:txXfrm>
    </dsp:sp>
    <dsp:sp modelId="{24128469-F07F-4ED1-8F01-395DDE82DEBE}">
      <dsp:nvSpPr>
        <dsp:cNvPr id="0" name=""/>
        <dsp:cNvSpPr/>
      </dsp:nvSpPr>
      <dsp:spPr>
        <a:xfrm>
          <a:off x="0" y="1500895"/>
          <a:ext cx="3137556" cy="14273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fr-FR" sz="2900" kern="1200" dirty="0" smtClean="0">
              <a:solidFill>
                <a:schemeClr val="bg2">
                  <a:lumMod val="50000"/>
                </a:schemeClr>
              </a:solidFill>
            </a:rPr>
            <a:t>Facteurs politiques</a:t>
          </a:r>
          <a:endParaRPr lang="en-US" sz="2900" kern="1200" dirty="0">
            <a:solidFill>
              <a:schemeClr val="bg2">
                <a:lumMod val="50000"/>
              </a:schemeClr>
            </a:solidFill>
          </a:endParaRPr>
        </a:p>
      </dsp:txBody>
      <dsp:txXfrm>
        <a:off x="69678" y="1570573"/>
        <a:ext cx="2998200" cy="1288008"/>
      </dsp:txXfrm>
    </dsp:sp>
    <dsp:sp modelId="{6385B981-D2F7-4572-931E-8BF745559B74}">
      <dsp:nvSpPr>
        <dsp:cNvPr id="0" name=""/>
        <dsp:cNvSpPr/>
      </dsp:nvSpPr>
      <dsp:spPr>
        <a:xfrm rot="5400000">
          <a:off x="5355550" y="924371"/>
          <a:ext cx="1141891" cy="557787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fr-FR" sz="2100" kern="1200" dirty="0" smtClean="0"/>
            <a:t>Sahara, frontière, accès difficile aux marchés locaux</a:t>
          </a:r>
          <a:endParaRPr lang="en-US" sz="2100" kern="1200" dirty="0"/>
        </a:p>
        <a:p>
          <a:pPr marL="228600" lvl="1" indent="-228600" algn="l" defTabSz="933450">
            <a:lnSpc>
              <a:spcPct val="90000"/>
            </a:lnSpc>
            <a:spcBef>
              <a:spcPct val="0"/>
            </a:spcBef>
            <a:spcAft>
              <a:spcPct val="15000"/>
            </a:spcAft>
            <a:buChar char="••"/>
          </a:pPr>
          <a:r>
            <a:rPr lang="fr-FR" sz="2100" kern="1200" dirty="0" smtClean="0"/>
            <a:t>Sécheresse, désert…</a:t>
          </a:r>
          <a:endParaRPr lang="en-US" sz="2100" kern="1200" dirty="0"/>
        </a:p>
      </dsp:txBody>
      <dsp:txXfrm rot="-5400000">
        <a:off x="3137557" y="3198108"/>
        <a:ext cx="5522136" cy="1030405"/>
      </dsp:txXfrm>
    </dsp:sp>
    <dsp:sp modelId="{C59EDFEC-81C1-4CC5-B244-F2CC4C45474C}">
      <dsp:nvSpPr>
        <dsp:cNvPr id="0" name=""/>
        <dsp:cNvSpPr/>
      </dsp:nvSpPr>
      <dsp:spPr>
        <a:xfrm>
          <a:off x="0" y="2999628"/>
          <a:ext cx="3137556" cy="14273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fr-FR" sz="2900" kern="1200" dirty="0" smtClean="0">
              <a:solidFill>
                <a:schemeClr val="bg2">
                  <a:lumMod val="50000"/>
                </a:schemeClr>
              </a:solidFill>
            </a:rPr>
            <a:t>Facteurs géographiques et climatiques</a:t>
          </a:r>
          <a:endParaRPr lang="en-US" sz="2900" kern="1200" dirty="0">
            <a:solidFill>
              <a:schemeClr val="bg2">
                <a:lumMod val="50000"/>
              </a:schemeClr>
            </a:solidFill>
          </a:endParaRPr>
        </a:p>
      </dsp:txBody>
      <dsp:txXfrm>
        <a:off x="69678" y="3069306"/>
        <a:ext cx="2998200" cy="12880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6C12C-D14F-4BDB-B364-E082DD4029F0}">
      <dsp:nvSpPr>
        <dsp:cNvPr id="0" name=""/>
        <dsp:cNvSpPr/>
      </dsp:nvSpPr>
      <dsp:spPr>
        <a:xfrm rot="20819224">
          <a:off x="849537" y="-508865"/>
          <a:ext cx="6616700" cy="4135438"/>
        </a:xfrm>
        <a:prstGeom prst="swooshArrow">
          <a:avLst>
            <a:gd name="adj1" fmla="val 25000"/>
            <a:gd name="adj2" fmla="val 25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sp>
    <dsp:sp modelId="{3C63C1B5-5022-4639-8621-BDA34FD4AD27}">
      <dsp:nvSpPr>
        <dsp:cNvPr id="0" name=""/>
        <dsp:cNvSpPr/>
      </dsp:nvSpPr>
      <dsp:spPr>
        <a:xfrm>
          <a:off x="1944216" y="2854279"/>
          <a:ext cx="172034" cy="172034"/>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sp>
    <dsp:sp modelId="{81DEA907-7117-400E-B682-4B9EECD01398}">
      <dsp:nvSpPr>
        <dsp:cNvPr id="0" name=""/>
        <dsp:cNvSpPr/>
      </dsp:nvSpPr>
      <dsp:spPr>
        <a:xfrm>
          <a:off x="2296137" y="2890112"/>
          <a:ext cx="4941552" cy="694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57" tIns="0" rIns="0" bIns="0" numCol="1" spcCol="1270" anchor="t" anchorCtr="0">
          <a:noAutofit/>
        </a:bodyPr>
        <a:lstStyle/>
        <a:p>
          <a:pPr lvl="0" algn="l" defTabSz="977900">
            <a:lnSpc>
              <a:spcPct val="90000"/>
            </a:lnSpc>
            <a:spcBef>
              <a:spcPct val="0"/>
            </a:spcBef>
            <a:spcAft>
              <a:spcPct val="35000"/>
            </a:spcAft>
          </a:pPr>
          <a:r>
            <a:rPr lang="fr-FR" sz="2200" kern="1200" dirty="0" smtClean="0">
              <a:solidFill>
                <a:schemeClr val="tx1"/>
              </a:solidFill>
            </a:rPr>
            <a:t>validation et réception d’informations auprès des P.F</a:t>
          </a:r>
          <a:endParaRPr lang="en-US" sz="2200" kern="1200" dirty="0">
            <a:solidFill>
              <a:schemeClr val="tx1"/>
            </a:solidFill>
          </a:endParaRPr>
        </a:p>
      </dsp:txBody>
      <dsp:txXfrm>
        <a:off x="2296137" y="2890112"/>
        <a:ext cx="4941552" cy="694903"/>
      </dsp:txXfrm>
    </dsp:sp>
    <dsp:sp modelId="{4EE24E07-5A4B-472E-AE3F-59052ED67FB5}">
      <dsp:nvSpPr>
        <dsp:cNvPr id="0" name=""/>
        <dsp:cNvSpPr/>
      </dsp:nvSpPr>
      <dsp:spPr>
        <a:xfrm>
          <a:off x="3001383" y="1599261"/>
          <a:ext cx="310984" cy="310984"/>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sp>
    <dsp:sp modelId="{8912E148-6D6E-49E5-A462-0C4ABAD5D7A0}">
      <dsp:nvSpPr>
        <dsp:cNvPr id="0" name=""/>
        <dsp:cNvSpPr/>
      </dsp:nvSpPr>
      <dsp:spPr>
        <a:xfrm>
          <a:off x="3268370" y="1856828"/>
          <a:ext cx="5841535" cy="36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784" tIns="0" rIns="0" bIns="0" numCol="1" spcCol="1270" anchor="t" anchorCtr="0">
          <a:noAutofit/>
        </a:bodyPr>
        <a:lstStyle/>
        <a:p>
          <a:pPr lvl="0" algn="l" defTabSz="977900">
            <a:lnSpc>
              <a:spcPct val="90000"/>
            </a:lnSpc>
            <a:spcBef>
              <a:spcPct val="0"/>
            </a:spcBef>
            <a:spcAft>
              <a:spcPct val="35000"/>
            </a:spcAft>
          </a:pPr>
          <a:r>
            <a:rPr lang="fr-FR" sz="2200" kern="1200" dirty="0" smtClean="0">
              <a:solidFill>
                <a:schemeClr val="tx1"/>
              </a:solidFill>
            </a:rPr>
            <a:t>Collecte des données pour les cinq dernières années.</a:t>
          </a:r>
          <a:endParaRPr lang="en-US" sz="2200" kern="1200" dirty="0">
            <a:solidFill>
              <a:schemeClr val="tx1"/>
            </a:solidFill>
          </a:endParaRPr>
        </a:p>
      </dsp:txBody>
      <dsp:txXfrm>
        <a:off x="3268370" y="1856828"/>
        <a:ext cx="5841535" cy="367327"/>
      </dsp:txXfrm>
    </dsp:sp>
    <dsp:sp modelId="{39A9874E-884B-4D46-9352-49A516B93417}">
      <dsp:nvSpPr>
        <dsp:cNvPr id="0" name=""/>
        <dsp:cNvSpPr/>
      </dsp:nvSpPr>
      <dsp:spPr>
        <a:xfrm>
          <a:off x="4789417" y="363470"/>
          <a:ext cx="430085" cy="430085"/>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sp>
    <dsp:sp modelId="{86D91599-76CC-474B-B51C-25820C6AEF4B}">
      <dsp:nvSpPr>
        <dsp:cNvPr id="0" name=""/>
        <dsp:cNvSpPr/>
      </dsp:nvSpPr>
      <dsp:spPr>
        <a:xfrm rot="10800000" flipV="1">
          <a:off x="5116812" y="776687"/>
          <a:ext cx="4748287" cy="564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893" tIns="0" rIns="0" bIns="0" numCol="1" spcCol="1270" anchor="t" anchorCtr="0">
          <a:noAutofit/>
        </a:bodyPr>
        <a:lstStyle/>
        <a:p>
          <a:pPr lvl="0" algn="l" defTabSz="977900">
            <a:lnSpc>
              <a:spcPct val="90000"/>
            </a:lnSpc>
            <a:spcBef>
              <a:spcPct val="0"/>
            </a:spcBef>
            <a:spcAft>
              <a:spcPct val="35000"/>
            </a:spcAft>
          </a:pPr>
          <a:r>
            <a:rPr lang="fr-FR" sz="2200" kern="1200" dirty="0" smtClean="0">
              <a:solidFill>
                <a:schemeClr val="tx1"/>
              </a:solidFill>
            </a:rPr>
            <a:t>Regrouper les informations collectées dans une base qui sera partagée sur le site REMESA.</a:t>
          </a:r>
          <a:endParaRPr lang="en-US" sz="2200" kern="1200" dirty="0">
            <a:solidFill>
              <a:schemeClr val="tx1"/>
            </a:solidFill>
          </a:endParaRPr>
        </a:p>
      </dsp:txBody>
      <dsp:txXfrm rot="-10800000">
        <a:off x="5116812" y="776687"/>
        <a:ext cx="4748287" cy="56410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C3990E-BDC0-4FCE-B2BD-3FF3C2A43BCA}" type="datetimeFigureOut">
              <a:rPr lang="en-US" smtClean="0"/>
              <a:pPr/>
              <a:t>7/12/2012</a:t>
            </a:fld>
            <a:endParaRPr lang="en-US"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4808B-A9B1-4AD0-A79A-F6D3AB01C8FC}" type="slidenum">
              <a:rPr lang="en-US" smtClean="0"/>
              <a:pPr/>
              <a:t>‹N°›</a:t>
            </a:fld>
            <a:endParaRPr lang="en-US" dirty="0"/>
          </a:p>
        </p:txBody>
      </p:sp>
    </p:spTree>
    <p:extLst>
      <p:ext uri="{BB962C8B-B14F-4D97-AF65-F5344CB8AC3E}">
        <p14:creationId xmlns:p14="http://schemas.microsoft.com/office/powerpoint/2010/main" xmlns="" val="597602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dirty="0" smtClean="0"/>
              <a:t>Aujourd’hui je vous présente</a:t>
            </a:r>
            <a:r>
              <a:rPr lang="fr-FR" baseline="0" dirty="0" smtClean="0"/>
              <a:t> les travaux réalisés pour les mouvements d’animaux et produits d’origine animale au sein des </a:t>
            </a:r>
            <a:r>
              <a:rPr lang="fr-FR" baseline="0" smtClean="0"/>
              <a:t>pays REMESA</a:t>
            </a:r>
            <a:endParaRPr lang="fr-FR" baseline="0" dirty="0"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68417F-730D-421A-AB19-7DCCFF553F16}" type="slidenum">
              <a:rPr lang="fr-FR" smtClean="0"/>
              <a:pPr fontAlgn="base">
                <a:spcBef>
                  <a:spcPct val="0"/>
                </a:spcBef>
                <a:spcAft>
                  <a:spcPct val="0"/>
                </a:spcAft>
                <a:defRPr/>
              </a:pPr>
              <a:t>1</a:t>
            </a:fld>
            <a:endParaRPr lang="fr-FR"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a:p>
            <a:r>
              <a:rPr lang="fr-FR" dirty="0" smtClean="0"/>
              <a:t>Je vous présente quelques résultats dégagées auprès des informations regroupées.</a:t>
            </a:r>
          </a:p>
          <a:p>
            <a:endParaRPr lang="fr-FR" dirty="0" smtClean="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pPr>
              <a:buNone/>
            </a:pPr>
            <a:endParaRPr lang="fr-FR" dirty="0" smtClean="0"/>
          </a:p>
          <a:p>
            <a:pPr>
              <a:buNone/>
            </a:pPr>
            <a:r>
              <a:rPr lang="fr-FR" dirty="0" smtClean="0"/>
              <a:t>On</a:t>
            </a:r>
            <a:r>
              <a:rPr lang="fr-FR" baseline="0" dirty="0" smtClean="0"/>
              <a:t> commence par  une </a:t>
            </a:r>
            <a:r>
              <a:rPr lang="fr-FR" dirty="0" smtClean="0"/>
              <a:t>vue globale sur les mouvements des bovins et viande bovine entre les pays REMESA:</a:t>
            </a:r>
          </a:p>
          <a:p>
            <a:pPr>
              <a:buNone/>
            </a:pPr>
            <a:endParaRPr lang="fr-FR" dirty="0" smtClean="0"/>
          </a:p>
          <a:p>
            <a:pPr>
              <a:buNone/>
            </a:pPr>
            <a:endParaRPr lang="fr-FR" dirty="0" smtClean="0"/>
          </a:p>
          <a:p>
            <a:pPr>
              <a:buNone/>
            </a:pPr>
            <a:endParaRPr lang="fr-FR" dirty="0" smtClean="0"/>
          </a:p>
          <a:p>
            <a:pPr>
              <a:buNone/>
            </a:pPr>
            <a:endParaRPr lang="en-US" dirty="0" smtClean="0"/>
          </a:p>
          <a:p>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Cette carte regroupe  les 10 pays REMESA.</a:t>
            </a:r>
          </a:p>
          <a:p>
            <a:r>
              <a:rPr lang="fr-FR" baseline="0" dirty="0" smtClean="0"/>
              <a:t>Les flèches rouges représentent les flux des bovins vivants en 2011:</a:t>
            </a:r>
          </a:p>
          <a:p>
            <a:r>
              <a:rPr lang="fr-FR" baseline="0" dirty="0" smtClean="0"/>
              <a:t>Les déplacement sont toujours du Nord au sud.</a:t>
            </a:r>
          </a:p>
          <a:p>
            <a:r>
              <a:rPr lang="fr-FR" baseline="0" dirty="0" smtClean="0"/>
              <a:t>Les échanges sont très importants notamment l’Italie qui importe 81% de ces besoins de la France </a:t>
            </a:r>
          </a:p>
          <a:p>
            <a:r>
              <a:rPr lang="fr-FR" baseline="0" dirty="0" smtClean="0"/>
              <a:t>. </a:t>
            </a:r>
          </a:p>
          <a:p>
            <a:r>
              <a:rPr lang="fr-FR" baseline="0" dirty="0" smtClean="0"/>
              <a:t> l’Italie importe 81% de ces besoins , l’Algérie 48%, Tunisie Portugal 8% et Maroc 12%.</a:t>
            </a:r>
          </a:p>
          <a:p>
            <a:r>
              <a:rPr lang="fr-FR" baseline="0" dirty="0" smtClean="0"/>
              <a:t>Le Portugal importe 80% de ces besoins de l’Espagne alors que l’Italie importe 2% de l’Espagne et 1% du Portugal.</a:t>
            </a:r>
          </a:p>
          <a:p>
            <a:endParaRPr lang="fr-FR" baseline="0" dirty="0" smtClean="0"/>
          </a:p>
          <a:p>
            <a:r>
              <a:rPr lang="fr-FR" baseline="0" dirty="0" smtClean="0"/>
              <a:t>Les flèches bleues référent aux mouvements de viande bovine (de tout type).</a:t>
            </a:r>
          </a:p>
          <a:p>
            <a:r>
              <a:rPr lang="fr-FR" baseline="0" dirty="0" smtClean="0"/>
              <a:t>L’Italie exporte entre 0.01 et 0.15 de la quantité de viande exportée respectivement vers la Libye, la Tunisie et l’Algérie.</a:t>
            </a:r>
          </a:p>
          <a:p>
            <a:endParaRPr lang="fr-FR" baseline="0" dirty="0" smtClean="0"/>
          </a:p>
          <a:p>
            <a:r>
              <a:rPr lang="fr-FR" baseline="0" dirty="0" smtClean="0"/>
              <a:t>La France importe 13% des ces besoins de l’Italie et 5% de l’Espagne. Elle exporte au Portugal 32% de ces besoins, à l’Espagne 3% et au Maroc 23% de ces besoins.</a:t>
            </a:r>
          </a:p>
          <a:p>
            <a:r>
              <a:rPr lang="fr-FR" baseline="0" dirty="0" smtClean="0"/>
              <a:t>L’Algérie importe 0.6% de ces besoins en viande importés de l’Espagne, le Maroc 23% alors que le Portugal importe 67% de ces besoins de l’Espagne.</a:t>
            </a:r>
          </a:p>
          <a:p>
            <a:endParaRPr lang="fr-FR" baseline="0" dirty="0" smtClean="0"/>
          </a:p>
          <a:p>
            <a:r>
              <a:rPr lang="fr-FR" baseline="0" dirty="0" smtClean="0"/>
              <a:t>Conclusion: La plupart des flux sortent de la France vers les autres pays</a:t>
            </a:r>
          </a:p>
          <a:p>
            <a:r>
              <a:rPr lang="fr-FR" baseline="0" dirty="0" smtClean="0"/>
              <a:t>Les pays de l’</a:t>
            </a:r>
            <a:r>
              <a:rPr lang="fr-FR" baseline="0" dirty="0" err="1" smtClean="0"/>
              <a:t>ue</a:t>
            </a:r>
            <a:r>
              <a:rPr lang="fr-FR" baseline="0" dirty="0" smtClean="0"/>
              <a:t> </a:t>
            </a:r>
            <a:r>
              <a:rPr lang="fr-FR" baseline="0" dirty="0" err="1" smtClean="0"/>
              <a:t>prioritisent</a:t>
            </a:r>
            <a:r>
              <a:rPr lang="fr-FR" baseline="0" dirty="0" smtClean="0"/>
              <a:t> les échanges entre eux afin de minimiser les risques de transmission des maladies.</a:t>
            </a:r>
          </a:p>
          <a:p>
            <a:endParaRPr lang="fr-FR" baseline="0" dirty="0" smtClean="0"/>
          </a:p>
          <a:p>
            <a:endParaRPr lang="fr-FR" baseline="0" dirty="0" smtClean="0"/>
          </a:p>
          <a:p>
            <a:endParaRPr lang="fr-FR" baseline="0" dirty="0" smtClean="0"/>
          </a:p>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Maladie identifiée</a:t>
            </a:r>
            <a:r>
              <a:rPr lang="fr-FR" baseline="0" dirty="0" smtClean="0"/>
              <a:t> comme prioritaire par les pays REMESA</a:t>
            </a:r>
          </a:p>
          <a:p>
            <a:r>
              <a:rPr lang="fr-FR" baseline="0" dirty="0" smtClean="0"/>
              <a:t>Menace réelle pour toute la région </a:t>
            </a:r>
          </a:p>
          <a:p>
            <a:r>
              <a:rPr lang="fr-FR" baseline="0" dirty="0" smtClean="0"/>
              <a:t>A causé une perte économique pour l’</a:t>
            </a:r>
            <a:r>
              <a:rPr lang="fr-FR" baseline="0" dirty="0" err="1" smtClean="0"/>
              <a:t>égypte</a:t>
            </a:r>
            <a:r>
              <a:rPr lang="fr-FR" baseline="0" dirty="0" smtClean="0"/>
              <a:t>.</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a:t>
            </a:r>
            <a:r>
              <a:rPr lang="fr-FR" baseline="0" dirty="0" smtClean="0"/>
              <a:t> se basant sur les données collectées auprès du site du ministère de commerce extérieur de l’Egypte on a représenté les flux d’animaux et produits d’origine animale importés par l’Egypte en 2011 par les flèches rouges.</a:t>
            </a:r>
          </a:p>
          <a:p>
            <a:r>
              <a:rPr lang="fr-FR" baseline="0" dirty="0" smtClean="0"/>
              <a:t>Les points verts se référent aux pays d’origine :</a:t>
            </a:r>
          </a:p>
          <a:p>
            <a:r>
              <a:rPr lang="fr-FR" baseline="0" dirty="0" smtClean="0"/>
              <a:t>Donc  les flux proviennent presque de toutes les régions du monde mais surtout l’Asie, l’Afrique et l’Europe.</a:t>
            </a:r>
            <a:endParaRPr lang="fr-FR" dirty="0" smtClean="0"/>
          </a:p>
          <a:p>
            <a:endParaRPr lang="fr-FR" dirty="0" smtClean="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a:t>
            </a:r>
            <a:r>
              <a:rPr lang="fr-FR" baseline="0" dirty="0" smtClean="0"/>
              <a:t> ce qui concerne les flux sortant de l’Egypte: l’Egypte n’est pas un pays exportateur d’animaux mais il y a des échanges avec la </a:t>
            </a:r>
            <a:r>
              <a:rPr lang="fr-FR" baseline="0" dirty="0" err="1" smtClean="0"/>
              <a:t>libye</a:t>
            </a:r>
            <a:r>
              <a:rPr lang="fr-FR" baseline="0" dirty="0" smtClean="0"/>
              <a:t>, Syrie, Irak, la  </a:t>
            </a:r>
            <a:r>
              <a:rPr lang="fr-FR" baseline="0" dirty="0" err="1" smtClean="0"/>
              <a:t>turquie</a:t>
            </a:r>
            <a:r>
              <a:rPr lang="fr-FR" baseline="0" dirty="0" smtClean="0"/>
              <a:t>,  les pays du golf, la Russie </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Et</a:t>
            </a:r>
            <a:r>
              <a:rPr lang="fr-FR" baseline="0" dirty="0" smtClean="0"/>
              <a:t> on achève cette partie par une petite évaluation des mouvements non contrôlés.</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a:t>
            </a:r>
            <a:r>
              <a:rPr lang="fr-FR" baseline="0" dirty="0" smtClean="0"/>
              <a:t> mouvements non contrôlés sont très fréquents en Afrique du Nord et  </a:t>
            </a:r>
            <a:r>
              <a:rPr lang="fr-FR" dirty="0" smtClean="0"/>
              <a:t>Constituent</a:t>
            </a:r>
            <a:r>
              <a:rPr lang="fr-FR" baseline="0" dirty="0" smtClean="0"/>
              <a:t> </a:t>
            </a:r>
            <a:r>
              <a:rPr lang="fr-FR" dirty="0" smtClean="0"/>
              <a:t>une plaque tournante du</a:t>
            </a:r>
            <a:r>
              <a:rPr lang="fr-FR" baseline="0" dirty="0" smtClean="0"/>
              <a:t> commerce illégal d’animaux notamment: les ovins, les caprins les camelins, les bovins, les volailles, œufs et produits laitiers :ces mouvements sont représentés par les flèches bleues.</a:t>
            </a:r>
          </a:p>
          <a:p>
            <a:r>
              <a:rPr lang="fr-FR" baseline="0" dirty="0" smtClean="0"/>
              <a:t>la plupart des mouvement se fait par voie terrestre, en effet, cette région est caractérisée par  de très longues frontières à caractère désertique  qui varie entre </a:t>
            </a:r>
            <a:r>
              <a:rPr lang="fr-FR" dirty="0" smtClean="0"/>
              <a:t>460 ( Tunisie-Libye) et 1560 km (Maroc-Mauritanie)</a:t>
            </a:r>
          </a:p>
          <a:p>
            <a:r>
              <a:rPr lang="fr-FR" baseline="0" dirty="0" smtClean="0"/>
              <a:t>Et qui demeure une contrainte objective majeure à laquelle les services de contrôle doivent faire face.</a:t>
            </a:r>
          </a:p>
          <a:p>
            <a:r>
              <a:rPr lang="fr-FR" baseline="0" dirty="0" smtClean="0"/>
              <a:t>Les flux qui croisent la frontière  chaque année sont difficile à estimer  et dépendent de plusieurs facteurs ( la variation des prix, les relations entre les familles, climats, ramadan…)</a:t>
            </a:r>
          </a:p>
          <a:p>
            <a:r>
              <a:rPr lang="fr-FR" baseline="0" dirty="0" smtClean="0"/>
              <a:t>Ce type de mouvement existe aussi au niveau des frontières avec le Niger, Tchad, Mali, Sénégal, soudan et présente un risque très grave de transmission des maladies contagieuses vu que ces pays ont une situation sanitaire différente de celle les pays de l’Afrique du nord.   Maladies différentes </a:t>
            </a:r>
          </a:p>
          <a:p>
            <a:endParaRPr lang="fr-FR" baseline="0" dirty="0" smtClean="0"/>
          </a:p>
          <a:p>
            <a:r>
              <a:rPr lang="fr-FR" baseline="0" dirty="0" smtClean="0"/>
              <a:t>Ce comportement est aussi une contrainte commerciale car il limite les échanges légales avec d’autres pays.</a:t>
            </a:r>
          </a:p>
          <a:p>
            <a:endParaRPr lang="fr-FR" baseline="0" dirty="0" smtClean="0"/>
          </a:p>
          <a:p>
            <a:endParaRPr lang="fr-FR" baseline="0" dirty="0" smtClean="0"/>
          </a:p>
          <a:p>
            <a:endParaRPr lang="fr-FR" baseline="0" dirty="0" smtClean="0"/>
          </a:p>
          <a:p>
            <a:endParaRPr lang="fr-FR" baseline="0" dirty="0" smtClean="0"/>
          </a:p>
          <a:p>
            <a:endParaRPr lang="fr-FR" dirty="0" smtClean="0"/>
          </a:p>
          <a:p>
            <a:endParaRPr lang="fr-FR" dirty="0" smtClean="0"/>
          </a:p>
          <a:p>
            <a:r>
              <a:rPr lang="fr-FR" dirty="0" smtClean="0"/>
              <a:t>La longueur des frontières varie entre 460 ( Tunisie-Libye) et 1560 km (Maroc-Mauritanie)</a:t>
            </a:r>
          </a:p>
          <a:p>
            <a:r>
              <a:rPr lang="fr-FR" dirty="0" smtClean="0"/>
              <a:t>/</a:t>
            </a:r>
            <a:r>
              <a:rPr lang="fr-FR" dirty="0" err="1" smtClean="0"/>
              <a:t>libye</a:t>
            </a:r>
            <a:r>
              <a:rPr lang="fr-FR" dirty="0" smtClean="0"/>
              <a:t>-</a:t>
            </a:r>
            <a:r>
              <a:rPr lang="fr-FR" dirty="0" err="1" smtClean="0"/>
              <a:t>algérie</a:t>
            </a:r>
            <a:r>
              <a:rPr lang="fr-FR" baseline="0" dirty="0" smtClean="0"/>
              <a:t> : 982km / Egypte-</a:t>
            </a:r>
            <a:r>
              <a:rPr lang="fr-FR" baseline="0" dirty="0" err="1" smtClean="0"/>
              <a:t>libye</a:t>
            </a:r>
            <a:r>
              <a:rPr lang="fr-FR" baseline="0" dirty="0" smtClean="0"/>
              <a:t> : 1115km / </a:t>
            </a:r>
            <a:r>
              <a:rPr lang="fr-FR" baseline="0" dirty="0" err="1" smtClean="0"/>
              <a:t>Algérie_Maroc</a:t>
            </a:r>
            <a:r>
              <a:rPr lang="fr-FR" baseline="0" dirty="0" smtClean="0"/>
              <a:t>: 1559km</a:t>
            </a:r>
            <a:endParaRPr lang="fr-FR" dirty="0" smtClean="0"/>
          </a:p>
          <a:p>
            <a:endParaRPr lang="fr-FR" dirty="0" smtClean="0"/>
          </a:p>
          <a:p>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mouvements d’animaux contrôlés et non contrôlés dépendent de 3 grands facteurs:</a:t>
            </a:r>
          </a:p>
          <a:p>
            <a:endParaRPr lang="fr-FR" dirty="0" smtClean="0"/>
          </a:p>
          <a:p>
            <a:r>
              <a:rPr lang="fr-FR" dirty="0" smtClean="0"/>
              <a:t>Le premier est socio-économique tel que</a:t>
            </a:r>
            <a:r>
              <a:rPr lang="fr-FR" baseline="0" dirty="0" smtClean="0"/>
              <a:t> la variation des prix ( quand les prix sont élevés il y a souvent importation et risques d’entrée clandestine) , relations sociales et familiales ( des familles habitent de part et d’autre des frontières et se déplacent avec leurs troupeaux), transhumance( recherche d’aliments)</a:t>
            </a:r>
          </a:p>
          <a:p>
            <a:endParaRPr lang="fr-FR" baseline="0" dirty="0" smtClean="0"/>
          </a:p>
          <a:p>
            <a:r>
              <a:rPr lang="fr-FR" baseline="0" dirty="0" smtClean="0"/>
              <a:t>Les facteurs politiques tel que les relations diplomatiques entre  les pays voisins ( entrée clandestine)</a:t>
            </a:r>
          </a:p>
          <a:p>
            <a:r>
              <a:rPr lang="fr-FR" baseline="0" dirty="0" smtClean="0"/>
              <a:t>Révolutions et conflits ( entrainent des fois une entrée massive de troupeaux  </a:t>
            </a:r>
            <a:r>
              <a:rPr lang="fr-FR" baseline="0" dirty="0" err="1" smtClean="0"/>
              <a:t>exple</a:t>
            </a:r>
            <a:r>
              <a:rPr lang="fr-FR" baseline="0" dirty="0" smtClean="0"/>
              <a:t>: </a:t>
            </a:r>
            <a:r>
              <a:rPr lang="fr-FR" baseline="0" dirty="0" err="1" smtClean="0"/>
              <a:t>libye</a:t>
            </a:r>
            <a:r>
              <a:rPr lang="fr-FR" baseline="0" dirty="0" smtClean="0"/>
              <a:t> et </a:t>
            </a:r>
            <a:r>
              <a:rPr lang="fr-FR" baseline="0" dirty="0" err="1" smtClean="0"/>
              <a:t>tunisie</a:t>
            </a:r>
            <a:r>
              <a:rPr lang="fr-FR" baseline="0" dirty="0" smtClean="0"/>
              <a:t> 2011)</a:t>
            </a:r>
          </a:p>
          <a:p>
            <a:endParaRPr lang="fr-FR" baseline="0" dirty="0" smtClean="0"/>
          </a:p>
          <a:p>
            <a:r>
              <a:rPr lang="fr-FR" baseline="0" dirty="0" smtClean="0"/>
              <a:t>Enfin les facteurs géographiques:  accès difficile aux marchés locaux donc accès vers un pays voisin devient plus facile. Sécheresse, désert : déplacement pour le pâturage et la recherche d’alimentation et de l’eau </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prochaines étapes sont </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Après avoir présenter</a:t>
            </a:r>
            <a:r>
              <a:rPr lang="fr-FR" baseline="0" dirty="0" smtClean="0"/>
              <a:t> le projet notamment les objectifs et les étapes de mise en place, on va aborder  quelques résultats  </a:t>
            </a:r>
            <a:r>
              <a:rPr lang="fr-FR" baseline="0" smtClean="0"/>
              <a:t>et conclure avec les prochaines étapes.</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Après validation et réception d’informations auprès des PF .</a:t>
            </a:r>
          </a:p>
          <a:p>
            <a:endParaRPr lang="fr-FR" dirty="0" smtClean="0"/>
          </a:p>
          <a:p>
            <a:r>
              <a:rPr lang="fr-FR" dirty="0" smtClean="0"/>
              <a:t>On procédera à la collecte des données pour les</a:t>
            </a:r>
            <a:r>
              <a:rPr lang="fr-FR" baseline="0" dirty="0" smtClean="0"/>
              <a:t> cinq dernières années  pour enfin regrouper les info dans une seule base qui sera partagée sur le site REMESA.</a:t>
            </a:r>
          </a:p>
          <a:p>
            <a:endParaRPr lang="fr-FR" baseline="0" dirty="0" smtClean="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Je vous remercie pour votre attention!</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mouvements transfrontaliers</a:t>
            </a:r>
            <a:r>
              <a:rPr lang="fr-FR" baseline="0" dirty="0" smtClean="0"/>
              <a:t>  d’animaux constituent un risque majeur de transfert de maladies d’un pays à l’autre.</a:t>
            </a:r>
          </a:p>
          <a:p>
            <a:r>
              <a:rPr lang="fr-FR" baseline="0" dirty="0" smtClean="0"/>
              <a:t>GCP : renforcement des systèmes de prévention et de contrôle des maladies animale transfrontalières au Maghreb et Egypte en vue d’établir un REMESA.</a:t>
            </a:r>
          </a:p>
          <a:p>
            <a:r>
              <a:rPr lang="fr-FR" baseline="0" dirty="0" smtClean="0"/>
              <a:t>Sur le plan méditerranéen, les échanges commerciaux d’animaux et de produits d’origine animale entre les pays REMESA sont très fréquents d’où l’idée d’installer une base de données régionale regroupant les informations collectées auprès de ces derniers dans le cadre du projet  </a:t>
            </a:r>
            <a:r>
              <a:rPr lang="fr-FR" sz="1200" dirty="0" smtClean="0"/>
              <a:t>GCP/RAB/010/SPA.</a:t>
            </a:r>
          </a:p>
          <a:p>
            <a:endParaRPr lang="fr-FR" sz="1200" dirty="0" smtClean="0"/>
          </a:p>
          <a:p>
            <a:r>
              <a:rPr lang="fr-FR" sz="1200" dirty="0" smtClean="0"/>
              <a:t>Cette</a:t>
            </a:r>
            <a:r>
              <a:rPr lang="fr-FR" sz="1200" baseline="0" dirty="0" smtClean="0"/>
              <a:t> activité était proposée et validée par les partenaires pendant l’atelier RESEPSA-RECOMPSA en juin2011.</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 mise en place d’une telle base de données actualisée permettra</a:t>
            </a:r>
            <a:r>
              <a:rPr lang="fr-FR" baseline="0" dirty="0" smtClean="0"/>
              <a:t> non seulement d’avoir une vue globale des flux d’animaux dans la région et dans le monde  , mais de faciliter l’échange d’info(2), apporter un appui aux services vétérinaires pour la mise en œuvre des mesures de prévention et de contrôle de maladies et Evaluer les risques de transmission des maladies engendrés par les mouvements d’animaux entre les différents pays.</a:t>
            </a:r>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a:t>
            </a:r>
            <a:r>
              <a:rPr lang="fr-FR" baseline="0" dirty="0" smtClean="0"/>
              <a:t> </a:t>
            </a:r>
            <a:r>
              <a:rPr lang="fr-FR" dirty="0" smtClean="0"/>
              <a:t>mise en place a durée 3 mois de </a:t>
            </a:r>
            <a:r>
              <a:rPr lang="fr-FR" dirty="0" err="1" smtClean="0"/>
              <a:t>fév</a:t>
            </a:r>
            <a:r>
              <a:rPr lang="fr-FR" dirty="0" smtClean="0"/>
              <a:t> à avril 2012 et comporte 3 étapes </a:t>
            </a:r>
          </a:p>
          <a:p>
            <a:endParaRPr lang="fr-FR" dirty="0" smtClean="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solidFill>
                <a:srgbClr val="FF0000"/>
              </a:solidFill>
            </a:endParaRPr>
          </a:p>
          <a:p>
            <a:r>
              <a:rPr lang="fr-FR" dirty="0" smtClean="0"/>
              <a:t>Pour</a:t>
            </a:r>
            <a:r>
              <a:rPr lang="fr-FR" baseline="0" dirty="0" smtClean="0"/>
              <a:t> la Tunisie, Algérie, Italie, Portugal : les info sont collectés auprès des instituts des statistiques de chaque pays.</a:t>
            </a:r>
          </a:p>
          <a:p>
            <a:r>
              <a:rPr lang="fr-FR" baseline="0" dirty="0" smtClean="0"/>
              <a:t>Egypte: ministère du commerce</a:t>
            </a:r>
          </a:p>
          <a:p>
            <a:r>
              <a:rPr lang="fr-FR" baseline="0" dirty="0" smtClean="0"/>
              <a:t>France: ministère de l’économie</a:t>
            </a:r>
          </a:p>
          <a:p>
            <a:r>
              <a:rPr lang="fr-FR" baseline="0" dirty="0" smtClean="0"/>
              <a:t>L’Espagne: services des douanes</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Le Maroc : office des changes</a:t>
            </a:r>
          </a:p>
          <a:p>
            <a:r>
              <a:rPr lang="fr-FR" baseline="0" dirty="0" smtClean="0"/>
              <a:t>Mauritanie: </a:t>
            </a:r>
            <a:r>
              <a:rPr lang="fr-FR" dirty="0" smtClean="0">
                <a:solidFill>
                  <a:srgbClr val="FF0000"/>
                </a:solidFill>
              </a:rPr>
              <a:t>2004</a:t>
            </a:r>
            <a:r>
              <a:rPr lang="fr-FR" dirty="0" smtClean="0"/>
              <a:t>: Importations -&gt;</a:t>
            </a:r>
            <a:r>
              <a:rPr lang="fr-FR" baseline="0" dirty="0" smtClean="0"/>
              <a:t> rapport réalisé par l’organisation </a:t>
            </a:r>
            <a:r>
              <a:rPr lang="fr-FR" baseline="0" dirty="0" err="1" smtClean="0"/>
              <a:t>african</a:t>
            </a:r>
            <a:r>
              <a:rPr lang="fr-FR" baseline="0" dirty="0" smtClean="0"/>
              <a:t> for </a:t>
            </a:r>
            <a:r>
              <a:rPr lang="fr-FR" baseline="0" dirty="0" err="1" smtClean="0"/>
              <a:t>market</a:t>
            </a:r>
            <a:endParaRPr lang="fr-FR" dirty="0" smtClean="0"/>
          </a:p>
          <a:p>
            <a:r>
              <a:rPr lang="fr-FR" dirty="0" smtClean="0"/>
              <a:t>                 2011: exportations -&gt; office</a:t>
            </a:r>
            <a:r>
              <a:rPr lang="fr-FR" baseline="0" dirty="0" smtClean="0"/>
              <a:t> national des statistiques</a:t>
            </a:r>
          </a:p>
          <a:p>
            <a:r>
              <a:rPr lang="fr-FR" baseline="0" dirty="0" smtClean="0"/>
              <a:t>La Libye: aucune info partagée sur le web</a:t>
            </a:r>
            <a:endParaRPr lang="fr-FR" dirty="0" smtClean="0"/>
          </a:p>
          <a:p>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a:t>
            </a:r>
            <a:r>
              <a:rPr lang="fr-FR" baseline="0" dirty="0" smtClean="0"/>
              <a:t> deuxième étape étant l’insertion des info collectées dans la base sur le logiciel Excel.</a:t>
            </a:r>
            <a:endParaRPr lang="en-US" baseline="0" dirty="0" smtClean="0"/>
          </a:p>
          <a:p>
            <a:r>
              <a:rPr lang="fr-FR" baseline="0" dirty="0" smtClean="0"/>
              <a:t> la matrice comporte deux volets : import et export  avec la prise en compte des mouvements non officiels</a:t>
            </a:r>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Voilà une capture d’écran pour vous montrer</a:t>
            </a:r>
            <a:r>
              <a:rPr lang="fr-FR" baseline="0" dirty="0" smtClean="0"/>
              <a:t> le format de la base </a:t>
            </a:r>
            <a:endParaRPr lang="fr-FR" dirty="0" smtClean="0"/>
          </a:p>
          <a:p>
            <a:r>
              <a:rPr lang="fr-FR" dirty="0" smtClean="0"/>
              <a:t>Il existe 19 colonnes</a:t>
            </a:r>
            <a:r>
              <a:rPr lang="fr-FR" baseline="0" dirty="0" smtClean="0"/>
              <a:t> parmi lesquelles 13 correspondent aux variables que l’on souhaite renseigner:</a:t>
            </a:r>
          </a:p>
          <a:p>
            <a:r>
              <a:rPr lang="fr-FR" baseline="0" dirty="0" smtClean="0"/>
              <a:t>_  catégorie produits: 5 grandes catégories sont proposés :</a:t>
            </a:r>
          </a:p>
          <a:p>
            <a:r>
              <a:rPr lang="fr-FR" baseline="0" dirty="0" smtClean="0"/>
              <a:t>                                   1</a:t>
            </a:r>
            <a:r>
              <a:rPr lang="fr-FR" sz="1200" kern="1200" dirty="0" smtClean="0">
                <a:solidFill>
                  <a:schemeClr val="tx1"/>
                </a:solidFill>
                <a:latin typeface="+mn-lt"/>
                <a:ea typeface="+mn-ea"/>
                <a:cs typeface="+mn-cs"/>
              </a:rPr>
              <a:t>)	</a:t>
            </a:r>
            <a:r>
              <a:rPr lang="fr-FR" sz="1200" i="1" kern="1200" dirty="0" smtClean="0">
                <a:solidFill>
                  <a:srgbClr val="FF0000"/>
                </a:solidFill>
                <a:latin typeface="+mn-lt"/>
                <a:ea typeface="+mn-ea"/>
                <a:cs typeface="+mn-cs"/>
              </a:rPr>
              <a:t>Animaux vivants </a:t>
            </a:r>
            <a:r>
              <a:rPr lang="fr-FR" sz="1200" kern="1200" dirty="0" smtClean="0">
                <a:solidFill>
                  <a:schemeClr val="tx1"/>
                </a:solidFill>
                <a:latin typeface="+mn-lt"/>
                <a:ea typeface="+mn-ea"/>
                <a:cs typeface="+mn-cs"/>
              </a:rPr>
              <a:t>: tout types d’animaux.</a:t>
            </a:r>
            <a:endParaRPr lang="en-US" sz="1200" kern="120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2</a:t>
            </a:r>
            <a:r>
              <a:rPr lang="fr-FR" sz="1200" kern="1200" dirty="0" smtClean="0">
                <a:solidFill>
                  <a:schemeClr val="tx1"/>
                </a:solidFill>
                <a:latin typeface="+mn-lt"/>
                <a:ea typeface="+mn-ea"/>
                <a:cs typeface="+mn-cs"/>
              </a:rPr>
              <a:t>)</a:t>
            </a:r>
            <a:r>
              <a:rPr lang="fr-FR" sz="1200" i="1" kern="1200" dirty="0" smtClean="0">
                <a:solidFill>
                  <a:schemeClr val="tx1"/>
                </a:solidFill>
                <a:latin typeface="+mn-lt"/>
                <a:ea typeface="+mn-ea"/>
                <a:cs typeface="+mn-cs"/>
              </a:rPr>
              <a:t>Viande</a:t>
            </a:r>
            <a:r>
              <a:rPr lang="fr-FR" sz="1200" kern="1200" dirty="0" smtClean="0">
                <a:solidFill>
                  <a:schemeClr val="tx1"/>
                </a:solidFill>
                <a:latin typeface="+mn-lt"/>
                <a:ea typeface="+mn-ea"/>
                <a:cs typeface="+mn-cs"/>
              </a:rPr>
              <a:t> : tout les types de viandes rouges et blanches.</a:t>
            </a:r>
            <a:endParaRPr lang="en-US"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3)</a:t>
            </a:r>
            <a:r>
              <a:rPr lang="fr-FR" sz="1200" i="1" kern="1200" dirty="0" smtClean="0">
                <a:solidFill>
                  <a:schemeClr val="tx1"/>
                </a:solidFill>
                <a:latin typeface="+mn-lt"/>
                <a:ea typeface="+mn-ea"/>
                <a:cs typeface="+mn-cs"/>
              </a:rPr>
              <a:t>Œufs et Ovo produits</a:t>
            </a:r>
            <a:r>
              <a:rPr lang="fr-FR" sz="120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4)</a:t>
            </a:r>
            <a:r>
              <a:rPr lang="fr-FR" sz="1200" i="1" kern="1200" dirty="0" smtClean="0">
                <a:solidFill>
                  <a:schemeClr val="tx1"/>
                </a:solidFill>
                <a:latin typeface="+mn-lt"/>
                <a:ea typeface="+mn-ea"/>
                <a:cs typeface="+mn-cs"/>
              </a:rPr>
              <a:t>Produits laitiers </a:t>
            </a:r>
            <a:r>
              <a:rPr lang="fr-FR" sz="1200" kern="1200" dirty="0" smtClean="0">
                <a:solidFill>
                  <a:schemeClr val="tx1"/>
                </a:solidFill>
                <a:latin typeface="+mn-lt"/>
                <a:ea typeface="+mn-ea"/>
                <a:cs typeface="+mn-cs"/>
              </a:rPr>
              <a:t>: le lait et ses dérivés.</a:t>
            </a:r>
            <a:endParaRPr lang="en-US"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5)</a:t>
            </a:r>
            <a:r>
              <a:rPr lang="fr-FR" sz="1200" i="1" kern="1200" dirty="0" smtClean="0">
                <a:solidFill>
                  <a:schemeClr val="tx1"/>
                </a:solidFill>
                <a:latin typeface="+mn-lt"/>
                <a:ea typeface="+mn-ea"/>
                <a:cs typeface="+mn-cs"/>
              </a:rPr>
              <a:t>Autres</a:t>
            </a:r>
            <a:r>
              <a:rPr lang="fr-FR" sz="1200" kern="1200" dirty="0" smtClean="0">
                <a:solidFill>
                  <a:schemeClr val="tx1"/>
                </a:solidFill>
                <a:latin typeface="+mn-lt"/>
                <a:ea typeface="+mn-ea"/>
                <a:cs typeface="+mn-cs"/>
              </a:rPr>
              <a:t> : autres produits d’origine animale tels que les cuirs, les graisses, les protéines,</a:t>
            </a:r>
          </a:p>
          <a:p>
            <a:r>
              <a:rPr lang="fr-FR" sz="1200" kern="1200" dirty="0" smtClean="0">
                <a:solidFill>
                  <a:schemeClr val="tx1"/>
                </a:solidFill>
                <a:latin typeface="+mn-lt"/>
                <a:ea typeface="+mn-ea"/>
                <a:cs typeface="+mn-cs"/>
              </a:rPr>
              <a:t>_</a:t>
            </a:r>
            <a:r>
              <a:rPr lang="fr-FR" sz="1200" kern="1200" baseline="0" dirty="0" smtClean="0">
                <a:solidFill>
                  <a:schemeClr val="tx1"/>
                </a:solidFill>
                <a:latin typeface="+mn-lt"/>
                <a:ea typeface="+mn-ea"/>
                <a:cs typeface="+mn-cs"/>
              </a:rPr>
              <a:t> Sous catégorie: il s’agit de préciser l’</a:t>
            </a:r>
            <a:r>
              <a:rPr lang="fr-FR" sz="1200" kern="1200" baseline="0" dirty="0" err="1" smtClean="0">
                <a:solidFill>
                  <a:schemeClr val="tx1"/>
                </a:solidFill>
                <a:latin typeface="+mn-lt"/>
                <a:ea typeface="+mn-ea"/>
                <a:cs typeface="+mn-cs"/>
              </a:rPr>
              <a:t>éspece</a:t>
            </a:r>
            <a:r>
              <a:rPr lang="fr-FR" sz="1200" kern="1200" baseline="0" dirty="0" smtClean="0">
                <a:solidFill>
                  <a:schemeClr val="tx1"/>
                </a:solidFill>
                <a:latin typeface="+mn-lt"/>
                <a:ea typeface="+mn-ea"/>
                <a:cs typeface="+mn-cs"/>
              </a:rPr>
              <a:t> ou </a:t>
            </a:r>
            <a:r>
              <a:rPr lang="fr-FR" sz="1200" kern="1200" dirty="0" smtClean="0">
                <a:solidFill>
                  <a:schemeClr val="tx1"/>
                </a:solidFill>
                <a:latin typeface="+mn-lt"/>
                <a:ea typeface="+mn-ea"/>
                <a:cs typeface="+mn-cs"/>
              </a:rPr>
              <a:t> la nature du produit concernés : liste non limitative</a:t>
            </a:r>
            <a:r>
              <a:rPr lang="fr-FR" sz="1200" kern="1200" baseline="0" dirty="0" smtClean="0">
                <a:solidFill>
                  <a:schemeClr val="tx1"/>
                </a:solidFill>
                <a:latin typeface="+mn-lt"/>
                <a:ea typeface="+mn-ea"/>
                <a:cs typeface="+mn-cs"/>
              </a:rPr>
              <a:t> de valeurs possibles : bovins lait, viande, caprins, ovins, volailles chaire, ponte, viande bovine, ovine, </a:t>
            </a:r>
            <a:r>
              <a:rPr lang="fr-FR" sz="1200" kern="1200" baseline="0" dirty="0" err="1" smtClean="0">
                <a:solidFill>
                  <a:schemeClr val="tx1"/>
                </a:solidFill>
                <a:latin typeface="+mn-lt"/>
                <a:ea typeface="+mn-ea"/>
                <a:cs typeface="+mn-cs"/>
              </a:rPr>
              <a:t>etc</a:t>
            </a:r>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_ Description – produit : </a:t>
            </a:r>
            <a:r>
              <a:rPr lang="fr-FR" sz="1200" kern="1200" dirty="0" smtClean="0">
                <a:solidFill>
                  <a:schemeClr val="tx1"/>
                </a:solidFill>
                <a:latin typeface="+mn-lt"/>
                <a:ea typeface="+mn-ea"/>
                <a:cs typeface="+mn-cs"/>
              </a:rPr>
              <a:t>Pour les animaux, il s’agit de préciser l’âge, la race, le poids/pour</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les produits animaux, il s’agit de préciser l’état du produit, le poids, quantité en matière grasse</a:t>
            </a:r>
          </a:p>
          <a:p>
            <a:r>
              <a:rPr lang="fr-FR" sz="1200" kern="1200" dirty="0" smtClean="0">
                <a:solidFill>
                  <a:schemeClr val="tx1"/>
                </a:solidFill>
                <a:latin typeface="+mn-lt"/>
                <a:ea typeface="+mn-ea"/>
                <a:cs typeface="+mn-cs"/>
              </a:rPr>
              <a:t>_ Arrivée_pays: destination finale de l’animal/produit</a:t>
            </a:r>
          </a:p>
          <a:p>
            <a:r>
              <a:rPr lang="fr-FR" sz="1200" kern="1200" dirty="0" smtClean="0">
                <a:solidFill>
                  <a:schemeClr val="tx1"/>
                </a:solidFill>
                <a:latin typeface="+mn-lt"/>
                <a:ea typeface="+mn-ea"/>
                <a:cs typeface="+mn-cs"/>
              </a:rPr>
              <a:t>_ Arrivée- points:</a:t>
            </a:r>
            <a:r>
              <a:rPr lang="fr-FR" sz="1200" kern="1200" baseline="0" dirty="0" smtClean="0">
                <a:solidFill>
                  <a:schemeClr val="tx1"/>
                </a:solidFill>
                <a:latin typeface="+mn-lt"/>
                <a:ea typeface="+mn-ea"/>
                <a:cs typeface="+mn-cs"/>
              </a:rPr>
              <a:t> points d’inspection frontaliers </a:t>
            </a:r>
          </a:p>
          <a:p>
            <a:r>
              <a:rPr lang="fr-FR" sz="1200" kern="1200" baseline="0" dirty="0" smtClean="0">
                <a:solidFill>
                  <a:schemeClr val="tx1"/>
                </a:solidFill>
                <a:latin typeface="+mn-lt"/>
                <a:ea typeface="+mn-ea"/>
                <a:cs typeface="+mn-cs"/>
              </a:rPr>
              <a:t>_ Moyen de transport: 3 types de transport: aérien, maritime ou terrestre</a:t>
            </a:r>
          </a:p>
          <a:p>
            <a:r>
              <a:rPr lang="fr-FR" sz="1200" kern="1200" baseline="0" dirty="0" smtClean="0">
                <a:solidFill>
                  <a:schemeClr val="tx1"/>
                </a:solidFill>
                <a:latin typeface="+mn-lt"/>
                <a:ea typeface="+mn-ea"/>
                <a:cs typeface="+mn-cs"/>
              </a:rPr>
              <a:t>_ Motif: pour quelle raison: commerce? Transhumance?...</a:t>
            </a:r>
          </a:p>
          <a:p>
            <a:r>
              <a:rPr lang="fr-FR" sz="1200" kern="1200" baseline="0" dirty="0" smtClean="0">
                <a:solidFill>
                  <a:schemeClr val="tx1"/>
                </a:solidFill>
                <a:latin typeface="+mn-lt"/>
                <a:ea typeface="+mn-ea"/>
                <a:cs typeface="+mn-cs"/>
              </a:rPr>
              <a:t>_ </a:t>
            </a:r>
            <a:r>
              <a:rPr lang="fr-FR" sz="1200" kern="1200" baseline="0" dirty="0" err="1" smtClean="0">
                <a:solidFill>
                  <a:schemeClr val="tx1"/>
                </a:solidFill>
                <a:latin typeface="+mn-lt"/>
                <a:ea typeface="+mn-ea"/>
                <a:cs typeface="+mn-cs"/>
              </a:rPr>
              <a:t>Départ-pays</a:t>
            </a:r>
            <a:r>
              <a:rPr lang="fr-FR" sz="1200" kern="1200" baseline="0" dirty="0" smtClean="0">
                <a:solidFill>
                  <a:schemeClr val="tx1"/>
                </a:solidFill>
                <a:latin typeface="+mn-lt"/>
                <a:ea typeface="+mn-ea"/>
                <a:cs typeface="+mn-cs"/>
              </a:rPr>
              <a:t>: le pays de départ</a:t>
            </a:r>
          </a:p>
          <a:p>
            <a:r>
              <a:rPr lang="fr-FR" sz="1200" kern="1200" baseline="0" dirty="0" smtClean="0">
                <a:solidFill>
                  <a:schemeClr val="tx1"/>
                </a:solidFill>
                <a:latin typeface="+mn-lt"/>
                <a:ea typeface="+mn-ea"/>
                <a:cs typeface="+mn-cs"/>
              </a:rPr>
              <a:t>_ départ- point : PIF départ</a:t>
            </a:r>
          </a:p>
          <a:p>
            <a:r>
              <a:rPr lang="fr-FR" sz="1200" kern="1200" baseline="0" dirty="0" smtClean="0">
                <a:solidFill>
                  <a:schemeClr val="tx1"/>
                </a:solidFill>
                <a:latin typeface="+mn-lt"/>
                <a:ea typeface="+mn-ea"/>
                <a:cs typeface="+mn-cs"/>
              </a:rPr>
              <a:t>_ quantité : quantité transportée  et l’unité</a:t>
            </a:r>
          </a:p>
          <a:p>
            <a:r>
              <a:rPr lang="fr-FR" sz="1200" kern="1200" baseline="0" dirty="0" smtClean="0">
                <a:solidFill>
                  <a:schemeClr val="tx1"/>
                </a:solidFill>
                <a:latin typeface="+mn-lt"/>
                <a:ea typeface="+mn-ea"/>
                <a:cs typeface="+mn-cs"/>
              </a:rPr>
              <a:t>_ Prix  en cas de commerce et devise</a:t>
            </a:r>
          </a:p>
          <a:p>
            <a:r>
              <a:rPr lang="fr-FR" sz="1200" kern="1200" baseline="0" dirty="0" smtClean="0">
                <a:solidFill>
                  <a:schemeClr val="tx1"/>
                </a:solidFill>
                <a:latin typeface="+mn-lt"/>
                <a:ea typeface="+mn-ea"/>
                <a:cs typeface="+mn-cs"/>
              </a:rPr>
              <a:t>_ année</a:t>
            </a:r>
          </a:p>
          <a:p>
            <a:r>
              <a:rPr lang="fr-FR" sz="1200" kern="1200" baseline="0" dirty="0" smtClean="0">
                <a:solidFill>
                  <a:schemeClr val="tx1"/>
                </a:solidFill>
                <a:latin typeface="+mn-lt"/>
                <a:ea typeface="+mn-ea"/>
                <a:cs typeface="+mn-cs"/>
              </a:rPr>
              <a:t>_ commentaires ( info sup, remarques, suggestions...)</a:t>
            </a:r>
          </a:p>
          <a:p>
            <a:r>
              <a:rPr lang="fr-FR" sz="1200" kern="1200" baseline="0" dirty="0" smtClean="0">
                <a:solidFill>
                  <a:schemeClr val="tx1"/>
                </a:solidFill>
                <a:latin typeface="+mn-lt"/>
                <a:ea typeface="+mn-ea"/>
                <a:cs typeface="+mn-cs"/>
              </a:rPr>
              <a:t>_ source de l’information </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Insérer autant de lignes qu’il y a des données.</a:t>
            </a:r>
            <a:endParaRPr lang="fr-FR" sz="1200" kern="1200" dirty="0" smtClean="0">
              <a:solidFill>
                <a:schemeClr val="tx1"/>
              </a:solidFill>
              <a:latin typeface="+mn-lt"/>
              <a:ea typeface="+mn-ea"/>
              <a:cs typeface="+mn-cs"/>
            </a:endParaRPr>
          </a:p>
          <a:p>
            <a:endParaRPr lang="fr-FR" sz="1200" kern="1200" dirty="0" smtClean="0">
              <a:solidFill>
                <a:schemeClr val="tx1"/>
              </a:solidFill>
              <a:latin typeface="+mn-lt"/>
              <a:ea typeface="+mn-ea"/>
              <a:cs typeface="+mn-cs"/>
            </a:endParaRPr>
          </a:p>
          <a:p>
            <a:endParaRPr lang="fr-FR" sz="1200" kern="1200" baseline="0" dirty="0" smtClean="0">
              <a:solidFill>
                <a:schemeClr val="tx1"/>
              </a:solidFill>
              <a:latin typeface="+mn-lt"/>
              <a:ea typeface="+mn-ea"/>
              <a:cs typeface="+mn-cs"/>
            </a:endParaRPr>
          </a:p>
          <a:p>
            <a:endParaRPr lang="fr-FR" sz="1200" kern="1200" baseline="0" dirty="0" smtClean="0">
              <a:solidFill>
                <a:schemeClr val="tx1"/>
              </a:solidFill>
              <a:latin typeface="+mn-lt"/>
              <a:ea typeface="+mn-ea"/>
              <a:cs typeface="+mn-cs"/>
            </a:endParaRPr>
          </a:p>
          <a:p>
            <a:endParaRPr lang="fr-FR" sz="1200" kern="1200" baseline="0" dirty="0" smtClean="0">
              <a:solidFill>
                <a:schemeClr val="tx1"/>
              </a:solidFill>
              <a:latin typeface="+mn-lt"/>
              <a:ea typeface="+mn-ea"/>
              <a:cs typeface="+mn-cs"/>
            </a:endParaRPr>
          </a:p>
          <a:p>
            <a:endParaRPr lang="fr-FR" sz="1200" kern="1200" baseline="0" dirty="0" smtClean="0">
              <a:solidFill>
                <a:schemeClr val="tx1"/>
              </a:solidFill>
              <a:latin typeface="+mn-lt"/>
              <a:ea typeface="+mn-ea"/>
              <a:cs typeface="+mn-cs"/>
            </a:endParaRPr>
          </a:p>
          <a:p>
            <a:endParaRPr lang="fr-FR" baseline="0" dirty="0" smtClean="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Après insertion</a:t>
            </a:r>
            <a:r>
              <a:rPr lang="fr-FR" baseline="0" dirty="0" smtClean="0"/>
              <a:t> des données</a:t>
            </a:r>
            <a:r>
              <a:rPr lang="fr-FR" dirty="0" smtClean="0"/>
              <a:t>,</a:t>
            </a:r>
            <a:r>
              <a:rPr lang="fr-FR" baseline="0" dirty="0" smtClean="0"/>
              <a:t> on a envoyé la base de données de chaque pays respectivement</a:t>
            </a:r>
            <a:endParaRPr lang="en-US" dirty="0" smtClean="0"/>
          </a:p>
          <a:p>
            <a:r>
              <a:rPr lang="fr-FR" baseline="0" dirty="0" smtClean="0"/>
              <a:t>aux points focaux  afin de compléter et valider les info.</a:t>
            </a:r>
          </a:p>
          <a:p>
            <a:r>
              <a:rPr lang="fr-FR" baseline="0" dirty="0" smtClean="0"/>
              <a:t>Il y a toujours les PIF qui n’est pas mentionné pour chaque mouvement.</a:t>
            </a:r>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2D84808B-A9B1-4AD0-A79A-F6D3AB01C8FC}"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fld id="{94297E1D-D9F9-4875-9349-5EDDCD9BE069}" type="datetime1">
              <a:rPr lang="en-US" smtClean="0"/>
              <a:pPr/>
              <a:t>7/12/2012</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fld id="{0971A33A-6F34-468E-9CA7-B479AD65875A}" type="datetime1">
              <a:rPr lang="en-US" smtClean="0"/>
              <a:pPr/>
              <a:t>7/12/2012</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fld id="{7A5A5139-56A4-4980-98C1-B070B4C1DD32}" type="datetime1">
              <a:rPr lang="en-US" smtClean="0"/>
              <a:pPr/>
              <a:t>7/12/2012</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9D1E9192-60DE-43B3-9D56-761A71644070}" type="datetime1">
              <a:rPr lang="en-US" smtClean="0"/>
              <a:pPr/>
              <a:t>7/12/2012</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14EE45F2-1748-4CBD-8BB9-BCDA72D8AE08}" type="datetime1">
              <a:rPr lang="en-US" smtClean="0"/>
              <a:pPr/>
              <a:t>7/12/2012</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9435642-3500-477F-B7D2-CD8768213797}" type="datetime1">
              <a:rPr lang="en-US" smtClean="0"/>
              <a:pPr/>
              <a:t>7/12/2012</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2194ED3A-282F-4E80-96EB-B05961804A55}" type="datetime1">
              <a:rPr lang="en-US" smtClean="0"/>
              <a:pPr/>
              <a:t>7/12/2012</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611CAA84-A0AB-40BB-8899-91D0CA616A54}" type="datetime1">
              <a:rPr lang="en-US" smtClean="0"/>
              <a:pPr/>
              <a:t>7/12/2012</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12BF7E8B-AFA6-483F-864F-016D49BC13D1}" type="datetime1">
              <a:rPr lang="en-US" smtClean="0"/>
              <a:pPr/>
              <a:t>7/12/2012</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7AA13E8-8477-4E54-AF99-8E831360469F}" type="datetime1">
              <a:rPr lang="en-US" smtClean="0"/>
              <a:pPr/>
              <a:t>7/12/2012</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9E20F2B-3622-4410-881D-39267A2E94F6}" type="datetime1">
              <a:rPr lang="en-US" smtClean="0"/>
              <a:pPr/>
              <a:t>7/12/2012</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fld id="{00EC051D-A7BA-41DE-8001-AA4C2132BC7A}" type="datetime1">
              <a:rPr lang="en-US" smtClean="0"/>
              <a:pPr/>
              <a:t>7/12/2012</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7416C73-CBF5-416D-819C-71F27A92B5BB}" type="datetime1">
              <a:rPr lang="en-US" smtClean="0"/>
              <a:pPr/>
              <a:t>7/12/2012</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1E6F2299-9933-42C7-9D0F-ABE5CD8FE6C7}" type="datetime1">
              <a:rPr lang="en-US" smtClean="0"/>
              <a:pPr/>
              <a:t>7/12/2012</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166BAA4F-20B0-4F3E-B493-4F5DEF597496}" type="datetime1">
              <a:rPr lang="en-US" smtClean="0"/>
              <a:pPr/>
              <a:t>7/12/2012</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FC0C94A9-CF3D-491D-A8BE-7F72BBDB800C}" type="slidenum">
              <a:rPr lang="en-US" smtClean="0"/>
              <a:pPr/>
              <a:t>‹N°›</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fld id="{B8BC193E-F3FE-4C04-AF31-FC92B6BBE06B}" type="datetime1">
              <a:rPr lang="en-US" smtClean="0"/>
              <a:pPr/>
              <a:t>7/12/2012</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fld id="{4B17525D-7A57-4087-A008-1869DAEBA53D}" type="datetime1">
              <a:rPr lang="en-US" smtClean="0"/>
              <a:pPr/>
              <a:t>7/12/2012</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fld id="{F846D4CE-98AB-49D2-99DE-27E937C930D5}" type="datetime1">
              <a:rPr lang="en-US" smtClean="0"/>
              <a:pPr/>
              <a:t>7/12/2012</a:t>
            </a:fld>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fld id="{08839523-B685-4B2C-B43D-7A038B46F95A}" type="datetime1">
              <a:rPr lang="en-US" smtClean="0"/>
              <a:pPr/>
              <a:t>7/12/2012</a:t>
            </a:fld>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0287458D-DF71-4B99-AE6E-9DE50C020CDB}" type="datetime1">
              <a:rPr lang="en-US" smtClean="0"/>
              <a:pPr/>
              <a:t>7/12/2012</a:t>
            </a:fld>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fld id="{F2E23185-860E-4288-BEF4-708A18EE702E}" type="datetime1">
              <a:rPr lang="en-US" smtClean="0"/>
              <a:pPr/>
              <a:t>7/12/2012</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fld id="{31A0F037-458F-461D-B7C1-69D5C730EDC9}" type="datetime1">
              <a:rPr lang="en-US" smtClean="0"/>
              <a:pPr/>
              <a:t>7/12/2012</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FC0C94A9-CF3D-491D-A8BE-7F72BBDB800C}" type="slidenum">
              <a:rPr lang="en-US" smtClean="0"/>
              <a:pPr/>
              <a:t>‹N°›</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Cliquez pour modifier le style du titre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fld id="{0D3CA0FA-BCCF-4BDE-BAB9-BB0E518B770D}" type="datetime1">
              <a:rPr lang="en-US" smtClean="0"/>
              <a:pPr/>
              <a:t>7/12/2012</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fld id="{FC0C94A9-CF3D-491D-A8BE-7F72BBDB800C}"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fade/>
  </p:transition>
  <p:timing>
    <p:tnLst>
      <p:par>
        <p:cTn id="1" dur="indefinite" restart="never" nodeType="tmRoot"/>
      </p:par>
    </p:tnLst>
  </p:timing>
  <p:hf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C887D-93C2-4B1A-B945-B1C1F84E599B}" type="datetime1">
              <a:rPr lang="en-US" smtClean="0"/>
              <a:pPr/>
              <a:t>7/12/2012</a:t>
            </a:fld>
            <a:endParaRPr lang="en-US"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0C94A9-CF3D-491D-A8BE-7F72BBDB800C}"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fade/>
  </p:transition>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BDD%20mvt%20transfrontaliers_copie.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Conforti\Mes documents\0=== SA_ production\1. ECTAD Tunis\1. REMESA\LOGOS\Logo RESEPSA FR.jpg"/>
          <p:cNvPicPr>
            <a:picLocks noChangeAspect="1" noChangeArrowheads="1"/>
          </p:cNvPicPr>
          <p:nvPr/>
        </p:nvPicPr>
        <p:blipFill>
          <a:blip r:embed="rId3" cstate="print"/>
          <a:srcRect/>
          <a:stretch>
            <a:fillRect/>
          </a:stretch>
        </p:blipFill>
        <p:spPr bwMode="auto">
          <a:xfrm>
            <a:off x="2483768" y="1052736"/>
            <a:ext cx="3997777" cy="1101429"/>
          </a:xfrm>
          <a:prstGeom prst="rect">
            <a:avLst/>
          </a:prstGeom>
          <a:noFill/>
        </p:spPr>
      </p:pic>
      <p:sp>
        <p:nvSpPr>
          <p:cNvPr id="2051" name="Subtitle 8"/>
          <p:cNvSpPr>
            <a:spLocks noGrp="1"/>
          </p:cNvSpPr>
          <p:nvPr>
            <p:ph type="subTitle" idx="1"/>
          </p:nvPr>
        </p:nvSpPr>
        <p:spPr>
          <a:xfrm>
            <a:off x="0" y="2348880"/>
            <a:ext cx="9144000" cy="1656184"/>
          </a:xfrm>
        </p:spPr>
        <p:txBody>
          <a:bodyPr>
            <a:noAutofit/>
          </a:bodyPr>
          <a:lstStyle/>
          <a:p>
            <a:pPr>
              <a:defRPr/>
            </a:pPr>
            <a:r>
              <a:rPr lang="fr-FR" dirty="0" smtClean="0">
                <a:solidFill>
                  <a:schemeClr val="bg2">
                    <a:lumMod val="50000"/>
                  </a:schemeClr>
                </a:solidFill>
                <a:latin typeface="Times New Roman" pitchFamily="18" charset="0"/>
                <a:cs typeface="Times New Roman" pitchFamily="18" charset="0"/>
              </a:rPr>
              <a:t>Mouvements transfrontaliers d’animaux et produits d’origine animale  dans les pays REMESA</a:t>
            </a:r>
          </a:p>
        </p:txBody>
      </p:sp>
      <p:sp>
        <p:nvSpPr>
          <p:cNvPr id="6" name="Rectangle 3"/>
          <p:cNvSpPr txBox="1">
            <a:spLocks noChangeArrowheads="1"/>
          </p:cNvSpPr>
          <p:nvPr/>
        </p:nvSpPr>
        <p:spPr bwMode="auto">
          <a:xfrm>
            <a:off x="285750" y="5000625"/>
            <a:ext cx="788665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fr-FR" sz="2400" b="1"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ZoneTexte 6"/>
          <p:cNvSpPr txBox="1"/>
          <p:nvPr/>
        </p:nvSpPr>
        <p:spPr>
          <a:xfrm>
            <a:off x="2643142" y="4357694"/>
            <a:ext cx="6500858" cy="830997"/>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Atelier REPIVET-RESEPSA / Tunis 12 et 13 Juillet 2012</a:t>
            </a:r>
            <a:endParaRPr lang="en-US" sz="2400" b="1" dirty="0">
              <a:latin typeface="Times New Roman" pitchFamily="18" charset="0"/>
              <a:cs typeface="Times New Roman" pitchFamily="18" charset="0"/>
            </a:endParaRPr>
          </a:p>
        </p:txBody>
      </p:sp>
      <p:sp>
        <p:nvSpPr>
          <p:cNvPr id="8" name="ZoneTexte 7"/>
          <p:cNvSpPr txBox="1"/>
          <p:nvPr/>
        </p:nvSpPr>
        <p:spPr>
          <a:xfrm>
            <a:off x="5643570" y="5072074"/>
            <a:ext cx="3229530" cy="830997"/>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 Présenté par :</a:t>
            </a:r>
          </a:p>
          <a:p>
            <a:r>
              <a:rPr lang="fr-FR" sz="2400" b="1" dirty="0" smtClean="0">
                <a:latin typeface="Times New Roman" pitchFamily="18" charset="0"/>
                <a:cs typeface="Times New Roman" pitchFamily="18" charset="0"/>
              </a:rPr>
              <a:t> Rania Oueslati</a:t>
            </a:r>
            <a:endParaRPr lang="en-US" sz="2400" b="1"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FC0C94A9-CF3D-491D-A8BE-7F72BBDB800C}" type="slidenum">
              <a:rPr lang="en-US" sz="2400" smtClean="0">
                <a:latin typeface="Times New Roman" pitchFamily="18" charset="0"/>
                <a:cs typeface="Times New Roman" pitchFamily="18" charset="0"/>
              </a:rPr>
              <a:pPr/>
              <a:t>1</a:t>
            </a:fld>
            <a:endParaRPr lang="en-US" sz="2400"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2220254"/>
            <a:ext cx="8643998" cy="1928826"/>
          </a:xfrm>
        </p:spPr>
        <p:txBody>
          <a:bodyPr/>
          <a:lstStyle/>
          <a:p>
            <a:pPr lvl="0" algn="l">
              <a:buFont typeface="Wingdings" pitchFamily="2" charset="2"/>
              <a:buChar char="ü"/>
            </a:pPr>
            <a:r>
              <a:rPr lang="fr-FR" sz="3200" dirty="0" smtClean="0"/>
              <a:t> Envoi des bases de données aux points focaux de chaque pays pour compléter et valider les informations.</a:t>
            </a:r>
            <a:r>
              <a:rPr lang="en-US" dirty="0" smtClean="0"/>
              <a:t/>
            </a:r>
            <a:br>
              <a:rPr lang="en-US" dirty="0" smtClean="0"/>
            </a:br>
            <a:endParaRPr lang="en-US" dirty="0"/>
          </a:p>
        </p:txBody>
      </p:sp>
      <p:sp>
        <p:nvSpPr>
          <p:cNvPr id="3" name="Espace réservé du numéro de diapositive 2"/>
          <p:cNvSpPr>
            <a:spLocks noGrp="1"/>
          </p:cNvSpPr>
          <p:nvPr>
            <p:ph type="sldNum" sz="quarter" idx="12"/>
          </p:nvPr>
        </p:nvSpPr>
        <p:spPr/>
        <p:txBody>
          <a:bodyPr/>
          <a:lstStyle/>
          <a:p>
            <a:fld id="{FC0C94A9-CF3D-491D-A8BE-7F72BBDB800C}" type="slidenum">
              <a:rPr lang="en-US" smtClean="0"/>
              <a:pPr/>
              <a:t>10</a:t>
            </a:fld>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57429"/>
            <a:ext cx="8229600" cy="1143009"/>
          </a:xfrm>
        </p:spPr>
        <p:txBody>
          <a:bodyPr/>
          <a:lstStyle/>
          <a:p>
            <a:pPr algn="ctr">
              <a:buNone/>
            </a:pPr>
            <a:r>
              <a:rPr lang="fr-FR" sz="5400" dirty="0" smtClean="0"/>
              <a:t>Résultats</a:t>
            </a:r>
            <a:endParaRPr lang="en-US" sz="5400"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11</a:t>
            </a:fld>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lepotentiel.cd/wp-content/uploads/2012/05/Bovins.jpg"/>
          <p:cNvPicPr>
            <a:picLocks noChangeAspect="1" noChangeArrowheads="1"/>
          </p:cNvPicPr>
          <p:nvPr/>
        </p:nvPicPr>
        <p:blipFill>
          <a:blip r:embed="rId3" cstate="print"/>
          <a:srcRect/>
          <a:stretch>
            <a:fillRect/>
          </a:stretch>
        </p:blipFill>
        <p:spPr bwMode="auto">
          <a:xfrm>
            <a:off x="2051720" y="2165994"/>
            <a:ext cx="5328592" cy="378328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b="100000"/>
            </a:path>
            <a:tileRect t="-100000" r="-100000"/>
          </a:gradFill>
        </p:spPr>
        <p:style>
          <a:lnRef idx="2">
            <a:schemeClr val="accent3"/>
          </a:lnRef>
          <a:fillRef idx="1">
            <a:schemeClr val="lt1"/>
          </a:fillRef>
          <a:effectRef idx="0">
            <a:schemeClr val="accent3"/>
          </a:effectRef>
          <a:fontRef idx="minor">
            <a:schemeClr val="dk1"/>
          </a:fontRef>
        </p:style>
      </p:pic>
      <p:sp>
        <p:nvSpPr>
          <p:cNvPr id="2" name="Titre 1"/>
          <p:cNvSpPr>
            <a:spLocks noGrp="1"/>
          </p:cNvSpPr>
          <p:nvPr>
            <p:ph type="title"/>
          </p:nvPr>
        </p:nvSpPr>
        <p:spPr>
          <a:xfrm>
            <a:off x="590872" y="777814"/>
            <a:ext cx="8229600" cy="1643074"/>
          </a:xfrm>
        </p:spPr>
        <p:txBody>
          <a:bodyPr>
            <a:normAutofit fontScale="90000"/>
          </a:bodyPr>
          <a:lstStyle/>
          <a:p>
            <a:r>
              <a:rPr lang="fr-FR" sz="3600" b="1" dirty="0" smtClean="0"/>
              <a:t>Flux de bovins vivants et viande bovine entre les pays REMESA - 2011</a:t>
            </a:r>
            <a:endParaRPr lang="en-US" sz="3600" b="1"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12</a:t>
            </a:fld>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285720" y="571480"/>
            <a:ext cx="8429684" cy="5929354"/>
          </a:xfrm>
          <a:prstGeom prst="rect">
            <a:avLst/>
          </a:prstGeom>
          <a:noFill/>
          <a:ln w="9525">
            <a:noFill/>
            <a:miter lim="800000"/>
            <a:headEnd/>
            <a:tailEnd/>
          </a:ln>
        </p:spPr>
      </p:pic>
      <p:sp>
        <p:nvSpPr>
          <p:cNvPr id="39" name="Rectangle 38"/>
          <p:cNvSpPr/>
          <p:nvPr/>
        </p:nvSpPr>
        <p:spPr>
          <a:xfrm>
            <a:off x="6786578" y="6072206"/>
            <a:ext cx="2071670" cy="5715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Flèche en arc 19"/>
          <p:cNvSpPr/>
          <p:nvPr/>
        </p:nvSpPr>
        <p:spPr>
          <a:xfrm>
            <a:off x="6858016" y="6143644"/>
            <a:ext cx="500066" cy="357190"/>
          </a:xfrm>
          <a:prstGeom prst="circular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1" name="ZoneTexte 20"/>
          <p:cNvSpPr txBox="1"/>
          <p:nvPr/>
        </p:nvSpPr>
        <p:spPr>
          <a:xfrm>
            <a:off x="7286644" y="6072206"/>
            <a:ext cx="1500166" cy="369332"/>
          </a:xfrm>
          <a:prstGeom prst="rect">
            <a:avLst/>
          </a:prstGeom>
          <a:noFill/>
        </p:spPr>
        <p:txBody>
          <a:bodyPr wrap="square" rtlCol="0">
            <a:spAutoFit/>
          </a:bodyPr>
          <a:lstStyle/>
          <a:p>
            <a:r>
              <a:rPr lang="fr-FR" dirty="0" smtClean="0"/>
              <a:t>bovins vivants</a:t>
            </a:r>
            <a:endParaRPr lang="en-US" dirty="0"/>
          </a:p>
        </p:txBody>
      </p:sp>
      <p:sp>
        <p:nvSpPr>
          <p:cNvPr id="38" name="ZoneTexte 37"/>
          <p:cNvSpPr txBox="1"/>
          <p:nvPr/>
        </p:nvSpPr>
        <p:spPr>
          <a:xfrm>
            <a:off x="7286644" y="6286520"/>
            <a:ext cx="1571604" cy="369332"/>
          </a:xfrm>
          <a:prstGeom prst="rect">
            <a:avLst/>
          </a:prstGeom>
          <a:noFill/>
        </p:spPr>
        <p:txBody>
          <a:bodyPr wrap="square" rtlCol="0">
            <a:spAutoFit/>
          </a:bodyPr>
          <a:lstStyle/>
          <a:p>
            <a:r>
              <a:rPr lang="fr-FR" dirty="0" smtClean="0"/>
              <a:t>Viande Bovine</a:t>
            </a:r>
            <a:endParaRPr lang="en-US" dirty="0"/>
          </a:p>
        </p:txBody>
      </p:sp>
      <p:sp>
        <p:nvSpPr>
          <p:cNvPr id="40" name="Flèche en arc 39"/>
          <p:cNvSpPr/>
          <p:nvPr/>
        </p:nvSpPr>
        <p:spPr>
          <a:xfrm>
            <a:off x="6858016" y="6357958"/>
            <a:ext cx="500066" cy="357190"/>
          </a:xfrm>
          <a:prstGeom prst="circular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48" name="Flèche courbée vers la gauche 47"/>
          <p:cNvSpPr/>
          <p:nvPr/>
        </p:nvSpPr>
        <p:spPr>
          <a:xfrm rot="19811727">
            <a:off x="4245397" y="1441336"/>
            <a:ext cx="583778" cy="2003147"/>
          </a:xfrm>
          <a:prstGeom prst="curvedLeftArrow">
            <a:avLst>
              <a:gd name="adj1" fmla="val 18011"/>
              <a:gd name="adj2" fmla="val 50000"/>
              <a:gd name="adj3" fmla="val 2445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2" name="Flèche courbée vers la gauche 61"/>
          <p:cNvSpPr/>
          <p:nvPr/>
        </p:nvSpPr>
        <p:spPr>
          <a:xfrm rot="1774620">
            <a:off x="3035855" y="1741289"/>
            <a:ext cx="650389" cy="2052276"/>
          </a:xfrm>
          <a:prstGeom prst="curved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3" name="Flèche courbée vers la gauche 62"/>
          <p:cNvSpPr/>
          <p:nvPr/>
        </p:nvSpPr>
        <p:spPr>
          <a:xfrm>
            <a:off x="3786182" y="1785926"/>
            <a:ext cx="505324" cy="1495442"/>
          </a:xfrm>
          <a:prstGeom prst="curvedLeftArrow">
            <a:avLst>
              <a:gd name="adj1" fmla="val 19369"/>
              <a:gd name="adj2" fmla="val 50000"/>
              <a:gd name="adj3" fmla="val 25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4" name="Flèche courbée vers la gauche 63"/>
          <p:cNvSpPr/>
          <p:nvPr/>
        </p:nvSpPr>
        <p:spPr>
          <a:xfrm rot="14488409">
            <a:off x="3362839" y="806761"/>
            <a:ext cx="574511" cy="1979835"/>
          </a:xfrm>
          <a:prstGeom prst="curvedLeftArrow">
            <a:avLst>
              <a:gd name="adj1" fmla="val 18011"/>
              <a:gd name="adj2" fmla="val 50000"/>
              <a:gd name="adj3" fmla="val 25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5" name="Flèche courbée vers la gauche 64"/>
          <p:cNvSpPr/>
          <p:nvPr/>
        </p:nvSpPr>
        <p:spPr>
          <a:xfrm rot="4303676" flipH="1">
            <a:off x="2403053" y="709509"/>
            <a:ext cx="511580" cy="1970567"/>
          </a:xfrm>
          <a:prstGeom prst="curvedLeftArrow">
            <a:avLst>
              <a:gd name="adj1" fmla="val 18011"/>
              <a:gd name="adj2" fmla="val 50000"/>
              <a:gd name="adj3" fmla="val 25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6" name="Flèche courbée vers le bas 65"/>
          <p:cNvSpPr/>
          <p:nvPr/>
        </p:nvSpPr>
        <p:spPr>
          <a:xfrm rot="20157016" flipH="1" flipV="1">
            <a:off x="1785918" y="2357430"/>
            <a:ext cx="785818" cy="357190"/>
          </a:xfrm>
          <a:prstGeom prst="curved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7" name="Flèche courbée vers le bas 66"/>
          <p:cNvSpPr/>
          <p:nvPr/>
        </p:nvSpPr>
        <p:spPr>
          <a:xfrm rot="20642610">
            <a:off x="1826982" y="1623691"/>
            <a:ext cx="2884995" cy="493860"/>
          </a:xfrm>
          <a:prstGeom prst="curved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8" name="ZoneTexte 67"/>
          <p:cNvSpPr txBox="1"/>
          <p:nvPr/>
        </p:nvSpPr>
        <p:spPr>
          <a:xfrm>
            <a:off x="4714876" y="2571744"/>
            <a:ext cx="571504" cy="338554"/>
          </a:xfrm>
          <a:prstGeom prst="rect">
            <a:avLst/>
          </a:prstGeom>
          <a:noFill/>
        </p:spPr>
        <p:txBody>
          <a:bodyPr wrap="square" rtlCol="0">
            <a:spAutoFit/>
          </a:bodyPr>
          <a:lstStyle/>
          <a:p>
            <a:r>
              <a:rPr lang="fr-FR" sz="1600" b="1" dirty="0" smtClean="0"/>
              <a:t>8%</a:t>
            </a:r>
            <a:endParaRPr lang="en-US" sz="1600" b="1" dirty="0"/>
          </a:p>
        </p:txBody>
      </p:sp>
      <p:sp>
        <p:nvSpPr>
          <p:cNvPr id="69" name="ZoneTexte 68"/>
          <p:cNvSpPr txBox="1"/>
          <p:nvPr/>
        </p:nvSpPr>
        <p:spPr>
          <a:xfrm>
            <a:off x="3714744" y="2071678"/>
            <a:ext cx="785818" cy="338554"/>
          </a:xfrm>
          <a:prstGeom prst="rect">
            <a:avLst/>
          </a:prstGeom>
          <a:noFill/>
        </p:spPr>
        <p:txBody>
          <a:bodyPr wrap="square" rtlCol="0">
            <a:spAutoFit/>
          </a:bodyPr>
          <a:lstStyle/>
          <a:p>
            <a:r>
              <a:rPr lang="fr-FR" sz="1600" b="1" dirty="0" smtClean="0"/>
              <a:t>12%</a:t>
            </a:r>
            <a:endParaRPr lang="en-US" sz="1600" b="1" dirty="0"/>
          </a:p>
        </p:txBody>
      </p:sp>
      <p:sp>
        <p:nvSpPr>
          <p:cNvPr id="70" name="ZoneTexte 69"/>
          <p:cNvSpPr txBox="1"/>
          <p:nvPr/>
        </p:nvSpPr>
        <p:spPr>
          <a:xfrm>
            <a:off x="4143372" y="2500306"/>
            <a:ext cx="714380" cy="338554"/>
          </a:xfrm>
          <a:prstGeom prst="rect">
            <a:avLst/>
          </a:prstGeom>
          <a:noFill/>
        </p:spPr>
        <p:txBody>
          <a:bodyPr wrap="square" rtlCol="0">
            <a:spAutoFit/>
          </a:bodyPr>
          <a:lstStyle/>
          <a:p>
            <a:r>
              <a:rPr lang="fr-FR" sz="1600" b="1" dirty="0" smtClean="0"/>
              <a:t>48%</a:t>
            </a:r>
            <a:endParaRPr lang="en-US" sz="1600" b="1" dirty="0"/>
          </a:p>
        </p:txBody>
      </p:sp>
      <p:sp>
        <p:nvSpPr>
          <p:cNvPr id="71" name="ZoneTexte 70"/>
          <p:cNvSpPr txBox="1"/>
          <p:nvPr/>
        </p:nvSpPr>
        <p:spPr>
          <a:xfrm>
            <a:off x="3714744" y="1000108"/>
            <a:ext cx="642942" cy="338554"/>
          </a:xfrm>
          <a:prstGeom prst="rect">
            <a:avLst/>
          </a:prstGeom>
          <a:noFill/>
        </p:spPr>
        <p:txBody>
          <a:bodyPr wrap="square" rtlCol="0">
            <a:spAutoFit/>
          </a:bodyPr>
          <a:lstStyle/>
          <a:p>
            <a:r>
              <a:rPr lang="fr-FR" sz="1600" b="1" dirty="0" smtClean="0"/>
              <a:t>81</a:t>
            </a:r>
            <a:r>
              <a:rPr lang="fr-FR" sz="1400" b="1" dirty="0" smtClean="0"/>
              <a:t>%</a:t>
            </a:r>
            <a:endParaRPr lang="en-US" sz="1400" b="1" dirty="0"/>
          </a:p>
        </p:txBody>
      </p:sp>
      <p:sp>
        <p:nvSpPr>
          <p:cNvPr id="72" name="ZoneTexte 71"/>
          <p:cNvSpPr txBox="1"/>
          <p:nvPr/>
        </p:nvSpPr>
        <p:spPr>
          <a:xfrm>
            <a:off x="2357422" y="1285860"/>
            <a:ext cx="714380" cy="338554"/>
          </a:xfrm>
          <a:prstGeom prst="rect">
            <a:avLst/>
          </a:prstGeom>
          <a:noFill/>
        </p:spPr>
        <p:txBody>
          <a:bodyPr wrap="square" rtlCol="0">
            <a:spAutoFit/>
          </a:bodyPr>
          <a:lstStyle/>
          <a:p>
            <a:r>
              <a:rPr lang="fr-FR" sz="1600" b="1" dirty="0" smtClean="0"/>
              <a:t>8%</a:t>
            </a:r>
            <a:endParaRPr lang="en-US" sz="1600" b="1" dirty="0"/>
          </a:p>
        </p:txBody>
      </p:sp>
      <p:sp>
        <p:nvSpPr>
          <p:cNvPr id="73" name="ZoneTexte 72"/>
          <p:cNvSpPr txBox="1"/>
          <p:nvPr/>
        </p:nvSpPr>
        <p:spPr>
          <a:xfrm>
            <a:off x="1785918" y="2571744"/>
            <a:ext cx="642942" cy="338554"/>
          </a:xfrm>
          <a:prstGeom prst="rect">
            <a:avLst/>
          </a:prstGeom>
          <a:noFill/>
        </p:spPr>
        <p:txBody>
          <a:bodyPr wrap="square" rtlCol="0">
            <a:spAutoFit/>
          </a:bodyPr>
          <a:lstStyle/>
          <a:p>
            <a:r>
              <a:rPr lang="fr-FR" sz="1600" b="1" dirty="0" smtClean="0"/>
              <a:t>80%</a:t>
            </a:r>
            <a:endParaRPr lang="en-US" sz="1600" b="1" dirty="0"/>
          </a:p>
        </p:txBody>
      </p:sp>
      <p:sp>
        <p:nvSpPr>
          <p:cNvPr id="74" name="ZoneTexte 73"/>
          <p:cNvSpPr txBox="1"/>
          <p:nvPr/>
        </p:nvSpPr>
        <p:spPr>
          <a:xfrm>
            <a:off x="2786050" y="1857364"/>
            <a:ext cx="571504" cy="338554"/>
          </a:xfrm>
          <a:prstGeom prst="rect">
            <a:avLst/>
          </a:prstGeom>
          <a:noFill/>
        </p:spPr>
        <p:txBody>
          <a:bodyPr wrap="square" rtlCol="0">
            <a:spAutoFit/>
          </a:bodyPr>
          <a:lstStyle/>
          <a:p>
            <a:r>
              <a:rPr lang="fr-FR" sz="1600" b="1" dirty="0" smtClean="0"/>
              <a:t>2%</a:t>
            </a:r>
            <a:endParaRPr lang="en-US" sz="1600" b="1" dirty="0"/>
          </a:p>
        </p:txBody>
      </p:sp>
      <p:sp>
        <p:nvSpPr>
          <p:cNvPr id="75" name="ZoneTexte 74"/>
          <p:cNvSpPr txBox="1"/>
          <p:nvPr/>
        </p:nvSpPr>
        <p:spPr>
          <a:xfrm>
            <a:off x="2071670" y="1928802"/>
            <a:ext cx="500066" cy="338554"/>
          </a:xfrm>
          <a:prstGeom prst="rect">
            <a:avLst/>
          </a:prstGeom>
          <a:noFill/>
        </p:spPr>
        <p:txBody>
          <a:bodyPr wrap="square" rtlCol="0">
            <a:spAutoFit/>
          </a:bodyPr>
          <a:lstStyle/>
          <a:p>
            <a:r>
              <a:rPr lang="fr-FR" sz="1600" b="1" dirty="0" smtClean="0"/>
              <a:t>1%</a:t>
            </a:r>
            <a:endParaRPr lang="en-US" sz="1600" b="1" dirty="0"/>
          </a:p>
        </p:txBody>
      </p:sp>
      <p:sp>
        <p:nvSpPr>
          <p:cNvPr id="76" name="Flèche courbée vers la gauche 75"/>
          <p:cNvSpPr/>
          <p:nvPr/>
        </p:nvSpPr>
        <p:spPr>
          <a:xfrm rot="17377992">
            <a:off x="4003121" y="563106"/>
            <a:ext cx="414065" cy="1087849"/>
          </a:xfrm>
          <a:prstGeom prst="curved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77" name="Flèche courbée vers le bas 76"/>
          <p:cNvSpPr/>
          <p:nvPr/>
        </p:nvSpPr>
        <p:spPr>
          <a:xfrm rot="7222791">
            <a:off x="2093714" y="2498394"/>
            <a:ext cx="2234590" cy="625318"/>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78" name="Flèche courbée vers le bas 77"/>
          <p:cNvSpPr/>
          <p:nvPr/>
        </p:nvSpPr>
        <p:spPr>
          <a:xfrm rot="7222791" flipV="1">
            <a:off x="2248500" y="1562373"/>
            <a:ext cx="1177335" cy="544033"/>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79" name="Flèche courbée vers le bas 78"/>
          <p:cNvSpPr/>
          <p:nvPr/>
        </p:nvSpPr>
        <p:spPr>
          <a:xfrm rot="6620550">
            <a:off x="2188878" y="2744807"/>
            <a:ext cx="852426" cy="514287"/>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0" name="Flèche courbée vers le bas 79"/>
          <p:cNvSpPr/>
          <p:nvPr/>
        </p:nvSpPr>
        <p:spPr>
          <a:xfrm rot="3809235">
            <a:off x="2814719" y="2769917"/>
            <a:ext cx="1382641" cy="453975"/>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1" name="Flèche courbée vers le bas 80"/>
          <p:cNvSpPr/>
          <p:nvPr/>
        </p:nvSpPr>
        <p:spPr>
          <a:xfrm rot="7927528" flipV="1">
            <a:off x="3561948" y="2140919"/>
            <a:ext cx="1828826" cy="614098"/>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2" name="Flèche courbée vers le bas 81"/>
          <p:cNvSpPr/>
          <p:nvPr/>
        </p:nvSpPr>
        <p:spPr>
          <a:xfrm rot="7659166" flipV="1">
            <a:off x="1456872" y="1828580"/>
            <a:ext cx="717945" cy="376437"/>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3" name="Flèche courbée vers le bas 82"/>
          <p:cNvSpPr/>
          <p:nvPr/>
        </p:nvSpPr>
        <p:spPr>
          <a:xfrm rot="3759523">
            <a:off x="5046337" y="2655185"/>
            <a:ext cx="1870042" cy="555502"/>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4" name="Flèche courbée vers le bas 83"/>
          <p:cNvSpPr/>
          <p:nvPr/>
        </p:nvSpPr>
        <p:spPr>
          <a:xfrm rot="8153823">
            <a:off x="4412050" y="2842188"/>
            <a:ext cx="1493058" cy="573140"/>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5" name="Flèche courbée vers le bas 84"/>
          <p:cNvSpPr/>
          <p:nvPr/>
        </p:nvSpPr>
        <p:spPr>
          <a:xfrm rot="10448547" flipV="1">
            <a:off x="1907264" y="900571"/>
            <a:ext cx="2780963" cy="648265"/>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6" name="Flèche courbée vers le bas 85"/>
          <p:cNvSpPr/>
          <p:nvPr/>
        </p:nvSpPr>
        <p:spPr>
          <a:xfrm rot="9369615" flipV="1">
            <a:off x="1132638" y="985745"/>
            <a:ext cx="2323495" cy="699740"/>
          </a:xfrm>
          <a:prstGeom prst="curvedDownArrow">
            <a:avLst>
              <a:gd name="adj1" fmla="val 25000"/>
              <a:gd name="adj2" fmla="val 34771"/>
              <a:gd name="adj3" fmla="val 25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7" name="ZoneTexte 86"/>
          <p:cNvSpPr txBox="1"/>
          <p:nvPr/>
        </p:nvSpPr>
        <p:spPr>
          <a:xfrm>
            <a:off x="4376496" y="617480"/>
            <a:ext cx="571504" cy="338554"/>
          </a:xfrm>
          <a:prstGeom prst="rect">
            <a:avLst/>
          </a:prstGeom>
          <a:noFill/>
        </p:spPr>
        <p:txBody>
          <a:bodyPr wrap="square" rtlCol="0">
            <a:spAutoFit/>
          </a:bodyPr>
          <a:lstStyle/>
          <a:p>
            <a:r>
              <a:rPr lang="fr-FR" sz="1600" b="1" dirty="0" smtClean="0"/>
              <a:t>13%</a:t>
            </a:r>
            <a:endParaRPr lang="en-US" sz="1600" b="1" dirty="0"/>
          </a:p>
        </p:txBody>
      </p:sp>
      <p:sp>
        <p:nvSpPr>
          <p:cNvPr id="88" name="Flèche courbée vers le bas 87"/>
          <p:cNvSpPr/>
          <p:nvPr/>
        </p:nvSpPr>
        <p:spPr>
          <a:xfrm rot="7222791" flipH="1" flipV="1">
            <a:off x="2619905" y="1555751"/>
            <a:ext cx="830750" cy="544033"/>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89" name="ZoneTexte 88"/>
          <p:cNvSpPr txBox="1"/>
          <p:nvPr/>
        </p:nvSpPr>
        <p:spPr>
          <a:xfrm>
            <a:off x="2804860" y="1403298"/>
            <a:ext cx="642940" cy="646331"/>
          </a:xfrm>
          <a:prstGeom prst="rect">
            <a:avLst/>
          </a:prstGeom>
          <a:noFill/>
        </p:spPr>
        <p:txBody>
          <a:bodyPr wrap="square" rtlCol="0">
            <a:spAutoFit/>
          </a:bodyPr>
          <a:lstStyle/>
          <a:p>
            <a:r>
              <a:rPr lang="fr-FR" b="1" dirty="0" smtClean="0"/>
              <a:t>5%</a:t>
            </a:r>
          </a:p>
          <a:p>
            <a:endParaRPr lang="en-US" dirty="0"/>
          </a:p>
        </p:txBody>
      </p:sp>
      <p:sp>
        <p:nvSpPr>
          <p:cNvPr id="90" name="ZoneTexte 89"/>
          <p:cNvSpPr txBox="1"/>
          <p:nvPr/>
        </p:nvSpPr>
        <p:spPr>
          <a:xfrm>
            <a:off x="2142538" y="1552840"/>
            <a:ext cx="642942" cy="338554"/>
          </a:xfrm>
          <a:prstGeom prst="rect">
            <a:avLst/>
          </a:prstGeom>
          <a:noFill/>
        </p:spPr>
        <p:txBody>
          <a:bodyPr wrap="square" rtlCol="0">
            <a:spAutoFit/>
          </a:bodyPr>
          <a:lstStyle/>
          <a:p>
            <a:r>
              <a:rPr lang="fr-FR" sz="1600" b="1" dirty="0" smtClean="0"/>
              <a:t>3%</a:t>
            </a:r>
            <a:endParaRPr lang="en-US" sz="1600" b="1" dirty="0"/>
          </a:p>
        </p:txBody>
      </p:sp>
      <p:sp>
        <p:nvSpPr>
          <p:cNvPr id="91" name="ZoneTexte 90"/>
          <p:cNvSpPr txBox="1"/>
          <p:nvPr/>
        </p:nvSpPr>
        <p:spPr>
          <a:xfrm>
            <a:off x="5233752" y="3117810"/>
            <a:ext cx="857256" cy="369332"/>
          </a:xfrm>
          <a:prstGeom prst="rect">
            <a:avLst/>
          </a:prstGeom>
          <a:noFill/>
        </p:spPr>
        <p:txBody>
          <a:bodyPr wrap="square" rtlCol="0">
            <a:spAutoFit/>
          </a:bodyPr>
          <a:lstStyle/>
          <a:p>
            <a:r>
              <a:rPr lang="fr-FR" b="1" dirty="0" smtClean="0"/>
              <a:t>0.11%</a:t>
            </a:r>
            <a:endParaRPr lang="en-US" b="1" dirty="0"/>
          </a:p>
        </p:txBody>
      </p:sp>
      <p:sp>
        <p:nvSpPr>
          <p:cNvPr id="92" name="ZoneTexte 91"/>
          <p:cNvSpPr txBox="1"/>
          <p:nvPr/>
        </p:nvSpPr>
        <p:spPr>
          <a:xfrm>
            <a:off x="6162446" y="2760620"/>
            <a:ext cx="785818" cy="369332"/>
          </a:xfrm>
          <a:prstGeom prst="rect">
            <a:avLst/>
          </a:prstGeom>
          <a:noFill/>
        </p:spPr>
        <p:txBody>
          <a:bodyPr wrap="square" rtlCol="0">
            <a:spAutoFit/>
          </a:bodyPr>
          <a:lstStyle/>
          <a:p>
            <a:r>
              <a:rPr lang="fr-FR" b="1" dirty="0" smtClean="0"/>
              <a:t>0.01%</a:t>
            </a:r>
            <a:endParaRPr lang="en-US" b="1" dirty="0"/>
          </a:p>
        </p:txBody>
      </p:sp>
      <p:sp>
        <p:nvSpPr>
          <p:cNvPr id="93" name="ZoneTexte 92"/>
          <p:cNvSpPr txBox="1"/>
          <p:nvPr/>
        </p:nvSpPr>
        <p:spPr>
          <a:xfrm>
            <a:off x="2161918" y="3546438"/>
            <a:ext cx="785818" cy="369332"/>
          </a:xfrm>
          <a:prstGeom prst="rect">
            <a:avLst/>
          </a:prstGeom>
          <a:noFill/>
        </p:spPr>
        <p:txBody>
          <a:bodyPr wrap="square" rtlCol="0">
            <a:spAutoFit/>
          </a:bodyPr>
          <a:lstStyle/>
          <a:p>
            <a:r>
              <a:rPr lang="fr-FR" b="1" dirty="0" smtClean="0"/>
              <a:t>23%</a:t>
            </a:r>
            <a:endParaRPr lang="en-US" b="1" dirty="0"/>
          </a:p>
        </p:txBody>
      </p:sp>
      <p:sp>
        <p:nvSpPr>
          <p:cNvPr id="94" name="ZoneTexte 93"/>
          <p:cNvSpPr txBox="1"/>
          <p:nvPr/>
        </p:nvSpPr>
        <p:spPr>
          <a:xfrm>
            <a:off x="1804728" y="2974934"/>
            <a:ext cx="785818" cy="369332"/>
          </a:xfrm>
          <a:prstGeom prst="rect">
            <a:avLst/>
          </a:prstGeom>
          <a:noFill/>
        </p:spPr>
        <p:txBody>
          <a:bodyPr wrap="square" rtlCol="0">
            <a:spAutoFit/>
          </a:bodyPr>
          <a:lstStyle/>
          <a:p>
            <a:r>
              <a:rPr lang="fr-FR" b="1" dirty="0" smtClean="0"/>
              <a:t>0.37%</a:t>
            </a:r>
          </a:p>
        </p:txBody>
      </p:sp>
      <p:sp>
        <p:nvSpPr>
          <p:cNvPr id="95" name="ZoneTexte 94"/>
          <p:cNvSpPr txBox="1"/>
          <p:nvPr/>
        </p:nvSpPr>
        <p:spPr>
          <a:xfrm>
            <a:off x="3447802" y="3546438"/>
            <a:ext cx="928694" cy="369332"/>
          </a:xfrm>
          <a:prstGeom prst="rect">
            <a:avLst/>
          </a:prstGeom>
          <a:noFill/>
        </p:spPr>
        <p:txBody>
          <a:bodyPr wrap="square" rtlCol="0">
            <a:spAutoFit/>
          </a:bodyPr>
          <a:lstStyle/>
          <a:p>
            <a:r>
              <a:rPr lang="fr-FR" b="1" dirty="0" smtClean="0"/>
              <a:t>0.60%</a:t>
            </a:r>
            <a:endParaRPr lang="en-US" b="1" dirty="0"/>
          </a:p>
        </p:txBody>
      </p:sp>
      <p:sp>
        <p:nvSpPr>
          <p:cNvPr id="96" name="ZoneTexte 95"/>
          <p:cNvSpPr txBox="1"/>
          <p:nvPr/>
        </p:nvSpPr>
        <p:spPr>
          <a:xfrm>
            <a:off x="3947868" y="3046372"/>
            <a:ext cx="857256" cy="369332"/>
          </a:xfrm>
          <a:prstGeom prst="rect">
            <a:avLst/>
          </a:prstGeom>
          <a:noFill/>
        </p:spPr>
        <p:txBody>
          <a:bodyPr wrap="square" rtlCol="0">
            <a:spAutoFit/>
          </a:bodyPr>
          <a:lstStyle/>
          <a:p>
            <a:r>
              <a:rPr lang="fr-FR" b="1" dirty="0" smtClean="0"/>
              <a:t>0.15%</a:t>
            </a:r>
            <a:endParaRPr lang="en-US" b="1" dirty="0"/>
          </a:p>
        </p:txBody>
      </p:sp>
      <p:sp>
        <p:nvSpPr>
          <p:cNvPr id="97" name="ZoneTexte 96"/>
          <p:cNvSpPr txBox="1"/>
          <p:nvPr/>
        </p:nvSpPr>
        <p:spPr>
          <a:xfrm>
            <a:off x="1447538" y="2189116"/>
            <a:ext cx="928694" cy="338554"/>
          </a:xfrm>
          <a:prstGeom prst="rect">
            <a:avLst/>
          </a:prstGeom>
          <a:noFill/>
        </p:spPr>
        <p:txBody>
          <a:bodyPr wrap="square" rtlCol="0">
            <a:spAutoFit/>
          </a:bodyPr>
          <a:lstStyle/>
          <a:p>
            <a:r>
              <a:rPr lang="fr-FR" sz="1600" b="1" dirty="0" smtClean="0"/>
              <a:t>67%</a:t>
            </a:r>
            <a:endParaRPr lang="en-US" sz="1600" b="1" dirty="0"/>
          </a:p>
        </p:txBody>
      </p:sp>
      <p:sp>
        <p:nvSpPr>
          <p:cNvPr id="98" name="ZoneTexte 97"/>
          <p:cNvSpPr txBox="1"/>
          <p:nvPr/>
        </p:nvSpPr>
        <p:spPr>
          <a:xfrm>
            <a:off x="1304662" y="1331860"/>
            <a:ext cx="857256" cy="369332"/>
          </a:xfrm>
          <a:prstGeom prst="rect">
            <a:avLst/>
          </a:prstGeom>
          <a:noFill/>
        </p:spPr>
        <p:txBody>
          <a:bodyPr wrap="square" rtlCol="0">
            <a:spAutoFit/>
          </a:bodyPr>
          <a:lstStyle/>
          <a:p>
            <a:r>
              <a:rPr lang="fr-FR" b="1" dirty="0" smtClean="0"/>
              <a:t>32%</a:t>
            </a:r>
            <a:endParaRPr lang="en-US" b="1" dirty="0"/>
          </a:p>
        </p:txBody>
      </p:sp>
      <p:sp>
        <p:nvSpPr>
          <p:cNvPr id="99" name="ZoneTexte 98"/>
          <p:cNvSpPr txBox="1"/>
          <p:nvPr/>
        </p:nvSpPr>
        <p:spPr>
          <a:xfrm>
            <a:off x="2233356" y="974670"/>
            <a:ext cx="928694" cy="369332"/>
          </a:xfrm>
          <a:prstGeom prst="rect">
            <a:avLst/>
          </a:prstGeom>
          <a:noFill/>
        </p:spPr>
        <p:txBody>
          <a:bodyPr wrap="square" rtlCol="0">
            <a:spAutoFit/>
          </a:bodyPr>
          <a:lstStyle/>
          <a:p>
            <a:r>
              <a:rPr lang="fr-FR" b="1" dirty="0" smtClean="0"/>
              <a:t>0.5%</a:t>
            </a:r>
            <a:endParaRPr lang="en-US" b="1" dirty="0"/>
          </a:p>
        </p:txBody>
      </p:sp>
      <p:sp>
        <p:nvSpPr>
          <p:cNvPr id="100" name="Flèche courbée vers le bas 99"/>
          <p:cNvSpPr/>
          <p:nvPr/>
        </p:nvSpPr>
        <p:spPr>
          <a:xfrm rot="12803979" flipV="1">
            <a:off x="3450371" y="822059"/>
            <a:ext cx="1596510" cy="556652"/>
          </a:xfrm>
          <a:prstGeom prst="curved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49" name="Espace réservé du numéro de diapositive 48"/>
          <p:cNvSpPr>
            <a:spLocks noGrp="1"/>
          </p:cNvSpPr>
          <p:nvPr>
            <p:ph type="sldNum" sz="quarter" idx="12"/>
          </p:nvPr>
        </p:nvSpPr>
        <p:spPr/>
        <p:txBody>
          <a:bodyPr/>
          <a:lstStyle/>
          <a:p>
            <a:fld id="{FC0C94A9-CF3D-491D-A8BE-7F72BBDB800C}" type="slidenum">
              <a:rPr lang="en-US" smtClean="0"/>
              <a:pPr/>
              <a:t>13</a:t>
            </a:fld>
            <a:endParaRPr lang="en-US" dirty="0"/>
          </a:p>
        </p:txBody>
      </p:sp>
    </p:spTree>
    <p:extLst>
      <p:ext uri="{BB962C8B-B14F-4D97-AF65-F5344CB8AC3E}">
        <p14:creationId xmlns:p14="http://schemas.microsoft.com/office/powerpoint/2010/main" xmlns="" val="20786384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p:cTn id="7" dur="2000" fill="hold"/>
                                        <p:tgtEl>
                                          <p:spTgt spid="48"/>
                                        </p:tgtEl>
                                        <p:attrNameLst>
                                          <p:attrName>ppt_w</p:attrName>
                                        </p:attrNameLst>
                                      </p:cBhvr>
                                      <p:tavLst>
                                        <p:tav tm="0">
                                          <p:val>
                                            <p:fltVal val="0"/>
                                          </p:val>
                                        </p:tav>
                                        <p:tav tm="100000">
                                          <p:val>
                                            <p:strVal val="#ppt_w"/>
                                          </p:val>
                                        </p:tav>
                                      </p:tavLst>
                                    </p:anim>
                                    <p:anim calcmode="lin" valueType="num">
                                      <p:cBhvr>
                                        <p:cTn id="8" dur="2000" fill="hold"/>
                                        <p:tgtEl>
                                          <p:spTgt spid="48"/>
                                        </p:tgtEl>
                                        <p:attrNameLst>
                                          <p:attrName>ppt_h</p:attrName>
                                        </p:attrNameLst>
                                      </p:cBhvr>
                                      <p:tavLst>
                                        <p:tav tm="0">
                                          <p:val>
                                            <p:fltVal val="0"/>
                                          </p:val>
                                        </p:tav>
                                        <p:tav tm="100000">
                                          <p:val>
                                            <p:strVal val="#ppt_h"/>
                                          </p:val>
                                        </p:tav>
                                      </p:tavLst>
                                    </p:anim>
                                    <p:animEffect transition="in" filter="fade">
                                      <p:cBhvr>
                                        <p:cTn id="9" dur="2000"/>
                                        <p:tgtEl>
                                          <p:spTgt spid="48"/>
                                        </p:tgtEl>
                                      </p:cBhvr>
                                    </p:animEffect>
                                  </p:childTnLst>
                                </p:cTn>
                              </p:par>
                              <p:par>
                                <p:cTn id="10" presetID="53" presetClass="entr" presetSubtype="16" fill="hold" nodeType="withEffect">
                                  <p:stCondLst>
                                    <p:cond delay="0"/>
                                  </p:stCondLst>
                                  <p:childTnLst>
                                    <p:set>
                                      <p:cBhvr>
                                        <p:cTn id="11" dur="1" fill="hold">
                                          <p:stCondLst>
                                            <p:cond delay="0"/>
                                          </p:stCondLst>
                                        </p:cTn>
                                        <p:tgtEl>
                                          <p:spTgt spid="63"/>
                                        </p:tgtEl>
                                        <p:attrNameLst>
                                          <p:attrName>style.visibility</p:attrName>
                                        </p:attrNameLst>
                                      </p:cBhvr>
                                      <p:to>
                                        <p:strVal val="visible"/>
                                      </p:to>
                                    </p:set>
                                    <p:anim calcmode="lin" valueType="num">
                                      <p:cBhvr>
                                        <p:cTn id="12" dur="2000" fill="hold"/>
                                        <p:tgtEl>
                                          <p:spTgt spid="63"/>
                                        </p:tgtEl>
                                        <p:attrNameLst>
                                          <p:attrName>ppt_w</p:attrName>
                                        </p:attrNameLst>
                                      </p:cBhvr>
                                      <p:tavLst>
                                        <p:tav tm="0">
                                          <p:val>
                                            <p:fltVal val="0"/>
                                          </p:val>
                                        </p:tav>
                                        <p:tav tm="100000">
                                          <p:val>
                                            <p:strVal val="#ppt_w"/>
                                          </p:val>
                                        </p:tav>
                                      </p:tavLst>
                                    </p:anim>
                                    <p:anim calcmode="lin" valueType="num">
                                      <p:cBhvr>
                                        <p:cTn id="13" dur="2000" fill="hold"/>
                                        <p:tgtEl>
                                          <p:spTgt spid="63"/>
                                        </p:tgtEl>
                                        <p:attrNameLst>
                                          <p:attrName>ppt_h</p:attrName>
                                        </p:attrNameLst>
                                      </p:cBhvr>
                                      <p:tavLst>
                                        <p:tav tm="0">
                                          <p:val>
                                            <p:fltVal val="0"/>
                                          </p:val>
                                        </p:tav>
                                        <p:tav tm="100000">
                                          <p:val>
                                            <p:strVal val="#ppt_h"/>
                                          </p:val>
                                        </p:tav>
                                      </p:tavLst>
                                    </p:anim>
                                    <p:animEffect transition="in" filter="fade">
                                      <p:cBhvr>
                                        <p:cTn id="14" dur="2000"/>
                                        <p:tgtEl>
                                          <p:spTgt spid="63"/>
                                        </p:tgtEl>
                                      </p:cBhvr>
                                    </p:animEffect>
                                  </p:childTnLst>
                                </p:cTn>
                              </p:par>
                              <p:par>
                                <p:cTn id="15" presetID="53" presetClass="entr" presetSubtype="16"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p:cTn id="17" dur="2000" fill="hold"/>
                                        <p:tgtEl>
                                          <p:spTgt spid="64"/>
                                        </p:tgtEl>
                                        <p:attrNameLst>
                                          <p:attrName>ppt_w</p:attrName>
                                        </p:attrNameLst>
                                      </p:cBhvr>
                                      <p:tavLst>
                                        <p:tav tm="0">
                                          <p:val>
                                            <p:fltVal val="0"/>
                                          </p:val>
                                        </p:tav>
                                        <p:tav tm="100000">
                                          <p:val>
                                            <p:strVal val="#ppt_w"/>
                                          </p:val>
                                        </p:tav>
                                      </p:tavLst>
                                    </p:anim>
                                    <p:anim calcmode="lin" valueType="num">
                                      <p:cBhvr>
                                        <p:cTn id="18" dur="2000" fill="hold"/>
                                        <p:tgtEl>
                                          <p:spTgt spid="64"/>
                                        </p:tgtEl>
                                        <p:attrNameLst>
                                          <p:attrName>ppt_h</p:attrName>
                                        </p:attrNameLst>
                                      </p:cBhvr>
                                      <p:tavLst>
                                        <p:tav tm="0">
                                          <p:val>
                                            <p:fltVal val="0"/>
                                          </p:val>
                                        </p:tav>
                                        <p:tav tm="100000">
                                          <p:val>
                                            <p:strVal val="#ppt_h"/>
                                          </p:val>
                                        </p:tav>
                                      </p:tavLst>
                                    </p:anim>
                                    <p:animEffect transition="in" filter="fade">
                                      <p:cBhvr>
                                        <p:cTn id="19" dur="2000"/>
                                        <p:tgtEl>
                                          <p:spTgt spid="64"/>
                                        </p:tgtEl>
                                      </p:cBhvr>
                                    </p:animEffect>
                                  </p:childTnLst>
                                </p:cTn>
                              </p:par>
                              <p:par>
                                <p:cTn id="20" presetID="53" presetClass="entr" presetSubtype="16" fill="hold" nodeType="withEffect">
                                  <p:stCondLst>
                                    <p:cond delay="0"/>
                                  </p:stCondLst>
                                  <p:childTnLst>
                                    <p:set>
                                      <p:cBhvr>
                                        <p:cTn id="21" dur="1" fill="hold">
                                          <p:stCondLst>
                                            <p:cond delay="0"/>
                                          </p:stCondLst>
                                        </p:cTn>
                                        <p:tgtEl>
                                          <p:spTgt spid="65"/>
                                        </p:tgtEl>
                                        <p:attrNameLst>
                                          <p:attrName>style.visibility</p:attrName>
                                        </p:attrNameLst>
                                      </p:cBhvr>
                                      <p:to>
                                        <p:strVal val="visible"/>
                                      </p:to>
                                    </p:set>
                                    <p:anim calcmode="lin" valueType="num">
                                      <p:cBhvr>
                                        <p:cTn id="22" dur="2000" fill="hold"/>
                                        <p:tgtEl>
                                          <p:spTgt spid="65"/>
                                        </p:tgtEl>
                                        <p:attrNameLst>
                                          <p:attrName>ppt_w</p:attrName>
                                        </p:attrNameLst>
                                      </p:cBhvr>
                                      <p:tavLst>
                                        <p:tav tm="0">
                                          <p:val>
                                            <p:fltVal val="0"/>
                                          </p:val>
                                        </p:tav>
                                        <p:tav tm="100000">
                                          <p:val>
                                            <p:strVal val="#ppt_w"/>
                                          </p:val>
                                        </p:tav>
                                      </p:tavLst>
                                    </p:anim>
                                    <p:anim calcmode="lin" valueType="num">
                                      <p:cBhvr>
                                        <p:cTn id="23" dur="2000" fill="hold"/>
                                        <p:tgtEl>
                                          <p:spTgt spid="65"/>
                                        </p:tgtEl>
                                        <p:attrNameLst>
                                          <p:attrName>ppt_h</p:attrName>
                                        </p:attrNameLst>
                                      </p:cBhvr>
                                      <p:tavLst>
                                        <p:tav tm="0">
                                          <p:val>
                                            <p:fltVal val="0"/>
                                          </p:val>
                                        </p:tav>
                                        <p:tav tm="100000">
                                          <p:val>
                                            <p:strVal val="#ppt_h"/>
                                          </p:val>
                                        </p:tav>
                                      </p:tavLst>
                                    </p:anim>
                                    <p:animEffect transition="in" filter="fade">
                                      <p:cBhvr>
                                        <p:cTn id="24" dur="2000"/>
                                        <p:tgtEl>
                                          <p:spTgt spid="65"/>
                                        </p:tgtEl>
                                      </p:cBhvr>
                                    </p:animEffect>
                                  </p:childTnLst>
                                </p:cTn>
                              </p:par>
                              <p:par>
                                <p:cTn id="25" presetID="53" presetClass="entr" presetSubtype="16" fill="hold" nodeType="with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p:cTn id="27" dur="2000" fill="hold"/>
                                        <p:tgtEl>
                                          <p:spTgt spid="66"/>
                                        </p:tgtEl>
                                        <p:attrNameLst>
                                          <p:attrName>ppt_w</p:attrName>
                                        </p:attrNameLst>
                                      </p:cBhvr>
                                      <p:tavLst>
                                        <p:tav tm="0">
                                          <p:val>
                                            <p:fltVal val="0"/>
                                          </p:val>
                                        </p:tav>
                                        <p:tav tm="100000">
                                          <p:val>
                                            <p:strVal val="#ppt_w"/>
                                          </p:val>
                                        </p:tav>
                                      </p:tavLst>
                                    </p:anim>
                                    <p:anim calcmode="lin" valueType="num">
                                      <p:cBhvr>
                                        <p:cTn id="28" dur="2000" fill="hold"/>
                                        <p:tgtEl>
                                          <p:spTgt spid="66"/>
                                        </p:tgtEl>
                                        <p:attrNameLst>
                                          <p:attrName>ppt_h</p:attrName>
                                        </p:attrNameLst>
                                      </p:cBhvr>
                                      <p:tavLst>
                                        <p:tav tm="0">
                                          <p:val>
                                            <p:fltVal val="0"/>
                                          </p:val>
                                        </p:tav>
                                        <p:tav tm="100000">
                                          <p:val>
                                            <p:strVal val="#ppt_h"/>
                                          </p:val>
                                        </p:tav>
                                      </p:tavLst>
                                    </p:anim>
                                    <p:animEffect transition="in" filter="fade">
                                      <p:cBhvr>
                                        <p:cTn id="29" dur="2000"/>
                                        <p:tgtEl>
                                          <p:spTgt spid="66"/>
                                        </p:tgtEl>
                                      </p:cBhvr>
                                    </p:animEffect>
                                  </p:childTnLst>
                                </p:cTn>
                              </p:par>
                              <p:par>
                                <p:cTn id="30" presetID="53" presetClass="entr" presetSubtype="16" fill="hold" nodeType="withEffect">
                                  <p:stCondLst>
                                    <p:cond delay="0"/>
                                  </p:stCondLst>
                                  <p:childTnLst>
                                    <p:set>
                                      <p:cBhvr>
                                        <p:cTn id="31" dur="1" fill="hold">
                                          <p:stCondLst>
                                            <p:cond delay="0"/>
                                          </p:stCondLst>
                                        </p:cTn>
                                        <p:tgtEl>
                                          <p:spTgt spid="62"/>
                                        </p:tgtEl>
                                        <p:attrNameLst>
                                          <p:attrName>style.visibility</p:attrName>
                                        </p:attrNameLst>
                                      </p:cBhvr>
                                      <p:to>
                                        <p:strVal val="visible"/>
                                      </p:to>
                                    </p:set>
                                    <p:anim calcmode="lin" valueType="num">
                                      <p:cBhvr>
                                        <p:cTn id="32" dur="2000" fill="hold"/>
                                        <p:tgtEl>
                                          <p:spTgt spid="62"/>
                                        </p:tgtEl>
                                        <p:attrNameLst>
                                          <p:attrName>ppt_w</p:attrName>
                                        </p:attrNameLst>
                                      </p:cBhvr>
                                      <p:tavLst>
                                        <p:tav tm="0">
                                          <p:val>
                                            <p:fltVal val="0"/>
                                          </p:val>
                                        </p:tav>
                                        <p:tav tm="100000">
                                          <p:val>
                                            <p:strVal val="#ppt_w"/>
                                          </p:val>
                                        </p:tav>
                                      </p:tavLst>
                                    </p:anim>
                                    <p:anim calcmode="lin" valueType="num">
                                      <p:cBhvr>
                                        <p:cTn id="33" dur="2000" fill="hold"/>
                                        <p:tgtEl>
                                          <p:spTgt spid="62"/>
                                        </p:tgtEl>
                                        <p:attrNameLst>
                                          <p:attrName>ppt_h</p:attrName>
                                        </p:attrNameLst>
                                      </p:cBhvr>
                                      <p:tavLst>
                                        <p:tav tm="0">
                                          <p:val>
                                            <p:fltVal val="0"/>
                                          </p:val>
                                        </p:tav>
                                        <p:tav tm="100000">
                                          <p:val>
                                            <p:strVal val="#ppt_h"/>
                                          </p:val>
                                        </p:tav>
                                      </p:tavLst>
                                    </p:anim>
                                    <p:animEffect transition="in" filter="fade">
                                      <p:cBhvr>
                                        <p:cTn id="34" dur="2000"/>
                                        <p:tgtEl>
                                          <p:spTgt spid="62"/>
                                        </p:tgtEl>
                                      </p:cBhvr>
                                    </p:animEffect>
                                  </p:childTnLst>
                                </p:cTn>
                              </p:par>
                              <p:par>
                                <p:cTn id="35" presetID="53" presetClass="entr" presetSubtype="16" fill="hold" nodeType="withEffect">
                                  <p:stCondLst>
                                    <p:cond delay="0"/>
                                  </p:stCondLst>
                                  <p:childTnLst>
                                    <p:set>
                                      <p:cBhvr>
                                        <p:cTn id="36" dur="1" fill="hold">
                                          <p:stCondLst>
                                            <p:cond delay="0"/>
                                          </p:stCondLst>
                                        </p:cTn>
                                        <p:tgtEl>
                                          <p:spTgt spid="67"/>
                                        </p:tgtEl>
                                        <p:attrNameLst>
                                          <p:attrName>style.visibility</p:attrName>
                                        </p:attrNameLst>
                                      </p:cBhvr>
                                      <p:to>
                                        <p:strVal val="visible"/>
                                      </p:to>
                                    </p:set>
                                    <p:anim calcmode="lin" valueType="num">
                                      <p:cBhvr>
                                        <p:cTn id="37" dur="2000" fill="hold"/>
                                        <p:tgtEl>
                                          <p:spTgt spid="67"/>
                                        </p:tgtEl>
                                        <p:attrNameLst>
                                          <p:attrName>ppt_w</p:attrName>
                                        </p:attrNameLst>
                                      </p:cBhvr>
                                      <p:tavLst>
                                        <p:tav tm="0">
                                          <p:val>
                                            <p:fltVal val="0"/>
                                          </p:val>
                                        </p:tav>
                                        <p:tav tm="100000">
                                          <p:val>
                                            <p:strVal val="#ppt_w"/>
                                          </p:val>
                                        </p:tav>
                                      </p:tavLst>
                                    </p:anim>
                                    <p:anim calcmode="lin" valueType="num">
                                      <p:cBhvr>
                                        <p:cTn id="38" dur="2000" fill="hold"/>
                                        <p:tgtEl>
                                          <p:spTgt spid="67"/>
                                        </p:tgtEl>
                                        <p:attrNameLst>
                                          <p:attrName>ppt_h</p:attrName>
                                        </p:attrNameLst>
                                      </p:cBhvr>
                                      <p:tavLst>
                                        <p:tav tm="0">
                                          <p:val>
                                            <p:fltVal val="0"/>
                                          </p:val>
                                        </p:tav>
                                        <p:tav tm="100000">
                                          <p:val>
                                            <p:strVal val="#ppt_h"/>
                                          </p:val>
                                        </p:tav>
                                      </p:tavLst>
                                    </p:anim>
                                    <p:animEffect transition="in" filter="fade">
                                      <p:cBhvr>
                                        <p:cTn id="39" dur="2000"/>
                                        <p:tgtEl>
                                          <p:spTgt spid="67"/>
                                        </p:tgtEl>
                                      </p:cBhvr>
                                    </p:animEffect>
                                  </p:childTnLst>
                                </p:cTn>
                              </p:par>
                              <p:par>
                                <p:cTn id="40" presetID="53" presetClass="entr" presetSubtype="16" fill="hold" nodeType="withEffect">
                                  <p:stCondLst>
                                    <p:cond delay="0"/>
                                  </p:stCondLst>
                                  <p:childTnLst>
                                    <p:set>
                                      <p:cBhvr>
                                        <p:cTn id="41" dur="1" fill="hold">
                                          <p:stCondLst>
                                            <p:cond delay="0"/>
                                          </p:stCondLst>
                                        </p:cTn>
                                        <p:tgtEl>
                                          <p:spTgt spid="68"/>
                                        </p:tgtEl>
                                        <p:attrNameLst>
                                          <p:attrName>style.visibility</p:attrName>
                                        </p:attrNameLst>
                                      </p:cBhvr>
                                      <p:to>
                                        <p:strVal val="visible"/>
                                      </p:to>
                                    </p:set>
                                    <p:anim calcmode="lin" valueType="num">
                                      <p:cBhvr>
                                        <p:cTn id="42" dur="2000" fill="hold"/>
                                        <p:tgtEl>
                                          <p:spTgt spid="68"/>
                                        </p:tgtEl>
                                        <p:attrNameLst>
                                          <p:attrName>ppt_w</p:attrName>
                                        </p:attrNameLst>
                                      </p:cBhvr>
                                      <p:tavLst>
                                        <p:tav tm="0">
                                          <p:val>
                                            <p:fltVal val="0"/>
                                          </p:val>
                                        </p:tav>
                                        <p:tav tm="100000">
                                          <p:val>
                                            <p:strVal val="#ppt_w"/>
                                          </p:val>
                                        </p:tav>
                                      </p:tavLst>
                                    </p:anim>
                                    <p:anim calcmode="lin" valueType="num">
                                      <p:cBhvr>
                                        <p:cTn id="43" dur="2000" fill="hold"/>
                                        <p:tgtEl>
                                          <p:spTgt spid="68"/>
                                        </p:tgtEl>
                                        <p:attrNameLst>
                                          <p:attrName>ppt_h</p:attrName>
                                        </p:attrNameLst>
                                      </p:cBhvr>
                                      <p:tavLst>
                                        <p:tav tm="0">
                                          <p:val>
                                            <p:fltVal val="0"/>
                                          </p:val>
                                        </p:tav>
                                        <p:tav tm="100000">
                                          <p:val>
                                            <p:strVal val="#ppt_h"/>
                                          </p:val>
                                        </p:tav>
                                      </p:tavLst>
                                    </p:anim>
                                    <p:animEffect transition="in" filter="fade">
                                      <p:cBhvr>
                                        <p:cTn id="44" dur="2000"/>
                                        <p:tgtEl>
                                          <p:spTgt spid="68"/>
                                        </p:tgtEl>
                                      </p:cBhvr>
                                    </p:animEffect>
                                  </p:childTnLst>
                                </p:cTn>
                              </p:par>
                              <p:par>
                                <p:cTn id="45" presetID="53" presetClass="entr" presetSubtype="16"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p:cTn id="47" dur="2000" fill="hold"/>
                                        <p:tgtEl>
                                          <p:spTgt spid="69"/>
                                        </p:tgtEl>
                                        <p:attrNameLst>
                                          <p:attrName>ppt_w</p:attrName>
                                        </p:attrNameLst>
                                      </p:cBhvr>
                                      <p:tavLst>
                                        <p:tav tm="0">
                                          <p:val>
                                            <p:fltVal val="0"/>
                                          </p:val>
                                        </p:tav>
                                        <p:tav tm="100000">
                                          <p:val>
                                            <p:strVal val="#ppt_w"/>
                                          </p:val>
                                        </p:tav>
                                      </p:tavLst>
                                    </p:anim>
                                    <p:anim calcmode="lin" valueType="num">
                                      <p:cBhvr>
                                        <p:cTn id="48" dur="2000" fill="hold"/>
                                        <p:tgtEl>
                                          <p:spTgt spid="69"/>
                                        </p:tgtEl>
                                        <p:attrNameLst>
                                          <p:attrName>ppt_h</p:attrName>
                                        </p:attrNameLst>
                                      </p:cBhvr>
                                      <p:tavLst>
                                        <p:tav tm="0">
                                          <p:val>
                                            <p:fltVal val="0"/>
                                          </p:val>
                                        </p:tav>
                                        <p:tav tm="100000">
                                          <p:val>
                                            <p:strVal val="#ppt_h"/>
                                          </p:val>
                                        </p:tav>
                                      </p:tavLst>
                                    </p:anim>
                                    <p:animEffect transition="in" filter="fade">
                                      <p:cBhvr>
                                        <p:cTn id="49" dur="2000"/>
                                        <p:tgtEl>
                                          <p:spTgt spid="69"/>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2000" fill="hold"/>
                                        <p:tgtEl>
                                          <p:spTgt spid="70"/>
                                        </p:tgtEl>
                                        <p:attrNameLst>
                                          <p:attrName>ppt_w</p:attrName>
                                        </p:attrNameLst>
                                      </p:cBhvr>
                                      <p:tavLst>
                                        <p:tav tm="0">
                                          <p:val>
                                            <p:fltVal val="0"/>
                                          </p:val>
                                        </p:tav>
                                        <p:tav tm="100000">
                                          <p:val>
                                            <p:strVal val="#ppt_w"/>
                                          </p:val>
                                        </p:tav>
                                      </p:tavLst>
                                    </p:anim>
                                    <p:anim calcmode="lin" valueType="num">
                                      <p:cBhvr>
                                        <p:cTn id="53" dur="2000" fill="hold"/>
                                        <p:tgtEl>
                                          <p:spTgt spid="70"/>
                                        </p:tgtEl>
                                        <p:attrNameLst>
                                          <p:attrName>ppt_h</p:attrName>
                                        </p:attrNameLst>
                                      </p:cBhvr>
                                      <p:tavLst>
                                        <p:tav tm="0">
                                          <p:val>
                                            <p:fltVal val="0"/>
                                          </p:val>
                                        </p:tav>
                                        <p:tav tm="100000">
                                          <p:val>
                                            <p:strVal val="#ppt_h"/>
                                          </p:val>
                                        </p:tav>
                                      </p:tavLst>
                                    </p:anim>
                                    <p:animEffect transition="in" filter="fade">
                                      <p:cBhvr>
                                        <p:cTn id="54" dur="2000"/>
                                        <p:tgtEl>
                                          <p:spTgt spid="70"/>
                                        </p:tgtEl>
                                      </p:cBhvr>
                                    </p:animEffect>
                                  </p:childTnLst>
                                </p:cTn>
                              </p:par>
                              <p:par>
                                <p:cTn id="55" presetID="53" presetClass="entr" presetSubtype="16" fill="hold" nodeType="withEffect">
                                  <p:stCondLst>
                                    <p:cond delay="0"/>
                                  </p:stCondLst>
                                  <p:childTnLst>
                                    <p:set>
                                      <p:cBhvr>
                                        <p:cTn id="56" dur="1" fill="hold">
                                          <p:stCondLst>
                                            <p:cond delay="0"/>
                                          </p:stCondLst>
                                        </p:cTn>
                                        <p:tgtEl>
                                          <p:spTgt spid="71"/>
                                        </p:tgtEl>
                                        <p:attrNameLst>
                                          <p:attrName>style.visibility</p:attrName>
                                        </p:attrNameLst>
                                      </p:cBhvr>
                                      <p:to>
                                        <p:strVal val="visible"/>
                                      </p:to>
                                    </p:set>
                                    <p:anim calcmode="lin" valueType="num">
                                      <p:cBhvr>
                                        <p:cTn id="57" dur="2000" fill="hold"/>
                                        <p:tgtEl>
                                          <p:spTgt spid="71"/>
                                        </p:tgtEl>
                                        <p:attrNameLst>
                                          <p:attrName>ppt_w</p:attrName>
                                        </p:attrNameLst>
                                      </p:cBhvr>
                                      <p:tavLst>
                                        <p:tav tm="0">
                                          <p:val>
                                            <p:fltVal val="0"/>
                                          </p:val>
                                        </p:tav>
                                        <p:tav tm="100000">
                                          <p:val>
                                            <p:strVal val="#ppt_w"/>
                                          </p:val>
                                        </p:tav>
                                      </p:tavLst>
                                    </p:anim>
                                    <p:anim calcmode="lin" valueType="num">
                                      <p:cBhvr>
                                        <p:cTn id="58" dur="2000" fill="hold"/>
                                        <p:tgtEl>
                                          <p:spTgt spid="71"/>
                                        </p:tgtEl>
                                        <p:attrNameLst>
                                          <p:attrName>ppt_h</p:attrName>
                                        </p:attrNameLst>
                                      </p:cBhvr>
                                      <p:tavLst>
                                        <p:tav tm="0">
                                          <p:val>
                                            <p:fltVal val="0"/>
                                          </p:val>
                                        </p:tav>
                                        <p:tav tm="100000">
                                          <p:val>
                                            <p:strVal val="#ppt_h"/>
                                          </p:val>
                                        </p:tav>
                                      </p:tavLst>
                                    </p:anim>
                                    <p:animEffect transition="in" filter="fade">
                                      <p:cBhvr>
                                        <p:cTn id="59" dur="2000"/>
                                        <p:tgtEl>
                                          <p:spTgt spid="71"/>
                                        </p:tgtEl>
                                      </p:cBhvr>
                                    </p:animEffect>
                                  </p:childTnLst>
                                </p:cTn>
                              </p:par>
                              <p:par>
                                <p:cTn id="60" presetID="53" presetClass="entr" presetSubtype="16" fill="hold" nodeType="with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p:cTn id="62" dur="2000" fill="hold"/>
                                        <p:tgtEl>
                                          <p:spTgt spid="72"/>
                                        </p:tgtEl>
                                        <p:attrNameLst>
                                          <p:attrName>ppt_w</p:attrName>
                                        </p:attrNameLst>
                                      </p:cBhvr>
                                      <p:tavLst>
                                        <p:tav tm="0">
                                          <p:val>
                                            <p:fltVal val="0"/>
                                          </p:val>
                                        </p:tav>
                                        <p:tav tm="100000">
                                          <p:val>
                                            <p:strVal val="#ppt_w"/>
                                          </p:val>
                                        </p:tav>
                                      </p:tavLst>
                                    </p:anim>
                                    <p:anim calcmode="lin" valueType="num">
                                      <p:cBhvr>
                                        <p:cTn id="63" dur="2000" fill="hold"/>
                                        <p:tgtEl>
                                          <p:spTgt spid="72"/>
                                        </p:tgtEl>
                                        <p:attrNameLst>
                                          <p:attrName>ppt_h</p:attrName>
                                        </p:attrNameLst>
                                      </p:cBhvr>
                                      <p:tavLst>
                                        <p:tav tm="0">
                                          <p:val>
                                            <p:fltVal val="0"/>
                                          </p:val>
                                        </p:tav>
                                        <p:tav tm="100000">
                                          <p:val>
                                            <p:strVal val="#ppt_h"/>
                                          </p:val>
                                        </p:tav>
                                      </p:tavLst>
                                    </p:anim>
                                    <p:animEffect transition="in" filter="fade">
                                      <p:cBhvr>
                                        <p:cTn id="64" dur="2000"/>
                                        <p:tgtEl>
                                          <p:spTgt spid="72"/>
                                        </p:tgtEl>
                                      </p:cBhvr>
                                    </p:animEffect>
                                  </p:childTnLst>
                                </p:cTn>
                              </p:par>
                              <p:par>
                                <p:cTn id="65" presetID="53" presetClass="entr" presetSubtype="16" fill="hold" nodeType="withEffect">
                                  <p:stCondLst>
                                    <p:cond delay="0"/>
                                  </p:stCondLst>
                                  <p:childTnLst>
                                    <p:set>
                                      <p:cBhvr>
                                        <p:cTn id="66" dur="1" fill="hold">
                                          <p:stCondLst>
                                            <p:cond delay="0"/>
                                          </p:stCondLst>
                                        </p:cTn>
                                        <p:tgtEl>
                                          <p:spTgt spid="73"/>
                                        </p:tgtEl>
                                        <p:attrNameLst>
                                          <p:attrName>style.visibility</p:attrName>
                                        </p:attrNameLst>
                                      </p:cBhvr>
                                      <p:to>
                                        <p:strVal val="visible"/>
                                      </p:to>
                                    </p:set>
                                    <p:anim calcmode="lin" valueType="num">
                                      <p:cBhvr>
                                        <p:cTn id="67" dur="2000" fill="hold"/>
                                        <p:tgtEl>
                                          <p:spTgt spid="73"/>
                                        </p:tgtEl>
                                        <p:attrNameLst>
                                          <p:attrName>ppt_w</p:attrName>
                                        </p:attrNameLst>
                                      </p:cBhvr>
                                      <p:tavLst>
                                        <p:tav tm="0">
                                          <p:val>
                                            <p:fltVal val="0"/>
                                          </p:val>
                                        </p:tav>
                                        <p:tav tm="100000">
                                          <p:val>
                                            <p:strVal val="#ppt_w"/>
                                          </p:val>
                                        </p:tav>
                                      </p:tavLst>
                                    </p:anim>
                                    <p:anim calcmode="lin" valueType="num">
                                      <p:cBhvr>
                                        <p:cTn id="68" dur="2000" fill="hold"/>
                                        <p:tgtEl>
                                          <p:spTgt spid="73"/>
                                        </p:tgtEl>
                                        <p:attrNameLst>
                                          <p:attrName>ppt_h</p:attrName>
                                        </p:attrNameLst>
                                      </p:cBhvr>
                                      <p:tavLst>
                                        <p:tav tm="0">
                                          <p:val>
                                            <p:fltVal val="0"/>
                                          </p:val>
                                        </p:tav>
                                        <p:tav tm="100000">
                                          <p:val>
                                            <p:strVal val="#ppt_h"/>
                                          </p:val>
                                        </p:tav>
                                      </p:tavLst>
                                    </p:anim>
                                    <p:animEffect transition="in" filter="fade">
                                      <p:cBhvr>
                                        <p:cTn id="69" dur="2000"/>
                                        <p:tgtEl>
                                          <p:spTgt spid="73"/>
                                        </p:tgtEl>
                                      </p:cBhvr>
                                    </p:animEffect>
                                  </p:childTnLst>
                                </p:cTn>
                              </p:par>
                              <p:par>
                                <p:cTn id="70" presetID="53" presetClass="entr" presetSubtype="16" fill="hold" nodeType="withEffect">
                                  <p:stCondLst>
                                    <p:cond delay="0"/>
                                  </p:stCondLst>
                                  <p:childTnLst>
                                    <p:set>
                                      <p:cBhvr>
                                        <p:cTn id="71" dur="1" fill="hold">
                                          <p:stCondLst>
                                            <p:cond delay="0"/>
                                          </p:stCondLst>
                                        </p:cTn>
                                        <p:tgtEl>
                                          <p:spTgt spid="74"/>
                                        </p:tgtEl>
                                        <p:attrNameLst>
                                          <p:attrName>style.visibility</p:attrName>
                                        </p:attrNameLst>
                                      </p:cBhvr>
                                      <p:to>
                                        <p:strVal val="visible"/>
                                      </p:to>
                                    </p:set>
                                    <p:anim calcmode="lin" valueType="num">
                                      <p:cBhvr>
                                        <p:cTn id="72" dur="2000" fill="hold"/>
                                        <p:tgtEl>
                                          <p:spTgt spid="74"/>
                                        </p:tgtEl>
                                        <p:attrNameLst>
                                          <p:attrName>ppt_w</p:attrName>
                                        </p:attrNameLst>
                                      </p:cBhvr>
                                      <p:tavLst>
                                        <p:tav tm="0">
                                          <p:val>
                                            <p:fltVal val="0"/>
                                          </p:val>
                                        </p:tav>
                                        <p:tav tm="100000">
                                          <p:val>
                                            <p:strVal val="#ppt_w"/>
                                          </p:val>
                                        </p:tav>
                                      </p:tavLst>
                                    </p:anim>
                                    <p:anim calcmode="lin" valueType="num">
                                      <p:cBhvr>
                                        <p:cTn id="73" dur="2000" fill="hold"/>
                                        <p:tgtEl>
                                          <p:spTgt spid="74"/>
                                        </p:tgtEl>
                                        <p:attrNameLst>
                                          <p:attrName>ppt_h</p:attrName>
                                        </p:attrNameLst>
                                      </p:cBhvr>
                                      <p:tavLst>
                                        <p:tav tm="0">
                                          <p:val>
                                            <p:fltVal val="0"/>
                                          </p:val>
                                        </p:tav>
                                        <p:tav tm="100000">
                                          <p:val>
                                            <p:strVal val="#ppt_h"/>
                                          </p:val>
                                        </p:tav>
                                      </p:tavLst>
                                    </p:anim>
                                    <p:animEffect transition="in" filter="fade">
                                      <p:cBhvr>
                                        <p:cTn id="74" dur="2000"/>
                                        <p:tgtEl>
                                          <p:spTgt spid="74"/>
                                        </p:tgtEl>
                                      </p:cBhvr>
                                    </p:animEffect>
                                  </p:childTnLst>
                                </p:cTn>
                              </p:par>
                              <p:par>
                                <p:cTn id="75" presetID="53" presetClass="entr" presetSubtype="16" fill="hold" nodeType="withEffect">
                                  <p:stCondLst>
                                    <p:cond delay="0"/>
                                  </p:stCondLst>
                                  <p:childTnLst>
                                    <p:set>
                                      <p:cBhvr>
                                        <p:cTn id="76" dur="1" fill="hold">
                                          <p:stCondLst>
                                            <p:cond delay="0"/>
                                          </p:stCondLst>
                                        </p:cTn>
                                        <p:tgtEl>
                                          <p:spTgt spid="75"/>
                                        </p:tgtEl>
                                        <p:attrNameLst>
                                          <p:attrName>style.visibility</p:attrName>
                                        </p:attrNameLst>
                                      </p:cBhvr>
                                      <p:to>
                                        <p:strVal val="visible"/>
                                      </p:to>
                                    </p:set>
                                    <p:anim calcmode="lin" valueType="num">
                                      <p:cBhvr>
                                        <p:cTn id="77" dur="2000" fill="hold"/>
                                        <p:tgtEl>
                                          <p:spTgt spid="75"/>
                                        </p:tgtEl>
                                        <p:attrNameLst>
                                          <p:attrName>ppt_w</p:attrName>
                                        </p:attrNameLst>
                                      </p:cBhvr>
                                      <p:tavLst>
                                        <p:tav tm="0">
                                          <p:val>
                                            <p:fltVal val="0"/>
                                          </p:val>
                                        </p:tav>
                                        <p:tav tm="100000">
                                          <p:val>
                                            <p:strVal val="#ppt_w"/>
                                          </p:val>
                                        </p:tav>
                                      </p:tavLst>
                                    </p:anim>
                                    <p:anim calcmode="lin" valueType="num">
                                      <p:cBhvr>
                                        <p:cTn id="78" dur="2000" fill="hold"/>
                                        <p:tgtEl>
                                          <p:spTgt spid="75"/>
                                        </p:tgtEl>
                                        <p:attrNameLst>
                                          <p:attrName>ppt_h</p:attrName>
                                        </p:attrNameLst>
                                      </p:cBhvr>
                                      <p:tavLst>
                                        <p:tav tm="0">
                                          <p:val>
                                            <p:fltVal val="0"/>
                                          </p:val>
                                        </p:tav>
                                        <p:tav tm="100000">
                                          <p:val>
                                            <p:strVal val="#ppt_h"/>
                                          </p:val>
                                        </p:tav>
                                      </p:tavLst>
                                    </p:anim>
                                    <p:animEffect transition="in" filter="fade">
                                      <p:cBhvr>
                                        <p:cTn id="79" dur="2000"/>
                                        <p:tgtEl>
                                          <p:spTgt spid="75"/>
                                        </p:tgtEl>
                                      </p:cBhvr>
                                    </p:animEffect>
                                  </p:childTnLst>
                                </p:cTn>
                              </p:par>
                              <p:par>
                                <p:cTn id="80" presetID="53" presetClass="entr" presetSubtype="16" fill="hold" nodeType="withEffect">
                                  <p:stCondLst>
                                    <p:cond delay="0"/>
                                  </p:stCondLst>
                                  <p:childTnLst>
                                    <p:set>
                                      <p:cBhvr>
                                        <p:cTn id="81" dur="1" fill="hold">
                                          <p:stCondLst>
                                            <p:cond delay="0"/>
                                          </p:stCondLst>
                                        </p:cTn>
                                        <p:tgtEl>
                                          <p:spTgt spid="76"/>
                                        </p:tgtEl>
                                        <p:attrNameLst>
                                          <p:attrName>style.visibility</p:attrName>
                                        </p:attrNameLst>
                                      </p:cBhvr>
                                      <p:to>
                                        <p:strVal val="visible"/>
                                      </p:to>
                                    </p:set>
                                    <p:anim calcmode="lin" valueType="num">
                                      <p:cBhvr>
                                        <p:cTn id="82" dur="2000" fill="hold"/>
                                        <p:tgtEl>
                                          <p:spTgt spid="76"/>
                                        </p:tgtEl>
                                        <p:attrNameLst>
                                          <p:attrName>ppt_w</p:attrName>
                                        </p:attrNameLst>
                                      </p:cBhvr>
                                      <p:tavLst>
                                        <p:tav tm="0">
                                          <p:val>
                                            <p:fltVal val="0"/>
                                          </p:val>
                                        </p:tav>
                                        <p:tav tm="100000">
                                          <p:val>
                                            <p:strVal val="#ppt_w"/>
                                          </p:val>
                                        </p:tav>
                                      </p:tavLst>
                                    </p:anim>
                                    <p:anim calcmode="lin" valueType="num">
                                      <p:cBhvr>
                                        <p:cTn id="83" dur="2000" fill="hold"/>
                                        <p:tgtEl>
                                          <p:spTgt spid="76"/>
                                        </p:tgtEl>
                                        <p:attrNameLst>
                                          <p:attrName>ppt_h</p:attrName>
                                        </p:attrNameLst>
                                      </p:cBhvr>
                                      <p:tavLst>
                                        <p:tav tm="0">
                                          <p:val>
                                            <p:fltVal val="0"/>
                                          </p:val>
                                        </p:tav>
                                        <p:tav tm="100000">
                                          <p:val>
                                            <p:strVal val="#ppt_h"/>
                                          </p:val>
                                        </p:tav>
                                      </p:tavLst>
                                    </p:anim>
                                    <p:animEffect transition="in" filter="fade">
                                      <p:cBhvr>
                                        <p:cTn id="84" dur="2000"/>
                                        <p:tgtEl>
                                          <p:spTgt spid="76"/>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xit" presetSubtype="0" fill="hold" grpId="0" nodeType="clickEffect">
                                  <p:stCondLst>
                                    <p:cond delay="0"/>
                                  </p:stCondLst>
                                  <p:childTnLst>
                                    <p:animEffect transition="out" filter="fade">
                                      <p:cBhvr>
                                        <p:cTn id="88" dur="500"/>
                                        <p:tgtEl>
                                          <p:spTgt spid="48"/>
                                        </p:tgtEl>
                                      </p:cBhvr>
                                    </p:animEffect>
                                    <p:set>
                                      <p:cBhvr>
                                        <p:cTn id="89" dur="1" fill="hold">
                                          <p:stCondLst>
                                            <p:cond delay="499"/>
                                          </p:stCondLst>
                                        </p:cTn>
                                        <p:tgtEl>
                                          <p:spTgt spid="48"/>
                                        </p:tgtEl>
                                        <p:attrNameLst>
                                          <p:attrName>style.visibility</p:attrName>
                                        </p:attrNameLst>
                                      </p:cBhvr>
                                      <p:to>
                                        <p:strVal val="hidden"/>
                                      </p:to>
                                    </p:set>
                                  </p:childTnLst>
                                </p:cTn>
                              </p:par>
                              <p:par>
                                <p:cTn id="90" presetID="10" presetClass="exit" presetSubtype="0" fill="hold" grpId="0" nodeType="withEffect">
                                  <p:stCondLst>
                                    <p:cond delay="0"/>
                                  </p:stCondLst>
                                  <p:childTnLst>
                                    <p:animEffect transition="out" filter="fade">
                                      <p:cBhvr>
                                        <p:cTn id="91" dur="500"/>
                                        <p:tgtEl>
                                          <p:spTgt spid="62"/>
                                        </p:tgtEl>
                                      </p:cBhvr>
                                    </p:animEffect>
                                    <p:set>
                                      <p:cBhvr>
                                        <p:cTn id="92" dur="1" fill="hold">
                                          <p:stCondLst>
                                            <p:cond delay="499"/>
                                          </p:stCondLst>
                                        </p:cTn>
                                        <p:tgtEl>
                                          <p:spTgt spid="62"/>
                                        </p:tgtEl>
                                        <p:attrNameLst>
                                          <p:attrName>style.visibility</p:attrName>
                                        </p:attrNameLst>
                                      </p:cBhvr>
                                      <p:to>
                                        <p:strVal val="hidden"/>
                                      </p:to>
                                    </p:set>
                                  </p:childTnLst>
                                </p:cTn>
                              </p:par>
                              <p:par>
                                <p:cTn id="93" presetID="10" presetClass="exit" presetSubtype="0" fill="hold" grpId="0" nodeType="withEffect">
                                  <p:stCondLst>
                                    <p:cond delay="0"/>
                                  </p:stCondLst>
                                  <p:childTnLst>
                                    <p:animEffect transition="out" filter="fade">
                                      <p:cBhvr>
                                        <p:cTn id="94" dur="500"/>
                                        <p:tgtEl>
                                          <p:spTgt spid="63"/>
                                        </p:tgtEl>
                                      </p:cBhvr>
                                    </p:animEffect>
                                    <p:set>
                                      <p:cBhvr>
                                        <p:cTn id="95" dur="1" fill="hold">
                                          <p:stCondLst>
                                            <p:cond delay="499"/>
                                          </p:stCondLst>
                                        </p:cTn>
                                        <p:tgtEl>
                                          <p:spTgt spid="63"/>
                                        </p:tgtEl>
                                        <p:attrNameLst>
                                          <p:attrName>style.visibility</p:attrName>
                                        </p:attrNameLst>
                                      </p:cBhvr>
                                      <p:to>
                                        <p:strVal val="hidden"/>
                                      </p:to>
                                    </p:set>
                                  </p:childTnLst>
                                </p:cTn>
                              </p:par>
                              <p:par>
                                <p:cTn id="96" presetID="10" presetClass="exit" presetSubtype="0" fill="hold" grpId="0" nodeType="withEffect">
                                  <p:stCondLst>
                                    <p:cond delay="0"/>
                                  </p:stCondLst>
                                  <p:childTnLst>
                                    <p:animEffect transition="out" filter="fade">
                                      <p:cBhvr>
                                        <p:cTn id="97" dur="500"/>
                                        <p:tgtEl>
                                          <p:spTgt spid="64"/>
                                        </p:tgtEl>
                                      </p:cBhvr>
                                    </p:animEffect>
                                    <p:set>
                                      <p:cBhvr>
                                        <p:cTn id="98" dur="1" fill="hold">
                                          <p:stCondLst>
                                            <p:cond delay="499"/>
                                          </p:stCondLst>
                                        </p:cTn>
                                        <p:tgtEl>
                                          <p:spTgt spid="64"/>
                                        </p:tgtEl>
                                        <p:attrNameLst>
                                          <p:attrName>style.visibility</p:attrName>
                                        </p:attrNameLst>
                                      </p:cBhvr>
                                      <p:to>
                                        <p:strVal val="hidden"/>
                                      </p:to>
                                    </p:set>
                                  </p:childTnLst>
                                </p:cTn>
                              </p:par>
                              <p:par>
                                <p:cTn id="99" presetID="10" presetClass="exit" presetSubtype="0" fill="hold" grpId="0" nodeType="withEffect">
                                  <p:stCondLst>
                                    <p:cond delay="0"/>
                                  </p:stCondLst>
                                  <p:childTnLst>
                                    <p:animEffect transition="out" filter="fade">
                                      <p:cBhvr>
                                        <p:cTn id="100" dur="500"/>
                                        <p:tgtEl>
                                          <p:spTgt spid="65"/>
                                        </p:tgtEl>
                                      </p:cBhvr>
                                    </p:animEffect>
                                    <p:set>
                                      <p:cBhvr>
                                        <p:cTn id="101" dur="1" fill="hold">
                                          <p:stCondLst>
                                            <p:cond delay="499"/>
                                          </p:stCondLst>
                                        </p:cTn>
                                        <p:tgtEl>
                                          <p:spTgt spid="65"/>
                                        </p:tgtEl>
                                        <p:attrNameLst>
                                          <p:attrName>style.visibility</p:attrName>
                                        </p:attrNameLst>
                                      </p:cBhvr>
                                      <p:to>
                                        <p:strVal val="hidden"/>
                                      </p:to>
                                    </p:set>
                                  </p:childTnLst>
                                </p:cTn>
                              </p:par>
                              <p:par>
                                <p:cTn id="102" presetID="10" presetClass="exit" presetSubtype="0" fill="hold" grpId="0" nodeType="withEffect">
                                  <p:stCondLst>
                                    <p:cond delay="0"/>
                                  </p:stCondLst>
                                  <p:childTnLst>
                                    <p:animEffect transition="out" filter="fade">
                                      <p:cBhvr>
                                        <p:cTn id="103" dur="500"/>
                                        <p:tgtEl>
                                          <p:spTgt spid="66"/>
                                        </p:tgtEl>
                                      </p:cBhvr>
                                    </p:animEffect>
                                    <p:set>
                                      <p:cBhvr>
                                        <p:cTn id="104" dur="1" fill="hold">
                                          <p:stCondLst>
                                            <p:cond delay="499"/>
                                          </p:stCondLst>
                                        </p:cTn>
                                        <p:tgtEl>
                                          <p:spTgt spid="66"/>
                                        </p:tgtEl>
                                        <p:attrNameLst>
                                          <p:attrName>style.visibility</p:attrName>
                                        </p:attrNameLst>
                                      </p:cBhvr>
                                      <p:to>
                                        <p:strVal val="hidden"/>
                                      </p:to>
                                    </p:set>
                                  </p:childTnLst>
                                </p:cTn>
                              </p:par>
                              <p:par>
                                <p:cTn id="105" presetID="10" presetClass="exit" presetSubtype="0" fill="hold" grpId="0" nodeType="withEffect">
                                  <p:stCondLst>
                                    <p:cond delay="0"/>
                                  </p:stCondLst>
                                  <p:childTnLst>
                                    <p:animEffect transition="out" filter="fade">
                                      <p:cBhvr>
                                        <p:cTn id="106" dur="500"/>
                                        <p:tgtEl>
                                          <p:spTgt spid="67"/>
                                        </p:tgtEl>
                                      </p:cBhvr>
                                    </p:animEffect>
                                    <p:set>
                                      <p:cBhvr>
                                        <p:cTn id="107" dur="1" fill="hold">
                                          <p:stCondLst>
                                            <p:cond delay="499"/>
                                          </p:stCondLst>
                                        </p:cTn>
                                        <p:tgtEl>
                                          <p:spTgt spid="67"/>
                                        </p:tgtEl>
                                        <p:attrNameLst>
                                          <p:attrName>style.visibility</p:attrName>
                                        </p:attrNameLst>
                                      </p:cBhvr>
                                      <p:to>
                                        <p:strVal val="hidden"/>
                                      </p:to>
                                    </p:set>
                                  </p:childTnLst>
                                </p:cTn>
                              </p:par>
                              <p:par>
                                <p:cTn id="108" presetID="10" presetClass="exit" presetSubtype="0" fill="hold" grpId="0" nodeType="withEffect">
                                  <p:stCondLst>
                                    <p:cond delay="0"/>
                                  </p:stCondLst>
                                  <p:childTnLst>
                                    <p:animEffect transition="out" filter="fade">
                                      <p:cBhvr>
                                        <p:cTn id="109" dur="500"/>
                                        <p:tgtEl>
                                          <p:spTgt spid="68"/>
                                        </p:tgtEl>
                                      </p:cBhvr>
                                    </p:animEffect>
                                    <p:set>
                                      <p:cBhvr>
                                        <p:cTn id="110" dur="1" fill="hold">
                                          <p:stCondLst>
                                            <p:cond delay="499"/>
                                          </p:stCondLst>
                                        </p:cTn>
                                        <p:tgtEl>
                                          <p:spTgt spid="68"/>
                                        </p:tgtEl>
                                        <p:attrNameLst>
                                          <p:attrName>style.visibility</p:attrName>
                                        </p:attrNameLst>
                                      </p:cBhvr>
                                      <p:to>
                                        <p:strVal val="hidden"/>
                                      </p:to>
                                    </p:set>
                                  </p:childTnLst>
                                </p:cTn>
                              </p:par>
                              <p:par>
                                <p:cTn id="111" presetID="10" presetClass="exit" presetSubtype="0" fill="hold" grpId="0" nodeType="withEffect">
                                  <p:stCondLst>
                                    <p:cond delay="0"/>
                                  </p:stCondLst>
                                  <p:childTnLst>
                                    <p:animEffect transition="out" filter="fade">
                                      <p:cBhvr>
                                        <p:cTn id="112" dur="500"/>
                                        <p:tgtEl>
                                          <p:spTgt spid="69"/>
                                        </p:tgtEl>
                                      </p:cBhvr>
                                    </p:animEffect>
                                    <p:set>
                                      <p:cBhvr>
                                        <p:cTn id="113" dur="1" fill="hold">
                                          <p:stCondLst>
                                            <p:cond delay="499"/>
                                          </p:stCondLst>
                                        </p:cTn>
                                        <p:tgtEl>
                                          <p:spTgt spid="69"/>
                                        </p:tgtEl>
                                        <p:attrNameLst>
                                          <p:attrName>style.visibility</p:attrName>
                                        </p:attrNameLst>
                                      </p:cBhvr>
                                      <p:to>
                                        <p:strVal val="hidden"/>
                                      </p:to>
                                    </p:set>
                                  </p:childTnLst>
                                </p:cTn>
                              </p:par>
                              <p:par>
                                <p:cTn id="114" presetID="10" presetClass="exit" presetSubtype="0" fill="hold" grpId="0" nodeType="withEffect">
                                  <p:stCondLst>
                                    <p:cond delay="0"/>
                                  </p:stCondLst>
                                  <p:childTnLst>
                                    <p:animEffect transition="out" filter="fade">
                                      <p:cBhvr>
                                        <p:cTn id="115" dur="500"/>
                                        <p:tgtEl>
                                          <p:spTgt spid="70"/>
                                        </p:tgtEl>
                                      </p:cBhvr>
                                    </p:animEffect>
                                    <p:set>
                                      <p:cBhvr>
                                        <p:cTn id="116" dur="1" fill="hold">
                                          <p:stCondLst>
                                            <p:cond delay="499"/>
                                          </p:stCondLst>
                                        </p:cTn>
                                        <p:tgtEl>
                                          <p:spTgt spid="70"/>
                                        </p:tgtEl>
                                        <p:attrNameLst>
                                          <p:attrName>style.visibility</p:attrName>
                                        </p:attrNameLst>
                                      </p:cBhvr>
                                      <p:to>
                                        <p:strVal val="hidden"/>
                                      </p:to>
                                    </p:set>
                                  </p:childTnLst>
                                </p:cTn>
                              </p:par>
                              <p:par>
                                <p:cTn id="117" presetID="10" presetClass="exit" presetSubtype="0" fill="hold" grpId="0" nodeType="withEffect">
                                  <p:stCondLst>
                                    <p:cond delay="0"/>
                                  </p:stCondLst>
                                  <p:childTnLst>
                                    <p:animEffect transition="out" filter="fade">
                                      <p:cBhvr>
                                        <p:cTn id="118" dur="500"/>
                                        <p:tgtEl>
                                          <p:spTgt spid="71"/>
                                        </p:tgtEl>
                                      </p:cBhvr>
                                    </p:animEffect>
                                    <p:set>
                                      <p:cBhvr>
                                        <p:cTn id="119" dur="1" fill="hold">
                                          <p:stCondLst>
                                            <p:cond delay="499"/>
                                          </p:stCondLst>
                                        </p:cTn>
                                        <p:tgtEl>
                                          <p:spTgt spid="71"/>
                                        </p:tgtEl>
                                        <p:attrNameLst>
                                          <p:attrName>style.visibility</p:attrName>
                                        </p:attrNameLst>
                                      </p:cBhvr>
                                      <p:to>
                                        <p:strVal val="hidden"/>
                                      </p:to>
                                    </p:set>
                                  </p:childTnLst>
                                </p:cTn>
                              </p:par>
                              <p:par>
                                <p:cTn id="120" presetID="10" presetClass="exit" presetSubtype="0" fill="hold" grpId="0" nodeType="withEffect">
                                  <p:stCondLst>
                                    <p:cond delay="0"/>
                                  </p:stCondLst>
                                  <p:childTnLst>
                                    <p:animEffect transition="out" filter="fade">
                                      <p:cBhvr>
                                        <p:cTn id="121" dur="500"/>
                                        <p:tgtEl>
                                          <p:spTgt spid="72"/>
                                        </p:tgtEl>
                                      </p:cBhvr>
                                    </p:animEffect>
                                    <p:set>
                                      <p:cBhvr>
                                        <p:cTn id="122" dur="1" fill="hold">
                                          <p:stCondLst>
                                            <p:cond delay="499"/>
                                          </p:stCondLst>
                                        </p:cTn>
                                        <p:tgtEl>
                                          <p:spTgt spid="72"/>
                                        </p:tgtEl>
                                        <p:attrNameLst>
                                          <p:attrName>style.visibility</p:attrName>
                                        </p:attrNameLst>
                                      </p:cBhvr>
                                      <p:to>
                                        <p:strVal val="hidden"/>
                                      </p:to>
                                    </p:set>
                                  </p:childTnLst>
                                </p:cTn>
                              </p:par>
                              <p:par>
                                <p:cTn id="123" presetID="10" presetClass="exit" presetSubtype="0" fill="hold" grpId="0" nodeType="withEffect">
                                  <p:stCondLst>
                                    <p:cond delay="0"/>
                                  </p:stCondLst>
                                  <p:childTnLst>
                                    <p:animEffect transition="out" filter="fade">
                                      <p:cBhvr>
                                        <p:cTn id="124" dur="500"/>
                                        <p:tgtEl>
                                          <p:spTgt spid="73"/>
                                        </p:tgtEl>
                                      </p:cBhvr>
                                    </p:animEffect>
                                    <p:set>
                                      <p:cBhvr>
                                        <p:cTn id="125" dur="1" fill="hold">
                                          <p:stCondLst>
                                            <p:cond delay="499"/>
                                          </p:stCondLst>
                                        </p:cTn>
                                        <p:tgtEl>
                                          <p:spTgt spid="73"/>
                                        </p:tgtEl>
                                        <p:attrNameLst>
                                          <p:attrName>style.visibility</p:attrName>
                                        </p:attrNameLst>
                                      </p:cBhvr>
                                      <p:to>
                                        <p:strVal val="hidden"/>
                                      </p:to>
                                    </p:set>
                                  </p:childTnLst>
                                </p:cTn>
                              </p:par>
                              <p:par>
                                <p:cTn id="126" presetID="10" presetClass="exit" presetSubtype="0" fill="hold" grpId="0" nodeType="withEffect">
                                  <p:stCondLst>
                                    <p:cond delay="0"/>
                                  </p:stCondLst>
                                  <p:childTnLst>
                                    <p:animEffect transition="out" filter="fade">
                                      <p:cBhvr>
                                        <p:cTn id="127" dur="500"/>
                                        <p:tgtEl>
                                          <p:spTgt spid="74"/>
                                        </p:tgtEl>
                                      </p:cBhvr>
                                    </p:animEffect>
                                    <p:set>
                                      <p:cBhvr>
                                        <p:cTn id="128" dur="1" fill="hold">
                                          <p:stCondLst>
                                            <p:cond delay="499"/>
                                          </p:stCondLst>
                                        </p:cTn>
                                        <p:tgtEl>
                                          <p:spTgt spid="74"/>
                                        </p:tgtEl>
                                        <p:attrNameLst>
                                          <p:attrName>style.visibility</p:attrName>
                                        </p:attrNameLst>
                                      </p:cBhvr>
                                      <p:to>
                                        <p:strVal val="hidden"/>
                                      </p:to>
                                    </p:set>
                                  </p:childTnLst>
                                </p:cTn>
                              </p:par>
                              <p:par>
                                <p:cTn id="129" presetID="10" presetClass="exit" presetSubtype="0" fill="hold" grpId="0" nodeType="withEffect">
                                  <p:stCondLst>
                                    <p:cond delay="0"/>
                                  </p:stCondLst>
                                  <p:childTnLst>
                                    <p:animEffect transition="out" filter="fade">
                                      <p:cBhvr>
                                        <p:cTn id="130" dur="500"/>
                                        <p:tgtEl>
                                          <p:spTgt spid="75"/>
                                        </p:tgtEl>
                                      </p:cBhvr>
                                    </p:animEffect>
                                    <p:set>
                                      <p:cBhvr>
                                        <p:cTn id="131" dur="1" fill="hold">
                                          <p:stCondLst>
                                            <p:cond delay="499"/>
                                          </p:stCondLst>
                                        </p:cTn>
                                        <p:tgtEl>
                                          <p:spTgt spid="75"/>
                                        </p:tgtEl>
                                        <p:attrNameLst>
                                          <p:attrName>style.visibility</p:attrName>
                                        </p:attrNameLst>
                                      </p:cBhvr>
                                      <p:to>
                                        <p:strVal val="hidden"/>
                                      </p:to>
                                    </p:set>
                                  </p:childTnLst>
                                </p:cTn>
                              </p:par>
                              <p:par>
                                <p:cTn id="132" presetID="10" presetClass="exit" presetSubtype="0" fill="hold" grpId="0" nodeType="withEffect">
                                  <p:stCondLst>
                                    <p:cond delay="0"/>
                                  </p:stCondLst>
                                  <p:childTnLst>
                                    <p:animEffect transition="out" filter="fade">
                                      <p:cBhvr>
                                        <p:cTn id="133" dur="500"/>
                                        <p:tgtEl>
                                          <p:spTgt spid="76"/>
                                        </p:tgtEl>
                                      </p:cBhvr>
                                    </p:animEffect>
                                    <p:set>
                                      <p:cBhvr>
                                        <p:cTn id="134" dur="1" fill="hold">
                                          <p:stCondLst>
                                            <p:cond delay="499"/>
                                          </p:stCondLst>
                                        </p:cTn>
                                        <p:tgtEl>
                                          <p:spTgt spid="76"/>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53" presetClass="entr" presetSubtype="16" fill="hold" grpId="0" nodeType="clickEffect">
                                  <p:stCondLst>
                                    <p:cond delay="0"/>
                                  </p:stCondLst>
                                  <p:childTnLst>
                                    <p:set>
                                      <p:cBhvr>
                                        <p:cTn id="138" dur="1" fill="hold">
                                          <p:stCondLst>
                                            <p:cond delay="0"/>
                                          </p:stCondLst>
                                        </p:cTn>
                                        <p:tgtEl>
                                          <p:spTgt spid="77"/>
                                        </p:tgtEl>
                                        <p:attrNameLst>
                                          <p:attrName>style.visibility</p:attrName>
                                        </p:attrNameLst>
                                      </p:cBhvr>
                                      <p:to>
                                        <p:strVal val="visible"/>
                                      </p:to>
                                    </p:set>
                                    <p:anim calcmode="lin" valueType="num">
                                      <p:cBhvr>
                                        <p:cTn id="139" dur="3000" fill="hold"/>
                                        <p:tgtEl>
                                          <p:spTgt spid="77"/>
                                        </p:tgtEl>
                                        <p:attrNameLst>
                                          <p:attrName>ppt_w</p:attrName>
                                        </p:attrNameLst>
                                      </p:cBhvr>
                                      <p:tavLst>
                                        <p:tav tm="0">
                                          <p:val>
                                            <p:fltVal val="0"/>
                                          </p:val>
                                        </p:tav>
                                        <p:tav tm="100000">
                                          <p:val>
                                            <p:strVal val="#ppt_w"/>
                                          </p:val>
                                        </p:tav>
                                      </p:tavLst>
                                    </p:anim>
                                    <p:anim calcmode="lin" valueType="num">
                                      <p:cBhvr>
                                        <p:cTn id="140" dur="3000" fill="hold"/>
                                        <p:tgtEl>
                                          <p:spTgt spid="77"/>
                                        </p:tgtEl>
                                        <p:attrNameLst>
                                          <p:attrName>ppt_h</p:attrName>
                                        </p:attrNameLst>
                                      </p:cBhvr>
                                      <p:tavLst>
                                        <p:tav tm="0">
                                          <p:val>
                                            <p:fltVal val="0"/>
                                          </p:val>
                                        </p:tav>
                                        <p:tav tm="100000">
                                          <p:val>
                                            <p:strVal val="#ppt_h"/>
                                          </p:val>
                                        </p:tav>
                                      </p:tavLst>
                                    </p:anim>
                                    <p:animEffect transition="in" filter="fade">
                                      <p:cBhvr>
                                        <p:cTn id="141" dur="3000"/>
                                        <p:tgtEl>
                                          <p:spTgt spid="77"/>
                                        </p:tgtEl>
                                      </p:cBhvr>
                                    </p:animEffect>
                                  </p:childTnLst>
                                </p:cTn>
                              </p:par>
                              <p:par>
                                <p:cTn id="142" presetID="53" presetClass="entr" presetSubtype="16" fill="hold" grpId="0" nodeType="withEffect">
                                  <p:stCondLst>
                                    <p:cond delay="0"/>
                                  </p:stCondLst>
                                  <p:childTnLst>
                                    <p:set>
                                      <p:cBhvr>
                                        <p:cTn id="143" dur="1" fill="hold">
                                          <p:stCondLst>
                                            <p:cond delay="0"/>
                                          </p:stCondLst>
                                        </p:cTn>
                                        <p:tgtEl>
                                          <p:spTgt spid="78"/>
                                        </p:tgtEl>
                                        <p:attrNameLst>
                                          <p:attrName>style.visibility</p:attrName>
                                        </p:attrNameLst>
                                      </p:cBhvr>
                                      <p:to>
                                        <p:strVal val="visible"/>
                                      </p:to>
                                    </p:set>
                                    <p:anim calcmode="lin" valueType="num">
                                      <p:cBhvr>
                                        <p:cTn id="144" dur="3000" fill="hold"/>
                                        <p:tgtEl>
                                          <p:spTgt spid="78"/>
                                        </p:tgtEl>
                                        <p:attrNameLst>
                                          <p:attrName>ppt_w</p:attrName>
                                        </p:attrNameLst>
                                      </p:cBhvr>
                                      <p:tavLst>
                                        <p:tav tm="0">
                                          <p:val>
                                            <p:fltVal val="0"/>
                                          </p:val>
                                        </p:tav>
                                        <p:tav tm="100000">
                                          <p:val>
                                            <p:strVal val="#ppt_w"/>
                                          </p:val>
                                        </p:tav>
                                      </p:tavLst>
                                    </p:anim>
                                    <p:anim calcmode="lin" valueType="num">
                                      <p:cBhvr>
                                        <p:cTn id="145" dur="3000" fill="hold"/>
                                        <p:tgtEl>
                                          <p:spTgt spid="78"/>
                                        </p:tgtEl>
                                        <p:attrNameLst>
                                          <p:attrName>ppt_h</p:attrName>
                                        </p:attrNameLst>
                                      </p:cBhvr>
                                      <p:tavLst>
                                        <p:tav tm="0">
                                          <p:val>
                                            <p:fltVal val="0"/>
                                          </p:val>
                                        </p:tav>
                                        <p:tav tm="100000">
                                          <p:val>
                                            <p:strVal val="#ppt_h"/>
                                          </p:val>
                                        </p:tav>
                                      </p:tavLst>
                                    </p:anim>
                                    <p:animEffect transition="in" filter="fade">
                                      <p:cBhvr>
                                        <p:cTn id="146" dur="3000"/>
                                        <p:tgtEl>
                                          <p:spTgt spid="78"/>
                                        </p:tgtEl>
                                      </p:cBhvr>
                                    </p:animEffect>
                                  </p:childTnLst>
                                </p:cTn>
                              </p:par>
                              <p:par>
                                <p:cTn id="147" presetID="53" presetClass="entr" presetSubtype="16" fill="hold" grpId="0" nodeType="withEffect">
                                  <p:stCondLst>
                                    <p:cond delay="0"/>
                                  </p:stCondLst>
                                  <p:childTnLst>
                                    <p:set>
                                      <p:cBhvr>
                                        <p:cTn id="148" dur="1" fill="hold">
                                          <p:stCondLst>
                                            <p:cond delay="0"/>
                                          </p:stCondLst>
                                        </p:cTn>
                                        <p:tgtEl>
                                          <p:spTgt spid="79"/>
                                        </p:tgtEl>
                                        <p:attrNameLst>
                                          <p:attrName>style.visibility</p:attrName>
                                        </p:attrNameLst>
                                      </p:cBhvr>
                                      <p:to>
                                        <p:strVal val="visible"/>
                                      </p:to>
                                    </p:set>
                                    <p:anim calcmode="lin" valueType="num">
                                      <p:cBhvr>
                                        <p:cTn id="149" dur="3000" fill="hold"/>
                                        <p:tgtEl>
                                          <p:spTgt spid="79"/>
                                        </p:tgtEl>
                                        <p:attrNameLst>
                                          <p:attrName>ppt_w</p:attrName>
                                        </p:attrNameLst>
                                      </p:cBhvr>
                                      <p:tavLst>
                                        <p:tav tm="0">
                                          <p:val>
                                            <p:fltVal val="0"/>
                                          </p:val>
                                        </p:tav>
                                        <p:tav tm="100000">
                                          <p:val>
                                            <p:strVal val="#ppt_w"/>
                                          </p:val>
                                        </p:tav>
                                      </p:tavLst>
                                    </p:anim>
                                    <p:anim calcmode="lin" valueType="num">
                                      <p:cBhvr>
                                        <p:cTn id="150" dur="3000" fill="hold"/>
                                        <p:tgtEl>
                                          <p:spTgt spid="79"/>
                                        </p:tgtEl>
                                        <p:attrNameLst>
                                          <p:attrName>ppt_h</p:attrName>
                                        </p:attrNameLst>
                                      </p:cBhvr>
                                      <p:tavLst>
                                        <p:tav tm="0">
                                          <p:val>
                                            <p:fltVal val="0"/>
                                          </p:val>
                                        </p:tav>
                                        <p:tav tm="100000">
                                          <p:val>
                                            <p:strVal val="#ppt_h"/>
                                          </p:val>
                                        </p:tav>
                                      </p:tavLst>
                                    </p:anim>
                                    <p:animEffect transition="in" filter="fade">
                                      <p:cBhvr>
                                        <p:cTn id="151" dur="3000"/>
                                        <p:tgtEl>
                                          <p:spTgt spid="79"/>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80"/>
                                        </p:tgtEl>
                                        <p:attrNameLst>
                                          <p:attrName>style.visibility</p:attrName>
                                        </p:attrNameLst>
                                      </p:cBhvr>
                                      <p:to>
                                        <p:strVal val="visible"/>
                                      </p:to>
                                    </p:set>
                                    <p:anim calcmode="lin" valueType="num">
                                      <p:cBhvr>
                                        <p:cTn id="154" dur="3000" fill="hold"/>
                                        <p:tgtEl>
                                          <p:spTgt spid="80"/>
                                        </p:tgtEl>
                                        <p:attrNameLst>
                                          <p:attrName>ppt_w</p:attrName>
                                        </p:attrNameLst>
                                      </p:cBhvr>
                                      <p:tavLst>
                                        <p:tav tm="0">
                                          <p:val>
                                            <p:fltVal val="0"/>
                                          </p:val>
                                        </p:tav>
                                        <p:tav tm="100000">
                                          <p:val>
                                            <p:strVal val="#ppt_w"/>
                                          </p:val>
                                        </p:tav>
                                      </p:tavLst>
                                    </p:anim>
                                    <p:anim calcmode="lin" valueType="num">
                                      <p:cBhvr>
                                        <p:cTn id="155" dur="3000" fill="hold"/>
                                        <p:tgtEl>
                                          <p:spTgt spid="80"/>
                                        </p:tgtEl>
                                        <p:attrNameLst>
                                          <p:attrName>ppt_h</p:attrName>
                                        </p:attrNameLst>
                                      </p:cBhvr>
                                      <p:tavLst>
                                        <p:tav tm="0">
                                          <p:val>
                                            <p:fltVal val="0"/>
                                          </p:val>
                                        </p:tav>
                                        <p:tav tm="100000">
                                          <p:val>
                                            <p:strVal val="#ppt_h"/>
                                          </p:val>
                                        </p:tav>
                                      </p:tavLst>
                                    </p:anim>
                                    <p:animEffect transition="in" filter="fade">
                                      <p:cBhvr>
                                        <p:cTn id="156" dur="3000"/>
                                        <p:tgtEl>
                                          <p:spTgt spid="80"/>
                                        </p:tgtEl>
                                      </p:cBhvr>
                                    </p:animEffect>
                                  </p:childTnLst>
                                </p:cTn>
                              </p:par>
                              <p:par>
                                <p:cTn id="157" presetID="53" presetClass="entr" presetSubtype="16" fill="hold" grpId="0" nodeType="withEffect">
                                  <p:stCondLst>
                                    <p:cond delay="0"/>
                                  </p:stCondLst>
                                  <p:childTnLst>
                                    <p:set>
                                      <p:cBhvr>
                                        <p:cTn id="158" dur="1" fill="hold">
                                          <p:stCondLst>
                                            <p:cond delay="0"/>
                                          </p:stCondLst>
                                        </p:cTn>
                                        <p:tgtEl>
                                          <p:spTgt spid="81"/>
                                        </p:tgtEl>
                                        <p:attrNameLst>
                                          <p:attrName>style.visibility</p:attrName>
                                        </p:attrNameLst>
                                      </p:cBhvr>
                                      <p:to>
                                        <p:strVal val="visible"/>
                                      </p:to>
                                    </p:set>
                                    <p:anim calcmode="lin" valueType="num">
                                      <p:cBhvr>
                                        <p:cTn id="159" dur="3000" fill="hold"/>
                                        <p:tgtEl>
                                          <p:spTgt spid="81"/>
                                        </p:tgtEl>
                                        <p:attrNameLst>
                                          <p:attrName>ppt_w</p:attrName>
                                        </p:attrNameLst>
                                      </p:cBhvr>
                                      <p:tavLst>
                                        <p:tav tm="0">
                                          <p:val>
                                            <p:fltVal val="0"/>
                                          </p:val>
                                        </p:tav>
                                        <p:tav tm="100000">
                                          <p:val>
                                            <p:strVal val="#ppt_w"/>
                                          </p:val>
                                        </p:tav>
                                      </p:tavLst>
                                    </p:anim>
                                    <p:anim calcmode="lin" valueType="num">
                                      <p:cBhvr>
                                        <p:cTn id="160" dur="3000" fill="hold"/>
                                        <p:tgtEl>
                                          <p:spTgt spid="81"/>
                                        </p:tgtEl>
                                        <p:attrNameLst>
                                          <p:attrName>ppt_h</p:attrName>
                                        </p:attrNameLst>
                                      </p:cBhvr>
                                      <p:tavLst>
                                        <p:tav tm="0">
                                          <p:val>
                                            <p:fltVal val="0"/>
                                          </p:val>
                                        </p:tav>
                                        <p:tav tm="100000">
                                          <p:val>
                                            <p:strVal val="#ppt_h"/>
                                          </p:val>
                                        </p:tav>
                                      </p:tavLst>
                                    </p:anim>
                                    <p:animEffect transition="in" filter="fade">
                                      <p:cBhvr>
                                        <p:cTn id="161" dur="3000"/>
                                        <p:tgtEl>
                                          <p:spTgt spid="81"/>
                                        </p:tgtEl>
                                      </p:cBhvr>
                                    </p:animEffect>
                                  </p:childTnLst>
                                </p:cTn>
                              </p:par>
                              <p:par>
                                <p:cTn id="162" presetID="53" presetClass="entr" presetSubtype="16" fill="hold" grpId="0" nodeType="withEffect">
                                  <p:stCondLst>
                                    <p:cond delay="0"/>
                                  </p:stCondLst>
                                  <p:childTnLst>
                                    <p:set>
                                      <p:cBhvr>
                                        <p:cTn id="163" dur="1" fill="hold">
                                          <p:stCondLst>
                                            <p:cond delay="0"/>
                                          </p:stCondLst>
                                        </p:cTn>
                                        <p:tgtEl>
                                          <p:spTgt spid="82"/>
                                        </p:tgtEl>
                                        <p:attrNameLst>
                                          <p:attrName>style.visibility</p:attrName>
                                        </p:attrNameLst>
                                      </p:cBhvr>
                                      <p:to>
                                        <p:strVal val="visible"/>
                                      </p:to>
                                    </p:set>
                                    <p:anim calcmode="lin" valueType="num">
                                      <p:cBhvr>
                                        <p:cTn id="164" dur="3000" fill="hold"/>
                                        <p:tgtEl>
                                          <p:spTgt spid="82"/>
                                        </p:tgtEl>
                                        <p:attrNameLst>
                                          <p:attrName>ppt_w</p:attrName>
                                        </p:attrNameLst>
                                      </p:cBhvr>
                                      <p:tavLst>
                                        <p:tav tm="0">
                                          <p:val>
                                            <p:fltVal val="0"/>
                                          </p:val>
                                        </p:tav>
                                        <p:tav tm="100000">
                                          <p:val>
                                            <p:strVal val="#ppt_w"/>
                                          </p:val>
                                        </p:tav>
                                      </p:tavLst>
                                    </p:anim>
                                    <p:anim calcmode="lin" valueType="num">
                                      <p:cBhvr>
                                        <p:cTn id="165" dur="3000" fill="hold"/>
                                        <p:tgtEl>
                                          <p:spTgt spid="82"/>
                                        </p:tgtEl>
                                        <p:attrNameLst>
                                          <p:attrName>ppt_h</p:attrName>
                                        </p:attrNameLst>
                                      </p:cBhvr>
                                      <p:tavLst>
                                        <p:tav tm="0">
                                          <p:val>
                                            <p:fltVal val="0"/>
                                          </p:val>
                                        </p:tav>
                                        <p:tav tm="100000">
                                          <p:val>
                                            <p:strVal val="#ppt_h"/>
                                          </p:val>
                                        </p:tav>
                                      </p:tavLst>
                                    </p:anim>
                                    <p:animEffect transition="in" filter="fade">
                                      <p:cBhvr>
                                        <p:cTn id="166" dur="3000"/>
                                        <p:tgtEl>
                                          <p:spTgt spid="82"/>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83"/>
                                        </p:tgtEl>
                                        <p:attrNameLst>
                                          <p:attrName>style.visibility</p:attrName>
                                        </p:attrNameLst>
                                      </p:cBhvr>
                                      <p:to>
                                        <p:strVal val="visible"/>
                                      </p:to>
                                    </p:set>
                                    <p:anim calcmode="lin" valueType="num">
                                      <p:cBhvr>
                                        <p:cTn id="169" dur="3000" fill="hold"/>
                                        <p:tgtEl>
                                          <p:spTgt spid="83"/>
                                        </p:tgtEl>
                                        <p:attrNameLst>
                                          <p:attrName>ppt_w</p:attrName>
                                        </p:attrNameLst>
                                      </p:cBhvr>
                                      <p:tavLst>
                                        <p:tav tm="0">
                                          <p:val>
                                            <p:fltVal val="0"/>
                                          </p:val>
                                        </p:tav>
                                        <p:tav tm="100000">
                                          <p:val>
                                            <p:strVal val="#ppt_w"/>
                                          </p:val>
                                        </p:tav>
                                      </p:tavLst>
                                    </p:anim>
                                    <p:anim calcmode="lin" valueType="num">
                                      <p:cBhvr>
                                        <p:cTn id="170" dur="3000" fill="hold"/>
                                        <p:tgtEl>
                                          <p:spTgt spid="83"/>
                                        </p:tgtEl>
                                        <p:attrNameLst>
                                          <p:attrName>ppt_h</p:attrName>
                                        </p:attrNameLst>
                                      </p:cBhvr>
                                      <p:tavLst>
                                        <p:tav tm="0">
                                          <p:val>
                                            <p:fltVal val="0"/>
                                          </p:val>
                                        </p:tav>
                                        <p:tav tm="100000">
                                          <p:val>
                                            <p:strVal val="#ppt_h"/>
                                          </p:val>
                                        </p:tav>
                                      </p:tavLst>
                                    </p:anim>
                                    <p:animEffect transition="in" filter="fade">
                                      <p:cBhvr>
                                        <p:cTn id="171" dur="3000"/>
                                        <p:tgtEl>
                                          <p:spTgt spid="83"/>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4"/>
                                        </p:tgtEl>
                                        <p:attrNameLst>
                                          <p:attrName>style.visibility</p:attrName>
                                        </p:attrNameLst>
                                      </p:cBhvr>
                                      <p:to>
                                        <p:strVal val="visible"/>
                                      </p:to>
                                    </p:set>
                                    <p:anim calcmode="lin" valueType="num">
                                      <p:cBhvr>
                                        <p:cTn id="174" dur="3000" fill="hold"/>
                                        <p:tgtEl>
                                          <p:spTgt spid="84"/>
                                        </p:tgtEl>
                                        <p:attrNameLst>
                                          <p:attrName>ppt_w</p:attrName>
                                        </p:attrNameLst>
                                      </p:cBhvr>
                                      <p:tavLst>
                                        <p:tav tm="0">
                                          <p:val>
                                            <p:fltVal val="0"/>
                                          </p:val>
                                        </p:tav>
                                        <p:tav tm="100000">
                                          <p:val>
                                            <p:strVal val="#ppt_w"/>
                                          </p:val>
                                        </p:tav>
                                      </p:tavLst>
                                    </p:anim>
                                    <p:anim calcmode="lin" valueType="num">
                                      <p:cBhvr>
                                        <p:cTn id="175" dur="3000" fill="hold"/>
                                        <p:tgtEl>
                                          <p:spTgt spid="84"/>
                                        </p:tgtEl>
                                        <p:attrNameLst>
                                          <p:attrName>ppt_h</p:attrName>
                                        </p:attrNameLst>
                                      </p:cBhvr>
                                      <p:tavLst>
                                        <p:tav tm="0">
                                          <p:val>
                                            <p:fltVal val="0"/>
                                          </p:val>
                                        </p:tav>
                                        <p:tav tm="100000">
                                          <p:val>
                                            <p:strVal val="#ppt_h"/>
                                          </p:val>
                                        </p:tav>
                                      </p:tavLst>
                                    </p:anim>
                                    <p:animEffect transition="in" filter="fade">
                                      <p:cBhvr>
                                        <p:cTn id="176" dur="3000"/>
                                        <p:tgtEl>
                                          <p:spTgt spid="84"/>
                                        </p:tgtEl>
                                      </p:cBhvr>
                                    </p:animEffect>
                                  </p:childTnLst>
                                </p:cTn>
                              </p:par>
                              <p:par>
                                <p:cTn id="177" presetID="53" presetClass="entr" presetSubtype="16" fill="hold" grpId="0" nodeType="withEffect">
                                  <p:stCondLst>
                                    <p:cond delay="0"/>
                                  </p:stCondLst>
                                  <p:childTnLst>
                                    <p:set>
                                      <p:cBhvr>
                                        <p:cTn id="178" dur="1" fill="hold">
                                          <p:stCondLst>
                                            <p:cond delay="0"/>
                                          </p:stCondLst>
                                        </p:cTn>
                                        <p:tgtEl>
                                          <p:spTgt spid="85"/>
                                        </p:tgtEl>
                                        <p:attrNameLst>
                                          <p:attrName>style.visibility</p:attrName>
                                        </p:attrNameLst>
                                      </p:cBhvr>
                                      <p:to>
                                        <p:strVal val="visible"/>
                                      </p:to>
                                    </p:set>
                                    <p:anim calcmode="lin" valueType="num">
                                      <p:cBhvr>
                                        <p:cTn id="179" dur="3000" fill="hold"/>
                                        <p:tgtEl>
                                          <p:spTgt spid="85"/>
                                        </p:tgtEl>
                                        <p:attrNameLst>
                                          <p:attrName>ppt_w</p:attrName>
                                        </p:attrNameLst>
                                      </p:cBhvr>
                                      <p:tavLst>
                                        <p:tav tm="0">
                                          <p:val>
                                            <p:fltVal val="0"/>
                                          </p:val>
                                        </p:tav>
                                        <p:tav tm="100000">
                                          <p:val>
                                            <p:strVal val="#ppt_w"/>
                                          </p:val>
                                        </p:tav>
                                      </p:tavLst>
                                    </p:anim>
                                    <p:anim calcmode="lin" valueType="num">
                                      <p:cBhvr>
                                        <p:cTn id="180" dur="3000" fill="hold"/>
                                        <p:tgtEl>
                                          <p:spTgt spid="85"/>
                                        </p:tgtEl>
                                        <p:attrNameLst>
                                          <p:attrName>ppt_h</p:attrName>
                                        </p:attrNameLst>
                                      </p:cBhvr>
                                      <p:tavLst>
                                        <p:tav tm="0">
                                          <p:val>
                                            <p:fltVal val="0"/>
                                          </p:val>
                                        </p:tav>
                                        <p:tav tm="100000">
                                          <p:val>
                                            <p:strVal val="#ppt_h"/>
                                          </p:val>
                                        </p:tav>
                                      </p:tavLst>
                                    </p:anim>
                                    <p:animEffect transition="in" filter="fade">
                                      <p:cBhvr>
                                        <p:cTn id="181" dur="3000"/>
                                        <p:tgtEl>
                                          <p:spTgt spid="85"/>
                                        </p:tgtEl>
                                      </p:cBhvr>
                                    </p:animEffect>
                                  </p:childTnLst>
                                </p:cTn>
                              </p:par>
                              <p:par>
                                <p:cTn id="182" presetID="53" presetClass="entr" presetSubtype="16" fill="hold" grpId="0" nodeType="withEffect">
                                  <p:stCondLst>
                                    <p:cond delay="0"/>
                                  </p:stCondLst>
                                  <p:childTnLst>
                                    <p:set>
                                      <p:cBhvr>
                                        <p:cTn id="183" dur="1" fill="hold">
                                          <p:stCondLst>
                                            <p:cond delay="0"/>
                                          </p:stCondLst>
                                        </p:cTn>
                                        <p:tgtEl>
                                          <p:spTgt spid="86"/>
                                        </p:tgtEl>
                                        <p:attrNameLst>
                                          <p:attrName>style.visibility</p:attrName>
                                        </p:attrNameLst>
                                      </p:cBhvr>
                                      <p:to>
                                        <p:strVal val="visible"/>
                                      </p:to>
                                    </p:set>
                                    <p:anim calcmode="lin" valueType="num">
                                      <p:cBhvr>
                                        <p:cTn id="184" dur="3000" fill="hold"/>
                                        <p:tgtEl>
                                          <p:spTgt spid="86"/>
                                        </p:tgtEl>
                                        <p:attrNameLst>
                                          <p:attrName>ppt_w</p:attrName>
                                        </p:attrNameLst>
                                      </p:cBhvr>
                                      <p:tavLst>
                                        <p:tav tm="0">
                                          <p:val>
                                            <p:fltVal val="0"/>
                                          </p:val>
                                        </p:tav>
                                        <p:tav tm="100000">
                                          <p:val>
                                            <p:strVal val="#ppt_w"/>
                                          </p:val>
                                        </p:tav>
                                      </p:tavLst>
                                    </p:anim>
                                    <p:anim calcmode="lin" valueType="num">
                                      <p:cBhvr>
                                        <p:cTn id="185" dur="3000" fill="hold"/>
                                        <p:tgtEl>
                                          <p:spTgt spid="86"/>
                                        </p:tgtEl>
                                        <p:attrNameLst>
                                          <p:attrName>ppt_h</p:attrName>
                                        </p:attrNameLst>
                                      </p:cBhvr>
                                      <p:tavLst>
                                        <p:tav tm="0">
                                          <p:val>
                                            <p:fltVal val="0"/>
                                          </p:val>
                                        </p:tav>
                                        <p:tav tm="100000">
                                          <p:val>
                                            <p:strVal val="#ppt_h"/>
                                          </p:val>
                                        </p:tav>
                                      </p:tavLst>
                                    </p:anim>
                                    <p:animEffect transition="in" filter="fade">
                                      <p:cBhvr>
                                        <p:cTn id="186" dur="3000"/>
                                        <p:tgtEl>
                                          <p:spTgt spid="86"/>
                                        </p:tgtEl>
                                      </p:cBhvr>
                                    </p:animEffect>
                                  </p:childTnLst>
                                </p:cTn>
                              </p:par>
                              <p:par>
                                <p:cTn id="187" presetID="53" presetClass="entr" presetSubtype="16" fill="hold" grpId="0" nodeType="withEffect">
                                  <p:stCondLst>
                                    <p:cond delay="0"/>
                                  </p:stCondLst>
                                  <p:childTnLst>
                                    <p:set>
                                      <p:cBhvr>
                                        <p:cTn id="188" dur="1" fill="hold">
                                          <p:stCondLst>
                                            <p:cond delay="0"/>
                                          </p:stCondLst>
                                        </p:cTn>
                                        <p:tgtEl>
                                          <p:spTgt spid="87"/>
                                        </p:tgtEl>
                                        <p:attrNameLst>
                                          <p:attrName>style.visibility</p:attrName>
                                        </p:attrNameLst>
                                      </p:cBhvr>
                                      <p:to>
                                        <p:strVal val="visible"/>
                                      </p:to>
                                    </p:set>
                                    <p:anim calcmode="lin" valueType="num">
                                      <p:cBhvr>
                                        <p:cTn id="189" dur="3000" fill="hold"/>
                                        <p:tgtEl>
                                          <p:spTgt spid="87"/>
                                        </p:tgtEl>
                                        <p:attrNameLst>
                                          <p:attrName>ppt_w</p:attrName>
                                        </p:attrNameLst>
                                      </p:cBhvr>
                                      <p:tavLst>
                                        <p:tav tm="0">
                                          <p:val>
                                            <p:fltVal val="0"/>
                                          </p:val>
                                        </p:tav>
                                        <p:tav tm="100000">
                                          <p:val>
                                            <p:strVal val="#ppt_w"/>
                                          </p:val>
                                        </p:tav>
                                      </p:tavLst>
                                    </p:anim>
                                    <p:anim calcmode="lin" valueType="num">
                                      <p:cBhvr>
                                        <p:cTn id="190" dur="3000" fill="hold"/>
                                        <p:tgtEl>
                                          <p:spTgt spid="87"/>
                                        </p:tgtEl>
                                        <p:attrNameLst>
                                          <p:attrName>ppt_h</p:attrName>
                                        </p:attrNameLst>
                                      </p:cBhvr>
                                      <p:tavLst>
                                        <p:tav tm="0">
                                          <p:val>
                                            <p:fltVal val="0"/>
                                          </p:val>
                                        </p:tav>
                                        <p:tav tm="100000">
                                          <p:val>
                                            <p:strVal val="#ppt_h"/>
                                          </p:val>
                                        </p:tav>
                                      </p:tavLst>
                                    </p:anim>
                                    <p:animEffect transition="in" filter="fade">
                                      <p:cBhvr>
                                        <p:cTn id="191" dur="3000"/>
                                        <p:tgtEl>
                                          <p:spTgt spid="87"/>
                                        </p:tgtEl>
                                      </p:cBhvr>
                                    </p:animEffect>
                                  </p:childTnLst>
                                </p:cTn>
                              </p:par>
                              <p:par>
                                <p:cTn id="192" presetID="53" presetClass="entr" presetSubtype="16" fill="hold" grpId="0" nodeType="withEffect">
                                  <p:stCondLst>
                                    <p:cond delay="0"/>
                                  </p:stCondLst>
                                  <p:childTnLst>
                                    <p:set>
                                      <p:cBhvr>
                                        <p:cTn id="193" dur="1" fill="hold">
                                          <p:stCondLst>
                                            <p:cond delay="0"/>
                                          </p:stCondLst>
                                        </p:cTn>
                                        <p:tgtEl>
                                          <p:spTgt spid="88"/>
                                        </p:tgtEl>
                                        <p:attrNameLst>
                                          <p:attrName>style.visibility</p:attrName>
                                        </p:attrNameLst>
                                      </p:cBhvr>
                                      <p:to>
                                        <p:strVal val="visible"/>
                                      </p:to>
                                    </p:set>
                                    <p:anim calcmode="lin" valueType="num">
                                      <p:cBhvr>
                                        <p:cTn id="194" dur="3000" fill="hold"/>
                                        <p:tgtEl>
                                          <p:spTgt spid="88"/>
                                        </p:tgtEl>
                                        <p:attrNameLst>
                                          <p:attrName>ppt_w</p:attrName>
                                        </p:attrNameLst>
                                      </p:cBhvr>
                                      <p:tavLst>
                                        <p:tav tm="0">
                                          <p:val>
                                            <p:fltVal val="0"/>
                                          </p:val>
                                        </p:tav>
                                        <p:tav tm="100000">
                                          <p:val>
                                            <p:strVal val="#ppt_w"/>
                                          </p:val>
                                        </p:tav>
                                      </p:tavLst>
                                    </p:anim>
                                    <p:anim calcmode="lin" valueType="num">
                                      <p:cBhvr>
                                        <p:cTn id="195" dur="3000" fill="hold"/>
                                        <p:tgtEl>
                                          <p:spTgt spid="88"/>
                                        </p:tgtEl>
                                        <p:attrNameLst>
                                          <p:attrName>ppt_h</p:attrName>
                                        </p:attrNameLst>
                                      </p:cBhvr>
                                      <p:tavLst>
                                        <p:tav tm="0">
                                          <p:val>
                                            <p:fltVal val="0"/>
                                          </p:val>
                                        </p:tav>
                                        <p:tav tm="100000">
                                          <p:val>
                                            <p:strVal val="#ppt_h"/>
                                          </p:val>
                                        </p:tav>
                                      </p:tavLst>
                                    </p:anim>
                                    <p:animEffect transition="in" filter="fade">
                                      <p:cBhvr>
                                        <p:cTn id="196" dur="3000"/>
                                        <p:tgtEl>
                                          <p:spTgt spid="88"/>
                                        </p:tgtEl>
                                      </p:cBhvr>
                                    </p:animEffect>
                                  </p:childTnLst>
                                </p:cTn>
                              </p:par>
                              <p:par>
                                <p:cTn id="197" presetID="53" presetClass="entr" presetSubtype="16" fill="hold" grpId="0" nodeType="withEffect">
                                  <p:stCondLst>
                                    <p:cond delay="0"/>
                                  </p:stCondLst>
                                  <p:childTnLst>
                                    <p:set>
                                      <p:cBhvr>
                                        <p:cTn id="198" dur="1" fill="hold">
                                          <p:stCondLst>
                                            <p:cond delay="0"/>
                                          </p:stCondLst>
                                        </p:cTn>
                                        <p:tgtEl>
                                          <p:spTgt spid="89"/>
                                        </p:tgtEl>
                                        <p:attrNameLst>
                                          <p:attrName>style.visibility</p:attrName>
                                        </p:attrNameLst>
                                      </p:cBhvr>
                                      <p:to>
                                        <p:strVal val="visible"/>
                                      </p:to>
                                    </p:set>
                                    <p:anim calcmode="lin" valueType="num">
                                      <p:cBhvr>
                                        <p:cTn id="199" dur="3000" fill="hold"/>
                                        <p:tgtEl>
                                          <p:spTgt spid="89"/>
                                        </p:tgtEl>
                                        <p:attrNameLst>
                                          <p:attrName>ppt_w</p:attrName>
                                        </p:attrNameLst>
                                      </p:cBhvr>
                                      <p:tavLst>
                                        <p:tav tm="0">
                                          <p:val>
                                            <p:fltVal val="0"/>
                                          </p:val>
                                        </p:tav>
                                        <p:tav tm="100000">
                                          <p:val>
                                            <p:strVal val="#ppt_w"/>
                                          </p:val>
                                        </p:tav>
                                      </p:tavLst>
                                    </p:anim>
                                    <p:anim calcmode="lin" valueType="num">
                                      <p:cBhvr>
                                        <p:cTn id="200" dur="3000" fill="hold"/>
                                        <p:tgtEl>
                                          <p:spTgt spid="89"/>
                                        </p:tgtEl>
                                        <p:attrNameLst>
                                          <p:attrName>ppt_h</p:attrName>
                                        </p:attrNameLst>
                                      </p:cBhvr>
                                      <p:tavLst>
                                        <p:tav tm="0">
                                          <p:val>
                                            <p:fltVal val="0"/>
                                          </p:val>
                                        </p:tav>
                                        <p:tav tm="100000">
                                          <p:val>
                                            <p:strVal val="#ppt_h"/>
                                          </p:val>
                                        </p:tav>
                                      </p:tavLst>
                                    </p:anim>
                                    <p:animEffect transition="in" filter="fade">
                                      <p:cBhvr>
                                        <p:cTn id="201" dur="3000"/>
                                        <p:tgtEl>
                                          <p:spTgt spid="89"/>
                                        </p:tgtEl>
                                      </p:cBhvr>
                                    </p:animEffect>
                                  </p:childTnLst>
                                </p:cTn>
                              </p:par>
                              <p:par>
                                <p:cTn id="202" presetID="53" presetClass="entr" presetSubtype="16" fill="hold" grpId="0" nodeType="withEffect">
                                  <p:stCondLst>
                                    <p:cond delay="0"/>
                                  </p:stCondLst>
                                  <p:childTnLst>
                                    <p:set>
                                      <p:cBhvr>
                                        <p:cTn id="203" dur="1" fill="hold">
                                          <p:stCondLst>
                                            <p:cond delay="0"/>
                                          </p:stCondLst>
                                        </p:cTn>
                                        <p:tgtEl>
                                          <p:spTgt spid="90"/>
                                        </p:tgtEl>
                                        <p:attrNameLst>
                                          <p:attrName>style.visibility</p:attrName>
                                        </p:attrNameLst>
                                      </p:cBhvr>
                                      <p:to>
                                        <p:strVal val="visible"/>
                                      </p:to>
                                    </p:set>
                                    <p:anim calcmode="lin" valueType="num">
                                      <p:cBhvr>
                                        <p:cTn id="204" dur="3000" fill="hold"/>
                                        <p:tgtEl>
                                          <p:spTgt spid="90"/>
                                        </p:tgtEl>
                                        <p:attrNameLst>
                                          <p:attrName>ppt_w</p:attrName>
                                        </p:attrNameLst>
                                      </p:cBhvr>
                                      <p:tavLst>
                                        <p:tav tm="0">
                                          <p:val>
                                            <p:fltVal val="0"/>
                                          </p:val>
                                        </p:tav>
                                        <p:tav tm="100000">
                                          <p:val>
                                            <p:strVal val="#ppt_w"/>
                                          </p:val>
                                        </p:tav>
                                      </p:tavLst>
                                    </p:anim>
                                    <p:anim calcmode="lin" valueType="num">
                                      <p:cBhvr>
                                        <p:cTn id="205" dur="3000" fill="hold"/>
                                        <p:tgtEl>
                                          <p:spTgt spid="90"/>
                                        </p:tgtEl>
                                        <p:attrNameLst>
                                          <p:attrName>ppt_h</p:attrName>
                                        </p:attrNameLst>
                                      </p:cBhvr>
                                      <p:tavLst>
                                        <p:tav tm="0">
                                          <p:val>
                                            <p:fltVal val="0"/>
                                          </p:val>
                                        </p:tav>
                                        <p:tav tm="100000">
                                          <p:val>
                                            <p:strVal val="#ppt_h"/>
                                          </p:val>
                                        </p:tav>
                                      </p:tavLst>
                                    </p:anim>
                                    <p:animEffect transition="in" filter="fade">
                                      <p:cBhvr>
                                        <p:cTn id="206" dur="3000"/>
                                        <p:tgtEl>
                                          <p:spTgt spid="90"/>
                                        </p:tgtEl>
                                      </p:cBhvr>
                                    </p:animEffect>
                                  </p:childTnLst>
                                </p:cTn>
                              </p:par>
                              <p:par>
                                <p:cTn id="207" presetID="53" presetClass="entr" presetSubtype="16" fill="hold" grpId="0" nodeType="withEffect">
                                  <p:stCondLst>
                                    <p:cond delay="0"/>
                                  </p:stCondLst>
                                  <p:childTnLst>
                                    <p:set>
                                      <p:cBhvr>
                                        <p:cTn id="208" dur="1" fill="hold">
                                          <p:stCondLst>
                                            <p:cond delay="0"/>
                                          </p:stCondLst>
                                        </p:cTn>
                                        <p:tgtEl>
                                          <p:spTgt spid="91"/>
                                        </p:tgtEl>
                                        <p:attrNameLst>
                                          <p:attrName>style.visibility</p:attrName>
                                        </p:attrNameLst>
                                      </p:cBhvr>
                                      <p:to>
                                        <p:strVal val="visible"/>
                                      </p:to>
                                    </p:set>
                                    <p:anim calcmode="lin" valueType="num">
                                      <p:cBhvr>
                                        <p:cTn id="209" dur="3000" fill="hold"/>
                                        <p:tgtEl>
                                          <p:spTgt spid="91"/>
                                        </p:tgtEl>
                                        <p:attrNameLst>
                                          <p:attrName>ppt_w</p:attrName>
                                        </p:attrNameLst>
                                      </p:cBhvr>
                                      <p:tavLst>
                                        <p:tav tm="0">
                                          <p:val>
                                            <p:fltVal val="0"/>
                                          </p:val>
                                        </p:tav>
                                        <p:tav tm="100000">
                                          <p:val>
                                            <p:strVal val="#ppt_w"/>
                                          </p:val>
                                        </p:tav>
                                      </p:tavLst>
                                    </p:anim>
                                    <p:anim calcmode="lin" valueType="num">
                                      <p:cBhvr>
                                        <p:cTn id="210" dur="3000" fill="hold"/>
                                        <p:tgtEl>
                                          <p:spTgt spid="91"/>
                                        </p:tgtEl>
                                        <p:attrNameLst>
                                          <p:attrName>ppt_h</p:attrName>
                                        </p:attrNameLst>
                                      </p:cBhvr>
                                      <p:tavLst>
                                        <p:tav tm="0">
                                          <p:val>
                                            <p:fltVal val="0"/>
                                          </p:val>
                                        </p:tav>
                                        <p:tav tm="100000">
                                          <p:val>
                                            <p:strVal val="#ppt_h"/>
                                          </p:val>
                                        </p:tav>
                                      </p:tavLst>
                                    </p:anim>
                                    <p:animEffect transition="in" filter="fade">
                                      <p:cBhvr>
                                        <p:cTn id="211" dur="3000"/>
                                        <p:tgtEl>
                                          <p:spTgt spid="91"/>
                                        </p:tgtEl>
                                      </p:cBhvr>
                                    </p:animEffect>
                                  </p:childTnLst>
                                </p:cTn>
                              </p:par>
                              <p:par>
                                <p:cTn id="212" presetID="53" presetClass="entr" presetSubtype="16" fill="hold" grpId="0" nodeType="withEffect">
                                  <p:stCondLst>
                                    <p:cond delay="0"/>
                                  </p:stCondLst>
                                  <p:childTnLst>
                                    <p:set>
                                      <p:cBhvr>
                                        <p:cTn id="213" dur="1" fill="hold">
                                          <p:stCondLst>
                                            <p:cond delay="0"/>
                                          </p:stCondLst>
                                        </p:cTn>
                                        <p:tgtEl>
                                          <p:spTgt spid="92"/>
                                        </p:tgtEl>
                                        <p:attrNameLst>
                                          <p:attrName>style.visibility</p:attrName>
                                        </p:attrNameLst>
                                      </p:cBhvr>
                                      <p:to>
                                        <p:strVal val="visible"/>
                                      </p:to>
                                    </p:set>
                                    <p:anim calcmode="lin" valueType="num">
                                      <p:cBhvr>
                                        <p:cTn id="214" dur="3000" fill="hold"/>
                                        <p:tgtEl>
                                          <p:spTgt spid="92"/>
                                        </p:tgtEl>
                                        <p:attrNameLst>
                                          <p:attrName>ppt_w</p:attrName>
                                        </p:attrNameLst>
                                      </p:cBhvr>
                                      <p:tavLst>
                                        <p:tav tm="0">
                                          <p:val>
                                            <p:fltVal val="0"/>
                                          </p:val>
                                        </p:tav>
                                        <p:tav tm="100000">
                                          <p:val>
                                            <p:strVal val="#ppt_w"/>
                                          </p:val>
                                        </p:tav>
                                      </p:tavLst>
                                    </p:anim>
                                    <p:anim calcmode="lin" valueType="num">
                                      <p:cBhvr>
                                        <p:cTn id="215" dur="3000" fill="hold"/>
                                        <p:tgtEl>
                                          <p:spTgt spid="92"/>
                                        </p:tgtEl>
                                        <p:attrNameLst>
                                          <p:attrName>ppt_h</p:attrName>
                                        </p:attrNameLst>
                                      </p:cBhvr>
                                      <p:tavLst>
                                        <p:tav tm="0">
                                          <p:val>
                                            <p:fltVal val="0"/>
                                          </p:val>
                                        </p:tav>
                                        <p:tav tm="100000">
                                          <p:val>
                                            <p:strVal val="#ppt_h"/>
                                          </p:val>
                                        </p:tav>
                                      </p:tavLst>
                                    </p:anim>
                                    <p:animEffect transition="in" filter="fade">
                                      <p:cBhvr>
                                        <p:cTn id="216" dur="3000"/>
                                        <p:tgtEl>
                                          <p:spTgt spid="92"/>
                                        </p:tgtEl>
                                      </p:cBhvr>
                                    </p:animEffect>
                                  </p:childTnLst>
                                </p:cTn>
                              </p:par>
                              <p:par>
                                <p:cTn id="217" presetID="53" presetClass="entr" presetSubtype="16" fill="hold" grpId="0" nodeType="withEffect">
                                  <p:stCondLst>
                                    <p:cond delay="0"/>
                                  </p:stCondLst>
                                  <p:childTnLst>
                                    <p:set>
                                      <p:cBhvr>
                                        <p:cTn id="218" dur="1" fill="hold">
                                          <p:stCondLst>
                                            <p:cond delay="0"/>
                                          </p:stCondLst>
                                        </p:cTn>
                                        <p:tgtEl>
                                          <p:spTgt spid="93"/>
                                        </p:tgtEl>
                                        <p:attrNameLst>
                                          <p:attrName>style.visibility</p:attrName>
                                        </p:attrNameLst>
                                      </p:cBhvr>
                                      <p:to>
                                        <p:strVal val="visible"/>
                                      </p:to>
                                    </p:set>
                                    <p:anim calcmode="lin" valueType="num">
                                      <p:cBhvr>
                                        <p:cTn id="219" dur="3000" fill="hold"/>
                                        <p:tgtEl>
                                          <p:spTgt spid="93"/>
                                        </p:tgtEl>
                                        <p:attrNameLst>
                                          <p:attrName>ppt_w</p:attrName>
                                        </p:attrNameLst>
                                      </p:cBhvr>
                                      <p:tavLst>
                                        <p:tav tm="0">
                                          <p:val>
                                            <p:fltVal val="0"/>
                                          </p:val>
                                        </p:tav>
                                        <p:tav tm="100000">
                                          <p:val>
                                            <p:strVal val="#ppt_w"/>
                                          </p:val>
                                        </p:tav>
                                      </p:tavLst>
                                    </p:anim>
                                    <p:anim calcmode="lin" valueType="num">
                                      <p:cBhvr>
                                        <p:cTn id="220" dur="3000" fill="hold"/>
                                        <p:tgtEl>
                                          <p:spTgt spid="93"/>
                                        </p:tgtEl>
                                        <p:attrNameLst>
                                          <p:attrName>ppt_h</p:attrName>
                                        </p:attrNameLst>
                                      </p:cBhvr>
                                      <p:tavLst>
                                        <p:tav tm="0">
                                          <p:val>
                                            <p:fltVal val="0"/>
                                          </p:val>
                                        </p:tav>
                                        <p:tav tm="100000">
                                          <p:val>
                                            <p:strVal val="#ppt_h"/>
                                          </p:val>
                                        </p:tav>
                                      </p:tavLst>
                                    </p:anim>
                                    <p:animEffect transition="in" filter="fade">
                                      <p:cBhvr>
                                        <p:cTn id="221" dur="3000"/>
                                        <p:tgtEl>
                                          <p:spTgt spid="93"/>
                                        </p:tgtEl>
                                      </p:cBhvr>
                                    </p:animEffect>
                                  </p:childTnLst>
                                </p:cTn>
                              </p:par>
                              <p:par>
                                <p:cTn id="222" presetID="53" presetClass="entr" presetSubtype="16" fill="hold" grpId="0" nodeType="withEffect">
                                  <p:stCondLst>
                                    <p:cond delay="0"/>
                                  </p:stCondLst>
                                  <p:childTnLst>
                                    <p:set>
                                      <p:cBhvr>
                                        <p:cTn id="223" dur="1" fill="hold">
                                          <p:stCondLst>
                                            <p:cond delay="0"/>
                                          </p:stCondLst>
                                        </p:cTn>
                                        <p:tgtEl>
                                          <p:spTgt spid="94"/>
                                        </p:tgtEl>
                                        <p:attrNameLst>
                                          <p:attrName>style.visibility</p:attrName>
                                        </p:attrNameLst>
                                      </p:cBhvr>
                                      <p:to>
                                        <p:strVal val="visible"/>
                                      </p:to>
                                    </p:set>
                                    <p:anim calcmode="lin" valueType="num">
                                      <p:cBhvr>
                                        <p:cTn id="224" dur="3000" fill="hold"/>
                                        <p:tgtEl>
                                          <p:spTgt spid="94"/>
                                        </p:tgtEl>
                                        <p:attrNameLst>
                                          <p:attrName>ppt_w</p:attrName>
                                        </p:attrNameLst>
                                      </p:cBhvr>
                                      <p:tavLst>
                                        <p:tav tm="0">
                                          <p:val>
                                            <p:fltVal val="0"/>
                                          </p:val>
                                        </p:tav>
                                        <p:tav tm="100000">
                                          <p:val>
                                            <p:strVal val="#ppt_w"/>
                                          </p:val>
                                        </p:tav>
                                      </p:tavLst>
                                    </p:anim>
                                    <p:anim calcmode="lin" valueType="num">
                                      <p:cBhvr>
                                        <p:cTn id="225" dur="3000" fill="hold"/>
                                        <p:tgtEl>
                                          <p:spTgt spid="94"/>
                                        </p:tgtEl>
                                        <p:attrNameLst>
                                          <p:attrName>ppt_h</p:attrName>
                                        </p:attrNameLst>
                                      </p:cBhvr>
                                      <p:tavLst>
                                        <p:tav tm="0">
                                          <p:val>
                                            <p:fltVal val="0"/>
                                          </p:val>
                                        </p:tav>
                                        <p:tav tm="100000">
                                          <p:val>
                                            <p:strVal val="#ppt_h"/>
                                          </p:val>
                                        </p:tav>
                                      </p:tavLst>
                                    </p:anim>
                                    <p:animEffect transition="in" filter="fade">
                                      <p:cBhvr>
                                        <p:cTn id="226" dur="3000"/>
                                        <p:tgtEl>
                                          <p:spTgt spid="94"/>
                                        </p:tgtEl>
                                      </p:cBhvr>
                                    </p:animEffect>
                                  </p:childTnLst>
                                </p:cTn>
                              </p:par>
                              <p:par>
                                <p:cTn id="227" presetID="53" presetClass="entr" presetSubtype="16" fill="hold" grpId="0" nodeType="withEffect">
                                  <p:stCondLst>
                                    <p:cond delay="0"/>
                                  </p:stCondLst>
                                  <p:childTnLst>
                                    <p:set>
                                      <p:cBhvr>
                                        <p:cTn id="228" dur="1" fill="hold">
                                          <p:stCondLst>
                                            <p:cond delay="0"/>
                                          </p:stCondLst>
                                        </p:cTn>
                                        <p:tgtEl>
                                          <p:spTgt spid="95"/>
                                        </p:tgtEl>
                                        <p:attrNameLst>
                                          <p:attrName>style.visibility</p:attrName>
                                        </p:attrNameLst>
                                      </p:cBhvr>
                                      <p:to>
                                        <p:strVal val="visible"/>
                                      </p:to>
                                    </p:set>
                                    <p:anim calcmode="lin" valueType="num">
                                      <p:cBhvr>
                                        <p:cTn id="229" dur="3000" fill="hold"/>
                                        <p:tgtEl>
                                          <p:spTgt spid="95"/>
                                        </p:tgtEl>
                                        <p:attrNameLst>
                                          <p:attrName>ppt_w</p:attrName>
                                        </p:attrNameLst>
                                      </p:cBhvr>
                                      <p:tavLst>
                                        <p:tav tm="0">
                                          <p:val>
                                            <p:fltVal val="0"/>
                                          </p:val>
                                        </p:tav>
                                        <p:tav tm="100000">
                                          <p:val>
                                            <p:strVal val="#ppt_w"/>
                                          </p:val>
                                        </p:tav>
                                      </p:tavLst>
                                    </p:anim>
                                    <p:anim calcmode="lin" valueType="num">
                                      <p:cBhvr>
                                        <p:cTn id="230" dur="3000" fill="hold"/>
                                        <p:tgtEl>
                                          <p:spTgt spid="95"/>
                                        </p:tgtEl>
                                        <p:attrNameLst>
                                          <p:attrName>ppt_h</p:attrName>
                                        </p:attrNameLst>
                                      </p:cBhvr>
                                      <p:tavLst>
                                        <p:tav tm="0">
                                          <p:val>
                                            <p:fltVal val="0"/>
                                          </p:val>
                                        </p:tav>
                                        <p:tav tm="100000">
                                          <p:val>
                                            <p:strVal val="#ppt_h"/>
                                          </p:val>
                                        </p:tav>
                                      </p:tavLst>
                                    </p:anim>
                                    <p:animEffect transition="in" filter="fade">
                                      <p:cBhvr>
                                        <p:cTn id="231" dur="3000"/>
                                        <p:tgtEl>
                                          <p:spTgt spid="95"/>
                                        </p:tgtEl>
                                      </p:cBhvr>
                                    </p:animEffect>
                                  </p:childTnLst>
                                </p:cTn>
                              </p:par>
                              <p:par>
                                <p:cTn id="232" presetID="53" presetClass="entr" presetSubtype="16" fill="hold" grpId="0" nodeType="withEffect">
                                  <p:stCondLst>
                                    <p:cond delay="0"/>
                                  </p:stCondLst>
                                  <p:childTnLst>
                                    <p:set>
                                      <p:cBhvr>
                                        <p:cTn id="233" dur="1" fill="hold">
                                          <p:stCondLst>
                                            <p:cond delay="0"/>
                                          </p:stCondLst>
                                        </p:cTn>
                                        <p:tgtEl>
                                          <p:spTgt spid="96"/>
                                        </p:tgtEl>
                                        <p:attrNameLst>
                                          <p:attrName>style.visibility</p:attrName>
                                        </p:attrNameLst>
                                      </p:cBhvr>
                                      <p:to>
                                        <p:strVal val="visible"/>
                                      </p:to>
                                    </p:set>
                                    <p:anim calcmode="lin" valueType="num">
                                      <p:cBhvr>
                                        <p:cTn id="234" dur="3000" fill="hold"/>
                                        <p:tgtEl>
                                          <p:spTgt spid="96"/>
                                        </p:tgtEl>
                                        <p:attrNameLst>
                                          <p:attrName>ppt_w</p:attrName>
                                        </p:attrNameLst>
                                      </p:cBhvr>
                                      <p:tavLst>
                                        <p:tav tm="0">
                                          <p:val>
                                            <p:fltVal val="0"/>
                                          </p:val>
                                        </p:tav>
                                        <p:tav tm="100000">
                                          <p:val>
                                            <p:strVal val="#ppt_w"/>
                                          </p:val>
                                        </p:tav>
                                      </p:tavLst>
                                    </p:anim>
                                    <p:anim calcmode="lin" valueType="num">
                                      <p:cBhvr>
                                        <p:cTn id="235" dur="3000" fill="hold"/>
                                        <p:tgtEl>
                                          <p:spTgt spid="96"/>
                                        </p:tgtEl>
                                        <p:attrNameLst>
                                          <p:attrName>ppt_h</p:attrName>
                                        </p:attrNameLst>
                                      </p:cBhvr>
                                      <p:tavLst>
                                        <p:tav tm="0">
                                          <p:val>
                                            <p:fltVal val="0"/>
                                          </p:val>
                                        </p:tav>
                                        <p:tav tm="100000">
                                          <p:val>
                                            <p:strVal val="#ppt_h"/>
                                          </p:val>
                                        </p:tav>
                                      </p:tavLst>
                                    </p:anim>
                                    <p:animEffect transition="in" filter="fade">
                                      <p:cBhvr>
                                        <p:cTn id="236" dur="3000"/>
                                        <p:tgtEl>
                                          <p:spTgt spid="96"/>
                                        </p:tgtEl>
                                      </p:cBhvr>
                                    </p:animEffect>
                                  </p:childTnLst>
                                </p:cTn>
                              </p:par>
                              <p:par>
                                <p:cTn id="237" presetID="53" presetClass="entr" presetSubtype="16" fill="hold" grpId="0" nodeType="withEffect">
                                  <p:stCondLst>
                                    <p:cond delay="0"/>
                                  </p:stCondLst>
                                  <p:childTnLst>
                                    <p:set>
                                      <p:cBhvr>
                                        <p:cTn id="238" dur="1" fill="hold">
                                          <p:stCondLst>
                                            <p:cond delay="0"/>
                                          </p:stCondLst>
                                        </p:cTn>
                                        <p:tgtEl>
                                          <p:spTgt spid="97"/>
                                        </p:tgtEl>
                                        <p:attrNameLst>
                                          <p:attrName>style.visibility</p:attrName>
                                        </p:attrNameLst>
                                      </p:cBhvr>
                                      <p:to>
                                        <p:strVal val="visible"/>
                                      </p:to>
                                    </p:set>
                                    <p:anim calcmode="lin" valueType="num">
                                      <p:cBhvr>
                                        <p:cTn id="239" dur="3000" fill="hold"/>
                                        <p:tgtEl>
                                          <p:spTgt spid="97"/>
                                        </p:tgtEl>
                                        <p:attrNameLst>
                                          <p:attrName>ppt_w</p:attrName>
                                        </p:attrNameLst>
                                      </p:cBhvr>
                                      <p:tavLst>
                                        <p:tav tm="0">
                                          <p:val>
                                            <p:fltVal val="0"/>
                                          </p:val>
                                        </p:tav>
                                        <p:tav tm="100000">
                                          <p:val>
                                            <p:strVal val="#ppt_w"/>
                                          </p:val>
                                        </p:tav>
                                      </p:tavLst>
                                    </p:anim>
                                    <p:anim calcmode="lin" valueType="num">
                                      <p:cBhvr>
                                        <p:cTn id="240" dur="3000" fill="hold"/>
                                        <p:tgtEl>
                                          <p:spTgt spid="97"/>
                                        </p:tgtEl>
                                        <p:attrNameLst>
                                          <p:attrName>ppt_h</p:attrName>
                                        </p:attrNameLst>
                                      </p:cBhvr>
                                      <p:tavLst>
                                        <p:tav tm="0">
                                          <p:val>
                                            <p:fltVal val="0"/>
                                          </p:val>
                                        </p:tav>
                                        <p:tav tm="100000">
                                          <p:val>
                                            <p:strVal val="#ppt_h"/>
                                          </p:val>
                                        </p:tav>
                                      </p:tavLst>
                                    </p:anim>
                                    <p:animEffect transition="in" filter="fade">
                                      <p:cBhvr>
                                        <p:cTn id="241" dur="3000"/>
                                        <p:tgtEl>
                                          <p:spTgt spid="97"/>
                                        </p:tgtEl>
                                      </p:cBhvr>
                                    </p:animEffect>
                                  </p:childTnLst>
                                </p:cTn>
                              </p:par>
                              <p:par>
                                <p:cTn id="242" presetID="53" presetClass="entr" presetSubtype="16" fill="hold" grpId="0" nodeType="withEffect">
                                  <p:stCondLst>
                                    <p:cond delay="0"/>
                                  </p:stCondLst>
                                  <p:childTnLst>
                                    <p:set>
                                      <p:cBhvr>
                                        <p:cTn id="243" dur="1" fill="hold">
                                          <p:stCondLst>
                                            <p:cond delay="0"/>
                                          </p:stCondLst>
                                        </p:cTn>
                                        <p:tgtEl>
                                          <p:spTgt spid="98"/>
                                        </p:tgtEl>
                                        <p:attrNameLst>
                                          <p:attrName>style.visibility</p:attrName>
                                        </p:attrNameLst>
                                      </p:cBhvr>
                                      <p:to>
                                        <p:strVal val="visible"/>
                                      </p:to>
                                    </p:set>
                                    <p:anim calcmode="lin" valueType="num">
                                      <p:cBhvr>
                                        <p:cTn id="244" dur="3000" fill="hold"/>
                                        <p:tgtEl>
                                          <p:spTgt spid="98"/>
                                        </p:tgtEl>
                                        <p:attrNameLst>
                                          <p:attrName>ppt_w</p:attrName>
                                        </p:attrNameLst>
                                      </p:cBhvr>
                                      <p:tavLst>
                                        <p:tav tm="0">
                                          <p:val>
                                            <p:fltVal val="0"/>
                                          </p:val>
                                        </p:tav>
                                        <p:tav tm="100000">
                                          <p:val>
                                            <p:strVal val="#ppt_w"/>
                                          </p:val>
                                        </p:tav>
                                      </p:tavLst>
                                    </p:anim>
                                    <p:anim calcmode="lin" valueType="num">
                                      <p:cBhvr>
                                        <p:cTn id="245" dur="3000" fill="hold"/>
                                        <p:tgtEl>
                                          <p:spTgt spid="98"/>
                                        </p:tgtEl>
                                        <p:attrNameLst>
                                          <p:attrName>ppt_h</p:attrName>
                                        </p:attrNameLst>
                                      </p:cBhvr>
                                      <p:tavLst>
                                        <p:tav tm="0">
                                          <p:val>
                                            <p:fltVal val="0"/>
                                          </p:val>
                                        </p:tav>
                                        <p:tav tm="100000">
                                          <p:val>
                                            <p:strVal val="#ppt_h"/>
                                          </p:val>
                                        </p:tav>
                                      </p:tavLst>
                                    </p:anim>
                                    <p:animEffect transition="in" filter="fade">
                                      <p:cBhvr>
                                        <p:cTn id="246" dur="3000"/>
                                        <p:tgtEl>
                                          <p:spTgt spid="98"/>
                                        </p:tgtEl>
                                      </p:cBhvr>
                                    </p:animEffect>
                                  </p:childTnLst>
                                </p:cTn>
                              </p:par>
                              <p:par>
                                <p:cTn id="247" presetID="53" presetClass="entr" presetSubtype="16" fill="hold" grpId="0" nodeType="withEffect">
                                  <p:stCondLst>
                                    <p:cond delay="0"/>
                                  </p:stCondLst>
                                  <p:childTnLst>
                                    <p:set>
                                      <p:cBhvr>
                                        <p:cTn id="248" dur="1" fill="hold">
                                          <p:stCondLst>
                                            <p:cond delay="0"/>
                                          </p:stCondLst>
                                        </p:cTn>
                                        <p:tgtEl>
                                          <p:spTgt spid="99"/>
                                        </p:tgtEl>
                                        <p:attrNameLst>
                                          <p:attrName>style.visibility</p:attrName>
                                        </p:attrNameLst>
                                      </p:cBhvr>
                                      <p:to>
                                        <p:strVal val="visible"/>
                                      </p:to>
                                    </p:set>
                                    <p:anim calcmode="lin" valueType="num">
                                      <p:cBhvr>
                                        <p:cTn id="249" dur="3000" fill="hold"/>
                                        <p:tgtEl>
                                          <p:spTgt spid="99"/>
                                        </p:tgtEl>
                                        <p:attrNameLst>
                                          <p:attrName>ppt_w</p:attrName>
                                        </p:attrNameLst>
                                      </p:cBhvr>
                                      <p:tavLst>
                                        <p:tav tm="0">
                                          <p:val>
                                            <p:fltVal val="0"/>
                                          </p:val>
                                        </p:tav>
                                        <p:tav tm="100000">
                                          <p:val>
                                            <p:strVal val="#ppt_w"/>
                                          </p:val>
                                        </p:tav>
                                      </p:tavLst>
                                    </p:anim>
                                    <p:anim calcmode="lin" valueType="num">
                                      <p:cBhvr>
                                        <p:cTn id="250" dur="3000" fill="hold"/>
                                        <p:tgtEl>
                                          <p:spTgt spid="99"/>
                                        </p:tgtEl>
                                        <p:attrNameLst>
                                          <p:attrName>ppt_h</p:attrName>
                                        </p:attrNameLst>
                                      </p:cBhvr>
                                      <p:tavLst>
                                        <p:tav tm="0">
                                          <p:val>
                                            <p:fltVal val="0"/>
                                          </p:val>
                                        </p:tav>
                                        <p:tav tm="100000">
                                          <p:val>
                                            <p:strVal val="#ppt_h"/>
                                          </p:val>
                                        </p:tav>
                                      </p:tavLst>
                                    </p:anim>
                                    <p:animEffect transition="in" filter="fade">
                                      <p:cBhvr>
                                        <p:cTn id="251" dur="3000"/>
                                        <p:tgtEl>
                                          <p:spTgt spid="99"/>
                                        </p:tgtEl>
                                      </p:cBhvr>
                                    </p:animEffect>
                                  </p:childTnLst>
                                </p:cTn>
                              </p:par>
                              <p:par>
                                <p:cTn id="252" presetID="53" presetClass="entr" presetSubtype="16" fill="hold" grpId="0" nodeType="withEffect">
                                  <p:stCondLst>
                                    <p:cond delay="0"/>
                                  </p:stCondLst>
                                  <p:childTnLst>
                                    <p:set>
                                      <p:cBhvr>
                                        <p:cTn id="253" dur="1" fill="hold">
                                          <p:stCondLst>
                                            <p:cond delay="0"/>
                                          </p:stCondLst>
                                        </p:cTn>
                                        <p:tgtEl>
                                          <p:spTgt spid="100"/>
                                        </p:tgtEl>
                                        <p:attrNameLst>
                                          <p:attrName>style.visibility</p:attrName>
                                        </p:attrNameLst>
                                      </p:cBhvr>
                                      <p:to>
                                        <p:strVal val="visible"/>
                                      </p:to>
                                    </p:set>
                                    <p:anim calcmode="lin" valueType="num">
                                      <p:cBhvr>
                                        <p:cTn id="254" dur="3000" fill="hold"/>
                                        <p:tgtEl>
                                          <p:spTgt spid="100"/>
                                        </p:tgtEl>
                                        <p:attrNameLst>
                                          <p:attrName>ppt_w</p:attrName>
                                        </p:attrNameLst>
                                      </p:cBhvr>
                                      <p:tavLst>
                                        <p:tav tm="0">
                                          <p:val>
                                            <p:fltVal val="0"/>
                                          </p:val>
                                        </p:tav>
                                        <p:tav tm="100000">
                                          <p:val>
                                            <p:strVal val="#ppt_w"/>
                                          </p:val>
                                        </p:tav>
                                      </p:tavLst>
                                    </p:anim>
                                    <p:anim calcmode="lin" valueType="num">
                                      <p:cBhvr>
                                        <p:cTn id="255" dur="3000" fill="hold"/>
                                        <p:tgtEl>
                                          <p:spTgt spid="100"/>
                                        </p:tgtEl>
                                        <p:attrNameLst>
                                          <p:attrName>ppt_h</p:attrName>
                                        </p:attrNameLst>
                                      </p:cBhvr>
                                      <p:tavLst>
                                        <p:tav tm="0">
                                          <p:val>
                                            <p:fltVal val="0"/>
                                          </p:val>
                                        </p:tav>
                                        <p:tav tm="100000">
                                          <p:val>
                                            <p:strVal val="#ppt_h"/>
                                          </p:val>
                                        </p:tav>
                                      </p:tavLst>
                                    </p:anim>
                                    <p:animEffect transition="in" filter="fade">
                                      <p:cBhvr>
                                        <p:cTn id="256" dur="3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62" grpId="0" animBg="1"/>
      <p:bldP spid="63" grpId="0" animBg="1"/>
      <p:bldP spid="64" grpId="0" animBg="1"/>
      <p:bldP spid="65" grpId="0" animBg="1"/>
      <p:bldP spid="66" grpId="0" animBg="1"/>
      <p:bldP spid="67" grpId="0" animBg="1"/>
      <p:bldP spid="68" grpId="0"/>
      <p:bldP spid="69" grpId="0"/>
      <p:bldP spid="70" grpId="0"/>
      <p:bldP spid="71" grpId="0"/>
      <p:bldP spid="72" grpId="0"/>
      <p:bldP spid="73" grpId="0"/>
      <p:bldP spid="74" grpId="0"/>
      <p:bldP spid="75" grpId="0"/>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p:bldP spid="88" grpId="0" animBg="1"/>
      <p:bldP spid="89" grpId="0"/>
      <p:bldP spid="90" grpId="0"/>
      <p:bldP spid="91" grpId="0"/>
      <p:bldP spid="92" grpId="0"/>
      <p:bldP spid="93" grpId="0"/>
      <p:bldP spid="94" grpId="0"/>
      <p:bldP spid="95" grpId="0"/>
      <p:bldP spid="96" grpId="0"/>
      <p:bldP spid="97" grpId="0"/>
      <p:bldP spid="98" grpId="0"/>
      <p:bldP spid="99" grpId="0"/>
      <p:bldP spid="10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1857364"/>
            <a:ext cx="8715436" cy="2786082"/>
          </a:xfrm>
        </p:spPr>
        <p:txBody>
          <a:bodyPr/>
          <a:lstStyle/>
          <a:p>
            <a:r>
              <a:rPr lang="fr-FR" sz="4800" dirty="0" smtClean="0"/>
              <a:t>Application</a:t>
            </a:r>
            <a:r>
              <a:rPr lang="fr-FR" dirty="0" smtClean="0"/>
              <a:t> à l’Egypte:</a:t>
            </a:r>
            <a:br>
              <a:rPr lang="fr-FR" dirty="0" smtClean="0"/>
            </a:br>
            <a:r>
              <a:rPr lang="fr-FR" dirty="0" smtClean="0"/>
              <a:t>Contexte crise de  FA</a:t>
            </a:r>
            <a:br>
              <a:rPr lang="fr-FR" dirty="0" smtClean="0"/>
            </a:br>
            <a:r>
              <a:rPr lang="fr-FR" dirty="0" smtClean="0"/>
              <a:t> (Février 2012)</a:t>
            </a:r>
            <a:endParaRPr lang="en-US" dirty="0"/>
          </a:p>
        </p:txBody>
      </p:sp>
      <p:sp>
        <p:nvSpPr>
          <p:cNvPr id="3" name="Espace réservé du numéro de diapositive 2"/>
          <p:cNvSpPr>
            <a:spLocks noGrp="1"/>
          </p:cNvSpPr>
          <p:nvPr>
            <p:ph type="sldNum" sz="quarter" idx="12"/>
          </p:nvPr>
        </p:nvSpPr>
        <p:spPr/>
        <p:txBody>
          <a:bodyPr/>
          <a:lstStyle/>
          <a:p>
            <a:fld id="{FC0C94A9-CF3D-491D-A8BE-7F72BBDB800C}" type="slidenum">
              <a:rPr lang="en-US" smtClean="0"/>
              <a:pPr/>
              <a:t>14</a:t>
            </a:fld>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print"/>
          <a:srcRect/>
          <a:stretch>
            <a:fillRect/>
          </a:stretch>
        </p:blipFill>
        <p:spPr bwMode="auto">
          <a:xfrm>
            <a:off x="214282" y="642918"/>
            <a:ext cx="8643998" cy="5857916"/>
          </a:xfrm>
          <a:prstGeom prst="rect">
            <a:avLst/>
          </a:prstGeom>
          <a:ln>
            <a:headEnd/>
            <a:tailEnd/>
          </a:ln>
        </p:spPr>
        <p:style>
          <a:lnRef idx="3">
            <a:schemeClr val="lt1"/>
          </a:lnRef>
          <a:fillRef idx="1">
            <a:schemeClr val="dk1"/>
          </a:fillRef>
          <a:effectRef idx="1">
            <a:schemeClr val="dk1"/>
          </a:effectRef>
          <a:fontRef idx="minor">
            <a:schemeClr val="lt1"/>
          </a:fontRef>
        </p:style>
      </p:pic>
      <p:cxnSp>
        <p:nvCxnSpPr>
          <p:cNvPr id="6" name="Connecteur droit 5"/>
          <p:cNvCxnSpPr/>
          <p:nvPr/>
        </p:nvCxnSpPr>
        <p:spPr>
          <a:xfrm>
            <a:off x="5286380" y="6072206"/>
            <a:ext cx="428628"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8" name="ZoneTexte 7"/>
          <p:cNvSpPr txBox="1"/>
          <p:nvPr/>
        </p:nvSpPr>
        <p:spPr>
          <a:xfrm>
            <a:off x="5786446" y="5857892"/>
            <a:ext cx="1428760" cy="369332"/>
          </a:xfrm>
          <a:prstGeom prst="rect">
            <a:avLst/>
          </a:prstGeom>
          <a:noFill/>
        </p:spPr>
        <p:txBody>
          <a:bodyPr wrap="square" rtlCol="0">
            <a:spAutoFit/>
          </a:bodyPr>
          <a:lstStyle/>
          <a:p>
            <a:r>
              <a:rPr lang="fr-FR" dirty="0" smtClean="0"/>
              <a:t>Importations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43438" y="6000768"/>
            <a:ext cx="2286016" cy="5000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297114" y="1071546"/>
            <a:ext cx="8418290" cy="5500726"/>
          </a:xfrm>
          <a:prstGeom prst="rect">
            <a:avLst/>
          </a:prstGeom>
          <a:ln>
            <a:headEnd/>
            <a:tailEnd/>
          </a:ln>
        </p:spPr>
        <p:style>
          <a:lnRef idx="3">
            <a:schemeClr val="lt1"/>
          </a:lnRef>
          <a:fillRef idx="1">
            <a:schemeClr val="dk1"/>
          </a:fillRef>
          <a:effectRef idx="1">
            <a:schemeClr val="dk1"/>
          </a:effectRef>
          <a:fontRef idx="minor">
            <a:schemeClr val="lt1"/>
          </a:fontRef>
        </p:style>
      </p:pic>
      <p:cxnSp>
        <p:nvCxnSpPr>
          <p:cNvPr id="7" name="Connecteur droit 6"/>
          <p:cNvCxnSpPr/>
          <p:nvPr/>
        </p:nvCxnSpPr>
        <p:spPr>
          <a:xfrm>
            <a:off x="4786314" y="6072206"/>
            <a:ext cx="42862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5214942" y="5857892"/>
            <a:ext cx="1500198" cy="369332"/>
          </a:xfrm>
          <a:prstGeom prst="rect">
            <a:avLst/>
          </a:prstGeom>
          <a:noFill/>
        </p:spPr>
        <p:txBody>
          <a:bodyPr wrap="square" rtlCol="0">
            <a:spAutoFit/>
          </a:bodyPr>
          <a:lstStyle/>
          <a:p>
            <a:r>
              <a:rPr lang="fr-FR" dirty="0" smtClean="0"/>
              <a:t>Exportations</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6" name="Picture 6" descr="http://lh3.ggpht.com/_onVdt24pCwM/TM9ETzUgHNI/AAAAAAABVhY/Jh5J5E9Xqy8/b1%20(3).jpg"/>
          <p:cNvPicPr>
            <a:picLocks noChangeAspect="1" noChangeArrowheads="1"/>
          </p:cNvPicPr>
          <p:nvPr/>
        </p:nvPicPr>
        <p:blipFill>
          <a:blip r:embed="rId3" cstate="print"/>
          <a:srcRect/>
          <a:stretch>
            <a:fillRect/>
          </a:stretch>
        </p:blipFill>
        <p:spPr bwMode="auto">
          <a:xfrm>
            <a:off x="3786182" y="2571744"/>
            <a:ext cx="4582822" cy="3571900"/>
          </a:xfrm>
          <a:prstGeom prst="rect">
            <a:avLst/>
          </a:prstGeom>
          <a:noFill/>
        </p:spPr>
      </p:pic>
      <p:sp>
        <p:nvSpPr>
          <p:cNvPr id="2" name="Titre 1"/>
          <p:cNvSpPr>
            <a:spLocks noGrp="1"/>
          </p:cNvSpPr>
          <p:nvPr>
            <p:ph type="title"/>
          </p:nvPr>
        </p:nvSpPr>
        <p:spPr>
          <a:xfrm>
            <a:off x="0" y="1214422"/>
            <a:ext cx="8229600" cy="2000264"/>
          </a:xfrm>
        </p:spPr>
        <p:txBody>
          <a:bodyPr/>
          <a:lstStyle/>
          <a:p>
            <a:r>
              <a:rPr lang="fr-FR" dirty="0" smtClean="0"/>
              <a:t>Les mouvements non contrôlés </a:t>
            </a:r>
            <a:endParaRPr lang="en-US"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17</a:t>
            </a:fld>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karim\Desktop\Image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4282" y="880674"/>
            <a:ext cx="8495807" cy="426283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Flèche courbée vers le bas 2"/>
          <p:cNvSpPr/>
          <p:nvPr/>
        </p:nvSpPr>
        <p:spPr>
          <a:xfrm rot="20748436">
            <a:off x="2525738" y="708919"/>
            <a:ext cx="573093" cy="278865"/>
          </a:xfrm>
          <a:prstGeom prst="curvedDownArrow">
            <a:avLst/>
          </a:prstGeom>
          <a:solidFill>
            <a:schemeClr val="accent6">
              <a:lumMod val="40000"/>
              <a:lumOff val="6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4" name="Flèche courbée vers le bas 3"/>
          <p:cNvSpPr/>
          <p:nvPr/>
        </p:nvSpPr>
        <p:spPr>
          <a:xfrm rot="2120635">
            <a:off x="4896000" y="1136858"/>
            <a:ext cx="573093" cy="314826"/>
          </a:xfrm>
          <a:prstGeom prst="curvedDownArrow">
            <a:avLst/>
          </a:prstGeom>
          <a:solidFill>
            <a:schemeClr val="accent6">
              <a:lumMod val="40000"/>
              <a:lumOff val="6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5" name="Flèche courbée vers le bas 4"/>
          <p:cNvSpPr/>
          <p:nvPr/>
        </p:nvSpPr>
        <p:spPr>
          <a:xfrm>
            <a:off x="3929058" y="428604"/>
            <a:ext cx="572074" cy="267512"/>
          </a:xfrm>
          <a:prstGeom prst="curvedDownArrow">
            <a:avLst/>
          </a:prstGeom>
          <a:solidFill>
            <a:schemeClr val="accent6">
              <a:lumMod val="60000"/>
              <a:lumOff val="4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6" name="Flèche courbée vers le bas 5"/>
          <p:cNvSpPr/>
          <p:nvPr/>
        </p:nvSpPr>
        <p:spPr>
          <a:xfrm rot="1182284">
            <a:off x="6751436" y="1444696"/>
            <a:ext cx="573093" cy="314827"/>
          </a:xfrm>
          <a:prstGeom prst="curvedDownArrow">
            <a:avLst/>
          </a:prstGeom>
          <a:solidFill>
            <a:schemeClr val="accent6">
              <a:lumMod val="40000"/>
              <a:lumOff val="6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7" name="Double flèche horizontale 6"/>
          <p:cNvSpPr/>
          <p:nvPr/>
        </p:nvSpPr>
        <p:spPr>
          <a:xfrm>
            <a:off x="2786050" y="1500174"/>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uble flèche horizontale 11"/>
          <p:cNvSpPr/>
          <p:nvPr/>
        </p:nvSpPr>
        <p:spPr>
          <a:xfrm>
            <a:off x="4214810" y="1071546"/>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uble flèche horizontale 14"/>
          <p:cNvSpPr/>
          <p:nvPr/>
        </p:nvSpPr>
        <p:spPr>
          <a:xfrm>
            <a:off x="4143372" y="1357298"/>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uble flèche horizontale 15"/>
          <p:cNvSpPr/>
          <p:nvPr/>
        </p:nvSpPr>
        <p:spPr>
          <a:xfrm>
            <a:off x="4643438" y="1714488"/>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uble flèche horizontale 18"/>
          <p:cNvSpPr/>
          <p:nvPr/>
        </p:nvSpPr>
        <p:spPr>
          <a:xfrm>
            <a:off x="4429124" y="2214554"/>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uble flèche horizontale 20"/>
          <p:cNvSpPr/>
          <p:nvPr/>
        </p:nvSpPr>
        <p:spPr>
          <a:xfrm>
            <a:off x="6858016" y="2571744"/>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uble flèche horizontale 23"/>
          <p:cNvSpPr/>
          <p:nvPr/>
        </p:nvSpPr>
        <p:spPr>
          <a:xfrm>
            <a:off x="6786578" y="2143116"/>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Espace réservé du numéro de diapositive 39"/>
          <p:cNvSpPr>
            <a:spLocks noGrp="1"/>
          </p:cNvSpPr>
          <p:nvPr>
            <p:ph type="sldNum" sz="quarter" idx="12"/>
          </p:nvPr>
        </p:nvSpPr>
        <p:spPr/>
        <p:txBody>
          <a:bodyPr/>
          <a:lstStyle/>
          <a:p>
            <a:fld id="{FC0C94A9-CF3D-491D-A8BE-7F72BBDB800C}" type="slidenum">
              <a:rPr lang="en-US" smtClean="0"/>
              <a:pPr/>
              <a:t>18</a:t>
            </a:fld>
            <a:endParaRPr lang="en-US" dirty="0"/>
          </a:p>
        </p:txBody>
      </p:sp>
      <p:sp>
        <p:nvSpPr>
          <p:cNvPr id="48" name="Double flèche verticale 47"/>
          <p:cNvSpPr/>
          <p:nvPr/>
        </p:nvSpPr>
        <p:spPr>
          <a:xfrm>
            <a:off x="1500166" y="2643182"/>
            <a:ext cx="71438" cy="2143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Double flèche verticale 48"/>
          <p:cNvSpPr/>
          <p:nvPr/>
        </p:nvSpPr>
        <p:spPr>
          <a:xfrm>
            <a:off x="5143504" y="3143248"/>
            <a:ext cx="71438" cy="2143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Double flèche verticale 49"/>
          <p:cNvSpPr/>
          <p:nvPr/>
        </p:nvSpPr>
        <p:spPr>
          <a:xfrm>
            <a:off x="5857884" y="3286124"/>
            <a:ext cx="71438" cy="2143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Double flèche verticale 53"/>
          <p:cNvSpPr/>
          <p:nvPr/>
        </p:nvSpPr>
        <p:spPr>
          <a:xfrm>
            <a:off x="4429124" y="3500438"/>
            <a:ext cx="71438" cy="2143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Double flèche verticale 55"/>
          <p:cNvSpPr/>
          <p:nvPr/>
        </p:nvSpPr>
        <p:spPr>
          <a:xfrm>
            <a:off x="2786050" y="3214686"/>
            <a:ext cx="71438" cy="2143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Double flèche verticale 56"/>
          <p:cNvSpPr/>
          <p:nvPr/>
        </p:nvSpPr>
        <p:spPr>
          <a:xfrm>
            <a:off x="7500958" y="3429000"/>
            <a:ext cx="71438" cy="2143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Double flèche horizontale 58"/>
          <p:cNvSpPr/>
          <p:nvPr/>
        </p:nvSpPr>
        <p:spPr>
          <a:xfrm>
            <a:off x="8215338" y="1928802"/>
            <a:ext cx="231086" cy="10990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3947359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054617"/>
          </a:xfrm>
        </p:spPr>
        <p:txBody>
          <a:bodyPr/>
          <a:lstStyle/>
          <a:p>
            <a:pPr>
              <a:buNone/>
            </a:pPr>
            <a:r>
              <a:rPr lang="fr-FR" dirty="0" smtClean="0"/>
              <a:t>Les mouvements d’animaux …Pourquoi?</a:t>
            </a:r>
          </a:p>
          <a:p>
            <a:pPr>
              <a:buNone/>
            </a:pPr>
            <a:endParaRPr lang="fr-FR" dirty="0" smtClean="0"/>
          </a:p>
          <a:p>
            <a:pPr>
              <a:buNone/>
            </a:pPr>
            <a:r>
              <a:rPr lang="fr-FR" dirty="0" smtClean="0"/>
              <a:t> </a:t>
            </a:r>
            <a:endParaRPr lang="en-US" dirty="0"/>
          </a:p>
        </p:txBody>
      </p:sp>
      <p:graphicFrame>
        <p:nvGraphicFramePr>
          <p:cNvPr id="5" name="Diagramme 4"/>
          <p:cNvGraphicFramePr/>
          <p:nvPr>
            <p:extLst>
              <p:ext uri="{D42A27DB-BD31-4B8C-83A1-F6EECF244321}">
                <p14:modId xmlns:p14="http://schemas.microsoft.com/office/powerpoint/2010/main" xmlns="" val="425334246"/>
              </p:ext>
            </p:extLst>
          </p:nvPr>
        </p:nvGraphicFramePr>
        <p:xfrm>
          <a:off x="214282" y="1556792"/>
          <a:ext cx="8715436" cy="4429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FC0C94A9-CF3D-491D-A8BE-7F72BBDB800C}" type="slidenum">
              <a:rPr lang="en-US" smtClean="0"/>
              <a:pPr/>
              <a:t>19</a:t>
            </a:fld>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00108"/>
            <a:ext cx="8229600" cy="714380"/>
          </a:xfrm>
        </p:spPr>
        <p:txBody>
          <a:bodyPr/>
          <a:lstStyle/>
          <a:p>
            <a:pPr algn="l"/>
            <a:r>
              <a:rPr lang="fr-FR" b="1" dirty="0" smtClean="0"/>
              <a:t>Plan de présentation</a:t>
            </a:r>
            <a:endParaRPr lang="en-US" b="1" dirty="0"/>
          </a:p>
        </p:txBody>
      </p:sp>
      <p:sp>
        <p:nvSpPr>
          <p:cNvPr id="3" name="Espace réservé du contenu 2"/>
          <p:cNvSpPr>
            <a:spLocks noGrp="1"/>
          </p:cNvSpPr>
          <p:nvPr>
            <p:ph idx="1"/>
          </p:nvPr>
        </p:nvSpPr>
        <p:spPr>
          <a:xfrm>
            <a:off x="457200" y="2000239"/>
            <a:ext cx="8229600" cy="3500463"/>
          </a:xfrm>
        </p:spPr>
        <p:txBody>
          <a:bodyPr/>
          <a:lstStyle/>
          <a:p>
            <a:pPr>
              <a:lnSpc>
                <a:spcPct val="150000"/>
              </a:lnSpc>
              <a:buFont typeface="Wingdings" pitchFamily="2" charset="2"/>
              <a:buChar char="ü"/>
            </a:pPr>
            <a:r>
              <a:rPr lang="fr-FR" dirty="0" smtClean="0"/>
              <a:t>Présentation du projet</a:t>
            </a:r>
          </a:p>
          <a:p>
            <a:pPr marL="1080000"/>
            <a:r>
              <a:rPr lang="fr-FR" sz="2400" dirty="0" smtClean="0"/>
              <a:t>Objectif</a:t>
            </a:r>
          </a:p>
          <a:p>
            <a:pPr marL="1080000"/>
            <a:r>
              <a:rPr lang="fr-FR" sz="2400" dirty="0" smtClean="0"/>
              <a:t>Processus de mise en place (Phase1)</a:t>
            </a:r>
          </a:p>
          <a:p>
            <a:pPr>
              <a:lnSpc>
                <a:spcPct val="150000"/>
              </a:lnSpc>
              <a:buFont typeface="Wingdings" pitchFamily="2" charset="2"/>
              <a:buChar char="ü"/>
            </a:pPr>
            <a:r>
              <a:rPr lang="fr-FR" dirty="0" smtClean="0"/>
              <a:t>Résultats</a:t>
            </a:r>
          </a:p>
          <a:p>
            <a:pPr>
              <a:lnSpc>
                <a:spcPct val="150000"/>
              </a:lnSpc>
              <a:buFont typeface="Wingdings" pitchFamily="2" charset="2"/>
              <a:buChar char="ü"/>
            </a:pPr>
            <a:r>
              <a:rPr lang="fr-FR" dirty="0" smtClean="0"/>
              <a:t>Conclusion (phase2)</a:t>
            </a:r>
          </a:p>
          <a:p>
            <a:pPr>
              <a:lnSpc>
                <a:spcPct val="150000"/>
              </a:lnSpc>
            </a:pPr>
            <a:endParaRPr lang="fr-FR" dirty="0" smtClean="0"/>
          </a:p>
          <a:p>
            <a:pPr>
              <a:lnSpc>
                <a:spcPct val="150000"/>
              </a:lnSpc>
            </a:pPr>
            <a:endParaRPr lang="fr-FR" dirty="0" smtClean="0"/>
          </a:p>
          <a:p>
            <a:pPr>
              <a:lnSpc>
                <a:spcPct val="150000"/>
              </a:lnSpc>
            </a:pPr>
            <a:endParaRPr lang="fr-FR" dirty="0" smtClean="0"/>
          </a:p>
          <a:p>
            <a:pPr>
              <a:lnSpc>
                <a:spcPct val="150000"/>
              </a:lnSpc>
              <a:buNone/>
            </a:pPr>
            <a:endParaRPr lang="fr-FR" dirty="0" smtClean="0"/>
          </a:p>
          <a:p>
            <a:pPr>
              <a:lnSpc>
                <a:spcPct val="150000"/>
              </a:lnSpc>
              <a:buNone/>
            </a:pPr>
            <a:r>
              <a:rPr lang="fr-FR" dirty="0" smtClean="0"/>
              <a:t> </a:t>
            </a:r>
          </a:p>
          <a:p>
            <a:pPr>
              <a:lnSpc>
                <a:spcPct val="150000"/>
              </a:lnSpc>
              <a:buNone/>
            </a:pPr>
            <a:endParaRPr lang="fr-FR" dirty="0" smtClean="0"/>
          </a:p>
          <a:p>
            <a:endParaRPr lang="en-US"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2</a:t>
            </a:fld>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sz="4800" b="1" dirty="0" smtClean="0"/>
          </a:p>
          <a:p>
            <a:pPr algn="ctr">
              <a:buNone/>
            </a:pPr>
            <a:endParaRPr lang="fr-FR" sz="4800" b="1" dirty="0" smtClean="0"/>
          </a:p>
          <a:p>
            <a:pPr algn="r">
              <a:buNone/>
            </a:pPr>
            <a:endParaRPr lang="fr-FR" sz="4800" b="1" dirty="0" smtClean="0"/>
          </a:p>
          <a:p>
            <a:pPr>
              <a:buNone/>
            </a:pPr>
            <a:endParaRPr lang="en-US" dirty="0"/>
          </a:p>
        </p:txBody>
      </p:sp>
      <p:sp>
        <p:nvSpPr>
          <p:cNvPr id="5" name="ZoneTexte 4"/>
          <p:cNvSpPr txBox="1"/>
          <p:nvPr/>
        </p:nvSpPr>
        <p:spPr>
          <a:xfrm>
            <a:off x="428596" y="2571744"/>
            <a:ext cx="8143932" cy="1692771"/>
          </a:xfrm>
          <a:prstGeom prst="rect">
            <a:avLst/>
          </a:prstGeom>
          <a:noFill/>
        </p:spPr>
        <p:txBody>
          <a:bodyPr wrap="square" rtlCol="0">
            <a:spAutoFit/>
          </a:bodyPr>
          <a:lstStyle/>
          <a:p>
            <a:pPr algn="ctr"/>
            <a:r>
              <a:rPr lang="fr-FR" sz="4000" dirty="0" smtClean="0"/>
              <a:t>Conclusion </a:t>
            </a:r>
          </a:p>
          <a:p>
            <a:pPr algn="ctr"/>
            <a:r>
              <a:rPr lang="fr-FR" sz="3200" dirty="0" smtClean="0"/>
              <a:t>             </a:t>
            </a:r>
          </a:p>
          <a:p>
            <a:pPr algn="ctr"/>
            <a:r>
              <a:rPr lang="fr-FR" sz="3200" dirty="0" smtClean="0"/>
              <a:t> Etape2</a:t>
            </a:r>
            <a:endParaRPr lang="en-US" sz="3200"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20</a:t>
            </a:fld>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xmlns="" val="114226444"/>
              </p:ext>
            </p:extLst>
          </p:nvPr>
        </p:nvGraphicFramePr>
        <p:xfrm>
          <a:off x="-1116632" y="1500174"/>
          <a:ext cx="9937104" cy="4135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Espace réservé du numéro de diapositive 2"/>
          <p:cNvSpPr>
            <a:spLocks noGrp="1"/>
          </p:cNvSpPr>
          <p:nvPr>
            <p:ph type="sldNum" sz="quarter" idx="12"/>
          </p:nvPr>
        </p:nvSpPr>
        <p:spPr/>
        <p:txBody>
          <a:bodyPr/>
          <a:lstStyle/>
          <a:p>
            <a:fld id="{FC0C94A9-CF3D-491D-A8BE-7F72BBDB800C}" type="slidenum">
              <a:rPr lang="en-US" smtClean="0"/>
              <a:pPr/>
              <a:t>21</a:t>
            </a:fld>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52736"/>
            <a:ext cx="8229600" cy="571504"/>
          </a:xfrm>
        </p:spPr>
        <p:txBody>
          <a:bodyPr>
            <a:normAutofit fontScale="90000"/>
          </a:bodyPr>
          <a:lstStyle/>
          <a:p>
            <a:pPr algn="l"/>
            <a:r>
              <a:rPr lang="fr-FR" sz="4000" dirty="0" smtClean="0"/>
              <a:t/>
            </a:r>
            <a:br>
              <a:rPr lang="fr-FR" sz="4000" dirty="0" smtClean="0"/>
            </a:br>
            <a:r>
              <a:rPr lang="fr-FR" sz="3600" dirty="0" smtClean="0"/>
              <a:t>Rôle de chaque acteur</a:t>
            </a:r>
            <a:r>
              <a:rPr lang="fr-FR" dirty="0" smtClean="0"/>
              <a:t/>
            </a:r>
            <a:br>
              <a:rPr lang="fr-FR" dirty="0" smtClean="0"/>
            </a:b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4061137480"/>
              </p:ext>
            </p:extLst>
          </p:nvPr>
        </p:nvGraphicFramePr>
        <p:xfrm>
          <a:off x="457200" y="1700808"/>
          <a:ext cx="8229600" cy="4294900"/>
        </p:xfrm>
        <a:graphic>
          <a:graphicData uri="http://schemas.openxmlformats.org/drawingml/2006/table">
            <a:tbl>
              <a:tblPr firstRow="1" bandRow="1">
                <a:tableStyleId>{93296810-A885-4BE3-A3E7-6D5BEEA58F35}</a:tableStyleId>
              </a:tblPr>
              <a:tblGrid>
                <a:gridCol w="4114800"/>
                <a:gridCol w="4114800"/>
              </a:tblGrid>
              <a:tr h="456689">
                <a:tc>
                  <a:txBody>
                    <a:bodyPr/>
                    <a:lstStyle/>
                    <a:p>
                      <a:r>
                        <a:rPr lang="fr-FR" dirty="0" smtClean="0"/>
                        <a:t>Acteurs </a:t>
                      </a:r>
                      <a:endParaRPr lang="en-US" dirty="0"/>
                    </a:p>
                  </a:txBody>
                  <a:tcPr/>
                </a:tc>
                <a:tc>
                  <a:txBody>
                    <a:bodyPr/>
                    <a:lstStyle/>
                    <a:p>
                      <a:r>
                        <a:rPr lang="fr-FR" dirty="0" smtClean="0"/>
                        <a:t>Rôle </a:t>
                      </a:r>
                      <a:endParaRPr lang="en-US" dirty="0"/>
                    </a:p>
                  </a:txBody>
                  <a:tcPr/>
                </a:tc>
              </a:tr>
              <a:tr h="2146571">
                <a:tc>
                  <a:txBody>
                    <a:bodyPr/>
                    <a:lstStyle/>
                    <a:p>
                      <a:r>
                        <a:rPr lang="fr-FR" sz="2100" dirty="0" smtClean="0"/>
                        <a:t>Points</a:t>
                      </a:r>
                      <a:r>
                        <a:rPr lang="fr-FR" sz="2100" baseline="0" dirty="0" smtClean="0"/>
                        <a:t> Focaux </a:t>
                      </a:r>
                      <a:endParaRPr lang="en-US" sz="2100" dirty="0"/>
                    </a:p>
                  </a:txBody>
                  <a:tcPr/>
                </a:tc>
                <a:tc>
                  <a:txBody>
                    <a:bodyPr/>
                    <a:lstStyle/>
                    <a:p>
                      <a:r>
                        <a:rPr lang="fr-FR" sz="2100" kern="1200" dirty="0" smtClean="0"/>
                        <a:t>Vérification de la validité et pertinence de l’informations</a:t>
                      </a:r>
                      <a:endParaRPr lang="en-US" sz="2100" kern="1200" dirty="0" smtClean="0"/>
                    </a:p>
                    <a:p>
                      <a:r>
                        <a:rPr lang="fr-FR" sz="2100" kern="1200" dirty="0" smtClean="0"/>
                        <a:t>Commentaires</a:t>
                      </a:r>
                      <a:endParaRPr lang="en-US" sz="2100" kern="1200" dirty="0" smtClean="0"/>
                    </a:p>
                    <a:p>
                      <a:r>
                        <a:rPr lang="fr-FR" sz="2100" kern="1200" dirty="0" smtClean="0"/>
                        <a:t>Compléter les informations  qui manquent et/ou  non existants sur les sites internet</a:t>
                      </a:r>
                      <a:endParaRPr lang="en-US" sz="2100" dirty="0"/>
                    </a:p>
                  </a:txBody>
                  <a:tcPr/>
                </a:tc>
              </a:tr>
              <a:tr h="1468706">
                <a:tc>
                  <a:txBody>
                    <a:bodyPr/>
                    <a:lstStyle/>
                    <a:p>
                      <a:r>
                        <a:rPr lang="fr-FR" sz="2100" dirty="0" smtClean="0"/>
                        <a:t>Equipe FAO-</a:t>
                      </a:r>
                      <a:r>
                        <a:rPr lang="fr-FR" sz="2100" baseline="0" dirty="0" smtClean="0"/>
                        <a:t> ECTAD</a:t>
                      </a:r>
                      <a:endParaRPr lang="en-US" sz="2100" dirty="0"/>
                    </a:p>
                  </a:txBody>
                  <a:tcPr/>
                </a:tc>
                <a:tc>
                  <a:txBody>
                    <a:bodyPr/>
                    <a:lstStyle/>
                    <a:p>
                      <a:r>
                        <a:rPr lang="fr-FR" sz="2100" kern="1200" dirty="0" smtClean="0"/>
                        <a:t>Collecte d’informations ( sites internet, points focaux…)</a:t>
                      </a:r>
                      <a:endParaRPr lang="en-US" sz="2100" kern="1200" dirty="0" smtClean="0"/>
                    </a:p>
                    <a:p>
                      <a:r>
                        <a:rPr lang="fr-FR" sz="2100" kern="1200" dirty="0" smtClean="0"/>
                        <a:t>Insertion des info dans la base</a:t>
                      </a:r>
                      <a:endParaRPr lang="en-US" sz="2100" kern="1200" dirty="0" smtClean="0"/>
                    </a:p>
                    <a:p>
                      <a:r>
                        <a:rPr lang="fr-FR" sz="2100" kern="1200" dirty="0" smtClean="0"/>
                        <a:t>Mise à jour de la base de données</a:t>
                      </a:r>
                      <a:endParaRPr lang="en-US" sz="2100" dirty="0"/>
                    </a:p>
                  </a:txBody>
                  <a:tcPr/>
                </a:tc>
              </a:tr>
            </a:tbl>
          </a:graphicData>
        </a:graphic>
      </p:graphicFrame>
      <p:sp>
        <p:nvSpPr>
          <p:cNvPr id="5" name="Espace réservé du numéro de diapositive 4"/>
          <p:cNvSpPr>
            <a:spLocks noGrp="1"/>
          </p:cNvSpPr>
          <p:nvPr>
            <p:ph type="sldNum" sz="quarter" idx="12"/>
          </p:nvPr>
        </p:nvSpPr>
        <p:spPr/>
        <p:txBody>
          <a:bodyPr/>
          <a:lstStyle/>
          <a:p>
            <a:fld id="{FC0C94A9-CF3D-491D-A8BE-7F72BBDB800C}" type="slidenum">
              <a:rPr lang="en-US" smtClean="0"/>
              <a:pPr/>
              <a:t>22</a:t>
            </a:fld>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14422"/>
            <a:ext cx="8229600" cy="571504"/>
          </a:xfrm>
        </p:spPr>
        <p:txBody>
          <a:bodyPr>
            <a:normAutofit fontScale="90000"/>
          </a:bodyPr>
          <a:lstStyle/>
          <a:p>
            <a:pPr algn="l"/>
            <a:r>
              <a:rPr lang="fr-FR" sz="4000" dirty="0" smtClean="0"/>
              <a:t/>
            </a:r>
            <a:br>
              <a:rPr lang="fr-FR" sz="4000" dirty="0" smtClean="0"/>
            </a:br>
            <a:r>
              <a:rPr lang="fr-FR" dirty="0" smtClean="0"/>
              <a:t/>
            </a:r>
            <a:br>
              <a:rPr lang="fr-FR" dirty="0" smtClean="0"/>
            </a:br>
            <a:endParaRPr lang="en-US" dirty="0"/>
          </a:p>
        </p:txBody>
      </p:sp>
      <p:sp>
        <p:nvSpPr>
          <p:cNvPr id="3" name="Espace réservé du contenu 2"/>
          <p:cNvSpPr>
            <a:spLocks noGrp="1"/>
          </p:cNvSpPr>
          <p:nvPr>
            <p:ph idx="1"/>
          </p:nvPr>
        </p:nvSpPr>
        <p:spPr>
          <a:xfrm>
            <a:off x="2267744" y="2924944"/>
            <a:ext cx="5472608" cy="1080120"/>
          </a:xfrm>
        </p:spPr>
        <p:txBody>
          <a:bodyPr/>
          <a:lstStyle/>
          <a:p>
            <a:pPr marL="0" indent="0">
              <a:buNone/>
            </a:pPr>
            <a:r>
              <a:rPr lang="fr-FR" sz="3600" b="1" dirty="0" smtClean="0"/>
              <a:t>Merci de votre attention</a:t>
            </a:r>
            <a:endParaRPr lang="fr-FR" sz="3600" b="1"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23</a:t>
            </a:fld>
            <a:endParaRPr lang="en-US" dirty="0"/>
          </a:p>
        </p:txBody>
      </p:sp>
    </p:spTree>
    <p:extLst>
      <p:ext uri="{BB962C8B-B14F-4D97-AF65-F5344CB8AC3E}">
        <p14:creationId xmlns:p14="http://schemas.microsoft.com/office/powerpoint/2010/main" xmlns="" val="118622625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298707"/>
          </a:xfrm>
        </p:spPr>
        <p:txBody>
          <a:bodyPr/>
          <a:lstStyle/>
          <a:p>
            <a:r>
              <a:rPr lang="fr-FR" dirty="0" smtClean="0"/>
              <a:t>Présentation du projet</a:t>
            </a:r>
            <a:endParaRPr lang="en-US" dirty="0"/>
          </a:p>
        </p:txBody>
      </p:sp>
      <p:sp>
        <p:nvSpPr>
          <p:cNvPr id="3" name="Espace réservé du numéro de diapositive 2"/>
          <p:cNvSpPr>
            <a:spLocks noGrp="1"/>
          </p:cNvSpPr>
          <p:nvPr>
            <p:ph type="sldNum" sz="quarter" idx="12"/>
          </p:nvPr>
        </p:nvSpPr>
        <p:spPr/>
        <p:txBody>
          <a:bodyPr/>
          <a:lstStyle/>
          <a:p>
            <a:fld id="{FC0C94A9-CF3D-491D-A8BE-7F72BBDB800C}" type="slidenum">
              <a:rPr lang="en-US" smtClean="0"/>
              <a:pPr/>
              <a:t>3</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000108"/>
            <a:ext cx="8715436" cy="4929222"/>
          </a:xfrm>
        </p:spPr>
        <p:txBody>
          <a:bodyPr>
            <a:normAutofit lnSpcReduction="10000"/>
          </a:bodyPr>
          <a:lstStyle/>
          <a:p>
            <a:pPr>
              <a:lnSpc>
                <a:spcPct val="170000"/>
              </a:lnSpc>
            </a:pPr>
            <a:r>
              <a:rPr lang="fr-FR" sz="2400" dirty="0" smtClean="0"/>
              <a:t>Mouvements transfrontaliers d’Animaux           Risque de transfert des maladies.</a:t>
            </a:r>
          </a:p>
          <a:p>
            <a:pPr>
              <a:lnSpc>
                <a:spcPct val="170000"/>
              </a:lnSpc>
            </a:pPr>
            <a:r>
              <a:rPr lang="fr-FR" sz="2400" dirty="0" smtClean="0"/>
              <a:t>Echanges commerciaux  d’animaux et produits d’origine animale entre les pays REMESA          Idée d’installer une base de données régionale dans le cadre  du projet GCP/RAB/010/SPA.</a:t>
            </a:r>
          </a:p>
          <a:p>
            <a:pPr>
              <a:lnSpc>
                <a:spcPct val="170000"/>
              </a:lnSpc>
            </a:pPr>
            <a:r>
              <a:rPr lang="fr-FR" sz="2400" dirty="0" smtClean="0"/>
              <a:t>Validation  </a:t>
            </a:r>
            <a:r>
              <a:rPr lang="fr-FR" sz="2400" dirty="0"/>
              <a:t>par les partenaires  pendant l’atelier </a:t>
            </a:r>
            <a:r>
              <a:rPr lang="fr-FR" sz="2400" dirty="0" smtClean="0"/>
              <a:t>RESEPSA-RECOMPSA ( Juin2011) </a:t>
            </a:r>
            <a:endParaRPr lang="en-US" sz="2400" dirty="0"/>
          </a:p>
          <a:p>
            <a:pPr>
              <a:buNone/>
            </a:pPr>
            <a:endParaRPr lang="en-US" dirty="0"/>
          </a:p>
          <a:p>
            <a:endParaRPr lang="en-US" dirty="0"/>
          </a:p>
        </p:txBody>
      </p:sp>
      <p:sp>
        <p:nvSpPr>
          <p:cNvPr id="6" name="Flèche droite 5"/>
          <p:cNvSpPr/>
          <p:nvPr/>
        </p:nvSpPr>
        <p:spPr>
          <a:xfrm>
            <a:off x="6072198" y="1285860"/>
            <a:ext cx="642942" cy="214314"/>
          </a:xfrm>
          <a:prstGeom prst="rightArrow">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9" name="Flèche droite 8"/>
          <p:cNvSpPr/>
          <p:nvPr/>
        </p:nvSpPr>
        <p:spPr>
          <a:xfrm>
            <a:off x="5214942" y="3143248"/>
            <a:ext cx="642942" cy="214314"/>
          </a:xfrm>
          <a:prstGeom prst="rightArrow">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 name="Espace réservé du numéro de diapositive 4"/>
          <p:cNvSpPr>
            <a:spLocks noGrp="1"/>
          </p:cNvSpPr>
          <p:nvPr>
            <p:ph type="sldNum" sz="quarter" idx="12"/>
          </p:nvPr>
        </p:nvSpPr>
        <p:spPr/>
        <p:txBody>
          <a:bodyPr/>
          <a:lstStyle/>
          <a:p>
            <a:fld id="{FC0C94A9-CF3D-491D-A8BE-7F72BBDB800C}" type="slidenum">
              <a:rPr lang="en-US" smtClean="0"/>
              <a:pPr/>
              <a:t>4</a:t>
            </a:fld>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28670"/>
            <a:ext cx="8229600" cy="642942"/>
          </a:xfrm>
        </p:spPr>
        <p:txBody>
          <a:bodyPr>
            <a:normAutofit/>
          </a:bodyPr>
          <a:lstStyle/>
          <a:p>
            <a:pPr algn="l"/>
            <a:r>
              <a:rPr lang="fr-FR" sz="3200" b="1" dirty="0" smtClean="0"/>
              <a:t>Objectifs</a:t>
            </a:r>
            <a:endParaRPr lang="en-US" sz="3200" b="1" dirty="0"/>
          </a:p>
        </p:txBody>
      </p:sp>
      <p:sp>
        <p:nvSpPr>
          <p:cNvPr id="3" name="Espace réservé du contenu 2"/>
          <p:cNvSpPr>
            <a:spLocks noGrp="1"/>
          </p:cNvSpPr>
          <p:nvPr>
            <p:ph idx="1"/>
          </p:nvPr>
        </p:nvSpPr>
        <p:spPr>
          <a:xfrm>
            <a:off x="214282" y="1160654"/>
            <a:ext cx="8786874" cy="4500594"/>
          </a:xfrm>
        </p:spPr>
        <p:txBody>
          <a:bodyPr>
            <a:noAutofit/>
          </a:bodyPr>
          <a:lstStyle/>
          <a:p>
            <a:pPr lvl="0">
              <a:lnSpc>
                <a:spcPct val="150000"/>
              </a:lnSpc>
              <a:buNone/>
            </a:pPr>
            <a:endParaRPr lang="en-US" sz="1800" dirty="0" smtClean="0"/>
          </a:p>
          <a:p>
            <a:pPr lvl="0">
              <a:lnSpc>
                <a:spcPct val="150000"/>
              </a:lnSpc>
              <a:buFont typeface="Wingdings" pitchFamily="2" charset="2"/>
              <a:buChar char="Ø"/>
            </a:pPr>
            <a:r>
              <a:rPr lang="fr-FR" sz="2200" dirty="0"/>
              <a:t>V</a:t>
            </a:r>
            <a:r>
              <a:rPr lang="fr-FR" sz="2200" dirty="0" smtClean="0"/>
              <a:t>ue globale des flux d’animaux  dans la région REMESA et dans le monde à travers d’une base de données actualisé</a:t>
            </a:r>
          </a:p>
          <a:p>
            <a:pPr>
              <a:lnSpc>
                <a:spcPct val="150000"/>
              </a:lnSpc>
              <a:buFont typeface="Wingdings" pitchFamily="2" charset="2"/>
              <a:buChar char="Ø"/>
            </a:pPr>
            <a:r>
              <a:rPr lang="fr-FR" sz="2200" dirty="0" smtClean="0"/>
              <a:t>Echange  d’informations entre les  dix  pays  dans le cadre du réseau méditerranéen de santé animale </a:t>
            </a:r>
          </a:p>
          <a:p>
            <a:pPr>
              <a:lnSpc>
                <a:spcPct val="150000"/>
              </a:lnSpc>
              <a:buFont typeface="Wingdings" pitchFamily="2" charset="2"/>
              <a:buChar char="Ø"/>
            </a:pPr>
            <a:r>
              <a:rPr lang="fr-FR" sz="2200" dirty="0" smtClean="0"/>
              <a:t>Appuyer  les Services Vétérinaire à la mise en œuvre des mesures de prévention et de contrôle des maladies animales</a:t>
            </a:r>
          </a:p>
          <a:p>
            <a:pPr>
              <a:lnSpc>
                <a:spcPct val="150000"/>
              </a:lnSpc>
              <a:buFont typeface="Wingdings" pitchFamily="2" charset="2"/>
              <a:buChar char="Ø"/>
            </a:pPr>
            <a:r>
              <a:rPr lang="fr-FR" sz="2200" dirty="0" smtClean="0"/>
              <a:t> Evaluation des risques de transmission des maladies  engendrés par les mouvements d’animaux entre les différents pays.</a:t>
            </a:r>
          </a:p>
          <a:p>
            <a:pPr lvl="0">
              <a:lnSpc>
                <a:spcPct val="150000"/>
              </a:lnSpc>
            </a:pPr>
            <a:endParaRPr lang="fr-FR" sz="1800" dirty="0" smtClean="0"/>
          </a:p>
          <a:p>
            <a:pPr lvl="0">
              <a:lnSpc>
                <a:spcPct val="150000"/>
              </a:lnSpc>
              <a:buNone/>
            </a:pPr>
            <a:endParaRPr lang="en-US" sz="1800" dirty="0" smtClean="0"/>
          </a:p>
          <a:p>
            <a:pPr>
              <a:lnSpc>
                <a:spcPts val="2640"/>
              </a:lnSpc>
            </a:pPr>
            <a:endParaRPr lang="en-US" sz="1800" dirty="0" smtClean="0"/>
          </a:p>
          <a:p>
            <a:pPr lvl="0">
              <a:lnSpc>
                <a:spcPct val="160000"/>
              </a:lnSpc>
              <a:buNone/>
            </a:pPr>
            <a:endParaRPr lang="fr-FR" sz="1800" dirty="0" smtClean="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5</a:t>
            </a:fld>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357298"/>
            <a:ext cx="8229600" cy="4000527"/>
          </a:xfrm>
        </p:spPr>
        <p:txBody>
          <a:bodyPr/>
          <a:lstStyle/>
          <a:p>
            <a:pPr algn="ctr">
              <a:buNone/>
            </a:pPr>
            <a:endParaRPr lang="fr-FR" sz="5400" b="1" dirty="0" smtClean="0"/>
          </a:p>
          <a:p>
            <a:pPr algn="ctr">
              <a:buNone/>
            </a:pPr>
            <a:r>
              <a:rPr lang="fr-FR" sz="5400" b="1" dirty="0" smtClean="0"/>
              <a:t>Processus de mise en place</a:t>
            </a:r>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6</a:t>
            </a:fld>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1403202545"/>
              </p:ext>
            </p:extLst>
          </p:nvPr>
        </p:nvGraphicFramePr>
        <p:xfrm>
          <a:off x="357158" y="1366854"/>
          <a:ext cx="8358246" cy="4419600"/>
        </p:xfrm>
        <a:graphic>
          <a:graphicData uri="http://schemas.openxmlformats.org/drawingml/2006/table">
            <a:tbl>
              <a:tblPr firstRow="1" bandRow="1">
                <a:tableStyleId>{93296810-A885-4BE3-A3E7-6D5BEEA58F35}</a:tableStyleId>
              </a:tblPr>
              <a:tblGrid>
                <a:gridCol w="1714512"/>
                <a:gridCol w="6643734"/>
              </a:tblGrid>
              <a:tr h="351844">
                <a:tc>
                  <a:txBody>
                    <a:bodyPr/>
                    <a:lstStyle/>
                    <a:p>
                      <a:r>
                        <a:rPr lang="fr-FR" sz="2000" dirty="0" smtClean="0"/>
                        <a:t>Pays </a:t>
                      </a:r>
                      <a:endParaRPr lang="en-US" sz="2000" dirty="0"/>
                    </a:p>
                  </a:txBody>
                  <a:tcPr/>
                </a:tc>
                <a:tc>
                  <a:txBody>
                    <a:bodyPr/>
                    <a:lstStyle/>
                    <a:p>
                      <a:r>
                        <a:rPr lang="fr-FR" sz="2000" dirty="0" smtClean="0"/>
                        <a:t>Source de données </a:t>
                      </a:r>
                      <a:endParaRPr lang="en-US" sz="2000" dirty="0"/>
                    </a:p>
                  </a:txBody>
                  <a:tcPr/>
                </a:tc>
              </a:tr>
              <a:tr h="351844">
                <a:tc>
                  <a:txBody>
                    <a:bodyPr/>
                    <a:lstStyle/>
                    <a:p>
                      <a:r>
                        <a:rPr lang="fr-FR" sz="2000" dirty="0" smtClean="0"/>
                        <a:t>Algérie</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Institut National des Statistiques</a:t>
                      </a:r>
                      <a:endParaRPr lang="en-US" sz="2000" dirty="0" smtClean="0"/>
                    </a:p>
                  </a:txBody>
                  <a:tcPr/>
                </a:tc>
              </a:tr>
              <a:tr h="351844">
                <a:tc>
                  <a:txBody>
                    <a:bodyPr/>
                    <a:lstStyle/>
                    <a:p>
                      <a:r>
                        <a:rPr lang="fr-FR" sz="2000" dirty="0" smtClean="0"/>
                        <a:t>Tunisie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Institut National des Statistiques INS</a:t>
                      </a:r>
                      <a:endParaRPr lang="en-US" sz="2000" dirty="0" smtClean="0"/>
                    </a:p>
                  </a:txBody>
                  <a:tcPr/>
                </a:tc>
              </a:tr>
              <a:tr h="351844">
                <a:tc>
                  <a:txBody>
                    <a:bodyPr/>
                    <a:lstStyle/>
                    <a:p>
                      <a:r>
                        <a:rPr lang="fr-FR" sz="2000" dirty="0" smtClean="0"/>
                        <a:t>Italie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Institut National des Statistiques ISTAT</a:t>
                      </a:r>
                      <a:endParaRPr lang="en-US" sz="2000" dirty="0" smtClean="0"/>
                    </a:p>
                  </a:txBody>
                  <a:tcPr/>
                </a:tc>
              </a:tr>
              <a:tr h="351844">
                <a:tc>
                  <a:txBody>
                    <a:bodyPr/>
                    <a:lstStyle/>
                    <a:p>
                      <a:r>
                        <a:rPr lang="fr-FR" sz="2000" dirty="0" smtClean="0"/>
                        <a:t>Portugal</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Institut National des Statistiques</a:t>
                      </a:r>
                      <a:endParaRPr lang="en-US" sz="2000" dirty="0" smtClean="0"/>
                    </a:p>
                  </a:txBody>
                  <a:tcPr/>
                </a:tc>
              </a:tr>
              <a:tr h="351844">
                <a:tc>
                  <a:txBody>
                    <a:bodyPr/>
                    <a:lstStyle/>
                    <a:p>
                      <a:r>
                        <a:rPr lang="fr-FR" sz="2000" dirty="0" smtClean="0"/>
                        <a:t>Mauritanie</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dirty="0" smtClean="0"/>
                        <a:t>Office National des Statistiques</a:t>
                      </a:r>
                      <a:endParaRPr lang="en-US" sz="2000" dirty="0" smtClean="0"/>
                    </a:p>
                  </a:txBody>
                  <a:tcPr/>
                </a:tc>
              </a:tr>
              <a:tr h="351844">
                <a:tc>
                  <a:txBody>
                    <a:bodyPr/>
                    <a:lstStyle/>
                    <a:p>
                      <a:r>
                        <a:rPr lang="fr-FR" sz="2000" dirty="0" smtClean="0"/>
                        <a:t>Egypte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Ministère de l’industrie et du Commerce Extérieur</a:t>
                      </a:r>
                      <a:endParaRPr lang="en-US" sz="2000" dirty="0" smtClean="0"/>
                    </a:p>
                  </a:txBody>
                  <a:tcPr/>
                </a:tc>
              </a:tr>
              <a:tr h="351844">
                <a:tc>
                  <a:txBody>
                    <a:bodyPr/>
                    <a:lstStyle/>
                    <a:p>
                      <a:r>
                        <a:rPr lang="fr-FR" sz="2000" dirty="0" smtClean="0"/>
                        <a:t>France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Ministère de l’Economie des Finances et de l’Industrie</a:t>
                      </a:r>
                      <a:endParaRPr lang="en-US" sz="2000" dirty="0" smtClean="0"/>
                    </a:p>
                  </a:txBody>
                  <a:tcPr/>
                </a:tc>
              </a:tr>
              <a:tr h="351844">
                <a:tc>
                  <a:txBody>
                    <a:bodyPr/>
                    <a:lstStyle/>
                    <a:p>
                      <a:r>
                        <a:rPr lang="fr-FR" sz="2000" dirty="0" smtClean="0"/>
                        <a:t>Espagne</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Services des Douanes</a:t>
                      </a:r>
                      <a:endParaRPr lang="en-US" sz="2000" kern="1200" dirty="0" smtClean="0">
                        <a:solidFill>
                          <a:schemeClr val="tx1"/>
                        </a:solidFill>
                        <a:latin typeface="+mn-lt"/>
                        <a:ea typeface="+mn-ea"/>
                        <a:cs typeface="+mn-cs"/>
                      </a:endParaRPr>
                    </a:p>
                  </a:txBody>
                  <a:tcPr/>
                </a:tc>
              </a:tr>
              <a:tr h="351844">
                <a:tc>
                  <a:txBody>
                    <a:bodyPr/>
                    <a:lstStyle/>
                    <a:p>
                      <a:r>
                        <a:rPr lang="fr-FR" sz="2000" dirty="0" smtClean="0"/>
                        <a:t>Maroc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kern="1200" dirty="0" smtClean="0"/>
                        <a:t>Office des Changes</a:t>
                      </a:r>
                      <a:endParaRPr lang="en-US" sz="2000" kern="1200" dirty="0" smtClean="0">
                        <a:solidFill>
                          <a:schemeClr val="tx1"/>
                        </a:solidFill>
                        <a:latin typeface="+mn-lt"/>
                        <a:ea typeface="+mn-ea"/>
                        <a:cs typeface="+mn-cs"/>
                      </a:endParaRPr>
                    </a:p>
                  </a:txBody>
                  <a:tcPr/>
                </a:tc>
              </a:tr>
              <a:tr h="351844">
                <a:tc>
                  <a:txBody>
                    <a:bodyPr/>
                    <a:lstStyle/>
                    <a:p>
                      <a:r>
                        <a:rPr lang="fr-FR" sz="2000" dirty="0" smtClean="0"/>
                        <a:t>Libye</a:t>
                      </a:r>
                      <a:endParaRPr lang="en-US" sz="2000" dirty="0"/>
                    </a:p>
                  </a:txBody>
                  <a:tcPr/>
                </a:tc>
                <a:tc>
                  <a:txBody>
                    <a:bodyPr/>
                    <a:lstStyle/>
                    <a:p>
                      <a:pPr algn="ctr"/>
                      <a:r>
                        <a:rPr lang="fr-FR" sz="2400" dirty="0" smtClean="0"/>
                        <a:t>-</a:t>
                      </a:r>
                      <a:endParaRPr lang="en-US" sz="2400" dirty="0"/>
                    </a:p>
                  </a:txBody>
                  <a:tcPr/>
                </a:tc>
              </a:tr>
            </a:tbl>
          </a:graphicData>
        </a:graphic>
      </p:graphicFrame>
      <p:sp>
        <p:nvSpPr>
          <p:cNvPr id="3" name="ZoneTexte 2"/>
          <p:cNvSpPr txBox="1"/>
          <p:nvPr/>
        </p:nvSpPr>
        <p:spPr>
          <a:xfrm>
            <a:off x="714348" y="857232"/>
            <a:ext cx="8001056" cy="400110"/>
          </a:xfrm>
          <a:prstGeom prst="rect">
            <a:avLst/>
          </a:prstGeom>
          <a:noFill/>
        </p:spPr>
        <p:txBody>
          <a:bodyPr wrap="square" rtlCol="0">
            <a:spAutoFit/>
          </a:bodyPr>
          <a:lstStyle/>
          <a:p>
            <a:pPr>
              <a:buFont typeface="Wingdings" pitchFamily="2" charset="2"/>
              <a:buChar char="ü"/>
            </a:pPr>
            <a:r>
              <a:rPr lang="fr-FR" sz="2000" dirty="0" smtClean="0"/>
              <a:t> Collecte d’informations recherchées auprès des sites officiels.</a:t>
            </a:r>
            <a:endParaRPr lang="en-US" sz="2000" dirty="0"/>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7</a:t>
            </a:fld>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1428736"/>
            <a:ext cx="8229600" cy="142876"/>
          </a:xfrm>
        </p:spPr>
        <p:txBody>
          <a:bodyPr/>
          <a:lstStyle/>
          <a:p>
            <a:pPr lvl="0" algn="l">
              <a:buFont typeface="Wingdings" pitchFamily="2" charset="2"/>
              <a:buChar char="ü"/>
            </a:pPr>
            <a:r>
              <a:rPr lang="fr-FR" sz="3200" dirty="0" smtClean="0"/>
              <a:t>Insertion des informations dans la base.</a:t>
            </a:r>
            <a:r>
              <a:rPr lang="en-US" dirty="0" smtClean="0"/>
              <a:t/>
            </a:r>
            <a:br>
              <a:rPr lang="en-US" dirty="0" smtClean="0"/>
            </a:br>
            <a:endParaRPr lang="en-US" dirty="0"/>
          </a:p>
        </p:txBody>
      </p:sp>
      <p:sp>
        <p:nvSpPr>
          <p:cNvPr id="6" name="Espace réservé du contenu 5"/>
          <p:cNvSpPr>
            <a:spLocks noGrp="1"/>
          </p:cNvSpPr>
          <p:nvPr>
            <p:ph idx="1"/>
          </p:nvPr>
        </p:nvSpPr>
        <p:spPr>
          <a:xfrm>
            <a:off x="457200" y="1928801"/>
            <a:ext cx="8229600" cy="3500463"/>
          </a:xfrm>
        </p:spPr>
        <p:txBody>
          <a:bodyPr/>
          <a:lstStyle/>
          <a:p>
            <a:r>
              <a:rPr lang="fr-FR" dirty="0" smtClean="0"/>
              <a:t>Matrice de données sur fichier Excel </a:t>
            </a:r>
          </a:p>
          <a:p>
            <a:r>
              <a:rPr lang="fr-FR" dirty="0" smtClean="0"/>
              <a:t>2 volets: Importations</a:t>
            </a:r>
          </a:p>
          <a:p>
            <a:pPr>
              <a:buNone/>
            </a:pPr>
            <a:r>
              <a:rPr lang="fr-FR" dirty="0" smtClean="0"/>
              <a:t>                 Exportations</a:t>
            </a:r>
          </a:p>
          <a:p>
            <a:pPr>
              <a:buNone/>
            </a:pPr>
            <a:endParaRPr lang="fr-FR" dirty="0" smtClean="0"/>
          </a:p>
          <a:p>
            <a:pPr>
              <a:buFont typeface="Arial" pitchFamily="34" charset="0"/>
              <a:buChar char="•"/>
            </a:pPr>
            <a:r>
              <a:rPr lang="fr-FR" dirty="0" smtClean="0"/>
              <a:t>Prise en compte des mouvements non officiels</a:t>
            </a:r>
          </a:p>
        </p:txBody>
      </p:sp>
      <p:sp>
        <p:nvSpPr>
          <p:cNvPr id="4" name="Espace réservé du numéro de diapositive 3"/>
          <p:cNvSpPr>
            <a:spLocks noGrp="1"/>
          </p:cNvSpPr>
          <p:nvPr>
            <p:ph type="sldNum" sz="quarter" idx="12"/>
          </p:nvPr>
        </p:nvSpPr>
        <p:spPr/>
        <p:txBody>
          <a:bodyPr/>
          <a:lstStyle/>
          <a:p>
            <a:fld id="{FC0C94A9-CF3D-491D-A8BE-7F72BBDB800C}" type="slidenum">
              <a:rPr lang="en-US" smtClean="0"/>
              <a:pPr/>
              <a:t>8</a:t>
            </a:fld>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hlinkClick r:id="rId3" action="ppaction://hlinkfile"/>
          </p:cNvPr>
          <p:cNvPicPr>
            <a:picLocks noGrp="1" noChangeAspect="1" noChangeArrowheads="1"/>
          </p:cNvPicPr>
          <p:nvPr>
            <p:ph idx="1"/>
          </p:nvPr>
        </p:nvPicPr>
        <p:blipFill>
          <a:blip r:embed="rId4" cstate="print"/>
          <a:srcRect t="20430" b="43660"/>
          <a:stretch>
            <a:fillRect/>
          </a:stretch>
        </p:blipFill>
        <p:spPr bwMode="auto">
          <a:xfrm>
            <a:off x="285720" y="1214422"/>
            <a:ext cx="8572560" cy="4786346"/>
          </a:xfrm>
          <a:prstGeom prst="rect">
            <a:avLst/>
          </a:prstGeom>
          <a:ln>
            <a:headEnd/>
            <a:tailEnd/>
          </a:ln>
        </p:spPr>
        <p:style>
          <a:lnRef idx="3">
            <a:schemeClr val="lt1"/>
          </a:lnRef>
          <a:fillRef idx="1">
            <a:schemeClr val="dk1"/>
          </a:fillRef>
          <a:effectRef idx="1">
            <a:schemeClr val="dk1"/>
          </a:effectRef>
          <a:fontRef idx="minor">
            <a:schemeClr val="lt1"/>
          </a:fontRef>
        </p:style>
      </p:pic>
      <p:sp>
        <p:nvSpPr>
          <p:cNvPr id="3" name="Espace réservé du numéro de diapositive 2"/>
          <p:cNvSpPr>
            <a:spLocks noGrp="1"/>
          </p:cNvSpPr>
          <p:nvPr>
            <p:ph type="sldNum" sz="quarter" idx="12"/>
          </p:nvPr>
        </p:nvSpPr>
        <p:spPr/>
        <p:txBody>
          <a:bodyPr/>
          <a:lstStyle/>
          <a:p>
            <a:fld id="{FC0C94A9-CF3D-491D-A8BE-7F72BBDB800C}" type="slidenum">
              <a:rPr lang="en-US" smtClean="0"/>
              <a:pPr/>
              <a:t>9</a:t>
            </a:fld>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ème1">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2944</TotalTime>
  <Words>1781</Words>
  <Application>Microsoft Office PowerPoint</Application>
  <PresentationFormat>Affichage à l'écran (4:3)</PresentationFormat>
  <Paragraphs>276</Paragraphs>
  <Slides>23</Slides>
  <Notes>21</Notes>
  <HiddenSlides>0</HiddenSlides>
  <MMClips>0</MMClips>
  <ScaleCrop>false</ScaleCrop>
  <HeadingPairs>
    <vt:vector size="4" baseType="variant">
      <vt:variant>
        <vt:lpstr>Thème</vt:lpstr>
      </vt:variant>
      <vt:variant>
        <vt:i4>2</vt:i4>
      </vt:variant>
      <vt:variant>
        <vt:lpstr>Titres des diapositives</vt:lpstr>
      </vt:variant>
      <vt:variant>
        <vt:i4>23</vt:i4>
      </vt:variant>
    </vt:vector>
  </HeadingPairs>
  <TitlesOfParts>
    <vt:vector size="25" baseType="lpstr">
      <vt:lpstr>Thème1</vt:lpstr>
      <vt:lpstr>Thème Office</vt:lpstr>
      <vt:lpstr>Diapositive 1</vt:lpstr>
      <vt:lpstr>Plan de présentation</vt:lpstr>
      <vt:lpstr>Présentation du projet</vt:lpstr>
      <vt:lpstr>Diapositive 4</vt:lpstr>
      <vt:lpstr>Objectifs</vt:lpstr>
      <vt:lpstr>Diapositive 6</vt:lpstr>
      <vt:lpstr>Diapositive 7</vt:lpstr>
      <vt:lpstr>Insertion des informations dans la base. </vt:lpstr>
      <vt:lpstr>Diapositive 9</vt:lpstr>
      <vt:lpstr> Envoi des bases de données aux points focaux de chaque pays pour compléter et valider les informations. </vt:lpstr>
      <vt:lpstr>Diapositive 11</vt:lpstr>
      <vt:lpstr>Flux de bovins vivants et viande bovine entre les pays REMESA - 2011</vt:lpstr>
      <vt:lpstr>Diapositive 13</vt:lpstr>
      <vt:lpstr>Application à l’Egypte: Contexte crise de  FA  (Février 2012)</vt:lpstr>
      <vt:lpstr>Diapositive 15</vt:lpstr>
      <vt:lpstr>Diapositive 16</vt:lpstr>
      <vt:lpstr>Les mouvements non contrôlés </vt:lpstr>
      <vt:lpstr>Diapositive 18</vt:lpstr>
      <vt:lpstr>Diapositive 19</vt:lpstr>
      <vt:lpstr>Diapositive 20</vt:lpstr>
      <vt:lpstr>Diapositive 21</vt:lpstr>
      <vt:lpstr> Rôle de chaque acteur </vt:lpstr>
      <vt:lpstr>  </vt:lpstr>
    </vt:vector>
  </TitlesOfParts>
  <Company>FAO of the 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Mouvements transfrontaliers d’animaux et produits d’origine animale  dans les pays REMESA</dc:title>
  <dc:creator>OueslatiR</dc:creator>
  <cp:lastModifiedBy>rania</cp:lastModifiedBy>
  <cp:revision>262</cp:revision>
  <dcterms:created xsi:type="dcterms:W3CDTF">2012-06-27T08:14:14Z</dcterms:created>
  <dcterms:modified xsi:type="dcterms:W3CDTF">2012-07-12T10:05:31Z</dcterms:modified>
</cp:coreProperties>
</file>