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75" r:id="rId2"/>
    <p:sldId id="276" r:id="rId3"/>
    <p:sldId id="277" r:id="rId4"/>
    <p:sldId id="278" r:id="rId5"/>
    <p:sldId id="279" r:id="rId6"/>
    <p:sldId id="280" r:id="rId7"/>
    <p:sldId id="284" r:id="rId8"/>
    <p:sldId id="282" r:id="rId9"/>
    <p:sldId id="28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3084" y="-13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B4A539-AD13-4BAE-B608-E92952A1D4DC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2E5F4E-5DD1-4D70-9A54-AF458F0C9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927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E5F4E-5DD1-4D70-9A54-AF458F0C9EA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1987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E5F4E-5DD1-4D70-9A54-AF458F0C9EA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790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755E1D1-426A-4EB1-966F-539CF489136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C25BE47-16B3-40DA-AE25-427B4D1E9656}" type="datetimeFigureOut">
              <a:rPr lang="en-US" smtClean="0"/>
              <a:t>1/14/2016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697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755E1D1-426A-4EB1-966F-539CF489136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C25BE47-16B3-40DA-AE25-427B4D1E9656}" type="datetimeFigureOut">
              <a:rPr lang="en-US" smtClean="0"/>
              <a:t>1/14/2016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435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41400"/>
            <a:ext cx="2057400" cy="508476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16000"/>
            <a:ext cx="6019800" cy="511016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755E1D1-426A-4EB1-966F-539CF489136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C25BE47-16B3-40DA-AE25-427B4D1E9656}" type="datetimeFigureOut">
              <a:rPr lang="en-US" smtClean="0"/>
              <a:t>1/14/2016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0652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755E1D1-426A-4EB1-966F-539CF489136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C25BE47-16B3-40DA-AE25-427B4D1E9656}" type="datetimeFigureOut">
              <a:rPr lang="en-US" smtClean="0"/>
              <a:t>1/14/2016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828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6748"/>
            <a:ext cx="8242298" cy="736648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755E1D1-426A-4EB1-966F-539CF489136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C25BE47-16B3-40DA-AE25-427B4D1E9656}" type="datetimeFigureOut">
              <a:rPr lang="en-US" smtClean="0"/>
              <a:t>1/14/2016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687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755E1D1-426A-4EB1-966F-539CF489136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C25BE47-16B3-40DA-AE25-427B4D1E9656}" type="datetimeFigureOut">
              <a:rPr lang="en-US" smtClean="0"/>
              <a:t>1/14/2016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84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755E1D1-426A-4EB1-966F-539CF489136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C25BE47-16B3-40DA-AE25-427B4D1E9656}" type="datetimeFigureOut">
              <a:rPr lang="en-US" smtClean="0"/>
              <a:t>1/14/2016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279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780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27299"/>
            <a:ext cx="4040188" cy="3598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780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39999"/>
            <a:ext cx="4041775" cy="3586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755E1D1-426A-4EB1-966F-539CF489136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C25BE47-16B3-40DA-AE25-427B4D1E9656}" type="datetimeFigureOut">
              <a:rPr lang="en-US" smtClean="0"/>
              <a:t>1/14/2016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094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755E1D1-426A-4EB1-966F-539CF489136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C25BE47-16B3-40DA-AE25-427B4D1E9656}" type="datetimeFigureOut">
              <a:rPr lang="en-US" smtClean="0"/>
              <a:t>1/14/2016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11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755E1D1-426A-4EB1-966F-539CF4891364}" type="slidenum">
              <a:rPr lang="en-US" smtClean="0"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C25BE47-16B3-40DA-AE25-427B4D1E9656}" type="datetimeFigureOut">
              <a:rPr lang="en-US" smtClean="0"/>
              <a:t>1/14/2016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265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16000"/>
            <a:ext cx="3008313" cy="10541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28700"/>
            <a:ext cx="5111750" cy="50974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82800"/>
            <a:ext cx="3008313" cy="40433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755E1D1-426A-4EB1-966F-539CF489136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C25BE47-16B3-40DA-AE25-427B4D1E9656}" type="datetimeFigureOut">
              <a:rPr lang="en-US" smtClean="0"/>
              <a:t>1/14/2016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394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28699"/>
            <a:ext cx="5486400" cy="36988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r-TR" noProof="0" smtClean="0"/>
              <a:t>Resim eklemek için simgeyi tıklatın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755E1D1-426A-4EB1-966F-539CF489136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C25BE47-16B3-40DA-AE25-427B4D1E9656}" type="datetimeFigureOut">
              <a:rPr lang="en-US" smtClean="0"/>
              <a:t>1/14/2016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974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0"/>
            <a:ext cx="3236913" cy="96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8788" y="1114425"/>
            <a:ext cx="82169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Asıl başlık stili için tıklatın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43100"/>
            <a:ext cx="8229600" cy="418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Asıl metin stillerini düzenlemek için tıklatın</a:t>
            </a:r>
          </a:p>
          <a:p>
            <a:pPr lvl="1"/>
            <a:r>
              <a:rPr lang="tr-TR" altLang="en-US" smtClean="0"/>
              <a:t>İkinci düzey</a:t>
            </a:r>
          </a:p>
          <a:p>
            <a:pPr lvl="2"/>
            <a:r>
              <a:rPr lang="tr-TR" altLang="en-US" smtClean="0"/>
              <a:t>Üçüncü düzey</a:t>
            </a:r>
          </a:p>
          <a:p>
            <a:pPr lvl="3"/>
            <a:r>
              <a:rPr lang="tr-TR" altLang="en-US" smtClean="0"/>
              <a:t>Dördüncü düzey</a:t>
            </a:r>
          </a:p>
          <a:p>
            <a:pPr lvl="4"/>
            <a:r>
              <a:rPr lang="tr-TR" altLang="en-US" smtClean="0"/>
              <a:t>Beşinci düzey</a:t>
            </a:r>
            <a:endParaRPr lang="en-GB" alt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fld id="{E755E1D1-426A-4EB1-966F-539CF489136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966788" y="962025"/>
            <a:ext cx="72009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966788" y="6289675"/>
            <a:ext cx="72009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fld id="{0C25BE47-16B3-40DA-AE25-427B4D1E9656}" type="datetimeFigureOut">
              <a:rPr lang="en-US" smtClean="0"/>
              <a:t>1/14/2016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accent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dobe Fangsong Std R" pitchFamily="18" charset="-128"/>
          <a:ea typeface="Adobe Fangsong Std R" pitchFamily="18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dobe Fangsong Std R" pitchFamily="18" charset="-128"/>
          <a:ea typeface="Adobe Fangsong Std R" pitchFamily="18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dobe Fangsong Std R" pitchFamily="18" charset="-128"/>
          <a:ea typeface="Adobe Fangsong Std R" pitchFamily="18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dobe Fangsong Std R" pitchFamily="18" charset="-128"/>
          <a:ea typeface="Adobe Fangsong Std R" pitchFamily="18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dobe Fangsong Std R" pitchFamily="18" charset="-128"/>
          <a:ea typeface="Adobe Fangsong Std R" pitchFamily="18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4600" y="1447800"/>
            <a:ext cx="4343400" cy="2054352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/>
            </a:r>
            <a:br>
              <a:rPr lang="en-US" sz="4000" dirty="0"/>
            </a:br>
            <a:r>
              <a:rPr lang="ru-RU" dirty="0" smtClean="0"/>
              <a:t>Приоритеты </a:t>
            </a:r>
            <a:r>
              <a:rPr lang="ru-RU" dirty="0"/>
              <a:t>технической </a:t>
            </a:r>
            <a:r>
              <a:rPr lang="ru-RU" dirty="0" smtClean="0"/>
              <a:t>поддержки,</a:t>
            </a:r>
            <a:r>
              <a:rPr lang="ru-RU" sz="4000" dirty="0" smtClean="0"/>
              <a:t> 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0800" y="4191000"/>
            <a:ext cx="4419600" cy="1066800"/>
          </a:xfrm>
        </p:spPr>
        <p:txBody>
          <a:bodyPr>
            <a:normAutofit fontScale="85000" lnSpcReduction="20000"/>
          </a:bodyPr>
          <a:lstStyle/>
          <a:p>
            <a:r>
              <a:rPr lang="ru-RU" sz="2000" dirty="0"/>
              <a:t>выявленные в ходе неформальной </a:t>
            </a:r>
            <a:r>
              <a:rPr lang="ru-RU" sz="2000" dirty="0" smtClean="0"/>
              <a:t>консультации в</a:t>
            </a:r>
            <a:endParaRPr lang="ru-RU" sz="2000" dirty="0"/>
          </a:p>
          <a:p>
            <a:r>
              <a:rPr lang="ru-RU" sz="2000" dirty="0" smtClean="0"/>
              <a:t>Марте </a:t>
            </a:r>
            <a:r>
              <a:rPr lang="en-US" sz="2000" dirty="0"/>
              <a:t>2015</a:t>
            </a:r>
          </a:p>
        </p:txBody>
      </p:sp>
    </p:spTree>
    <p:extLst>
      <p:ext uri="{BB962C8B-B14F-4D97-AF65-F5344CB8AC3E}">
        <p14:creationId xmlns:p14="http://schemas.microsoft.com/office/powerpoint/2010/main" val="158073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Неформальная Консультация </a:t>
            </a:r>
            <a:r>
              <a:rPr lang="ru-RU" sz="3200" dirty="0"/>
              <a:t>для  </a:t>
            </a:r>
            <a:r>
              <a:rPr lang="ru-RU" sz="3200" dirty="0" smtClean="0"/>
              <a:t>Субрегионального </a:t>
            </a:r>
            <a:r>
              <a:rPr lang="ru-RU" sz="3200" dirty="0"/>
              <a:t>Офиса ФАО в Центральной Азии, </a:t>
            </a:r>
            <a:r>
              <a:rPr lang="ru-RU" sz="3200" dirty="0" smtClean="0"/>
              <a:t>состоявшаяся </a:t>
            </a:r>
            <a:r>
              <a:rPr lang="ru-RU" sz="3200" dirty="0"/>
              <a:t>в Марте 2015 года в Анкаре</a:t>
            </a:r>
            <a:r>
              <a:rPr lang="ru-RU" dirty="0"/>
              <a:t>. 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+mn-lt"/>
              </a:rPr>
              <a:t>С 17 </a:t>
            </a:r>
            <a:r>
              <a:rPr lang="ru-RU" dirty="0">
                <a:latin typeface="+mn-lt"/>
              </a:rPr>
              <a:t>по 19 марта 2015 </a:t>
            </a:r>
            <a:r>
              <a:rPr lang="ru-RU" dirty="0" smtClean="0">
                <a:latin typeface="+mn-lt"/>
              </a:rPr>
              <a:t>года, </a:t>
            </a:r>
            <a:r>
              <a:rPr lang="ru-RU" dirty="0">
                <a:latin typeface="+mn-lt"/>
              </a:rPr>
              <a:t>в </a:t>
            </a:r>
            <a:r>
              <a:rPr lang="ru-RU" dirty="0" smtClean="0">
                <a:latin typeface="+mn-lt"/>
              </a:rPr>
              <a:t>Анкаре</a:t>
            </a:r>
          </a:p>
          <a:p>
            <a:r>
              <a:rPr lang="ru-RU" dirty="0">
                <a:latin typeface="+mn-lt"/>
              </a:rPr>
              <a:t>Цель - подготовка к 30-й ERC ФАО в Турции, которая состоится  в Мае 2016 года </a:t>
            </a:r>
            <a:r>
              <a:rPr lang="ru-RU" dirty="0" smtClean="0">
                <a:latin typeface="+mn-lt"/>
              </a:rPr>
              <a:t>, в ходе которой будут организованы консультации </a:t>
            </a:r>
            <a:r>
              <a:rPr lang="ru-RU" dirty="0">
                <a:latin typeface="+mn-lt"/>
              </a:rPr>
              <a:t>с государствами-членами, не в полной мере представленные  в руководящих органах Рима </a:t>
            </a:r>
            <a:endParaRPr lang="en-GB" dirty="0">
              <a:latin typeface="+mn-lt"/>
            </a:endParaRPr>
          </a:p>
          <a:p>
            <a:r>
              <a:rPr lang="ru-RU" dirty="0">
                <a:latin typeface="+mn-lt"/>
              </a:rPr>
              <a:t>После тщательного рассмотрения ситуации по  продовольственной безопасности и сельскому хозяйству </a:t>
            </a:r>
            <a:r>
              <a:rPr lang="ru-RU" dirty="0" smtClean="0">
                <a:latin typeface="+mn-lt"/>
              </a:rPr>
              <a:t> </a:t>
            </a:r>
            <a:r>
              <a:rPr lang="ru-RU" dirty="0">
                <a:latin typeface="+mn-lt"/>
              </a:rPr>
              <a:t>в Субрегионе, состоялись групповые обсуждения с целью обмена мнениями по наиболее важным  текущим вопросам</a:t>
            </a:r>
            <a:endParaRPr lang="en-GB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59488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427038"/>
            <a:ext cx="8229600" cy="86836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Страны</a:t>
            </a:r>
            <a:r>
              <a:rPr lang="en-US" dirty="0"/>
              <a:t>-</a:t>
            </a:r>
            <a:r>
              <a:rPr lang="ru-RU" dirty="0"/>
              <a:t> Неформальная Консультация СЕК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68"/>
          <a:stretch/>
        </p:blipFill>
        <p:spPr>
          <a:xfrm>
            <a:off x="609600" y="1600200"/>
            <a:ext cx="8153461" cy="4419600"/>
          </a:xfrm>
        </p:spPr>
      </p:pic>
    </p:spTree>
    <p:extLst>
      <p:ext uri="{BB962C8B-B14F-4D97-AF65-F5344CB8AC3E}">
        <p14:creationId xmlns:p14="http://schemas.microsoft.com/office/powerpoint/2010/main" val="150645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algn="ctr"/>
            <a:r>
              <a:rPr lang="ru-RU" dirty="0" smtClean="0"/>
              <a:t>Формат консультации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830763"/>
          </a:xfrm>
        </p:spPr>
        <p:txBody>
          <a:bodyPr>
            <a:normAutofit fontScale="85000" lnSpcReduction="20000"/>
          </a:bodyPr>
          <a:lstStyle/>
          <a:p>
            <a:r>
              <a:rPr lang="ru-RU" sz="2800" dirty="0">
                <a:solidFill>
                  <a:schemeClr val="tx1"/>
                </a:solidFill>
                <a:latin typeface="+mn-lt"/>
              </a:rPr>
              <a:t>Три рабочие группы </a:t>
            </a:r>
            <a:r>
              <a:rPr lang="ru-RU" sz="2800" dirty="0">
                <a:latin typeface="+mn-lt"/>
              </a:rPr>
              <a:t>– потребности стран и мнения по поводу приоритетов оказания помощи в странах</a:t>
            </a:r>
            <a:endParaRPr lang="en-GB" sz="2800" dirty="0">
              <a:latin typeface="+mn-lt"/>
            </a:endParaRPr>
          </a:p>
          <a:p>
            <a:pPr lvl="0"/>
            <a:endParaRPr lang="en-US" sz="1600" dirty="0">
              <a:latin typeface="+mn-lt"/>
            </a:endParaRPr>
          </a:p>
          <a:p>
            <a:pPr lvl="0"/>
            <a:r>
              <a:rPr lang="ru-RU" b="1" dirty="0">
                <a:solidFill>
                  <a:schemeClr val="tx1"/>
                </a:solidFill>
                <a:latin typeface="+mn-lt"/>
              </a:rPr>
              <a:t>Сравнительное преимущество и опыт работы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dirty="0">
                <a:latin typeface="+mn-lt"/>
              </a:rPr>
              <a:t>ФАО в С</a:t>
            </a:r>
            <a:r>
              <a:rPr lang="ru-RU" dirty="0" smtClean="0">
                <a:latin typeface="+mn-lt"/>
              </a:rPr>
              <a:t>убрегионе </a:t>
            </a:r>
            <a:endParaRPr lang="en-GB" dirty="0">
              <a:latin typeface="+mn-lt"/>
            </a:endParaRPr>
          </a:p>
          <a:p>
            <a:pPr lvl="0"/>
            <a:r>
              <a:rPr lang="ru-RU" b="1" dirty="0" smtClean="0">
                <a:solidFill>
                  <a:schemeClr val="tx1"/>
                </a:solidFill>
                <a:latin typeface="+mn-lt"/>
              </a:rPr>
              <a:t>Сферы </a:t>
            </a:r>
            <a:r>
              <a:rPr lang="ru-RU" b="1" dirty="0" err="1">
                <a:solidFill>
                  <a:schemeClr val="tx1"/>
                </a:solidFill>
                <a:latin typeface="+mn-lt"/>
              </a:rPr>
              <a:t>Страновых</a:t>
            </a:r>
            <a:r>
              <a:rPr lang="ru-RU" b="1" dirty="0">
                <a:solidFill>
                  <a:schemeClr val="tx1"/>
                </a:solidFill>
                <a:latin typeface="+mn-lt"/>
              </a:rPr>
              <a:t> Рамочных Программ (СРП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), </a:t>
            </a:r>
            <a:r>
              <a:rPr lang="ru-RU" dirty="0">
                <a:latin typeface="+mn-lt"/>
              </a:rPr>
              <a:t>где техническая помощь ФАО будет иметь наибольшее влияние. </a:t>
            </a:r>
            <a:endParaRPr lang="en-GB" sz="2600" dirty="0" smtClean="0">
              <a:latin typeface="+mn-lt"/>
            </a:endParaRPr>
          </a:p>
          <a:p>
            <a:pPr lvl="0"/>
            <a:endParaRPr lang="en-US" sz="1700" dirty="0">
              <a:latin typeface="+mn-lt"/>
            </a:endParaRPr>
          </a:p>
          <a:p>
            <a:r>
              <a:rPr lang="ru-RU" sz="2600" b="1" dirty="0">
                <a:solidFill>
                  <a:schemeClr val="tx1"/>
                </a:solidFill>
                <a:latin typeface="+mn-lt"/>
              </a:rPr>
              <a:t>Приоритеты </a:t>
            </a:r>
            <a:r>
              <a:rPr lang="ru-RU" sz="2600" b="1" dirty="0" smtClean="0">
                <a:solidFill>
                  <a:schemeClr val="tx1"/>
                </a:solidFill>
                <a:latin typeface="+mn-lt"/>
              </a:rPr>
              <a:t>ФАО касательно нужд </a:t>
            </a:r>
            <a:r>
              <a:rPr lang="ru-RU" sz="26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600" dirty="0">
                <a:latin typeface="+mn-lt"/>
              </a:rPr>
              <a:t>в субрегионе Центральной Азии:</a:t>
            </a:r>
            <a:endParaRPr lang="en-GB" sz="2600" dirty="0">
              <a:latin typeface="+mn-lt"/>
            </a:endParaRPr>
          </a:p>
          <a:p>
            <a:pPr lvl="1"/>
            <a:r>
              <a:rPr lang="ru-RU" sz="2200" dirty="0">
                <a:latin typeface="+mn-lt"/>
              </a:rPr>
              <a:t>Глобальная и региональная деятельность ФАО, а так же  полномочия  и  основные  функции организации </a:t>
            </a:r>
            <a:endParaRPr lang="ru-RU" sz="1300" dirty="0">
              <a:solidFill>
                <a:schemeClr val="tx2"/>
              </a:solidFill>
              <a:latin typeface="+mn-lt"/>
            </a:endParaRPr>
          </a:p>
          <a:p>
            <a:pPr lvl="1"/>
            <a:r>
              <a:rPr lang="ru-RU" dirty="0" smtClean="0">
                <a:latin typeface="+mn-lt"/>
              </a:rPr>
              <a:t>Потребности </a:t>
            </a:r>
            <a:r>
              <a:rPr lang="ru-RU" dirty="0">
                <a:latin typeface="+mn-lt"/>
              </a:rPr>
              <a:t>стран-членов и совместная деятельность при содействии многосторонних и двусторонних доноров и Международных Финансовых Институтов (МФИ)</a:t>
            </a:r>
            <a:endParaRPr lang="en-GB" dirty="0">
              <a:latin typeface="+mn-lt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72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193848"/>
            <a:ext cx="8242298" cy="736648"/>
          </a:xfrm>
        </p:spPr>
        <p:txBody>
          <a:bodyPr>
            <a:noAutofit/>
          </a:bodyPr>
          <a:lstStyle/>
          <a:p>
            <a:pPr algn="ctr"/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>Блок</a:t>
            </a:r>
            <a:r>
              <a:rPr lang="en-GB" sz="2800" dirty="0" smtClean="0"/>
              <a:t> </a:t>
            </a:r>
            <a:r>
              <a:rPr lang="en-GB" sz="2800" dirty="0"/>
              <a:t>1. </a:t>
            </a:r>
            <a:r>
              <a:rPr lang="ru-RU" sz="2800" dirty="0"/>
              <a:t>Рекомендации</a:t>
            </a:r>
            <a:r>
              <a:rPr lang="en-GB" sz="2800" dirty="0"/>
              <a:t>:</a:t>
            </a:r>
            <a:br>
              <a:rPr lang="en-GB" sz="2800" dirty="0"/>
            </a:br>
            <a:r>
              <a:rPr lang="ru-RU" sz="2800" dirty="0"/>
              <a:t>Продовольственная безопасность</a:t>
            </a:r>
            <a:r>
              <a:rPr lang="en-GB" sz="2800" dirty="0"/>
              <a:t/>
            </a:r>
            <a:br>
              <a:rPr lang="en-GB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36737"/>
            <a:ext cx="8229600" cy="4183063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sz="3100" dirty="0">
                <a:latin typeface="+mn-lt"/>
              </a:rPr>
              <a:t>Внимание на политическом уровне  к вопросам продовольственной безопасности и ответственности и лидерства Правительства, сотрудничающим  со всеми заинтересованными сторонами и частным сектором, неправительственными организациями и гражданским обществом</a:t>
            </a:r>
            <a:endParaRPr lang="en-GB" sz="3100" dirty="0">
              <a:latin typeface="+mn-lt"/>
            </a:endParaRPr>
          </a:p>
          <a:p>
            <a:pPr lvl="0"/>
            <a:r>
              <a:rPr lang="ru-RU" sz="3100" dirty="0" smtClean="0">
                <a:latin typeface="+mn-lt"/>
              </a:rPr>
              <a:t>Содействие </a:t>
            </a:r>
            <a:r>
              <a:rPr lang="ru-RU" sz="3100" dirty="0">
                <a:latin typeface="+mn-lt"/>
              </a:rPr>
              <a:t>экономическому росту в сельской местности и решение вопросов внутренней и внешней миграции  в сельских районах. </a:t>
            </a:r>
            <a:endParaRPr lang="en-GB" sz="3100" dirty="0">
              <a:latin typeface="+mn-lt"/>
            </a:endParaRPr>
          </a:p>
          <a:p>
            <a:pPr lvl="0"/>
            <a:r>
              <a:rPr lang="ru-RU" sz="3100" dirty="0">
                <a:latin typeface="+mn-lt"/>
              </a:rPr>
              <a:t>Новые задачи в области продовольственной безопасности: ухудшение окружающей среды, изменение климата, демографические изменения; гендерные аспекты в проектах развития</a:t>
            </a:r>
            <a:endParaRPr lang="en-GB" sz="3100" dirty="0">
              <a:latin typeface="+mn-lt"/>
            </a:endParaRPr>
          </a:p>
          <a:p>
            <a:r>
              <a:rPr lang="en-GB" dirty="0"/>
              <a:t> 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300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Продовольственная безопасность (</a:t>
            </a:r>
            <a:r>
              <a:rPr lang="ru-RU" sz="2800" dirty="0" err="1"/>
              <a:t>прод</a:t>
            </a:r>
            <a:r>
              <a:rPr lang="ru-RU" sz="2800" dirty="0"/>
              <a:t>.)</a:t>
            </a:r>
            <a:r>
              <a:rPr lang="en-GB" sz="2800" dirty="0"/>
              <a:t/>
            </a:r>
            <a:br>
              <a:rPr lang="en-GB" sz="2800" dirty="0"/>
            </a:br>
            <a:r>
              <a:rPr lang="ru-RU" sz="2800" dirty="0"/>
              <a:t>Продолжающаяся нормотворческая деятельность ФАО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70137"/>
            <a:ext cx="8229600" cy="4183063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+mn-lt"/>
              </a:rPr>
              <a:t>Упрощение </a:t>
            </a:r>
            <a:r>
              <a:rPr lang="ru-RU" sz="2800" dirty="0">
                <a:latin typeface="+mn-lt"/>
              </a:rPr>
              <a:t>процедур торговли, установление  Санитарные и Фитосанитарные стандартов (СФС), на основе  кодекса  качества пищи(</a:t>
            </a:r>
            <a:r>
              <a:rPr lang="en-GB" sz="2800" i="1" dirty="0">
                <a:latin typeface="+mn-lt"/>
              </a:rPr>
              <a:t>Codex </a:t>
            </a:r>
            <a:r>
              <a:rPr lang="en-GB" sz="2800" i="1" dirty="0" err="1">
                <a:latin typeface="+mn-lt"/>
              </a:rPr>
              <a:t>Alimentarius</a:t>
            </a:r>
            <a:r>
              <a:rPr lang="ru-RU" sz="2800" dirty="0">
                <a:latin typeface="+mn-lt"/>
              </a:rPr>
              <a:t>) ФАО / ВОЗ, использование ГМО в качестве спорного вопроса</a:t>
            </a:r>
            <a:endParaRPr lang="en-GB" sz="2800" dirty="0">
              <a:latin typeface="+mn-lt"/>
            </a:endParaRPr>
          </a:p>
          <a:p>
            <a:r>
              <a:rPr lang="ru-RU" sz="2800" dirty="0" smtClean="0">
                <a:latin typeface="+mn-lt"/>
              </a:rPr>
              <a:t>Ссылки </a:t>
            </a:r>
            <a:r>
              <a:rPr lang="ru-RU" sz="2800" dirty="0">
                <a:latin typeface="+mn-lt"/>
              </a:rPr>
              <a:t>на ЦРТ, и теперь ЦУР</a:t>
            </a:r>
            <a:endParaRPr lang="en-GB" sz="2800" dirty="0">
              <a:latin typeface="+mn-lt"/>
            </a:endParaRPr>
          </a:p>
          <a:p>
            <a:r>
              <a:rPr lang="ru-RU" sz="2800" dirty="0" err="1" smtClean="0">
                <a:latin typeface="+mn-lt"/>
              </a:rPr>
              <a:t>Суб</a:t>
            </a:r>
            <a:r>
              <a:rPr lang="ru-RU" sz="2800" dirty="0" smtClean="0">
                <a:latin typeface="+mn-lt"/>
              </a:rPr>
              <a:t>/региональные </a:t>
            </a:r>
            <a:r>
              <a:rPr lang="ru-RU" sz="2800" dirty="0">
                <a:latin typeface="+mn-lt"/>
              </a:rPr>
              <a:t>инициативы и сотрудничество</a:t>
            </a:r>
            <a:endParaRPr lang="en-GB" sz="2800" dirty="0">
              <a:latin typeface="+mn-lt"/>
            </a:endParaRPr>
          </a:p>
          <a:p>
            <a:endParaRPr lang="en-GB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766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Блок 2. Рекомендации</a:t>
            </a:r>
            <a:br>
              <a:rPr lang="ru-RU" dirty="0"/>
            </a:br>
            <a:r>
              <a:rPr lang="ru-RU" dirty="0"/>
              <a:t>Экологические угрозы и изменение климата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43100"/>
            <a:ext cx="8991600" cy="4183063"/>
          </a:xfrm>
        </p:spPr>
        <p:txBody>
          <a:bodyPr>
            <a:noAutofit/>
          </a:bodyPr>
          <a:lstStyle/>
          <a:p>
            <a:pPr lvl="0"/>
            <a:r>
              <a:rPr lang="ru-RU" sz="2400" dirty="0">
                <a:latin typeface="+mj-lt"/>
              </a:rPr>
              <a:t>Был призыв  уделить большее внимание вопросам деградации окружающей среды в субрегионе и проблеме подверженности к климатическим потрясениям. </a:t>
            </a:r>
            <a:endParaRPr lang="en-GB" sz="2400" dirty="0">
              <a:latin typeface="+mj-lt"/>
            </a:endParaRPr>
          </a:p>
          <a:p>
            <a:pPr lvl="0"/>
            <a:r>
              <a:rPr lang="ru-RU" sz="2400" dirty="0">
                <a:latin typeface="+mj-lt"/>
              </a:rPr>
              <a:t>Устойчивое управление земельными и водными ресурсами, включая модернизацию оросительных систем, активная борьба с засухой, климатически оптимизированное сельское хозяйство.  </a:t>
            </a:r>
            <a:endParaRPr lang="en-GB" sz="2400" dirty="0">
              <a:latin typeface="+mj-lt"/>
            </a:endParaRPr>
          </a:p>
          <a:p>
            <a:pPr lvl="0"/>
            <a:r>
              <a:rPr lang="ru-RU" sz="2400" dirty="0">
                <a:latin typeface="+mj-lt"/>
              </a:rPr>
              <a:t>Работа в рамках Евразийского Почвенного Партнерства </a:t>
            </a:r>
            <a:endParaRPr lang="en-GB" sz="2400" dirty="0">
              <a:latin typeface="+mj-lt"/>
            </a:endParaRPr>
          </a:p>
          <a:p>
            <a:pPr lvl="0"/>
            <a:r>
              <a:rPr lang="ru-RU" sz="2400" dirty="0">
                <a:latin typeface="+mj-lt"/>
              </a:rPr>
              <a:t>Сокращение количества отходов  и потерь, в том числе в обрабатывающей промышленности и в маркетинге, а также включение в проекты ФАО</a:t>
            </a:r>
            <a:endParaRPr lang="en-GB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6695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Блок </a:t>
            </a:r>
            <a:r>
              <a:rPr lang="en-GB" dirty="0"/>
              <a:t>3</a:t>
            </a:r>
            <a:r>
              <a:rPr lang="en-GB" dirty="0" smtClean="0"/>
              <a:t>. </a:t>
            </a:r>
            <a:r>
              <a:rPr lang="ru-RU" dirty="0"/>
              <a:t>Рекомендации</a:t>
            </a:r>
            <a:r>
              <a:rPr lang="en-GB" dirty="0"/>
              <a:t/>
            </a:r>
            <a:br>
              <a:rPr lang="en-GB" dirty="0"/>
            </a:br>
            <a:r>
              <a:rPr lang="ru-RU" dirty="0"/>
              <a:t>Оказание поддержки мелким землевладельцам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lvl="0"/>
            <a:r>
              <a:rPr lang="ru-RU" sz="7400" dirty="0">
                <a:latin typeface="+mn-lt"/>
              </a:rPr>
              <a:t>Поддержка фермерским семьям, в частности малому и среднему бизнесу (МСБ) в сельской местности</a:t>
            </a:r>
            <a:endParaRPr lang="en-GB" sz="7400" dirty="0">
              <a:latin typeface="+mn-lt"/>
            </a:endParaRPr>
          </a:p>
          <a:p>
            <a:pPr lvl="0"/>
            <a:r>
              <a:rPr lang="ru-RU" sz="7400" dirty="0">
                <a:latin typeface="+mn-lt"/>
              </a:rPr>
              <a:t>Формирование добровольных организаций фермеров, кооперативов и ассоциаций в целях сбыта  ресурсов и продукции, присоединяющих МСБ  к системе цепочки добавленной стоимости.</a:t>
            </a:r>
            <a:endParaRPr lang="en-GB" sz="7400" dirty="0">
              <a:latin typeface="+mn-lt"/>
            </a:endParaRPr>
          </a:p>
          <a:p>
            <a:pPr lvl="0"/>
            <a:r>
              <a:rPr lang="ru-RU" sz="7400" dirty="0">
                <a:latin typeface="+mn-lt"/>
              </a:rPr>
              <a:t>Поддержка создания новых кооперативов с рыночной экономикой и ассоциаций фермеров</a:t>
            </a:r>
            <a:endParaRPr lang="en-GB" sz="7400" dirty="0">
              <a:latin typeface="+mn-lt"/>
            </a:endParaRPr>
          </a:p>
          <a:p>
            <a:pPr lvl="0"/>
            <a:r>
              <a:rPr lang="ru-RU" sz="7400" dirty="0">
                <a:latin typeface="+mn-lt"/>
              </a:rPr>
              <a:t>Продолжить расширение и консультационные проекты в виде демонстрационных хозяйств и пилотных районов, а так же в виде демонстраций технологий и проведения тренингов.</a:t>
            </a:r>
            <a:endParaRPr lang="en-GB" sz="7400" dirty="0">
              <a:latin typeface="+mn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370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6600" dirty="0" smtClean="0"/>
              <a:t>Спасибо за внимание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56682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SDG AND fao</Template>
  <TotalTime>311</TotalTime>
  <Words>450</Words>
  <Application>Microsoft Office PowerPoint</Application>
  <PresentationFormat>On-screen Show (4:3)</PresentationFormat>
  <Paragraphs>39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Ofis Teması</vt:lpstr>
      <vt:lpstr> Приоритеты технической поддержки, </vt:lpstr>
      <vt:lpstr>Неформальная Консультация для  Субрегионального Офиса ФАО в Центральной Азии, состоявшаяся в Марте 2015 года в Анкаре.  </vt:lpstr>
      <vt:lpstr>Страны- Неформальная Консультация СЕК</vt:lpstr>
      <vt:lpstr>Формат консультации</vt:lpstr>
      <vt:lpstr>       Блок 1. Рекомендации: Продовольственная безопасность </vt:lpstr>
      <vt:lpstr>Продовольственная безопасность (прод.) Продолжающаяся нормотворческая деятельность ФАО</vt:lpstr>
      <vt:lpstr>Блок 2. Рекомендации Экологические угрозы и изменение климата</vt:lpstr>
      <vt:lpstr>Блок 3. Рекомендации Оказание поддержки мелким землевладельцам </vt:lpstr>
      <vt:lpstr>Спасибо за внимание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FAO Technical Assistance Priorities</dc:title>
  <dc:creator>Eunice</dc:creator>
  <cp:lastModifiedBy>Dogan, Ozge (FAOSEC)</cp:lastModifiedBy>
  <cp:revision>14</cp:revision>
  <dcterms:created xsi:type="dcterms:W3CDTF">2015-12-11T09:47:29Z</dcterms:created>
  <dcterms:modified xsi:type="dcterms:W3CDTF">2016-01-14T07:49:26Z</dcterms:modified>
</cp:coreProperties>
</file>