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9" r:id="rId3"/>
    <p:sldId id="270" r:id="rId4"/>
    <p:sldId id="271" r:id="rId5"/>
    <p:sldId id="273" r:id="rId6"/>
    <p:sldId id="268" r:id="rId7"/>
    <p:sldId id="272" r:id="rId8"/>
    <p:sldId id="257" r:id="rId9"/>
    <p:sldId id="274" r:id="rId10"/>
    <p:sldId id="276" r:id="rId11"/>
    <p:sldId id="275" r:id="rId12"/>
    <p:sldId id="266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D3890-2B89-49B4-A740-64740A983FD6}" type="datetimeFigureOut">
              <a:rPr lang="tr-TR" smtClean="0"/>
              <a:pPr/>
              <a:t>14.01.2016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9DF6B-EE78-47C7-BED3-37E5F7DAE08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535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9DF6B-EE78-47C7-BED3-37E5F7DAE08A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585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8FA4-EE76-4E39-8BD5-2B2490FD0BB4}" type="datetimeFigureOut">
              <a:rPr lang="tr-TR" smtClean="0"/>
              <a:pPr/>
              <a:t>14.01.2016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9672532-3E31-4202-8F35-1DD9B545195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8FA4-EE76-4E39-8BD5-2B2490FD0BB4}" type="datetimeFigureOut">
              <a:rPr lang="tr-TR" smtClean="0"/>
              <a:pPr/>
              <a:t>14.01.2016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2532-3E31-4202-8F35-1DD9B545195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8FA4-EE76-4E39-8BD5-2B2490FD0BB4}" type="datetimeFigureOut">
              <a:rPr lang="tr-TR" smtClean="0"/>
              <a:pPr/>
              <a:t>14.01.2016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2532-3E31-4202-8F35-1DD9B545195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8FA4-EE76-4E39-8BD5-2B2490FD0BB4}" type="datetimeFigureOut">
              <a:rPr lang="tr-TR" smtClean="0"/>
              <a:pPr/>
              <a:t>14.01.2016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2532-3E31-4202-8F35-1DD9B545195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8FA4-EE76-4E39-8BD5-2B2490FD0BB4}" type="datetimeFigureOut">
              <a:rPr lang="tr-TR" smtClean="0"/>
              <a:pPr/>
              <a:t>14.01.2016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9672532-3E31-4202-8F35-1DD9B545195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8FA4-EE76-4E39-8BD5-2B2490FD0BB4}" type="datetimeFigureOut">
              <a:rPr lang="tr-TR" smtClean="0"/>
              <a:pPr/>
              <a:t>14.01.2016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2532-3E31-4202-8F35-1DD9B545195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8FA4-EE76-4E39-8BD5-2B2490FD0BB4}" type="datetimeFigureOut">
              <a:rPr lang="tr-TR" smtClean="0"/>
              <a:pPr/>
              <a:t>14.01.2016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2532-3E31-4202-8F35-1DD9B545195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8FA4-EE76-4E39-8BD5-2B2490FD0BB4}" type="datetimeFigureOut">
              <a:rPr lang="tr-TR" smtClean="0"/>
              <a:pPr/>
              <a:t>14.01.2016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2532-3E31-4202-8F35-1DD9B545195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8FA4-EE76-4E39-8BD5-2B2490FD0BB4}" type="datetimeFigureOut">
              <a:rPr lang="tr-TR" smtClean="0"/>
              <a:pPr/>
              <a:t>14.01.2016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2532-3E31-4202-8F35-1DD9B545195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8FA4-EE76-4E39-8BD5-2B2490FD0BB4}" type="datetimeFigureOut">
              <a:rPr lang="tr-TR" smtClean="0"/>
              <a:pPr/>
              <a:t>14.01.2016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72532-3E31-4202-8F35-1DD9B545195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E8FA4-EE76-4E39-8BD5-2B2490FD0BB4}" type="datetimeFigureOut">
              <a:rPr lang="tr-TR" smtClean="0"/>
              <a:pPr/>
              <a:t>14.01.2016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9672532-3E31-4202-8F35-1DD9B545195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3E8FA4-EE76-4E39-8BD5-2B2490FD0BB4}" type="datetimeFigureOut">
              <a:rPr lang="tr-TR" smtClean="0"/>
              <a:pPr/>
              <a:t>14.01.2016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9672532-3E31-4202-8F35-1DD9B545195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4283968" y="4797152"/>
            <a:ext cx="4680520" cy="1300162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Пынар Топчу</a:t>
            </a:r>
            <a:endParaRPr lang="tr-TR" sz="3200" b="1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Эксперт по планированию </a:t>
            </a:r>
            <a:endParaRPr lang="tr-TR" i="1" dirty="0" smtClean="0">
              <a:solidFill>
                <a:schemeClr val="tx1"/>
              </a:solidFill>
            </a:endParaRPr>
          </a:p>
          <a:p>
            <a:r>
              <a:rPr lang="tr-TR" i="1" u="sng" dirty="0" err="1" smtClean="0">
                <a:solidFill>
                  <a:schemeClr val="tx1"/>
                </a:solidFill>
              </a:rPr>
              <a:t>ptopcu</a:t>
            </a:r>
            <a:r>
              <a:rPr lang="tr-TR" i="1" u="sng" dirty="0" smtClean="0">
                <a:solidFill>
                  <a:schemeClr val="tx1"/>
                </a:solidFill>
              </a:rPr>
              <a:t>@</a:t>
            </a:r>
            <a:r>
              <a:rPr lang="tr-TR" i="1" u="sng" dirty="0" err="1" smtClean="0">
                <a:solidFill>
                  <a:schemeClr val="tx1"/>
                </a:solidFill>
              </a:rPr>
              <a:t>kalkinma</a:t>
            </a:r>
            <a:r>
              <a:rPr lang="tr-TR" i="1" u="sng" dirty="0" smtClean="0">
                <a:solidFill>
                  <a:schemeClr val="tx1"/>
                </a:solidFill>
              </a:rPr>
              <a:t>.gov.tr</a:t>
            </a:r>
          </a:p>
          <a:p>
            <a:endParaRPr lang="tr-TR" i="1" u="sng" dirty="0">
              <a:solidFill>
                <a:schemeClr val="tx1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8229600" cy="1059123"/>
          </a:xfrm>
        </p:spPr>
        <p:txBody>
          <a:bodyPr>
            <a:normAutofit fontScale="90000"/>
          </a:bodyPr>
          <a:lstStyle/>
          <a:p>
            <a:r>
              <a:rPr lang="ru-RU" sz="4900" b="1" dirty="0"/>
              <a:t>Республика </a:t>
            </a:r>
            <a:r>
              <a:rPr lang="ru-RU" sz="4900" b="1" dirty="0" smtClean="0"/>
              <a:t>Турции </a:t>
            </a:r>
            <a:r>
              <a:rPr lang="ru-RU" sz="4900" b="1" dirty="0"/>
              <a:t>Министерство развития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88640"/>
            <a:ext cx="1043178" cy="1043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Инвестиционные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программы 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7772400" cy="4572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Инвестиционные </a:t>
            </a:r>
            <a:r>
              <a:rPr lang="ru-RU" dirty="0"/>
              <a:t>программы показывают ассигнования, выделенные на</a:t>
            </a:r>
          </a:p>
          <a:p>
            <a:pPr marL="0" indent="0">
              <a:buNone/>
            </a:pPr>
            <a:r>
              <a:rPr lang="ru-RU" dirty="0" smtClean="0"/>
              <a:t>государственные  </a:t>
            </a:r>
            <a:r>
              <a:rPr lang="ru-RU" dirty="0"/>
              <a:t>инвестиции по секторам и </a:t>
            </a:r>
            <a:r>
              <a:rPr lang="ru-RU" dirty="0" smtClean="0"/>
              <a:t>учреждениям.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Программа охватывает </a:t>
            </a:r>
            <a:r>
              <a:rPr lang="ru-RU" dirty="0" smtClean="0"/>
              <a:t> следующие инвестиции 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      • </a:t>
            </a:r>
            <a:r>
              <a:rPr lang="ru-RU" dirty="0" smtClean="0"/>
              <a:t>центральные </a:t>
            </a:r>
            <a:r>
              <a:rPr lang="ru-RU" dirty="0"/>
              <a:t>государственные учреждения,</a:t>
            </a:r>
          </a:p>
          <a:p>
            <a:pPr marL="0" indent="0">
              <a:buNone/>
            </a:pPr>
            <a:r>
              <a:rPr lang="ru-RU" dirty="0"/>
              <a:t>       • государственные экономические предприятия,</a:t>
            </a:r>
          </a:p>
          <a:p>
            <a:pPr marL="0" indent="0">
              <a:buNone/>
            </a:pPr>
            <a:r>
              <a:rPr lang="ru-RU" dirty="0"/>
              <a:t>       • учреждения с </a:t>
            </a:r>
            <a:r>
              <a:rPr lang="ru-RU" dirty="0" smtClean="0"/>
              <a:t>оборотными средствами,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      • учреждения социального обеспечения,</a:t>
            </a:r>
          </a:p>
          <a:p>
            <a:pPr marL="0" indent="0">
              <a:buNone/>
            </a:pPr>
            <a:r>
              <a:rPr lang="ru-RU" dirty="0"/>
              <a:t>       • </a:t>
            </a:r>
            <a:r>
              <a:rPr lang="ru-RU" dirty="0" smtClean="0"/>
              <a:t>банк провинции,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      • учреждения в пределах объема приватизации.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76" y="247800"/>
            <a:ext cx="938865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8291264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Инвестиционные </a:t>
            </a:r>
            <a:r>
              <a:rPr lang="ru-RU" dirty="0"/>
              <a:t>программы </a:t>
            </a:r>
            <a:r>
              <a:rPr lang="ru-RU" dirty="0" smtClean="0"/>
              <a:t>подготавливаются </a:t>
            </a:r>
            <a:r>
              <a:rPr lang="ru-RU" dirty="0"/>
              <a:t>с целостным подходом. </a:t>
            </a:r>
            <a:r>
              <a:rPr lang="ru-RU" dirty="0" smtClean="0"/>
              <a:t>Отраслевые и межотраслевые </a:t>
            </a:r>
            <a:r>
              <a:rPr lang="ru-RU" dirty="0"/>
              <a:t>равновесия поддерживается </a:t>
            </a:r>
            <a:r>
              <a:rPr lang="ru-RU" dirty="0" smtClean="0"/>
              <a:t>а также </a:t>
            </a:r>
            <a:r>
              <a:rPr lang="ru-RU" dirty="0"/>
              <a:t>региональные приоритеты учитываются.</a:t>
            </a:r>
          </a:p>
          <a:p>
            <a:pPr marL="0" indent="0">
              <a:buNone/>
            </a:pPr>
            <a:r>
              <a:rPr lang="ru-RU" dirty="0" smtClean="0"/>
              <a:t>Государственная </a:t>
            </a:r>
            <a:r>
              <a:rPr lang="ru-RU" dirty="0"/>
              <a:t>и</a:t>
            </a:r>
            <a:r>
              <a:rPr lang="ru-RU" dirty="0" smtClean="0"/>
              <a:t>нвестиционная </a:t>
            </a:r>
            <a:r>
              <a:rPr lang="ru-RU" dirty="0"/>
              <a:t>программа </a:t>
            </a:r>
            <a:r>
              <a:rPr lang="ru-RU" dirty="0" smtClean="0"/>
              <a:t>подготавливается </a:t>
            </a:r>
            <a:r>
              <a:rPr lang="ru-RU" dirty="0"/>
              <a:t>министерством развития в </a:t>
            </a:r>
            <a:r>
              <a:rPr lang="ru-RU" dirty="0" smtClean="0"/>
              <a:t>согласии с  Центральным Законом </a:t>
            </a:r>
            <a:r>
              <a:rPr lang="ru-RU" dirty="0"/>
              <a:t>о бюджете правительства. По решению Совета Министров, он будет </a:t>
            </a:r>
            <a:r>
              <a:rPr lang="ru-RU" dirty="0" smtClean="0"/>
              <a:t>опубликовывается в  </a:t>
            </a:r>
            <a:r>
              <a:rPr lang="ru-RU" dirty="0"/>
              <a:t>Официальном В</a:t>
            </a:r>
            <a:r>
              <a:rPr lang="ru-RU" dirty="0" smtClean="0"/>
              <a:t>естнике </a:t>
            </a:r>
            <a:r>
              <a:rPr lang="ru-RU" dirty="0"/>
              <a:t>в течение 15 дней с даты вступления в силу Закона о бюджете.</a:t>
            </a:r>
          </a:p>
          <a:p>
            <a:pPr marL="0" indent="0">
              <a:buNone/>
            </a:pPr>
            <a:r>
              <a:rPr lang="ru-RU" dirty="0"/>
              <a:t>Ежегодные ассигнования, выделяемые на реализацию проектов, перечисленных по секторам и </a:t>
            </a:r>
            <a:r>
              <a:rPr lang="ru-RU" dirty="0" smtClean="0"/>
              <a:t>учреждениям, </a:t>
            </a:r>
            <a:r>
              <a:rPr lang="ru-RU" dirty="0"/>
              <a:t>а также средств финансирования, общий объем расходов в предыдущие годы, расходы по проектам, места, </a:t>
            </a:r>
            <a:r>
              <a:rPr lang="ru-RU" dirty="0" smtClean="0"/>
              <a:t>характеристики и даты начала и завершения проектов </a:t>
            </a:r>
            <a:r>
              <a:rPr lang="ru-RU" dirty="0"/>
              <a:t>включены.</a:t>
            </a:r>
            <a:endParaRPr lang="tr-TR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433713" y="275104"/>
            <a:ext cx="7772400" cy="114300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Инвестиционные программы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- II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935" y="274638"/>
            <a:ext cx="938865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1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306934" y="2348880"/>
            <a:ext cx="68480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за ваше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2 Alt Başlık"/>
          <p:cNvSpPr txBox="1">
            <a:spLocks/>
          </p:cNvSpPr>
          <p:nvPr/>
        </p:nvSpPr>
        <p:spPr>
          <a:xfrm>
            <a:off x="5148064" y="5373216"/>
            <a:ext cx="3646188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Пынар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Топчу</a:t>
            </a:r>
            <a:endParaRPr lang="tr-TR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tr-TR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ptopcu@kalkinma.gov.tr</a:t>
            </a:r>
          </a:p>
          <a:p>
            <a:pPr algn="r"/>
            <a:endParaRPr lang="tr-TR" i="1" u="sng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701" y="404664"/>
            <a:ext cx="1086667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361464"/>
            <a:ext cx="975445" cy="969348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Кто мы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1560" y="1268760"/>
            <a:ext cx="807524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000" dirty="0" smtClean="0"/>
          </a:p>
          <a:p>
            <a:pPr marL="0" indent="0">
              <a:buNone/>
            </a:pPr>
            <a:r>
              <a:rPr lang="ru-RU" sz="2400" dirty="0" smtClean="0"/>
              <a:t>Министерство </a:t>
            </a:r>
            <a:r>
              <a:rPr lang="ru-RU" sz="2400" dirty="0"/>
              <a:t>развития Турецкой Республики</a:t>
            </a:r>
            <a:r>
              <a:rPr lang="ru-RU" sz="2400" dirty="0" smtClean="0"/>
              <a:t>;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 </a:t>
            </a:r>
            <a:r>
              <a:rPr lang="ru-RU" sz="2400" dirty="0" smtClean="0"/>
              <a:t>Это  </a:t>
            </a:r>
            <a:r>
              <a:rPr lang="ru-RU" sz="2400" dirty="0"/>
              <a:t>организация, </a:t>
            </a:r>
            <a:r>
              <a:rPr lang="en-GB" sz="2400" dirty="0" smtClean="0"/>
              <a:t>“</a:t>
            </a:r>
            <a:r>
              <a:rPr lang="ru-RU" sz="2400" dirty="0" smtClean="0"/>
              <a:t>основанная на эксперте</a:t>
            </a:r>
            <a:r>
              <a:rPr lang="en-GB" sz="2400" dirty="0" smtClean="0"/>
              <a:t>”</a:t>
            </a:r>
            <a:r>
              <a:rPr lang="ru-RU" sz="2400" dirty="0" smtClean="0"/>
              <a:t>, которая планирует </a:t>
            </a:r>
            <a:r>
              <a:rPr lang="ru-RU" sz="2400" dirty="0"/>
              <a:t>и направляет процесс развития 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Турции на основе макроподхода </a:t>
            </a:r>
            <a:r>
              <a:rPr lang="ru-RU" sz="2400" dirty="0"/>
              <a:t>и фокусируется на координации политики и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стратегии </a:t>
            </a:r>
            <a:r>
              <a:rPr lang="ru-RU" sz="2400" dirty="0"/>
              <a:t>развития</a:t>
            </a:r>
            <a:r>
              <a:rPr lang="ru-RU" sz="3000" dirty="0"/>
              <a:t>.</a:t>
            </a:r>
            <a:endParaRPr lang="en-US" sz="3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4365104"/>
            <a:ext cx="3493311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5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772400" cy="922114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Миссия и Видение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83568" y="1628800"/>
            <a:ext cx="7772400" cy="4572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 smtClean="0"/>
              <a:t>Миссия</a:t>
            </a:r>
            <a:r>
              <a:rPr lang="tr-TR" b="1" i="1" dirty="0" smtClean="0"/>
              <a:t>; </a:t>
            </a:r>
            <a:endParaRPr lang="tr-TR" b="1" i="1" dirty="0"/>
          </a:p>
          <a:p>
            <a:pPr marL="0" indent="0">
              <a:buNone/>
            </a:pPr>
            <a:r>
              <a:rPr lang="tr-TR" dirty="0" smtClean="0"/>
              <a:t>	</a:t>
            </a:r>
            <a:r>
              <a:rPr lang="ru-RU" dirty="0" smtClean="0"/>
              <a:t>планировать </a:t>
            </a:r>
            <a:r>
              <a:rPr lang="ru-RU" dirty="0"/>
              <a:t>процесс развития </a:t>
            </a:r>
            <a:r>
              <a:rPr lang="ru-RU" dirty="0" smtClean="0"/>
              <a:t>на основе  </a:t>
            </a:r>
            <a:r>
              <a:rPr lang="ru-RU" dirty="0"/>
              <a:t>совместного подхода и консультировать правительство, а также </a:t>
            </a:r>
            <a:r>
              <a:rPr lang="ru-RU" dirty="0" smtClean="0"/>
              <a:t>направлять руководства </a:t>
            </a:r>
            <a:r>
              <a:rPr lang="ru-RU" dirty="0"/>
              <a:t>всех групп общества, в целях стимулирования экономического и социального развития Турции и достижения стабильного и устойчивого развития.</a:t>
            </a:r>
            <a:endParaRPr lang="tr-TR" dirty="0" smtClean="0"/>
          </a:p>
          <a:p>
            <a:pPr marL="0" indent="0">
              <a:buNone/>
            </a:pPr>
            <a:endParaRPr lang="tr-TR" b="1" i="1" dirty="0" smtClean="0"/>
          </a:p>
          <a:p>
            <a:pPr marL="0" indent="0">
              <a:buNone/>
            </a:pPr>
            <a:r>
              <a:rPr lang="ru-RU" b="1" i="1" dirty="0" smtClean="0"/>
              <a:t>Видение</a:t>
            </a:r>
            <a:r>
              <a:rPr lang="tr-TR" b="1" i="1" dirty="0" smtClean="0"/>
              <a:t>; </a:t>
            </a:r>
          </a:p>
          <a:p>
            <a:pPr marL="0" indent="0">
              <a:buNone/>
            </a:pPr>
            <a:r>
              <a:rPr lang="tr-TR" dirty="0" smtClean="0"/>
              <a:t>	</a:t>
            </a:r>
            <a:r>
              <a:rPr lang="ru-RU" dirty="0" smtClean="0"/>
              <a:t>Стремиться  </a:t>
            </a:r>
            <a:r>
              <a:rPr lang="ru-RU" dirty="0"/>
              <a:t>быть ведущим и </a:t>
            </a:r>
            <a:r>
              <a:rPr lang="ru-RU" dirty="0" smtClean="0"/>
              <a:t>инновационным учреждением, которое планирует </a:t>
            </a:r>
            <a:r>
              <a:rPr lang="ru-RU" dirty="0"/>
              <a:t>и направляет процесс развития </a:t>
            </a:r>
            <a:r>
              <a:rPr lang="ru-RU" dirty="0" smtClean="0"/>
              <a:t>на основе целостного подхода, </a:t>
            </a:r>
            <a:r>
              <a:rPr lang="ru-RU" dirty="0"/>
              <a:t>делает акцент на политике и стратегии развития и координации, и основывается на специализации.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846" y="350392"/>
            <a:ext cx="1073959" cy="106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7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872" y="315774"/>
            <a:ext cx="952986" cy="952986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Основные обязанности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568952" cy="5733256"/>
          </a:xfrm>
        </p:spPr>
        <p:txBody>
          <a:bodyPr>
            <a:noAutofit/>
          </a:bodyPr>
          <a:lstStyle/>
          <a:p>
            <a:r>
              <a:rPr lang="ru-RU" sz="1600" dirty="0" smtClean="0"/>
              <a:t>Консультирование правительство в определении политики экономического, социального и культурного развития Турции,</a:t>
            </a:r>
          </a:p>
          <a:p>
            <a:r>
              <a:rPr lang="ru-RU" sz="1600" dirty="0" smtClean="0"/>
              <a:t>Проведение исследований, направленных для  руководства общественности и частного сектора, чтобы добиться новых подходов в экономической, социальной и культурной областях,</a:t>
            </a:r>
          </a:p>
          <a:p>
            <a:r>
              <a:rPr lang="ru-RU" sz="1600" dirty="0" smtClean="0"/>
              <a:t>Подготовка, на основе динамичной и коллективного зрения, основные политические документы Турции (в том числе планы, программы и стратегические документы) для процесса развития с использованием комплексного стратегического подхода,</a:t>
            </a:r>
          </a:p>
          <a:p>
            <a:r>
              <a:rPr lang="ru-RU" sz="1600" dirty="0" smtClean="0"/>
              <a:t>Увеличение эффективности </a:t>
            </a:r>
            <a:r>
              <a:rPr lang="ru-RU" sz="1600" dirty="0"/>
              <a:t>реализации</a:t>
            </a:r>
            <a:r>
              <a:rPr lang="ru-RU" sz="1600" dirty="0" smtClean="0"/>
              <a:t> стратегии и политики основных документов, в частности планов развития и годовых программ,</a:t>
            </a:r>
          </a:p>
          <a:p>
            <a:r>
              <a:rPr lang="ru-RU" sz="1600" dirty="0" smtClean="0"/>
              <a:t>Администрирование процесса государственных инвестиций в соответствии с планами развития, годовыми программами и стратегическими документами,</a:t>
            </a:r>
          </a:p>
          <a:p>
            <a:r>
              <a:rPr lang="ru-RU" sz="1600" dirty="0" smtClean="0"/>
              <a:t>Обеспечение эффективного и действенного использования государственных ресурсов, выделяемых для государственных </a:t>
            </a:r>
            <a:r>
              <a:rPr lang="ru-RU" sz="1600" dirty="0"/>
              <a:t>инвестиций</a:t>
            </a:r>
          </a:p>
          <a:p>
            <a:r>
              <a:rPr lang="ru-RU" sz="1600" dirty="0" smtClean="0"/>
              <a:t>Разработка политики и стратегии по реформированию и совершенствованию структуры и функционирования общественных организаций в пути, необходимые для экономического и социального развития процесса Турции,</a:t>
            </a:r>
            <a:endParaRPr lang="tr-TR" sz="1600" dirty="0" smtClean="0"/>
          </a:p>
          <a:p>
            <a:r>
              <a:rPr lang="ru-RU" sz="1600" dirty="0" smtClean="0"/>
              <a:t>Разработка политики в отношении централизованных и местных политики и стратегий в области регионального развития, для увеличения уровня институционализации местного самоуправления, а также направлять и координировать осуществление региональной политики.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58102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772400" cy="92211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Организационная Структура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717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Услуги Секретариата для советов </a:t>
            </a:r>
            <a:r>
              <a:rPr lang="ru-RU" b="1" dirty="0"/>
              <a:t>/ </a:t>
            </a:r>
            <a:r>
              <a:rPr lang="ru-RU" b="1" dirty="0" smtClean="0"/>
              <a:t>комитетов</a:t>
            </a:r>
            <a:endParaRPr lang="ru-RU" b="1" dirty="0"/>
          </a:p>
          <a:p>
            <a:pPr marL="0" indent="0">
              <a:buNone/>
            </a:pPr>
            <a:r>
              <a:rPr lang="ru-RU" dirty="0"/>
              <a:t>     • Высший совет планирования</a:t>
            </a:r>
          </a:p>
          <a:p>
            <a:pPr marL="0" indent="0">
              <a:buNone/>
            </a:pPr>
            <a:r>
              <a:rPr lang="ru-RU" dirty="0"/>
              <a:t>     • </a:t>
            </a:r>
            <a:r>
              <a:rPr lang="ru-RU" dirty="0" smtClean="0"/>
              <a:t>Денежно-кредитной </a:t>
            </a:r>
            <a:r>
              <a:rPr lang="ru-RU" dirty="0"/>
              <a:t>и Координационный совет</a:t>
            </a:r>
          </a:p>
          <a:p>
            <a:pPr marL="0" indent="0">
              <a:buNone/>
            </a:pPr>
            <a:r>
              <a:rPr lang="ru-RU" dirty="0"/>
              <a:t>     • Экономический и Социальный Совет</a:t>
            </a:r>
          </a:p>
          <a:p>
            <a:pPr marL="0" indent="0">
              <a:buNone/>
            </a:pPr>
            <a:r>
              <a:rPr lang="ru-RU" dirty="0"/>
              <a:t>     • Высшее областной совет развития и </a:t>
            </a:r>
            <a:r>
              <a:rPr lang="ru-RU" dirty="0" smtClean="0"/>
              <a:t>региональной комитет </a:t>
            </a:r>
            <a:r>
              <a:rPr lang="ru-RU" dirty="0"/>
              <a:t>по </a:t>
            </a:r>
            <a:r>
              <a:rPr lang="ru-RU" dirty="0" smtClean="0"/>
              <a:t>развитию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b="1" dirty="0" smtClean="0"/>
              <a:t>Аффилированные </a:t>
            </a:r>
            <a:r>
              <a:rPr lang="ru-RU" b="1" dirty="0"/>
              <a:t>ОРГАНИЗАЦИИ</a:t>
            </a:r>
          </a:p>
          <a:p>
            <a:pPr marL="0" indent="0">
              <a:buNone/>
            </a:pPr>
            <a:r>
              <a:rPr lang="ru-RU" dirty="0"/>
              <a:t>Турецкий статистический институт </a:t>
            </a:r>
            <a:r>
              <a:rPr lang="ru-RU" dirty="0" smtClean="0"/>
              <a:t>(ТУИК), Проект </a:t>
            </a:r>
            <a:r>
              <a:rPr lang="ru-RU" dirty="0"/>
              <a:t>регионального развития </a:t>
            </a:r>
            <a:r>
              <a:rPr lang="ru-RU" dirty="0" smtClean="0"/>
              <a:t>Юго-Восточной Анатолии</a:t>
            </a:r>
          </a:p>
          <a:p>
            <a:pPr marL="0" indent="0">
              <a:buNone/>
            </a:pPr>
            <a:r>
              <a:rPr lang="ru-RU" dirty="0" smtClean="0"/>
              <a:t>Администрация </a:t>
            </a:r>
            <a:r>
              <a:rPr lang="ru-RU" dirty="0"/>
              <a:t>проекта (ГАП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dirty="0"/>
              <a:t>Администрация п</a:t>
            </a:r>
            <a:r>
              <a:rPr lang="ru-RU" dirty="0" smtClean="0"/>
              <a:t>роект </a:t>
            </a:r>
            <a:r>
              <a:rPr lang="ru-RU" dirty="0"/>
              <a:t>р</a:t>
            </a:r>
            <a:r>
              <a:rPr lang="ru-RU" dirty="0" smtClean="0"/>
              <a:t>егионального </a:t>
            </a:r>
            <a:r>
              <a:rPr lang="ru-RU" dirty="0"/>
              <a:t>развития </a:t>
            </a:r>
            <a:r>
              <a:rPr lang="ru-RU" dirty="0" smtClean="0"/>
              <a:t>равнины </a:t>
            </a:r>
            <a:r>
              <a:rPr lang="ru-RU" dirty="0"/>
              <a:t>Конья </a:t>
            </a:r>
            <a:r>
              <a:rPr lang="ru-RU" dirty="0" smtClean="0"/>
              <a:t>(</a:t>
            </a:r>
            <a:r>
              <a:rPr lang="ru-RU" dirty="0"/>
              <a:t>КОП),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Администрация  </a:t>
            </a:r>
            <a:r>
              <a:rPr lang="ru-RU" dirty="0" smtClean="0"/>
              <a:t>проекта развития Восточной Анатолии (ДАП)</a:t>
            </a:r>
          </a:p>
          <a:p>
            <a:pPr marL="0" indent="0">
              <a:buNone/>
            </a:pPr>
            <a:r>
              <a:rPr lang="ru-RU" dirty="0"/>
              <a:t>Администрация  проекта </a:t>
            </a:r>
            <a:r>
              <a:rPr lang="ru-RU" dirty="0" smtClean="0"/>
              <a:t>развития </a:t>
            </a:r>
            <a:r>
              <a:rPr lang="ru-RU" dirty="0"/>
              <a:t>восточной части </a:t>
            </a:r>
            <a:r>
              <a:rPr lang="ru-RU" dirty="0" smtClean="0"/>
              <a:t>черного </a:t>
            </a:r>
            <a:r>
              <a:rPr lang="ru-RU" dirty="0"/>
              <a:t>моря </a:t>
            </a:r>
            <a:r>
              <a:rPr lang="ru-RU" dirty="0" smtClean="0"/>
              <a:t>(ДОКАП)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Агентства </a:t>
            </a:r>
            <a:r>
              <a:rPr lang="ru-RU" dirty="0" smtClean="0"/>
              <a:t>развития, осуществлять </a:t>
            </a:r>
            <a:r>
              <a:rPr lang="ru-RU" dirty="0"/>
              <a:t>свою деятельность в качестве </a:t>
            </a:r>
            <a:r>
              <a:rPr lang="ru-RU" dirty="0" smtClean="0"/>
              <a:t>аффилированной </a:t>
            </a:r>
            <a:r>
              <a:rPr lang="ru-RU" dirty="0"/>
              <a:t>организации министерства.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309354"/>
            <a:ext cx="1012024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3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348" y="142852"/>
            <a:ext cx="7772400" cy="6938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Организационная Схема</a:t>
            </a:r>
            <a:endParaRPr lang="tr-TR" sz="3200" b="1" dirty="0">
              <a:solidFill>
                <a:srgbClr val="C00000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908720"/>
            <a:ext cx="8677830" cy="5739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5454" y="505680"/>
            <a:ext cx="77724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Перспективы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развития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05454" y="1988840"/>
            <a:ext cx="77724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Наиболее </a:t>
            </a:r>
            <a:r>
              <a:rPr lang="ru-RU" dirty="0"/>
              <a:t>важные </a:t>
            </a:r>
            <a:r>
              <a:rPr lang="ru-RU" dirty="0" smtClean="0"/>
              <a:t>аспекты в </a:t>
            </a:r>
            <a:r>
              <a:rPr lang="ru-RU" dirty="0"/>
              <a:t>процессе реализации долгосрочных целей и стратегии на </a:t>
            </a:r>
            <a:r>
              <a:rPr lang="ru-RU" dirty="0" smtClean="0"/>
              <a:t>развити</a:t>
            </a:r>
            <a:r>
              <a:rPr lang="ru-RU" dirty="0"/>
              <a:t>я</a:t>
            </a:r>
            <a:r>
              <a:rPr lang="ru-RU" dirty="0" smtClean="0"/>
              <a:t> Турции, это политики ориентированные </a:t>
            </a:r>
            <a:r>
              <a:rPr lang="ru-RU" dirty="0"/>
              <a:t>на человека </a:t>
            </a:r>
            <a:r>
              <a:rPr lang="ru-RU" dirty="0" smtClean="0"/>
              <a:t>и которые также  согласованные с друг </a:t>
            </a:r>
            <a:r>
              <a:rPr lang="ru-RU" dirty="0"/>
              <a:t>с другом.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Подход </a:t>
            </a:r>
            <a:r>
              <a:rPr lang="ru-RU" dirty="0" smtClean="0"/>
              <a:t>развития </a:t>
            </a:r>
            <a:r>
              <a:rPr lang="ru-RU" dirty="0" err="1" smtClean="0"/>
              <a:t>включительный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устойчивый. </a:t>
            </a:r>
            <a:r>
              <a:rPr lang="ru-RU" dirty="0"/>
              <a:t>Он основан на стратегических приоритетах, имеет целостное представление, и принимает </a:t>
            </a:r>
            <a:r>
              <a:rPr lang="ru-RU" dirty="0" smtClean="0"/>
              <a:t>потенциал  </a:t>
            </a:r>
            <a:r>
              <a:rPr lang="ru-RU" dirty="0"/>
              <a:t>и </a:t>
            </a:r>
            <a:r>
              <a:rPr lang="ru-RU" dirty="0" smtClean="0"/>
              <a:t>потребности страны для становления социального государства.</a:t>
            </a:r>
            <a:endParaRPr lang="ru-RU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235530"/>
            <a:ext cx="107908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8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57224" y="214290"/>
            <a:ext cx="651512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Планы</a:t>
            </a:r>
            <a:r>
              <a:rPr lang="tr-TR" b="1" dirty="0" smtClean="0">
                <a:solidFill>
                  <a:srgbClr val="C00000"/>
                </a:solidFill>
              </a:rPr>
              <a:t> &amp; </a:t>
            </a:r>
            <a:r>
              <a:rPr lang="ru-RU" b="1" dirty="0" smtClean="0">
                <a:solidFill>
                  <a:srgbClr val="C00000"/>
                </a:solidFill>
              </a:rPr>
              <a:t>Программы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755576" y="1556792"/>
            <a:ext cx="7772400" cy="43053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Планы</a:t>
            </a:r>
            <a:r>
              <a:rPr lang="tr-TR" b="1" dirty="0" smtClean="0"/>
              <a:t>: </a:t>
            </a:r>
          </a:p>
          <a:p>
            <a:pPr>
              <a:buNone/>
            </a:pPr>
            <a:r>
              <a:rPr lang="tr-TR" dirty="0" smtClean="0"/>
              <a:t>    - </a:t>
            </a:r>
            <a:r>
              <a:rPr lang="ru-RU" dirty="0" smtClean="0"/>
              <a:t>Планы развития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tr-TR" b="1" dirty="0" smtClean="0"/>
          </a:p>
          <a:p>
            <a:pPr>
              <a:buNone/>
            </a:pPr>
            <a:r>
              <a:rPr lang="ru-RU" b="1" dirty="0" smtClean="0"/>
              <a:t>Программы</a:t>
            </a:r>
            <a:r>
              <a:rPr lang="tr-TR" b="1" dirty="0" smtClean="0"/>
              <a:t>: </a:t>
            </a:r>
          </a:p>
          <a:p>
            <a:pPr marL="0" indent="0">
              <a:buNone/>
            </a:pPr>
            <a:r>
              <a:rPr lang="ru-RU" dirty="0" smtClean="0"/>
              <a:t>- Годовые программы,</a:t>
            </a:r>
          </a:p>
          <a:p>
            <a:pPr>
              <a:buFontTx/>
              <a:buChar char="-"/>
            </a:pPr>
            <a:r>
              <a:rPr lang="ru-RU" dirty="0" smtClean="0"/>
              <a:t>Среднесрочные программы,</a:t>
            </a:r>
          </a:p>
          <a:p>
            <a:pPr>
              <a:buFontTx/>
              <a:buChar char="-"/>
            </a:pPr>
            <a:r>
              <a:rPr lang="ru-RU" dirty="0" smtClean="0"/>
              <a:t>Главные </a:t>
            </a:r>
            <a:r>
              <a:rPr lang="ru-RU" dirty="0"/>
              <a:t>Макроэкономические 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бюджетные цели,</a:t>
            </a:r>
          </a:p>
          <a:p>
            <a:pPr>
              <a:buFontTx/>
              <a:buChar char="-"/>
            </a:pPr>
            <a:r>
              <a:rPr lang="ru-RU" dirty="0" smtClean="0"/>
              <a:t>Предварительно вступительные </a:t>
            </a:r>
          </a:p>
          <a:p>
            <a:pPr marL="0" indent="0">
              <a:buNone/>
            </a:pPr>
            <a:r>
              <a:rPr lang="ru-RU" dirty="0" smtClean="0"/>
              <a:t>Экономические программы</a:t>
            </a:r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426" y="260648"/>
            <a:ext cx="1008112" cy="100811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549885"/>
            <a:ext cx="1656184" cy="2313045"/>
          </a:xfrm>
          <a:prstGeom prst="rect">
            <a:avLst/>
          </a:prstGeom>
        </p:spPr>
      </p:pic>
      <p:pic>
        <p:nvPicPr>
          <p:cNvPr id="10" name="Resim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7" r="35178"/>
          <a:stretch/>
        </p:blipFill>
        <p:spPr bwMode="auto">
          <a:xfrm rot="2341918">
            <a:off x="6592243" y="4708840"/>
            <a:ext cx="2241936" cy="1264751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512" y="644820"/>
            <a:ext cx="8435280" cy="1143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Структура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десятого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плана развития</a:t>
            </a:r>
            <a:endParaRPr lang="tr-T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109" y="2019195"/>
            <a:ext cx="6310650" cy="410693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88640"/>
            <a:ext cx="940016" cy="93435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43808" y="2060848"/>
            <a:ext cx="244827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Десятый план </a:t>
            </a:r>
            <a:r>
              <a:rPr lang="ru-RU" b="1" smtClean="0"/>
              <a:t>развития </a:t>
            </a:r>
          </a:p>
          <a:p>
            <a:pPr algn="ctr"/>
            <a:r>
              <a:rPr lang="ru-RU" b="1" smtClean="0"/>
              <a:t>(</a:t>
            </a:r>
            <a:r>
              <a:rPr lang="ru-RU" b="1" dirty="0" smtClean="0"/>
              <a:t>2014-18)</a:t>
            </a:r>
            <a:endParaRPr lang="en-GB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115616" y="3573016"/>
            <a:ext cx="1440160" cy="115212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Квалифицированные люди и сильное общество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55776" y="3573016"/>
            <a:ext cx="1572650" cy="115212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Инновационная продукция Стабильный высокий рост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05659" y="3244334"/>
            <a:ext cx="2532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пригодный для жилья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4128426" y="3573016"/>
            <a:ext cx="1709914" cy="115212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Места пригодные для жилья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Устойчивая окружающая среда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68144" y="3573016"/>
            <a:ext cx="1872208" cy="115212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Международное сотрудничество в целях </a:t>
            </a:r>
            <a:r>
              <a:rPr lang="ru-RU" sz="1400" dirty="0" smtClean="0">
                <a:solidFill>
                  <a:schemeClr val="tx1"/>
                </a:solidFill>
              </a:rPr>
              <a:t>развития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15616" y="4869160"/>
            <a:ext cx="6120680" cy="43204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Программы первичной трансформации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59632" y="5589240"/>
            <a:ext cx="5968280" cy="43204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Выполнение, Мониторинг, Оценка</a:t>
            </a:r>
            <a:endParaRPr lang="en-GB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5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699</TotalTime>
  <Words>466</Words>
  <Application>Microsoft Office PowerPoint</Application>
  <PresentationFormat>On-screen Show (4:3)</PresentationFormat>
  <Paragraphs>88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Hisse Senedi</vt:lpstr>
      <vt:lpstr>Республика Турции Министерство развития </vt:lpstr>
      <vt:lpstr>Кто мы?</vt:lpstr>
      <vt:lpstr>Миссия и Видение</vt:lpstr>
      <vt:lpstr>Основные обязанности</vt:lpstr>
      <vt:lpstr>Организационная Структура</vt:lpstr>
      <vt:lpstr>Организационная Схема</vt:lpstr>
      <vt:lpstr>Перспективы развития</vt:lpstr>
      <vt:lpstr>Планы &amp; Программы</vt:lpstr>
      <vt:lpstr>Структура десятого плана развития</vt:lpstr>
      <vt:lpstr>Инвестиционные программы </vt:lpstr>
      <vt:lpstr>Инвестиционные программы - II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KALKINMA BAKANLIĞI TANITIM</dc:title>
  <dc:creator>pkaya</dc:creator>
  <cp:lastModifiedBy>Dogan, Ozge (FAOSEC)</cp:lastModifiedBy>
  <cp:revision>83</cp:revision>
  <dcterms:created xsi:type="dcterms:W3CDTF">2011-11-28T08:13:38Z</dcterms:created>
  <dcterms:modified xsi:type="dcterms:W3CDTF">2016-01-14T07:57:33Z</dcterms:modified>
</cp:coreProperties>
</file>