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5" r:id="rId2"/>
    <p:sldId id="365" r:id="rId3"/>
    <p:sldId id="371" r:id="rId4"/>
    <p:sldId id="367" r:id="rId5"/>
    <p:sldId id="368" r:id="rId6"/>
    <p:sldId id="366" r:id="rId7"/>
    <p:sldId id="369" r:id="rId8"/>
    <p:sldId id="370" r:id="rId9"/>
    <p:sldId id="293" r:id="rId10"/>
    <p:sldId id="346" r:id="rId11"/>
    <p:sldId id="358" r:id="rId12"/>
    <p:sldId id="359" r:id="rId13"/>
    <p:sldId id="360" r:id="rId14"/>
    <p:sldId id="351" r:id="rId15"/>
    <p:sldId id="338" r:id="rId16"/>
    <p:sldId id="355" r:id="rId17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gan, Ozge (FAOSEC)" initials="DO(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686" autoAdjust="0"/>
  </p:normalViewPr>
  <p:slideViewPr>
    <p:cSldViewPr>
      <p:cViewPr>
        <p:scale>
          <a:sx n="70" d="100"/>
          <a:sy n="70" d="100"/>
        </p:scale>
        <p:origin x="-2814" y="-1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D9CE4-F515-445F-8063-FAE073A6169E}" type="datetimeFigureOut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A9D71-F385-4B80-942B-CEFEEC4A3E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580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F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8EC1976-8648-437C-9731-6FE1B0493F31}" type="datetimeFigureOut">
              <a:rPr lang="fr-FR" altLang="en-US"/>
              <a:pPr/>
              <a:t>14/01/2016</a:t>
            </a:fld>
            <a:endParaRPr lang="fr-FR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fr-FR" alt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F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764F1F7-1CC5-4C10-B043-12ACD9570C6E}" type="slidenum">
              <a:rPr lang="fr-FR" altLang="en-US"/>
              <a:pPr/>
              <a:t>‹#›</a:t>
            </a:fld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3668334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A3A145-54A9-47F8-A3B5-773CDDC0F7E7}" type="slidenum">
              <a:rPr lang="fr-FR" altLang="en-US"/>
              <a:pPr/>
              <a:t>1</a:t>
            </a:fld>
            <a:endParaRPr lang="fr-FR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8830DB-BFF9-4520-990E-EACC26DFE0B9}" type="slidenum">
              <a:rPr lang="fr-FR" altLang="en-US"/>
              <a:pPr/>
              <a:t>11</a:t>
            </a:fld>
            <a:endParaRPr lang="fr-FR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8830DB-BFF9-4520-990E-EACC26DFE0B9}" type="slidenum">
              <a:rPr lang="fr-FR" altLang="en-US"/>
              <a:pPr/>
              <a:t>12</a:t>
            </a:fld>
            <a:endParaRPr lang="fr-FR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8830DB-BFF9-4520-990E-EACC26DFE0B9}" type="slidenum">
              <a:rPr lang="fr-FR" altLang="en-US"/>
              <a:pPr/>
              <a:t>13</a:t>
            </a:fld>
            <a:endParaRPr lang="fr-FR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8830DB-BFF9-4520-990E-EACC26DFE0B9}" type="slidenum">
              <a:rPr lang="fr-FR" altLang="en-US"/>
              <a:pPr/>
              <a:t>14</a:t>
            </a:fld>
            <a:endParaRPr lang="fr-FR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8830DB-BFF9-4520-990E-EACC26DFE0B9}" type="slidenum">
              <a:rPr lang="fr-FR" altLang="en-US"/>
              <a:pPr/>
              <a:t>15</a:t>
            </a:fld>
            <a:endParaRPr lang="fr-FR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8830DB-BFF9-4520-990E-EACC26DFE0B9}" type="slidenum">
              <a:rPr lang="fr-FR" altLang="en-US"/>
              <a:pPr/>
              <a:t>16</a:t>
            </a:fld>
            <a:endParaRPr lang="fr-FR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1CCA9-82ED-4467-8A6B-7FE5D92E06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06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4F1F7-1CC5-4C10-B043-12ACD9570C6E}" type="slidenum">
              <a:rPr lang="fr-FR" altLang="en-US" smtClean="0"/>
              <a:pPr/>
              <a:t>3</a:t>
            </a:fld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3648551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1CCA9-82ED-4467-8A6B-7FE5D92E06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7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1CCA9-82ED-4467-8A6B-7FE5D92E06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99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4F1F7-1CC5-4C10-B043-12ACD9570C6E}" type="slidenum">
              <a:rPr lang="fr-FR" altLang="en-US" smtClean="0"/>
              <a:pPr/>
              <a:t>6</a:t>
            </a:fld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4228345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1CCA9-82ED-4467-8A6B-7FE5D92E06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17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8830DB-BFF9-4520-990E-EACC26DFE0B9}" type="slidenum">
              <a:rPr lang="fr-FR" altLang="en-US"/>
              <a:pPr/>
              <a:t>9</a:t>
            </a:fld>
            <a:endParaRPr lang="fr-FR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8830DB-BFF9-4520-990E-EACC26DFE0B9}" type="slidenum">
              <a:rPr lang="fr-FR" altLang="en-US"/>
              <a:pPr/>
              <a:t>10</a:t>
            </a:fld>
            <a:endParaRPr lang="fr-FR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C80D3E-E63C-4B74-A612-37BC67979E8F}" type="datetimeFigureOut">
              <a:rPr lang="fr-FR" altLang="en-US"/>
              <a:pPr/>
              <a:t>14/01/2016</a:t>
            </a:fld>
            <a:endParaRPr lang="fr-F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33BFC-B9AB-4F9C-BC4A-D05C57266C8C}" type="slidenum">
              <a:rPr lang="fr-FR" altLang="en-US"/>
              <a:pPr/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10D987-80E0-4073-AD5E-22B5C8F890EA}" type="datetimeFigureOut">
              <a:rPr lang="fr-FR" altLang="en-US"/>
              <a:pPr/>
              <a:t>14/01/2016</a:t>
            </a:fld>
            <a:endParaRPr lang="fr-F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2F508-F74A-4CDC-9212-44284FB0FECA}" type="slidenum">
              <a:rPr lang="fr-FR" altLang="en-US"/>
              <a:pPr/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337CE7-C94A-4E80-A8D1-49EC632BEC89}" type="datetimeFigureOut">
              <a:rPr lang="fr-FR" altLang="en-US"/>
              <a:pPr/>
              <a:t>14/01/2016</a:t>
            </a:fld>
            <a:endParaRPr lang="fr-F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D4397-DA93-420C-89A2-87462ACD6E41}" type="slidenum">
              <a:rPr lang="fr-FR" altLang="en-US"/>
              <a:pPr/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73343F-2D5A-45F3-A304-9AE9D56448B5}" type="datetimeFigureOut">
              <a:rPr lang="fr-FR" altLang="en-US"/>
              <a:pPr/>
              <a:t>14/01/2016</a:t>
            </a:fld>
            <a:endParaRPr lang="fr-F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8D74E-2453-41D4-9841-477245501CFC}" type="slidenum">
              <a:rPr lang="fr-FR" altLang="en-US"/>
              <a:pPr/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04AA4D-16C6-47E4-A32A-9ED45B40C3B6}" type="datetimeFigureOut">
              <a:rPr lang="fr-FR" altLang="en-US"/>
              <a:pPr/>
              <a:t>14/01/2016</a:t>
            </a:fld>
            <a:endParaRPr lang="fr-F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22DC9-1718-481A-9F70-AB65E63CB868}" type="slidenum">
              <a:rPr lang="fr-FR" altLang="en-US"/>
              <a:pPr/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12162B-EAA5-44C7-8D7D-2BCD9AA8EFD8}" type="datetimeFigureOut">
              <a:rPr lang="fr-FR" altLang="en-US"/>
              <a:pPr/>
              <a:t>14/01/2016</a:t>
            </a:fld>
            <a:endParaRPr lang="fr-FR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1B639-8C05-406E-9AB0-9B3B94B23600}" type="slidenum">
              <a:rPr lang="fr-FR" altLang="en-US"/>
              <a:pPr/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FB3224-DBED-4D7F-BBF0-B778BBA700B1}" type="datetimeFigureOut">
              <a:rPr lang="fr-FR" altLang="en-US"/>
              <a:pPr/>
              <a:t>14/01/2016</a:t>
            </a:fld>
            <a:endParaRPr lang="fr-FR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F4558-6019-4A0F-9C2B-6E8A8503FEBE}" type="slidenum">
              <a:rPr lang="fr-FR" altLang="en-US"/>
              <a:pPr/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8D8C66-C30C-4648-A982-D017DBA4FDA8}" type="datetimeFigureOut">
              <a:rPr lang="fr-FR" altLang="en-US"/>
              <a:pPr/>
              <a:t>14/01/2016</a:t>
            </a:fld>
            <a:endParaRPr lang="fr-FR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55567-975F-4406-BE29-EF4FAFCC6F0C}" type="slidenum">
              <a:rPr lang="fr-FR" altLang="en-US"/>
              <a:pPr/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3234B9-9AF7-4F85-AB1B-D40B1A1127F5}" type="datetimeFigureOut">
              <a:rPr lang="fr-FR" altLang="en-US"/>
              <a:pPr/>
              <a:t>14/01/2016</a:t>
            </a:fld>
            <a:endParaRPr lang="fr-FR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CCCAC-538F-47CD-9951-084A4887EBA9}" type="slidenum">
              <a:rPr lang="fr-FR" altLang="en-US"/>
              <a:pPr/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E53DC5-E59B-4B05-9381-8DEBE70DF548}" type="datetimeFigureOut">
              <a:rPr lang="fr-FR" altLang="en-US"/>
              <a:pPr/>
              <a:t>14/01/2016</a:t>
            </a:fld>
            <a:endParaRPr lang="fr-FR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4708A-10E5-4A9D-8466-1E1EF7E1D12D}" type="slidenum">
              <a:rPr lang="fr-FR" altLang="en-US"/>
              <a:pPr/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165848-FAC1-49C5-BE02-C071126FC536}" type="datetimeFigureOut">
              <a:rPr lang="fr-FR" altLang="en-US"/>
              <a:pPr/>
              <a:t>14/01/2016</a:t>
            </a:fld>
            <a:endParaRPr lang="fr-FR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7746D-F9C3-47DF-BF65-C08B9990E526}" type="slidenum">
              <a:rPr lang="fr-FR" altLang="en-US"/>
              <a:pPr/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fr-FR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fr-FR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D07B9FF-8010-49F2-A63B-6D1C16C4A9F4}" type="datetimeFigureOut">
              <a:rPr lang="fr-FR" altLang="en-US"/>
              <a:pPr/>
              <a:t>14/01/2016</a:t>
            </a:fld>
            <a:endParaRPr lang="fr-F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fr-F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DA1ACAD1-E0F7-47C0-A3CB-88C23FD7CE29}" type="slidenum">
              <a:rPr lang="fr-FR" altLang="en-US"/>
              <a:pPr/>
              <a:t>‹#›</a:t>
            </a:fld>
            <a:endParaRPr lang="fr-F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bit.ly/1FV79mQ" TargetMode="External"/><Relationship Id="rId3" Type="http://schemas.openxmlformats.org/officeDocument/2006/relationships/image" Target="../media/image7.jpeg"/><Relationship Id="rId7" Type="http://schemas.openxmlformats.org/officeDocument/2006/relationships/hyperlink" Target="http://www.fao.org/hunger/en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 txBox="1">
            <a:spLocks noChangeArrowheads="1"/>
          </p:cNvSpPr>
          <p:nvPr/>
        </p:nvSpPr>
        <p:spPr bwMode="auto">
          <a:xfrm>
            <a:off x="390213" y="4581128"/>
            <a:ext cx="8460431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altLang="en-US" sz="3600" i="1" dirty="0">
                <a:solidFill>
                  <a:srgbClr val="002060"/>
                </a:solidFill>
                <a:latin typeface="Calibri" pitchFamily="34" charset="0"/>
              </a:rPr>
              <a:t>Обзор</a:t>
            </a:r>
          </a:p>
          <a:p>
            <a:pPr>
              <a:lnSpc>
                <a:spcPct val="80000"/>
              </a:lnSpc>
            </a:pPr>
            <a:r>
              <a:rPr lang="ru-RU" altLang="en-US" sz="3600" b="1" dirty="0">
                <a:solidFill>
                  <a:srgbClr val="002060"/>
                </a:solidFill>
                <a:latin typeface="Calibri" pitchFamily="34" charset="0"/>
              </a:rPr>
              <a:t>Положения сельского хозяйства и продовольственной безопасности в Центральной Азии и Азербайджане</a:t>
            </a:r>
            <a:endParaRPr lang="en-US" altLang="en-US" sz="4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096" y="158243"/>
            <a:ext cx="2392680" cy="96621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13" y="188640"/>
            <a:ext cx="6048672" cy="4024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-108520" y="6926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7504" y="44624"/>
            <a:ext cx="451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ru-RU" sz="1400" dirty="0"/>
              <a:t>Состояние дел в области отсутствия</a:t>
            </a:r>
          </a:p>
          <a:p>
            <a:r>
              <a:rPr lang="ru-RU" sz="1400" dirty="0"/>
              <a:t> продовольственной безопасности в мире </a:t>
            </a:r>
            <a:r>
              <a:rPr lang="ru-RU" sz="1400" dirty="0">
                <a:solidFill>
                  <a:srgbClr val="002060"/>
                </a:solidFill>
              </a:rPr>
              <a:t>на 2015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691539" cy="98072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60932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" y="6115494"/>
            <a:ext cx="1728192" cy="6978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0497" y="838539"/>
            <a:ext cx="7917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2000" b="1" dirty="0">
                <a:solidFill>
                  <a:srgbClr val="FF0000"/>
                </a:solidFill>
              </a:rPr>
              <a:t>Большинство стран в субрегионе достигли </a:t>
            </a:r>
            <a:r>
              <a:rPr lang="ru-RU" altLang="en-US" sz="2000" b="1" dirty="0" smtClean="0">
                <a:solidFill>
                  <a:srgbClr val="FF0000"/>
                </a:solidFill>
              </a:rPr>
              <a:t>целей ЦРТ</a:t>
            </a:r>
            <a:r>
              <a:rPr lang="ru-RU" altLang="en-US" sz="2000" b="1" dirty="0">
                <a:solidFill>
                  <a:srgbClr val="FF0000"/>
                </a:solidFill>
              </a:rPr>
              <a:t>. </a:t>
            </a:r>
            <a:r>
              <a:rPr lang="ru-RU" altLang="en-US" b="1" dirty="0" smtClean="0">
                <a:solidFill>
                  <a:srgbClr val="FF0000"/>
                </a:solidFill>
              </a:rPr>
              <a:t>(Необходимо достичь больших результатов в Таджикистане</a:t>
            </a:r>
            <a:r>
              <a:rPr lang="ru-RU" altLang="en-US" sz="2000" b="1" dirty="0" smtClean="0">
                <a:solidFill>
                  <a:srgbClr val="FF0000"/>
                </a:solidFill>
              </a:rPr>
              <a:t>)</a:t>
            </a:r>
            <a:endParaRPr lang="en-GB" sz="2000" dirty="0" smtClean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22025" y="413955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2060"/>
                </a:solidFill>
              </a:rPr>
              <a:t>#sofi2015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28405" y="6344726"/>
            <a:ext cx="3769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en-GB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faoturkiye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www.fao.org/europe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176" y="6383606"/>
            <a:ext cx="262912" cy="2137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07" y="1700313"/>
            <a:ext cx="7675865" cy="436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55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95288" y="2852738"/>
            <a:ext cx="8229600" cy="1143000"/>
          </a:xfrm>
        </p:spPr>
        <p:txBody>
          <a:bodyPr/>
          <a:lstStyle/>
          <a:p>
            <a:r>
              <a:rPr lang="en-US" altLang="en-US" sz="16600" dirty="0" smtClean="0">
                <a:solidFill>
                  <a:schemeClr val="bg1"/>
                </a:solidFill>
              </a:rPr>
              <a:t>2015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-108520" y="6926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691539" cy="98072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60932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" y="6115494"/>
            <a:ext cx="1728192" cy="6978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22025" y="413955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2060"/>
                </a:solidFill>
              </a:rPr>
              <a:t>#sofi2015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7042" y="6310545"/>
            <a:ext cx="3769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en-GB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faoturkiye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www.fao.org/europe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184" y="6354520"/>
            <a:ext cx="262912" cy="2137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75" y="1782958"/>
            <a:ext cx="8365769" cy="34436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3375" y="980728"/>
            <a:ext cx="7873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Прогресс на пути к достижению целей по устранению голода  ЦРТ и ВПС  (%)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66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95288" y="2852738"/>
            <a:ext cx="8229600" cy="1143000"/>
          </a:xfrm>
        </p:spPr>
        <p:txBody>
          <a:bodyPr/>
          <a:lstStyle/>
          <a:p>
            <a:r>
              <a:rPr lang="en-US" altLang="en-US" sz="16600" dirty="0" smtClean="0">
                <a:solidFill>
                  <a:schemeClr val="bg1"/>
                </a:solidFill>
              </a:rPr>
              <a:t>2015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-108520" y="6926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7504" y="44624"/>
            <a:ext cx="5197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ru-RU" sz="1400" dirty="0"/>
              <a:t>Состояние дел в области отсутствия</a:t>
            </a:r>
          </a:p>
          <a:p>
            <a:r>
              <a:rPr lang="ru-RU" sz="1400" dirty="0"/>
              <a:t> продовольственной безопасности в мире </a:t>
            </a:r>
            <a:r>
              <a:rPr lang="ru-RU" sz="1400" dirty="0">
                <a:solidFill>
                  <a:srgbClr val="002060"/>
                </a:solidFill>
              </a:rPr>
              <a:t>на 2015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691539" cy="98072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60932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" y="6115494"/>
            <a:ext cx="1728192" cy="6978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22025" y="413955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2060"/>
                </a:solidFill>
              </a:rPr>
              <a:t>#sofi2015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7042" y="6310545"/>
            <a:ext cx="3769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en-GB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faoturkiye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www.fao.org/europe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184" y="6354520"/>
            <a:ext cx="262912" cy="2137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9031" y="995004"/>
            <a:ext cx="7873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Показатель недоедания по регионам Софи ФАО на Кавказе и в Центральной Азии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75" y="1803401"/>
            <a:ext cx="8073529" cy="428989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322575" y="2636912"/>
            <a:ext cx="1065849" cy="28083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0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8340"/>
            <a:ext cx="9144000" cy="4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7503" y="44624"/>
            <a:ext cx="4906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ru-RU" sz="1400" dirty="0"/>
              <a:t>Состояние дел в области отсутствия</a:t>
            </a:r>
          </a:p>
          <a:p>
            <a:r>
              <a:rPr lang="ru-RU" sz="1400" dirty="0"/>
              <a:t> продовольственной безопасности в мире </a:t>
            </a:r>
            <a:r>
              <a:rPr lang="ru-RU" sz="1400" dirty="0">
                <a:solidFill>
                  <a:srgbClr val="002060"/>
                </a:solidFill>
              </a:rPr>
              <a:t>на 2015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691539" cy="98072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60932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" y="6115494"/>
            <a:ext cx="1728192" cy="6978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22025" y="413955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2060"/>
                </a:solidFill>
              </a:rPr>
              <a:t>#sofi2015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324" y="824794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y-KG" altLang="en-US" b="1" dirty="0">
                <a:solidFill>
                  <a:srgbClr val="FF0000"/>
                </a:solidFill>
              </a:rPr>
              <a:t>Показатели недоедания среди детей</a:t>
            </a:r>
            <a:r>
              <a:rPr lang="en-GB" altLang="en-US" b="1" dirty="0" smtClean="0">
                <a:solidFill>
                  <a:srgbClr val="FF0000"/>
                </a:solidFill>
              </a:rPr>
              <a:t>, 1991/ 2000/ 2010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12034" y="6369177"/>
            <a:ext cx="3769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en-GB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faoturkiye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www.fao.org/europe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871" y="6422061"/>
            <a:ext cx="262912" cy="2137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61"/>
          <a:stretch/>
        </p:blipFill>
        <p:spPr>
          <a:xfrm>
            <a:off x="906199" y="1844824"/>
            <a:ext cx="7440122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74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95288" y="2852738"/>
            <a:ext cx="8229600" cy="1143000"/>
          </a:xfrm>
        </p:spPr>
        <p:txBody>
          <a:bodyPr/>
          <a:lstStyle/>
          <a:p>
            <a:r>
              <a:rPr lang="en-US" altLang="en-US" sz="16600" dirty="0" smtClean="0">
                <a:solidFill>
                  <a:schemeClr val="bg1"/>
                </a:solidFill>
              </a:rPr>
              <a:t>2015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-108520" y="6926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7504" y="44624"/>
            <a:ext cx="3672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ru-RU" sz="1400" dirty="0"/>
              <a:t>Состояние дел в области отсутствия</a:t>
            </a:r>
          </a:p>
          <a:p>
            <a:r>
              <a:rPr lang="ru-RU" sz="1400" dirty="0"/>
              <a:t> продовольственной безопасности в мире </a:t>
            </a:r>
            <a:r>
              <a:rPr lang="ru-RU" sz="1400" dirty="0">
                <a:solidFill>
                  <a:srgbClr val="002060"/>
                </a:solidFill>
              </a:rPr>
              <a:t>на 2015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691539" cy="98072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60932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" y="6115494"/>
            <a:ext cx="1728192" cy="6978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9261" y="751135"/>
            <a:ext cx="7330545" cy="530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Ключевые моменты </a:t>
            </a:r>
            <a:endParaRPr lang="en-GB" sz="3200" dirty="0"/>
          </a:p>
          <a:p>
            <a:pPr algn="ctr"/>
            <a:endParaRPr lang="en-GB" sz="3200" dirty="0" smtClean="0">
              <a:solidFill>
                <a:srgbClr val="00206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Показатели прогресса в снижении  продовольственной нестабильности  непостоянны, некоторые страны Центральной Азии по-прежнему сталкиваются с </a:t>
            </a:r>
            <a:r>
              <a:rPr lang="ru-RU" dirty="0" smtClean="0"/>
              <a:t>проблемами.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Несмотря </a:t>
            </a:r>
            <a:r>
              <a:rPr lang="ru-RU" dirty="0"/>
              <a:t>на положительные тенденции в области продовольственной безопасности, недоедание детей по-прежнему является проблемой в регионе  - как в богатых и так и в бедных странах. Это выражается в относительно высоких темпам отставания в росте на Кавказе и в странах Центральной Азии, и в высоком уровне анемии у детей до 5 лет в ряде </a:t>
            </a:r>
            <a:r>
              <a:rPr lang="ru-RU" dirty="0" smtClean="0"/>
              <a:t>стран.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Избыточный </a:t>
            </a:r>
            <a:r>
              <a:rPr lang="ru-RU" dirty="0"/>
              <a:t>вес и ожирение являются важными проблемами в области питания, здоровье и бюджета в </a:t>
            </a:r>
            <a:r>
              <a:rPr lang="ru-RU" dirty="0" smtClean="0"/>
              <a:t>регионе.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Стратегии </a:t>
            </a:r>
            <a:r>
              <a:rPr lang="ru-RU" dirty="0"/>
              <a:t>для обеспечения продовольственной безопасности и развития сельского хозяйства отличаются в странах по региону</a:t>
            </a:r>
            <a:endParaRPr lang="en-GB" dirty="0"/>
          </a:p>
          <a:p>
            <a:pPr marL="266700" indent="-266700">
              <a:lnSpc>
                <a:spcPct val="114000"/>
              </a:lnSpc>
              <a:spcAft>
                <a:spcPts val="600"/>
              </a:spcAft>
            </a:pPr>
            <a:endParaRPr lang="en-US" altLang="en-US" sz="2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22025" y="413955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2060"/>
                </a:solidFill>
              </a:rPr>
              <a:t>#sofi2015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12034" y="6369177"/>
            <a:ext cx="3769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en-GB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faoturkiye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www.fao.org/europe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871" y="6422061"/>
            <a:ext cx="262912" cy="21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75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95288" y="2852738"/>
            <a:ext cx="8229600" cy="1143000"/>
          </a:xfrm>
        </p:spPr>
        <p:txBody>
          <a:bodyPr/>
          <a:lstStyle/>
          <a:p>
            <a:r>
              <a:rPr lang="en-US" altLang="en-US" sz="16600" dirty="0" smtClean="0">
                <a:solidFill>
                  <a:schemeClr val="bg1"/>
                </a:solidFill>
              </a:rPr>
              <a:t>2015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-108520" y="6926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7504" y="44624"/>
            <a:ext cx="36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ru-RU" sz="1400" dirty="0"/>
              <a:t>Состояние дел в области отсутствия</a:t>
            </a:r>
          </a:p>
          <a:p>
            <a:r>
              <a:rPr lang="ru-RU" sz="1400" dirty="0"/>
              <a:t> продовольственной безопасности в мире </a:t>
            </a:r>
            <a:r>
              <a:rPr lang="ru-RU" sz="1400" dirty="0">
                <a:solidFill>
                  <a:srgbClr val="002060"/>
                </a:solidFill>
              </a:rPr>
              <a:t>на 2015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691539" cy="98072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60932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" y="6115494"/>
            <a:ext cx="1728192" cy="6978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22025" y="413955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2060"/>
                </a:solidFill>
              </a:rPr>
              <a:t>#sofi2015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7042" y="6310545"/>
            <a:ext cx="3769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en-GB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faoturkiye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www.fao.org/europe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184" y="6354520"/>
            <a:ext cx="262912" cy="2137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57" y="752046"/>
            <a:ext cx="7317843" cy="5143990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2339752" y="2996952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err="1" smtClean="0"/>
              <a:t>Turkey</a:t>
            </a:r>
            <a:endParaRPr lang="tr-TR" sz="1200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4968044" y="1772816"/>
            <a:ext cx="1188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err="1" smtClean="0"/>
              <a:t>Kazakhstan</a:t>
            </a:r>
            <a:r>
              <a:rPr lang="tr-TR" sz="1200" dirty="0" smtClean="0"/>
              <a:t> </a:t>
            </a:r>
            <a:endParaRPr lang="tr-TR" sz="1200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6033893" y="2636912"/>
            <a:ext cx="1188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err="1" smtClean="0"/>
              <a:t>Kyrgyzstan</a:t>
            </a:r>
            <a:r>
              <a:rPr lang="tr-TR" sz="1200" dirty="0" smtClean="0"/>
              <a:t>  </a:t>
            </a:r>
            <a:endParaRPr lang="tr-TR" sz="1200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5724128" y="2996952"/>
            <a:ext cx="1188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err="1" smtClean="0"/>
              <a:t>Tajikistan</a:t>
            </a:r>
            <a:r>
              <a:rPr lang="tr-TR" sz="1200" dirty="0" smtClean="0"/>
              <a:t> </a:t>
            </a:r>
            <a:endParaRPr lang="tr-TR" sz="1200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4742976" y="2498412"/>
            <a:ext cx="1188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err="1" smtClean="0"/>
              <a:t>Uzbekistan</a:t>
            </a:r>
            <a:r>
              <a:rPr lang="tr-TR" sz="1200" dirty="0" smtClean="0"/>
              <a:t> </a:t>
            </a:r>
            <a:endParaRPr lang="tr-TR" sz="1200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4373978" y="2913911"/>
            <a:ext cx="1188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err="1" smtClean="0"/>
              <a:t>Turkmenistan</a:t>
            </a:r>
            <a:endParaRPr lang="tr-TR" sz="1200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3554844" y="2775411"/>
            <a:ext cx="1188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err="1" smtClean="0"/>
              <a:t>Azerbaijan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262669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-108520" y="6926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7504" y="44624"/>
            <a:ext cx="3995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ru-RU" sz="1400" dirty="0"/>
              <a:t>Состояние дел в области отсутствия</a:t>
            </a:r>
          </a:p>
          <a:p>
            <a:r>
              <a:rPr lang="ru-RU" sz="1400" dirty="0"/>
              <a:t> продовольственной безопасности в мире </a:t>
            </a:r>
            <a:r>
              <a:rPr lang="ru-RU" sz="1400" dirty="0">
                <a:solidFill>
                  <a:srgbClr val="002060"/>
                </a:solidFill>
              </a:rPr>
              <a:t>на 2015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691539" cy="98072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60932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" y="6115494"/>
            <a:ext cx="1728192" cy="6978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22025" y="413955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2060"/>
                </a:solidFill>
              </a:rPr>
              <a:t>#sofi2015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12034" y="6369177"/>
            <a:ext cx="3769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en-GB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faoturkiye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www.fao.org/europe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871" y="6422061"/>
            <a:ext cx="262912" cy="2137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5" t="16687" r="3682"/>
          <a:stretch/>
        </p:blipFill>
        <p:spPr>
          <a:xfrm>
            <a:off x="251520" y="980728"/>
            <a:ext cx="3851920" cy="49371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27984" y="1772816"/>
            <a:ext cx="33523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Отчет доступен по ссылке</a:t>
            </a:r>
            <a:r>
              <a:rPr lang="en-GB" dirty="0" smtClean="0">
                <a:solidFill>
                  <a:srgbClr val="002060"/>
                </a:solidFill>
              </a:rPr>
              <a:t>: 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7"/>
              </a:rPr>
              <a:t>http://www.fao.org/hunger/en</a:t>
            </a:r>
            <a:r>
              <a:rPr lang="en-US" dirty="0" smtClean="0">
                <a:solidFill>
                  <a:srgbClr val="002060"/>
                </a:solidFill>
                <a:hlinkClick r:id="rId7"/>
              </a:rPr>
              <a:t>/</a:t>
            </a:r>
            <a:endParaRPr lang="en-US" dirty="0" smtClean="0">
              <a:solidFill>
                <a:srgbClr val="002060"/>
              </a:solidFill>
            </a:endParaRPr>
          </a:p>
          <a:p>
            <a:pPr algn="ctr"/>
            <a:endParaRPr lang="en-GB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Региональный обзор </a:t>
            </a:r>
            <a:r>
              <a:rPr lang="en-GB" dirty="0" smtClean="0">
                <a:solidFill>
                  <a:srgbClr val="002060"/>
                </a:solidFill>
              </a:rPr>
              <a:t>:</a:t>
            </a:r>
          </a:p>
          <a:p>
            <a:pPr algn="ctr"/>
            <a:r>
              <a:rPr lang="en-GB" dirty="0">
                <a:solidFill>
                  <a:srgbClr val="002060"/>
                </a:solidFill>
                <a:hlinkClick r:id="rId8"/>
              </a:rPr>
              <a:t>http://</a:t>
            </a:r>
            <a:r>
              <a:rPr lang="en-GB" dirty="0" smtClean="0">
                <a:solidFill>
                  <a:srgbClr val="002060"/>
                </a:solidFill>
                <a:hlinkClick r:id="rId8"/>
              </a:rPr>
              <a:t>bit.ly/1FV79mQ</a:t>
            </a:r>
            <a:endParaRPr lang="en-GB" dirty="0" smtClean="0">
              <a:solidFill>
                <a:srgbClr val="002060"/>
              </a:solidFill>
            </a:endParaRPr>
          </a:p>
          <a:p>
            <a:pPr algn="ctr"/>
            <a:endParaRPr lang="en-GB" dirty="0">
              <a:solidFill>
                <a:srgbClr val="002060"/>
              </a:solidFill>
            </a:endParaRPr>
          </a:p>
          <a:p>
            <a:pPr algn="ctr"/>
            <a:endParaRPr lang="en-GB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58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458200" cy="54006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5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Социально-экономическая ситуация</a:t>
            </a:r>
            <a:endParaRPr lang="en-US" sz="51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5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Демография:</a:t>
            </a:r>
            <a:endParaRPr lang="en-US" sz="51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Центрально-азиатский 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регион включает пять стран население которых составляет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миллионов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ВБ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, 2013): 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Узбекистан</a:t>
            </a: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 (30.2), 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Казахстан</a:t>
            </a: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 (17), 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Таджикистан</a:t>
            </a: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 (8.1), 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Кыргызстан</a:t>
            </a: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 (5.7), 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Туркменистан</a:t>
            </a: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 (5.2).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Валовой национальный доходы на душу населения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в ЦА странах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доллары США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2014):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Узбекистан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(2,090),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Казахстан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(11,670),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Таджикистан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(1,080),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Кыргызстан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(1,250),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Туркменистан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(8,020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Сельское хозяйство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играет важную роль в экономиках ЦА стран и обеспечивает примерно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20-29%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ВВП в случае Узбекистана, Туркменистана, Таджикистана и Кыргызстана и примерно 6% в случае Казахстана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Примерно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60-70%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населения проживает в сельской местности и зависит от сельского хозяйства в плане получения доходов и средств существования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-108520" y="548680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60932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" y="6115494"/>
            <a:ext cx="1728192" cy="69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72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936" y="911963"/>
            <a:ext cx="8301608" cy="5328592"/>
          </a:xfrm>
        </p:spPr>
        <p:txBody>
          <a:bodyPr>
            <a:normAutofit/>
          </a:bodyPr>
          <a:lstStyle/>
          <a:p>
            <a:pPr lvl="0"/>
            <a:r>
              <a:rPr lang="ru-RU" sz="2000" b="1" dirty="0"/>
              <a:t>Трудовая миграция</a:t>
            </a:r>
            <a:r>
              <a:rPr lang="ru-RU" sz="2000" dirty="0"/>
              <a:t> (в Россию и </a:t>
            </a:r>
            <a:r>
              <a:rPr lang="ru-RU" sz="2000" dirty="0" err="1"/>
              <a:t>тд</a:t>
            </a:r>
            <a:r>
              <a:rPr lang="ru-RU" sz="2000" dirty="0"/>
              <a:t>.) и денежные переводы</a:t>
            </a:r>
            <a:r>
              <a:rPr lang="ru-RU" sz="2000" b="1" dirty="0"/>
              <a:t> </a:t>
            </a:r>
            <a:r>
              <a:rPr lang="ru-RU" sz="2000" dirty="0"/>
              <a:t>составляют значительную часть ВВП ЦА стран. В 2008 году, объемы переводов были следующими: (15-25% переводов были вложены в сельское хозяйство (животноводство, растениеводство, переработка и т.д.).</a:t>
            </a:r>
            <a:endParaRPr lang="en-GB" sz="2000" dirty="0"/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Уровень бедности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согласно национальным нормам прожиточного минимума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(%,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ВБ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2009):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-108520" y="6926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07504" y="6165304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" y="6240555"/>
            <a:ext cx="1542281" cy="622806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533223"/>
              </p:ext>
            </p:extLst>
          </p:nvPr>
        </p:nvGraphicFramePr>
        <p:xfrm>
          <a:off x="845332" y="2564904"/>
          <a:ext cx="734481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448272"/>
                <a:gridCol w="2448272"/>
              </a:tblGrid>
              <a:tr h="21331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Узбекистан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Таджикистан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Кыргызстан</a:t>
                      </a:r>
                      <a:endParaRPr lang="en-US" dirty="0"/>
                    </a:p>
                  </a:txBody>
                  <a:tcPr/>
                </a:tc>
              </a:tr>
              <a:tr h="3681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более 4 млрд долларов США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более 2 млрд долларов США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более 1 млрд долларов США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568227"/>
              </p:ext>
            </p:extLst>
          </p:nvPr>
        </p:nvGraphicFramePr>
        <p:xfrm>
          <a:off x="485292" y="4869160"/>
          <a:ext cx="8064895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79"/>
                <a:gridCol w="1612979"/>
                <a:gridCol w="1612979"/>
                <a:gridCol w="1612979"/>
                <a:gridCol w="161297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Узбекистан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Казахстан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Таджикистан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Кыргызстан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Туркменистан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37%),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350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540" y="724190"/>
            <a:ext cx="8534400" cy="529282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тенденции сельскохозяйственного производства и маркетинга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b="1" dirty="0" smtClean="0"/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 Центрально-Азиатском регионе в секторе животноводства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Мелкие производители (домохозяйства)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ответственны за производство более 90% молочной и мясной продукции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Размеры земельных участков принадлежащих мелким производителям/фермерам являются маленькими и раздробленными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 средний размер представляет 0.2-0.5 га пахотной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земли.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Это ограничивает эффективное использование сельскохозяйственных земель и возможным решением могло бы быть консолидация земель.</a:t>
            </a:r>
            <a:endParaRPr lang="en-GB" sz="2200" dirty="0">
              <a:latin typeface="Arial" pitchFamily="34" charset="0"/>
              <a:cs typeface="Arial" pitchFamily="34" charset="0"/>
            </a:endParaRPr>
          </a:p>
          <a:p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Сельскохозяйственная производительность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снизилась после распада Советского Союза и остается низкой в секторах растениеводства и животноводства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доступа к качественным материалам: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семена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удобрения, ветеринарные препараты и медикаменты, химикаты и т.д.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000" dirty="0"/>
          </a:p>
          <a:p>
            <a:endParaRPr lang="en-US" sz="20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-108520" y="6926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79512" y="60932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" y="6115494"/>
            <a:ext cx="1728192" cy="69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25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4353347"/>
          </a:xfrm>
        </p:spPr>
        <p:txBody>
          <a:bodyPr>
            <a:normAutofit fontScale="70000" lnSpcReduction="20000"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доступа к качественным консультационным услугам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Консультационные услуги почти недоступны после распада Советского Союза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Доля перерабатываемых продуктов остается крайне низкой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например молочная продукция до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5-10%,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мясо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2-3%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от общего производимого объема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Имеются огромные возможности для развития цепочек добавленной стоимости чтобы производители могли получить дополнительную прибыль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Маркетинг сельскохозяйственной продукции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остается открытым для всех ЦА стран в силу наличия следующих факторов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инфраструктуры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хранилищ, подъездных путей, доступ к рыночной информационной системе и т.д.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(ii)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стандартов безопасности и качества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(HACCP, ISO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 т.д.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); (iii)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надлежащей упаковки, маркировки и стратегии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брендинга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(iv)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правительственное регулирование и политика сдерживающие экспорт и импорт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-108520" y="6926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3880" y="6165304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" y="6165304"/>
            <a:ext cx="1542281" cy="62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604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6096" y="1126870"/>
            <a:ext cx="3261048" cy="5760641"/>
          </a:xfrm>
        </p:spPr>
        <p:txBody>
          <a:bodyPr>
            <a:normAutofit fontScale="55000" lnSpcReduction="20000"/>
          </a:bodyPr>
          <a:lstStyle/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Кыргызстан и Таджикистан имеют огромные водные ресурсы которые используются для ирригации и производства электроэнергии (примерно 80% водных ресурсов берут начало в этих двух странах)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ЦА страны имеют богатое биоразнообразие, включая пастбища, и имеют неиспользованные ресурсы для развития рыбоводства, пчеловодства и других секторов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Наличие научно-исследовательских институтов и огромный потенциал для дальнейшего развития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-108520" y="6926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07504" y="6165304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" y="6240555"/>
            <a:ext cx="1542281" cy="6228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9" y="1988840"/>
            <a:ext cx="4427984" cy="295502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5536" y="692696"/>
            <a:ext cx="76119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Богатства ЦА стран</a:t>
            </a:r>
            <a:endParaRPr lang="en-US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274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610600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 стоящие перед ЦА странами</a:t>
            </a:r>
          </a:p>
          <a:p>
            <a:pPr marL="0" indent="0" algn="ctr">
              <a:buNone/>
            </a:pPr>
            <a:endParaRPr lang="en-US" sz="2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Адаптация к изменению климата путем развития систем адаптации и смягчения воздействия изменения климата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например сельское хозяйство адаптированное к изменению климата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Продолжающаяся вырубка лесов, деградация земель и неэффективное использование водных ресурсов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-108520" y="6926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-108520" y="60932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" y="6115494"/>
            <a:ext cx="1728192" cy="69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46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680" y="1330099"/>
            <a:ext cx="3779912" cy="227037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sz="2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ФАО имеет сравнительное преимущество в технических вопросах и может предоставить широкий доступ к знаниям и лучшему опыту для всех ЦА стран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" y="6115494"/>
            <a:ext cx="1728192" cy="69788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764704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2400" y="62456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7" y="1466493"/>
            <a:ext cx="4628782" cy="21339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1864" y="727829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</a:t>
            </a:r>
            <a:r>
              <a:rPr lang="en-US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Потенциальные сферы для сотрудничества</a:t>
            </a:r>
            <a:endParaRPr lang="en-US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3933056"/>
            <a:ext cx="806489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ФАО предоставляет помощь в стратегическом планировании, инвестициям и координации посредством разработки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Страновых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Программных Структур (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CPFs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), секторальных политик и стратегических документов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ирригация, Управление Природными Ресурсами и т.д.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ФАО может предоставить широкую поддержку в вопросах сельского хозяйства и сельского развития, включая бедность, мелкие производители,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гендер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изменение климата, управление природными ресурсами, подход основанный на правах человека, управление и обмен знаниями и других сферах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824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383" y="692696"/>
            <a:ext cx="91386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7504" y="61861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ru-RU" sz="1400" dirty="0"/>
              <a:t>Состояние дел в области отсутствия</a:t>
            </a:r>
          </a:p>
          <a:p>
            <a:r>
              <a:rPr lang="ru-RU" sz="1400" dirty="0"/>
              <a:t> продовольственной безопасности в мире </a:t>
            </a:r>
            <a:r>
              <a:rPr lang="ru-RU" sz="1400" dirty="0">
                <a:solidFill>
                  <a:srgbClr val="002060"/>
                </a:solidFill>
              </a:rPr>
              <a:t>на 2015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691539" cy="98072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60932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" y="6115494"/>
            <a:ext cx="1728192" cy="6978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5694" y="637761"/>
            <a:ext cx="89083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Что </a:t>
            </a:r>
            <a:r>
              <a:rPr lang="ru-RU" sz="2400" dirty="0"/>
              <a:t>такое СОФИ</a:t>
            </a:r>
            <a:r>
              <a:rPr lang="en-GB" sz="2400" dirty="0"/>
              <a:t>?</a:t>
            </a:r>
            <a:endParaRPr lang="en-GB" sz="1050" dirty="0"/>
          </a:p>
          <a:p>
            <a:r>
              <a:rPr lang="ru-RU" sz="1400" dirty="0"/>
              <a:t>Обзор </a:t>
            </a:r>
            <a:r>
              <a:rPr lang="ru-RU" sz="1400" b="1" dirty="0"/>
              <a:t>прогресса</a:t>
            </a:r>
            <a:r>
              <a:rPr lang="ru-RU" sz="1400" dirty="0"/>
              <a:t>, достигнутого с 1990 года в каждой стране и регионе </a:t>
            </a:r>
            <a:endParaRPr lang="en-GB" sz="1400" dirty="0"/>
          </a:p>
          <a:p>
            <a:r>
              <a:rPr lang="ru-RU" sz="1400" dirty="0"/>
              <a:t>Создание исторической справки по голоду, продовольственной нестабильности  и недоеданию </a:t>
            </a:r>
            <a:endParaRPr lang="en-GB" sz="1400" dirty="0"/>
          </a:p>
          <a:p>
            <a:r>
              <a:rPr lang="ru-RU" sz="1400" dirty="0"/>
              <a:t>Ситуация после 2015 года: Какой  прогресс</a:t>
            </a:r>
            <a:r>
              <a:rPr lang="ru-RU" sz="1400" b="1" dirty="0"/>
              <a:t>, достигнут в достижении целей по устранению голода?</a:t>
            </a:r>
            <a:endParaRPr lang="en-GB" sz="1400" dirty="0"/>
          </a:p>
          <a:p>
            <a:r>
              <a:rPr lang="ru-RU" sz="1400" b="1" dirty="0"/>
              <a:t>Указать какие вопросы необходимо решить. 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222025" y="413955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2060"/>
                </a:solidFill>
              </a:rPr>
              <a:t>#sofi2015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79305" y="6319192"/>
            <a:ext cx="3769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en-GB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faoturkiye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www.fao.org/europe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176" y="6381328"/>
            <a:ext cx="262912" cy="21374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3528" y="2154043"/>
            <a:ext cx="78488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Для чего нужно СОФИ</a:t>
            </a:r>
            <a:r>
              <a:rPr lang="en-GB" sz="3200" dirty="0" smtClean="0"/>
              <a:t>? </a:t>
            </a:r>
          </a:p>
          <a:p>
            <a:r>
              <a:rPr lang="ru-RU" sz="1600" dirty="0" smtClean="0"/>
              <a:t>Отметить </a:t>
            </a:r>
            <a:r>
              <a:rPr lang="ru-RU" sz="1600" dirty="0"/>
              <a:t>конец периода мониторинга для:</a:t>
            </a:r>
            <a:endParaRPr lang="en-GB" sz="1600" dirty="0"/>
          </a:p>
          <a:p>
            <a:r>
              <a:rPr lang="ru-RU" sz="1600" dirty="0"/>
              <a:t>Целей </a:t>
            </a:r>
            <a:r>
              <a:rPr lang="ru-RU" sz="1600" b="1" dirty="0"/>
              <a:t>Всемирного продовольственного саммита</a:t>
            </a:r>
            <a:r>
              <a:rPr lang="ru-RU" sz="1600" dirty="0"/>
              <a:t>, в ходе которого ставилась задача сократить количество недоедающих людей в период с 1990 по 2015 год вдвое. </a:t>
            </a:r>
            <a:endParaRPr lang="en-GB" sz="1600" dirty="0"/>
          </a:p>
          <a:p>
            <a:r>
              <a:rPr lang="ru-RU" sz="1600" dirty="0"/>
              <a:t>Цель 1 по устранению голода в рамках Декларации тысячелетия, сократить вдвое долю людей, страдающих от недоедания, в период между 1990 и 2015. </a:t>
            </a:r>
            <a:endParaRPr lang="en-GB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48234" y="4158836"/>
            <a:ext cx="78488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Прогресс</a:t>
            </a:r>
            <a:endParaRPr lang="en-GB" sz="3200" dirty="0"/>
          </a:p>
          <a:p>
            <a:r>
              <a:rPr lang="ru-RU" sz="1400" dirty="0"/>
              <a:t>• Наблюдается  прогресс в борьбе с голодом, тем не менее недопустимо большое количество людей по-прежнему испытывают недостаток пищи, необходимой для активной и здоровой жизни.</a:t>
            </a:r>
            <a:endParaRPr lang="en-GB" sz="1400" dirty="0"/>
          </a:p>
          <a:p>
            <a:r>
              <a:rPr lang="ru-RU" sz="1400" dirty="0"/>
              <a:t>• Зафиксировано 795 миллионов голодающих людей в мире в период  2014-16. </a:t>
            </a:r>
            <a:endParaRPr lang="en-GB" sz="1400" dirty="0"/>
          </a:p>
          <a:p>
            <a:r>
              <a:rPr lang="ru-RU" sz="1400" dirty="0"/>
              <a:t>• 780 млн в развивающихся регионах. </a:t>
            </a:r>
            <a:endParaRPr lang="en-GB" sz="1400" dirty="0"/>
          </a:p>
          <a:p>
            <a:r>
              <a:rPr lang="ru-RU" sz="1400" dirty="0"/>
              <a:t>Количество снизилось до 216 миллионов, с 1990-92 и до 167 млн в течение последних 10 лет (более быстрый прогресс). 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3233</TotalTime>
  <Words>1101</Words>
  <Application>Microsoft Office PowerPoint</Application>
  <PresentationFormat>On-screen Show (4:3)</PresentationFormat>
  <Paragraphs>155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2015</vt:lpstr>
      <vt:lpstr>2015</vt:lpstr>
      <vt:lpstr>PowerPoint Presentation</vt:lpstr>
      <vt:lpstr>2015</vt:lpstr>
      <vt:lpstr>2015</vt:lpstr>
      <vt:lpstr>PowerPoint Presentation</vt:lpstr>
    </vt:vector>
  </TitlesOfParts>
  <Company>FAO of the 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SOFI 2015  Main results and replies to comments received  on the draft of March 19th 2015</dc:title>
  <dc:creator>Piero Conforti (ESS)</dc:creator>
  <cp:lastModifiedBy>Dogan, Ozge (FAOSEC)</cp:lastModifiedBy>
  <cp:revision>228</cp:revision>
  <cp:lastPrinted>2015-05-20T10:12:35Z</cp:lastPrinted>
  <dcterms:created xsi:type="dcterms:W3CDTF">2015-04-09T07:44:22Z</dcterms:created>
  <dcterms:modified xsi:type="dcterms:W3CDTF">2016-01-14T07:49:41Z</dcterms:modified>
</cp:coreProperties>
</file>