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693400" cy="7561263"/>
  <p:notesSz cx="6858000" cy="9144000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68"/>
    <a:srgbClr val="1E0468"/>
    <a:srgbClr val="80C535"/>
    <a:srgbClr val="66FF33"/>
    <a:srgbClr val="003366"/>
    <a:srgbClr val="21045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714" autoAdjust="0"/>
  </p:normalViewPr>
  <p:slideViewPr>
    <p:cSldViewPr>
      <p:cViewPr varScale="1">
        <p:scale>
          <a:sx n="106" d="100"/>
          <a:sy n="106" d="100"/>
        </p:scale>
        <p:origin x="1254" y="10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8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5F12-D456-4ABF-97BF-F5D436521261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266CB-6985-4837-8E77-40CAB1F46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2648C-F519-4B60-97BB-6AE3D19578B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0A93E-8348-45F6-ABB8-8A528A28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2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A93E-8348-45F6-ABB8-8A528A28CB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5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fld id="{028D91C4-B3AC-4F25-AC42-E6E2E4A46996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/>
          <a:lstStyle/>
          <a:p>
            <a:fld id="{EC98BA13-C85E-4BAA-A9DA-4C0BB1870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/>
          <a:lstStyle/>
          <a:p>
            <a:fld id="{0EEC0E28-A858-4C3A-9E84-3912AE08EEA6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/>
          <a:lstStyle/>
          <a:p>
            <a:fld id="{EB70070D-7D60-4EF2-AB84-45A63FED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449"/>
            <a:ext cx="10693400" cy="75443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KS 2.png"/>
          <p:cNvPicPr>
            <a:picLocks/>
          </p:cNvPicPr>
          <p:nvPr userDrawn="1"/>
        </p:nvPicPr>
        <p:blipFill>
          <a:blip r:embed="rId3"/>
          <a:srcRect t="1816"/>
          <a:stretch>
            <a:fillRect/>
          </a:stretch>
        </p:blipFill>
        <p:spPr>
          <a:xfrm>
            <a:off x="0" y="0"/>
            <a:ext cx="10692000" cy="75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602" y="324000"/>
            <a:ext cx="3143272" cy="373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>
              <a:lnSpc>
                <a:spcPct val="113000"/>
              </a:lnSpc>
            </a:pPr>
            <a:r>
              <a:rPr lang="en-US" sz="1100" b="1" dirty="0" err="1" smtClean="0">
                <a:solidFill>
                  <a:srgbClr val="250468"/>
                </a:solidFill>
              </a:rPr>
              <a:t>Šta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mogu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lovci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da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urade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i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doprinesu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spriječavanju</a:t>
            </a:r>
            <a:r>
              <a:rPr lang="en-US" sz="1100" b="1" dirty="0" smtClean="0">
                <a:solidFill>
                  <a:srgbClr val="250468"/>
                </a:solidFill>
              </a:rPr>
              <a:t>    </a:t>
            </a:r>
            <a:r>
              <a:rPr lang="en-US" sz="1100" b="1" dirty="0" err="1" smtClean="0">
                <a:solidFill>
                  <a:srgbClr val="250468"/>
                </a:solidFill>
              </a:rPr>
              <a:t>širenja</a:t>
            </a:r>
            <a:r>
              <a:rPr lang="en-US" sz="1100" b="1" dirty="0" smtClean="0">
                <a:solidFill>
                  <a:srgbClr val="250468"/>
                </a:solidFill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</a:rPr>
              <a:t>bolesti</a:t>
            </a:r>
            <a:r>
              <a:rPr lang="en-US" sz="1100" b="1" dirty="0" smtClean="0">
                <a:solidFill>
                  <a:srgbClr val="250468"/>
                </a:solidFill>
              </a:rPr>
              <a:t>?</a:t>
            </a:r>
          </a:p>
          <a:p>
            <a:pPr marL="4763">
              <a:lnSpc>
                <a:spcPct val="113000"/>
              </a:lnSpc>
            </a:pP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763">
              <a:lnSpc>
                <a:spcPct val="113000"/>
              </a:lnSpc>
              <a:spcAft>
                <a:spcPts val="300"/>
              </a:spcAft>
            </a:pPr>
            <a:r>
              <a:rPr lang="vi-VN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 rizičnim područjima, </a:t>
            </a:r>
            <a:r>
              <a:rPr lang="vi-VN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lovci treba da obrate pažnju na mrtve ili bolesne divlje svinje i odmah obavijeste o tome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+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387 33 565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700</a:t>
            </a:r>
            <a:r>
              <a:rPr lang="vi-VN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Svaki slučaj </a:t>
            </a:r>
            <a:r>
              <a:rPr lang="vi-VN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uginuća divlje svinje mora biti prijavljen i u laboratoriji primjenom odgovarajućih dijagnostičkih ispitivanja isključena pojava afričke kuge svinja. U područjimapogođenimafričkom kugom svinja značajan rizik od daljeg širenja infekcije predstavljaju proizvodi od divljih svinjai trofeji. Zbog toga su svi lovci dužni da posebnu pažnju obrate na higijenske mjere prilikom lova u pogođenim područjima: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ostavljajte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ostatke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ulovljene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divlje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svinje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u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šumi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250825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269875" algn="l"/>
              </a:tabLst>
            </a:pP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Izbjegavajte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kontakt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domaćim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svinjama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nakon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lova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divlje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svinje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52000" indent="-179388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vi-VN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Uvjerite se da su odjeća i oprema (npr. noževi, auto) koji mogu biti zagađeni krvlju divljih svinja, dobro  očišćeni  i dezinfikovanii da neće svinje doći u kontakt sa njima.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502" y="324000"/>
            <a:ext cx="3000396" cy="410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Šta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bi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držaoci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vlasnicitrebali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urade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u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cilju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zaštite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svojih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svinja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lnSpc>
                <a:spcPct val="114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Ostatke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hrane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koji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sadrže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meso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primjer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pomije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) ne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treba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davati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svinjama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, a u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slučaju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upotrebe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obavezno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ih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treba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prokuhati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252000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Ako primjetite bilo kakve kliničke znake bolesti, uključujući iznenadno uginuće svinja, odmah ih prijavite nadležnoj veterinarskoj službi. </a:t>
            </a: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vinje treba stalno držati u zatvorenom prostoru, ne dozvoljavajući im da stupe u kontakt sa drugim svinjama ili divljim svinjama.</a:t>
            </a: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Kupujte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svinje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od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provjerenog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izvora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držite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ih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odvojene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od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vaših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životinja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tokom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dvije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sedmice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karantin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marL="252000" indent="-180975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Izbjegavajte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nepotrebne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kontakte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posjetiocasa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vašim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svinjama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252000" indent="-180975" defTabSz="360000">
              <a:lnSpc>
                <a:spcPct val="114000"/>
              </a:lnSpc>
              <a:buFont typeface="Arial" pitchFamily="34" charset="0"/>
              <a:buChar char="•"/>
              <a:tabLst>
                <a:tab pos="108000" algn="l"/>
              </a:tabLst>
            </a:pPr>
            <a:endParaRPr lang="en-US" sz="700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lnSpc>
                <a:spcPct val="114000"/>
              </a:lnSpc>
            </a:pPr>
            <a:r>
              <a:rPr lang="en-US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 li </a:t>
            </a:r>
            <a:r>
              <a:rPr lang="en-US" sz="11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postoji</a:t>
            </a:r>
            <a:r>
              <a:rPr lang="en-US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vakcina</a:t>
            </a:r>
            <a:r>
              <a:rPr lang="en-US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lvl="0" fontAlgn="base"/>
            <a:endParaRPr lang="en-US" sz="1000" dirty="0" smtClean="0">
              <a:solidFill>
                <a:srgbClr val="250468"/>
              </a:solidFill>
            </a:endParaRPr>
          </a:p>
          <a:p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Nema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vakcine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Nema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ni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efikasnog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lijeka</a:t>
            </a:r>
            <a:r>
              <a:rPr lang="en-US" sz="1000" dirty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71025" defTabSz="360000">
              <a:lnSpc>
                <a:spcPct val="114000"/>
              </a:lnSpc>
              <a:spcAft>
                <a:spcPts val="300"/>
              </a:spcAft>
              <a:tabLst>
                <a:tab pos="108000" algn="l"/>
              </a:tabLst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5526" y="1637491"/>
            <a:ext cx="3214710" cy="541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8300"/>
              </a:lnSpc>
            </a:pPr>
            <a:r>
              <a:rPr lang="en-US" sz="7000" b="1" dirty="0" err="1" smtClean="0">
                <a:solidFill>
                  <a:schemeClr val="bg1"/>
                </a:solidFill>
              </a:rPr>
              <a:t>Afrička</a:t>
            </a:r>
            <a:r>
              <a:rPr lang="en-US" sz="7000" b="1" dirty="0" smtClean="0">
                <a:solidFill>
                  <a:schemeClr val="bg1"/>
                </a:solidFill>
              </a:rPr>
              <a:t> </a:t>
            </a:r>
            <a:r>
              <a:rPr lang="en-US" sz="7000" b="1" dirty="0" err="1" smtClean="0">
                <a:solidFill>
                  <a:schemeClr val="bg1"/>
                </a:solidFill>
              </a:rPr>
              <a:t>kuga</a:t>
            </a:r>
            <a:r>
              <a:rPr lang="en-US" sz="7000" b="1" dirty="0" smtClean="0">
                <a:solidFill>
                  <a:schemeClr val="bg1"/>
                </a:solidFill>
              </a:rPr>
              <a:t> </a:t>
            </a:r>
          </a:p>
          <a:p>
            <a:pPr algn="r">
              <a:lnSpc>
                <a:spcPts val="8300"/>
              </a:lnSpc>
            </a:pPr>
            <a:r>
              <a:rPr lang="en-US" sz="7000" b="1" dirty="0" err="1" smtClean="0">
                <a:solidFill>
                  <a:schemeClr val="bg1"/>
                </a:solidFill>
              </a:rPr>
              <a:t>svinja</a:t>
            </a:r>
            <a:endParaRPr lang="en-US" sz="7000" b="1" dirty="0" smtClean="0">
              <a:solidFill>
                <a:schemeClr val="bg1"/>
              </a:solidFill>
            </a:endParaRPr>
          </a:p>
          <a:p>
            <a:pPr algn="r">
              <a:lnSpc>
                <a:spcPts val="8300"/>
              </a:lnSpc>
            </a:pPr>
            <a:r>
              <a:rPr lang="en-US" sz="7000" b="1" dirty="0" err="1" smtClean="0">
                <a:solidFill>
                  <a:schemeClr val="bg1"/>
                </a:solidFill>
              </a:rPr>
              <a:t>prijeti</a:t>
            </a:r>
            <a:endParaRPr lang="en-US" sz="7000" b="1" dirty="0" smtClean="0">
              <a:solidFill>
                <a:schemeClr val="bg1"/>
              </a:solidFill>
            </a:endParaRPr>
          </a:p>
          <a:p>
            <a:pPr algn="r">
              <a:lnSpc>
                <a:spcPts val="8300"/>
              </a:lnSpc>
            </a:pPr>
            <a:r>
              <a:rPr lang="en-US" sz="7000" b="1" dirty="0" err="1" smtClean="0">
                <a:solidFill>
                  <a:schemeClr val="bg1"/>
                </a:solidFill>
              </a:rPr>
              <a:t>Balkanu</a:t>
            </a:r>
            <a:endParaRPr lang="en-US" sz="7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6502" y="4248000"/>
            <a:ext cx="3071834" cy="2211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100" b="1" dirty="0" err="1" smtClean="0">
                <a:solidFill>
                  <a:schemeClr val="bg1"/>
                </a:solidFill>
              </a:rPr>
              <a:t>Donošenje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mesnih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proizvoda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iz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drugih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zemalja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može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dovesti</a:t>
            </a:r>
            <a:r>
              <a:rPr lang="en-US" sz="1100" b="1" dirty="0" smtClean="0">
                <a:solidFill>
                  <a:schemeClr val="bg1"/>
                </a:solidFill>
              </a:rPr>
              <a:t> do </a:t>
            </a:r>
            <a:r>
              <a:rPr lang="en-US" sz="1100" b="1" dirty="0" err="1" smtClean="0">
                <a:solidFill>
                  <a:schemeClr val="bg1"/>
                </a:solidFill>
              </a:rPr>
              <a:t>širenja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</a:rPr>
              <a:t>bolesti</a:t>
            </a:r>
            <a:endParaRPr lang="en-US" sz="1100" b="1" dirty="0" smtClean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endParaRPr lang="en-US" sz="1000" dirty="0" smtClean="0">
              <a:solidFill>
                <a:srgbClr val="250468"/>
              </a:solidFill>
            </a:endParaRP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1000" dirty="0" err="1" smtClean="0">
                <a:solidFill>
                  <a:srgbClr val="250468"/>
                </a:solidFill>
              </a:rPr>
              <a:t>Da</a:t>
            </a:r>
            <a:r>
              <a:rPr lang="en-US" sz="1000" dirty="0" smtClean="0">
                <a:solidFill>
                  <a:srgbClr val="250468"/>
                </a:solidFill>
              </a:rPr>
              <a:t> ne bi </a:t>
            </a:r>
            <a:r>
              <a:rPr lang="en-US" sz="1000" dirty="0" err="1" smtClean="0">
                <a:solidFill>
                  <a:srgbClr val="250468"/>
                </a:solidFill>
              </a:rPr>
              <a:t>došlo</a:t>
            </a:r>
            <a:r>
              <a:rPr lang="en-US" sz="1000" dirty="0" smtClean="0">
                <a:solidFill>
                  <a:srgbClr val="250468"/>
                </a:solidFill>
              </a:rPr>
              <a:t> do </a:t>
            </a:r>
            <a:r>
              <a:rPr lang="en-US" sz="1000" dirty="0" err="1" smtClean="0">
                <a:solidFill>
                  <a:srgbClr val="250468"/>
                </a:solidFill>
              </a:rPr>
              <a:t>unošenja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afričke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kuge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svinja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kao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i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drugih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bolesti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životinja</a:t>
            </a:r>
            <a:r>
              <a:rPr lang="en-US" sz="1000" dirty="0" smtClean="0">
                <a:solidFill>
                  <a:srgbClr val="250468"/>
                </a:solidFill>
              </a:rPr>
              <a:t>, ne </a:t>
            </a:r>
            <a:r>
              <a:rPr lang="en-US" sz="1000" dirty="0" err="1" smtClean="0">
                <a:solidFill>
                  <a:srgbClr val="250468"/>
                </a:solidFill>
              </a:rPr>
              <a:t>donosite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meso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ili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mesne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proizvode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iz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drugih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zemalja</a:t>
            </a:r>
            <a:r>
              <a:rPr lang="en-US" sz="1000" dirty="0" smtClean="0">
                <a:solidFill>
                  <a:srgbClr val="250468"/>
                </a:solidFill>
              </a:rPr>
              <a:t>, </a:t>
            </a:r>
            <a:r>
              <a:rPr lang="en-US" sz="1000" dirty="0" err="1" smtClean="0">
                <a:solidFill>
                  <a:srgbClr val="250468"/>
                </a:solidFill>
              </a:rPr>
              <a:t>posebno</a:t>
            </a:r>
            <a:r>
              <a:rPr lang="en-US" sz="1000" dirty="0" smtClean="0">
                <a:solidFill>
                  <a:srgbClr val="250468"/>
                </a:solidFill>
              </a:rPr>
              <a:t> ne </a:t>
            </a:r>
            <a:r>
              <a:rPr lang="en-US" sz="1000" dirty="0" err="1" smtClean="0">
                <a:solidFill>
                  <a:srgbClr val="250468"/>
                </a:solidFill>
              </a:rPr>
              <a:t>iz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onih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zaraženih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afričkom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kugom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svinja</a:t>
            </a:r>
            <a:r>
              <a:rPr lang="en-US" sz="1000" dirty="0" smtClean="0">
                <a:solidFill>
                  <a:srgbClr val="250468"/>
                </a:solidFill>
              </a:rPr>
              <a:t>.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1000" dirty="0" err="1" smtClean="0">
                <a:solidFill>
                  <a:srgbClr val="250468"/>
                </a:solidFill>
              </a:rPr>
              <a:t>Putnici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moraju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baciti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ostatke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svoje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hrane</a:t>
            </a:r>
            <a:r>
              <a:rPr lang="en-US" sz="1000" dirty="0" smtClean="0">
                <a:solidFill>
                  <a:srgbClr val="250468"/>
                </a:solidFill>
              </a:rPr>
              <a:t> u </a:t>
            </a:r>
            <a:r>
              <a:rPr lang="en-US" sz="1000" dirty="0" err="1" smtClean="0">
                <a:solidFill>
                  <a:srgbClr val="250468"/>
                </a:solidFill>
              </a:rPr>
              <a:t>zatvorene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kontejnere</a:t>
            </a:r>
            <a:r>
              <a:rPr lang="en-US" sz="1000" dirty="0" smtClean="0">
                <a:solidFill>
                  <a:srgbClr val="250468"/>
                </a:solidFill>
              </a:rPr>
              <a:t>, </a:t>
            </a:r>
            <a:r>
              <a:rPr lang="en-US" sz="1000" dirty="0" err="1" smtClean="0">
                <a:solidFill>
                  <a:srgbClr val="250468"/>
                </a:solidFill>
              </a:rPr>
              <a:t>kojima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svinje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i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divlje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svinje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nemaju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pristup</a:t>
            </a:r>
            <a:r>
              <a:rPr lang="en-US" sz="1000" dirty="0" smtClean="0">
                <a:solidFill>
                  <a:srgbClr val="250468"/>
                </a:solidFill>
              </a:rPr>
              <a:t>.</a:t>
            </a:r>
          </a:p>
          <a:p>
            <a:pPr>
              <a:lnSpc>
                <a:spcPct val="114000"/>
              </a:lnSpc>
              <a:spcAft>
                <a:spcPts val="300"/>
              </a:spcAft>
            </a:pPr>
            <a:r>
              <a:rPr lang="en-US" sz="1000" dirty="0" smtClean="0">
                <a:solidFill>
                  <a:srgbClr val="250468"/>
                </a:solidFill>
              </a:rPr>
              <a:t>Za </a:t>
            </a:r>
            <a:r>
              <a:rPr lang="en-US" sz="1000" dirty="0" err="1" smtClean="0">
                <a:solidFill>
                  <a:srgbClr val="250468"/>
                </a:solidFill>
              </a:rPr>
              <a:t>dodatne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informacije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idite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</a:rPr>
              <a:t>na</a:t>
            </a:r>
            <a:r>
              <a:rPr lang="en-US" sz="1000">
                <a:solidFill>
                  <a:srgbClr val="250468"/>
                </a:solidFill>
              </a:rPr>
              <a:t> http://www.fao.org/3/I7228RS/i7228rs.pdf</a:t>
            </a:r>
            <a:endParaRPr lang="en-US" sz="1000" dirty="0" smtClean="0">
              <a:solidFill>
                <a:srgbClr val="250468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08" y="361247"/>
            <a:ext cx="1814452" cy="539064"/>
          </a:xfrm>
          <a:prstGeom prst="rect">
            <a:avLst/>
          </a:prstGeom>
        </p:spPr>
      </p:pic>
      <p:pic>
        <p:nvPicPr>
          <p:cNvPr id="1026" name="Picture 2" descr="Flag of Bosnia and Herzegovina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156" y="432012"/>
            <a:ext cx="844205" cy="42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602" y="324000"/>
            <a:ext cx="3071834" cy="184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100" b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Šta</a:t>
            </a:r>
            <a:r>
              <a:rPr lang="en-US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je </a:t>
            </a:r>
            <a:r>
              <a:rPr lang="en-US" sz="1100" b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afrička</a:t>
            </a:r>
            <a:r>
              <a:rPr lang="en-US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kuga</a:t>
            </a:r>
            <a:r>
              <a:rPr lang="en-US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svinja</a:t>
            </a:r>
            <a:r>
              <a:rPr lang="en-US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(ASF)?</a:t>
            </a: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Afrička kuga svinja (ASF) je zarazna virusna bolest svinja i divljih svinja koja prouzrokuje teške ekonomske gubitke u sektoru proizvodnje svinja. Prvobitno je bila ograničena na Afriku, a 2007. godine unijeta je u Gruziju, odakle se raširila na zapad (obuhvatajući Istočnu i Centralnu Evropu) i na istok. Pojava bolesti je prijavljena u Mađarskoj i Rumuniji, što ozbiljno ugrožava države Balkana.</a:t>
            </a: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6502" y="625363"/>
            <a:ext cx="3071834" cy="2012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Kako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se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prenosi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bolest</a:t>
            </a:r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Divlje svinje i svinje se mogu međusobno inficirati direktnim kontaktom, posebno kada je prisutna i krv.Zdrave životinje takođe se mogu inficirati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konzumiranjem nedovoljno termički obrađenih proizvoda sa svinjskim mesom, bilo strvinarenjem ili ishranom nekuhanim pomijama. Do njihove infekcije može doći i nakon ishrane inficiranim mesom ili leševa, ili putem kontaminiranog alata i opreme (odjeća, igle, vozila, itd.)</a:t>
            </a: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9840" y="2381519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Cijanoza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plavo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ljubičasta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polja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vrhovima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ušiju</a:t>
            </a:r>
            <a:endParaRPr lang="en-US" sz="900" i="1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0816" y="6739237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602" y="2689476"/>
            <a:ext cx="3000396" cy="80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nn-NO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Koje vrste životinje mogu oboljeti?</a:t>
            </a:r>
            <a:endParaRPr lang="en-US" sz="11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Virus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afričke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kuge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svinja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isključivo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može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izazvati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infekciju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domaćih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divljih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svinja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602" y="3661401"/>
            <a:ext cx="3000396" cy="63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it-IT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 li ljudi mogu biti inficirani virusom?</a:t>
            </a:r>
            <a:endParaRPr lang="en-US" sz="11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Ne.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602" y="4464000"/>
            <a:ext cx="3071834" cy="183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it-IT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Ko je uzočnik afričke kuge svinja?</a:t>
            </a:r>
            <a:endParaRPr lang="en-US" sz="1100" b="1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r>
              <a:rPr lang="vi-VN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Bolest je uzrokovana virusom koji je veoma otporan i može preživjeti duži vremenski period u spoljašnjoj sredini, čak i mjesecima, u fecesu, mesnim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</a:t>
            </a:r>
            <a:r>
              <a:rPr lang="vi-VN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oizvodima (zamrznutim, soljenim i dimljenim ili nedovoljno termički obrađenim) i leševima uginulih životinja. Međutim, virus efikasno uništavaju dezinfekciona sredstva, kao što je 1% formaldehid, 2% NaOH ili parafenil fenol.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6502" y="2689200"/>
            <a:ext cx="3071834" cy="2186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pl-PL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Koji su klinički znaci bolesti?</a:t>
            </a:r>
            <a:r>
              <a:rPr lang="en-US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3000"/>
              </a:lnSpc>
            </a:pP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Infekcija može proteći sa različitim kliničkim znacima bolesti. Oboljele svinje obično umiru.Na malim gazdinstvima može se uočiti da svinje gube apetit i brzo iznenada uginu. Rijetko se pojavljuju drugi klinički znaci. Na većim komercijalnim farmama, može se uočiti potištenost životinja, gubitak tjelesne težine, krvarenja na koži (vrhovi ušiju, rep, noge, grudi i stomak), teško kretanje i pobačaji kod suprasnih krmača. Klinički znaci se teže uočavaju kod divljih svinja usljed njihovih dugačkih tamnih čekinja.</a:t>
            </a: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5064" y="6933427"/>
            <a:ext cx="2714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Krvavi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proliv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crvena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polja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koži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vrata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grudi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nogu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900" i="1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89840" y="4637887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Krvavi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limfni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čvorovi</a:t>
            </a:r>
            <a:endParaRPr lang="en-US" sz="900" i="1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18402" y="6923903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Uvećana</a:t>
            </a:r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slezina</a:t>
            </a:r>
            <a:endParaRPr lang="en-US" sz="900" i="1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1278" y="6739237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61278" y="4423573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61278" y="2208995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722</Words>
  <Application>Microsoft Office PowerPoint</Application>
  <PresentationFormat>Custom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Koki</dc:creator>
  <cp:lastModifiedBy>BeltranAlcrudo, Daniel (REUT)</cp:lastModifiedBy>
  <cp:revision>80</cp:revision>
  <dcterms:created xsi:type="dcterms:W3CDTF">2018-09-18T19:19:30Z</dcterms:created>
  <dcterms:modified xsi:type="dcterms:W3CDTF">2018-10-25T08:51:49Z</dcterms:modified>
</cp:coreProperties>
</file>