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tranAlcrudo, Daniel (REUT)" initials="BD(" lastIdx="4" clrIdx="0">
    <p:extLst>
      <p:ext uri="{19B8F6BF-5375-455C-9EA6-DF929625EA0E}">
        <p15:presenceInfo xmlns:p15="http://schemas.microsoft.com/office/powerpoint/2012/main" userId="S-1-5-21-1085031214-1220945662-725345543-155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>
        <p:scale>
          <a:sx n="55" d="100"/>
          <a:sy n="55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532D-2216-4422-9460-A420802A0B2C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5D7A3-EE25-4A8C-B112-F021647861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0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5D7A3-EE25-4A8C-B112-F0216478611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4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4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7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9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78B7-C805-443B-BC44-CAB4D9D1AD9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6945-A4EA-46C7-85E1-B63DB696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14" y="8931220"/>
            <a:ext cx="6489751" cy="12768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946" y="3261335"/>
            <a:ext cx="6488165" cy="54022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9662" y="3182493"/>
            <a:ext cx="6489751" cy="10582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79" y="27429202"/>
            <a:ext cx="13638020" cy="2450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12" y="905434"/>
            <a:ext cx="19879633" cy="1887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3203" y="1149042"/>
            <a:ext cx="192214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ЗАРАЗНЫЙ УЗЕЛКОВЫЙ </a:t>
            </a:r>
            <a:r>
              <a:rPr lang="ru-RU" sz="8500" b="1" dirty="0">
                <a:solidFill>
                  <a:schemeClr val="bg1"/>
                </a:solidFill>
                <a:latin typeface="Myriad Pro" panose="020B0503030403020204" pitchFamily="34" charset="0"/>
              </a:rPr>
              <a:t>ДЕРМАТИТ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12" y="22044268"/>
            <a:ext cx="6473885" cy="16958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8308" b="17572"/>
          <a:stretch/>
        </p:blipFill>
        <p:spPr>
          <a:xfrm>
            <a:off x="14230720" y="21869400"/>
            <a:ext cx="6466484" cy="414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598482" y="27643226"/>
            <a:ext cx="5556458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КОНТАКТЫ: </a:t>
            </a:r>
          </a:p>
          <a:p>
            <a:pPr>
              <a:lnSpc>
                <a:spcPct val="114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Департамент </a:t>
            </a:r>
            <a:r>
              <a:rPr lang="ru-RU" sz="2400" b="1" dirty="0">
                <a:solidFill>
                  <a:schemeClr val="bg1"/>
                </a:solidFill>
              </a:rPr>
              <a:t>ветеринарного и продовольственного надзора Министерства сельского хозяйства и продовольствия Республики Беларусь</a:t>
            </a:r>
            <a:r>
              <a:rPr lang="ru-RU" sz="2400" b="1" dirty="0">
                <a:solidFill>
                  <a:srgbClr val="250468"/>
                </a:solidFill>
              </a:rPr>
              <a:t> </a:t>
            </a:r>
            <a:endParaRPr lang="en-US" sz="2400" b="1" dirty="0">
              <a:solidFill>
                <a:srgbClr val="25046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5356" y="27796415"/>
            <a:ext cx="6355347" cy="177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solidFill>
                  <a:schemeClr val="bg1"/>
                </a:solidFill>
              </a:rPr>
              <a:t>Адрес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ул. Кирова, 15, г. Минск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Tel .: + </a:t>
            </a:r>
            <a:r>
              <a:rPr lang="ru-RU" sz="2400" dirty="0">
                <a:solidFill>
                  <a:schemeClr val="bg1"/>
                </a:solidFill>
              </a:rPr>
              <a:t>+37517-327-27-78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e-mail:  mail@dvpn.gov.by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Web: http://www.dvpn.gov.by/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522985" y="26166290"/>
            <a:ext cx="5764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Кожные поражения  со струпьями, язвами и рубцами</a:t>
            </a:r>
            <a:r>
              <a:rPr lang="en-US" sz="2400" i="1" dirty="0"/>
              <a:t> © </a:t>
            </a:r>
            <a:r>
              <a:rPr lang="en-US" sz="2400" i="1" dirty="0" smtClean="0"/>
              <a:t>BFSA/</a:t>
            </a:r>
            <a:r>
              <a:rPr lang="ru-RU" sz="2400" i="1" dirty="0" err="1" smtClean="0"/>
              <a:t>Цвятко</a:t>
            </a:r>
            <a:r>
              <a:rPr lang="ru-RU" sz="2400" i="1" dirty="0" smtClean="0"/>
              <a:t> Александров</a:t>
            </a:r>
            <a:endParaRPr lang="en-US" sz="2400" i="1" dirty="0" smtClean="0"/>
          </a:p>
          <a:p>
            <a:endParaRPr lang="ru-RU" sz="2400" i="1" dirty="0">
              <a:latin typeface="Myriad Pro" panose="020B0503030403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292" y="25663340"/>
            <a:ext cx="6476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Myriad Pro" panose="020B0503030403020204" pitchFamily="34" charset="0"/>
              </a:rPr>
              <a:t>Поражения кожи на всей поверхности тела и увеличение лимфатических узлов при тяжелой форме заболевания животных 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7312" y="8931219"/>
            <a:ext cx="6489751" cy="10582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658576" y="3215211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Следите 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за 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своим КРС и уведомляйте о подозрительных случаях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22985" y="4233729"/>
            <a:ext cx="5764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Во время вспышек или в зонах, подверженных риску, КРС следует проверять ежедневно.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Немедленно уведомите об этом местную государственную ветеринарную службу, которая начнет действия по предотвращению дальнейшего распространения болезни.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При подозрении на  ЗУД передвижение КРС следует немедленно прекратить.</a:t>
            </a:r>
            <a:endParaRPr lang="en-US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5511" y="3565035"/>
            <a:ext cx="6432488" cy="490323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683820" y="3597163"/>
            <a:ext cx="63575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Myriad Pro" panose="020B0503030403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В основном, при укусах насекомых, таких как комары, мухи, оводы, а также клещи.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При перемещении зараженного КРС из неблагополучных регионов.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Также возможно через общие питьевые системы или кормовые площадки, молоко, сперму (естественное размножение и искусственное осеменение), ветеринарные процедуры (если иголки и инструменты не меняются от животного к животному) и прямой контакт.</a:t>
            </a:r>
            <a:endParaRPr lang="en-US" sz="24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81" y="3722201"/>
            <a:ext cx="6489751" cy="527193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16895" y="3842731"/>
            <a:ext cx="60813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Myriad Pro" panose="020B0503030403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Поражает только крупный рогатый скот и азиатского буйвола.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Люди не восприимчивы</a:t>
            </a:r>
            <a:r>
              <a:rPr lang="en-US" sz="2400" dirty="0"/>
              <a:t>.</a:t>
            </a:r>
            <a:endParaRPr lang="ru-RU" sz="2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В теплое время года и в период и активного лета насекомых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Причиняет значительный ущерб из-за резкого падения удоев молока,  бесплодия, абортов, повреждения шкур, снижения веса, а иногда и падежа  животных.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 smtClean="0"/>
              <a:t>Дополнительные потери, вызванные ограничениями на перемещение КРС и торговлю.</a:t>
            </a:r>
            <a:endParaRPr lang="en-US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4679787" y="9241370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Как вы 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можете </a:t>
            </a:r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защитить 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>свою ферму</a:t>
            </a:r>
            <a:r>
              <a:rPr lang="ru-RU" sz="2200" b="1" dirty="0">
                <a:solidFill>
                  <a:srgbClr val="8E1913"/>
                </a:solidFill>
                <a:latin typeface="Myriad Pro" panose="020B0503030403020204" pitchFamily="34" charset="0"/>
              </a:rPr>
              <a:t>?</a:t>
            </a:r>
          </a:p>
          <a:p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423404" y="10068759"/>
            <a:ext cx="6273800" cy="1151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50" dirty="0"/>
              <a:t>Вакцинация - </a:t>
            </a:r>
            <a:r>
              <a:rPr lang="ru-RU" sz="2250" dirty="0" smtClean="0"/>
              <a:t>эффективные </a:t>
            </a:r>
            <a:r>
              <a:rPr lang="ru-RU" sz="2250" dirty="0"/>
              <a:t>вакцины обеспечивают полную защиту в течение трех недель.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50" dirty="0"/>
              <a:t>КРС должен быть вакцинирован до заражения стада.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50" dirty="0"/>
              <a:t>Незначительные побочные реакции могут последовать за вакцинацией:</a:t>
            </a:r>
          </a:p>
          <a:p>
            <a:pPr marL="669295" lvl="1" indent="-171450">
              <a:buFontTx/>
              <a:buChar char="-"/>
            </a:pPr>
            <a:r>
              <a:rPr lang="ru-RU" sz="2250" dirty="0"/>
              <a:t>Набухание на месте вакцинации, которое не несет опасности и исчезает в течение 1-2 недель. </a:t>
            </a:r>
          </a:p>
          <a:p>
            <a:pPr marL="669295" lvl="1" indent="-171450">
              <a:buFontTx/>
              <a:buChar char="-"/>
            </a:pPr>
            <a:r>
              <a:rPr lang="ru-RU" sz="2250" dirty="0"/>
              <a:t>Лихорадка и незначительное кратковременное  снижение удоев молока.</a:t>
            </a:r>
          </a:p>
          <a:p>
            <a:pPr marL="669295" lvl="1" indent="-171450">
              <a:buFontTx/>
              <a:buChar char="-"/>
            </a:pPr>
            <a:r>
              <a:rPr lang="ru-RU" sz="2250" dirty="0"/>
              <a:t>Некоторые вакцины редко могут вызывать небольшие поражения на теле или вымени, которые вскоре исчезают.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250" dirty="0"/>
              <a:t>Покупайте животных только из надежных источников. Новые животные должны быть осмотрены до перемещения и по прибытии, и должны быть помещены в карантин (то есть отдельно от стада) на период 28 дней. Во время вспышки в зоне не вводите новых животных в свое стадо.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250" dirty="0"/>
              <a:t>Регулярное применение хорошего репеллента от насекомых путем погружения или опрыскивания.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250" dirty="0"/>
              <a:t>Держите ферму свободной от мест размножения насекомых, таких как застоявшаяся вода и навоз.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250" dirty="0"/>
              <a:t>Ограничить посещение фермы. Все транспортные средства посетителей, оборудование и сапоги должны быть очищены перед входом на территорию или должны быть использованы бахилы.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12847" r="25" b="16069"/>
          <a:stretch/>
        </p:blipFill>
        <p:spPr>
          <a:xfrm>
            <a:off x="7310552" y="16918911"/>
            <a:ext cx="6527860" cy="349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9" name="Прямоугольник 48"/>
          <p:cNvSpPr/>
          <p:nvPr/>
        </p:nvSpPr>
        <p:spPr>
          <a:xfrm>
            <a:off x="7531042" y="20659434"/>
            <a:ext cx="6307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Myriad Pro" panose="020B0503030403020204" pitchFamily="34" charset="0"/>
              </a:rPr>
              <a:t>Язвенные поражения </a:t>
            </a:r>
            <a:r>
              <a:rPr lang="ru-RU" sz="2200" i="1" dirty="0">
                <a:latin typeface="Myriad Pro" panose="020B0503030403020204" pitchFamily="34" charset="0"/>
              </a:rPr>
              <a:t>соска КРС, больного ЗУД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158545" y="17274902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27341" r="-1" b="125"/>
          <a:stretch/>
        </p:blipFill>
        <p:spPr>
          <a:xfrm>
            <a:off x="7403145" y="11759716"/>
            <a:ext cx="6371161" cy="4222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/>
          <p:cNvSpPr/>
          <p:nvPr/>
        </p:nvSpPr>
        <p:spPr>
          <a:xfrm>
            <a:off x="7590324" y="16030509"/>
            <a:ext cx="5764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Myriad Pro" panose="020B0503030403020204" pitchFamily="34" charset="0"/>
              </a:rPr>
              <a:t>Язвенные поражения носового зеркала КРС, больного ЗУД </a:t>
            </a:r>
            <a:endParaRPr lang="ru-RU" sz="2200" i="1" dirty="0">
              <a:latin typeface="Myriad Pro" panose="020B0503030403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54062" y="11880175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83" y="3128326"/>
            <a:ext cx="6489751" cy="105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3944" y="3351579"/>
            <a:ext cx="4749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Заразный узелковый дерматит (ЗУД)</a:t>
            </a:r>
            <a:endParaRPr lang="uk-UA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179" y="3172890"/>
            <a:ext cx="6489751" cy="105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53563" y="3456080"/>
            <a:ext cx="4969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Как могут заразиться ваши животные?</a:t>
            </a:r>
            <a:endParaRPr lang="uk-UA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9" y="9895368"/>
            <a:ext cx="6512928" cy="9416501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98481" y="10155653"/>
            <a:ext cx="640631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животных болезнь сопровождается: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Высокой температурой, потерей аппетита и снижением удоев молока.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Твердые круглые </a:t>
            </a:r>
            <a:r>
              <a:rPr lang="ru-RU" sz="2400" dirty="0" err="1"/>
              <a:t>нодулы</a:t>
            </a:r>
            <a:r>
              <a:rPr lang="ru-RU" sz="2400" dirty="0"/>
              <a:t> (узлы) на коже размером 1-5 см (обычно впервые проявляются на голове и шее). У длинношерстного КРС их трудно  заметить, за исключением случаев, когда кожа влажная или при прощупывании.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Количество поражений может быть от нескольких (легкие формы) до многочисленных, покрывающих все тело (тяжелые формы).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Узлы могут исчезнуть со временем, но, как правило, в центре поражения корочки отслаиваются, оставляя глубокие язвы, которые привлекают насекомых.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Язвы на носовом зеркале, губах и внутри ротовой и носовой полости.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Выделения из глаз и носа и чрезмерное слюноотделение.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Увеличение лимфатических узлов.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Имейте в виду, что некоторые зараженные животные могут не проявляют никаких клинических признаков!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91" y="9248657"/>
            <a:ext cx="6512928" cy="1058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3042" y="9516180"/>
            <a:ext cx="57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Как выглядит ЗУД?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946" y="21547298"/>
            <a:ext cx="6489751" cy="10582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819161" y="21737143"/>
            <a:ext cx="57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Лечение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13" y="24693159"/>
            <a:ext cx="6508493" cy="263943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585" y="23881830"/>
            <a:ext cx="6489751" cy="10582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7394162" y="24857695"/>
            <a:ext cx="5998094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Более подробную информацию можно получить из Руководства ФАО для ветеринарных врачей по ссылке:</a:t>
            </a:r>
            <a:r>
              <a:rPr lang="en-US" sz="2400" dirty="0"/>
              <a:t> </a:t>
            </a:r>
            <a:endParaRPr lang="ru-RU" sz="2400" dirty="0" smtClean="0"/>
          </a:p>
          <a:p>
            <a:pPr>
              <a:lnSpc>
                <a:spcPct val="114000"/>
              </a:lnSpc>
            </a:pPr>
            <a:endParaRPr lang="ru-RU" sz="2400" dirty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http://www.fao.org/3/i7330ru/I7330RU.pdf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63978" y="23929838"/>
            <a:ext cx="5764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Дополнительная информация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2766" y="22550350"/>
            <a:ext cx="64815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50" dirty="0"/>
              <a:t>Нет эффективного лечения ЗУД. </a:t>
            </a:r>
            <a:r>
              <a:rPr lang="ru-RU" sz="2250" dirty="0" smtClean="0"/>
              <a:t>Молочная </a:t>
            </a:r>
            <a:r>
              <a:rPr lang="ru-RU" sz="2250" dirty="0"/>
              <a:t>продуктивность не восстанавливается и шкуры остаются непригодными!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13847" r="1953" b="2193"/>
          <a:stretch/>
        </p:blipFill>
        <p:spPr>
          <a:xfrm>
            <a:off x="306001" y="19727395"/>
            <a:ext cx="6477000" cy="574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/>
          <p:cNvSpPr/>
          <p:nvPr/>
        </p:nvSpPr>
        <p:spPr>
          <a:xfrm>
            <a:off x="833552" y="19925273"/>
            <a:ext cx="5421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©BFSA/TSVIATKO ALEXANDROV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844079" y="22032941"/>
            <a:ext cx="5421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A-C-D ©BFSA/TSVIATKO ALEXANDROV,</a:t>
            </a:r>
            <a:r>
              <a:rPr lang="uk-UA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uk-UA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 ©EEVA TUPPURAINEN</a:t>
            </a:r>
            <a:endParaRPr lang="ru-RU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7" name="Content Placeholder 3" descr="C:\Users\Tsviatkov\Desktop\FAO Budapest\Spread of LSDV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79" y="8814153"/>
            <a:ext cx="6754769" cy="286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7307318" y="8906049"/>
            <a:ext cx="3772418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Распространение на короткие дистанции</a:t>
            </a: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919103" y="8828262"/>
            <a:ext cx="307716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Распространение на длинные </a:t>
            </a:r>
          </a:p>
          <a:p>
            <a:pPr algn="ctr"/>
            <a:r>
              <a:rPr lang="ru-RU" sz="1500" b="1" dirty="0" smtClean="0"/>
              <a:t>дистанции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44066" y="9314435"/>
            <a:ext cx="5097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76379" y="11227350"/>
            <a:ext cx="8821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err="1" smtClean="0"/>
              <a:t>Неинфици</a:t>
            </a:r>
            <a:r>
              <a:rPr lang="ru-RU" sz="800" b="1" dirty="0" smtClean="0"/>
              <a:t>-</a:t>
            </a:r>
          </a:p>
          <a:p>
            <a:pPr algn="ctr"/>
            <a:r>
              <a:rPr lang="ru-RU" sz="800" b="1" dirty="0" err="1" smtClean="0"/>
              <a:t>рованный</a:t>
            </a:r>
            <a:r>
              <a:rPr lang="ru-RU" sz="800" b="1" dirty="0" smtClean="0"/>
              <a:t> </a:t>
            </a:r>
          </a:p>
          <a:p>
            <a:pPr algn="ctr"/>
            <a:r>
              <a:rPr lang="ru-RU" sz="800" b="1" dirty="0" smtClean="0"/>
              <a:t>скот</a:t>
            </a:r>
            <a:endParaRPr lang="ru-RU" sz="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136966" y="11224041"/>
            <a:ext cx="8821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err="1" smtClean="0"/>
              <a:t>Инфици</a:t>
            </a:r>
            <a:r>
              <a:rPr lang="ru-RU" sz="800" b="1" dirty="0" smtClean="0"/>
              <a:t>-</a:t>
            </a:r>
          </a:p>
          <a:p>
            <a:pPr algn="ctr"/>
            <a:r>
              <a:rPr lang="ru-RU" sz="800" b="1" dirty="0" err="1" smtClean="0"/>
              <a:t>рованный</a:t>
            </a:r>
            <a:r>
              <a:rPr lang="ru-RU" sz="800" b="1" dirty="0" smtClean="0"/>
              <a:t> </a:t>
            </a:r>
          </a:p>
          <a:p>
            <a:pPr algn="ctr"/>
            <a:r>
              <a:rPr lang="ru-RU" sz="800" b="1" dirty="0" smtClean="0"/>
              <a:t>скот</a:t>
            </a:r>
            <a:endParaRPr lang="ru-RU" sz="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822909" y="11224041"/>
            <a:ext cx="8821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err="1" smtClean="0"/>
              <a:t>Инфици</a:t>
            </a:r>
            <a:r>
              <a:rPr lang="ru-RU" sz="800" b="1" dirty="0" smtClean="0"/>
              <a:t>-</a:t>
            </a:r>
          </a:p>
          <a:p>
            <a:pPr algn="ctr"/>
            <a:r>
              <a:rPr lang="ru-RU" sz="800" b="1" dirty="0" err="1" smtClean="0"/>
              <a:t>рованный</a:t>
            </a:r>
            <a:r>
              <a:rPr lang="ru-RU" sz="800" b="1" dirty="0" smtClean="0"/>
              <a:t> </a:t>
            </a:r>
          </a:p>
          <a:p>
            <a:pPr algn="ctr"/>
            <a:r>
              <a:rPr lang="ru-RU" sz="800" b="1" dirty="0" smtClean="0"/>
              <a:t>клещ</a:t>
            </a:r>
            <a:endParaRPr lang="ru-RU" sz="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9530287" y="11220138"/>
            <a:ext cx="8821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err="1" smtClean="0"/>
              <a:t>Инфици</a:t>
            </a:r>
            <a:r>
              <a:rPr lang="ru-RU" sz="800" b="1" dirty="0" smtClean="0"/>
              <a:t>-</a:t>
            </a:r>
          </a:p>
          <a:p>
            <a:pPr algn="ctr"/>
            <a:r>
              <a:rPr lang="ru-RU" sz="800" b="1" dirty="0" err="1" smtClean="0"/>
              <a:t>рованный</a:t>
            </a:r>
            <a:r>
              <a:rPr lang="ru-RU" sz="800" b="1" dirty="0" smtClean="0"/>
              <a:t> </a:t>
            </a:r>
          </a:p>
          <a:p>
            <a:pPr algn="ctr"/>
            <a:r>
              <a:rPr lang="ru-RU" sz="800" b="1" dirty="0" smtClean="0"/>
              <a:t>комар</a:t>
            </a:r>
            <a:endParaRPr lang="ru-RU" sz="8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0262845" y="11219508"/>
            <a:ext cx="8821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err="1" smtClean="0"/>
              <a:t>Инфици</a:t>
            </a:r>
            <a:r>
              <a:rPr lang="ru-RU" sz="800" b="1" dirty="0" smtClean="0"/>
              <a:t>-</a:t>
            </a:r>
          </a:p>
          <a:p>
            <a:pPr algn="ctr"/>
            <a:r>
              <a:rPr lang="ru-RU" sz="800" b="1" dirty="0" err="1" smtClean="0"/>
              <a:t>рованные</a:t>
            </a:r>
            <a:r>
              <a:rPr lang="ru-RU" sz="800" b="1" dirty="0" smtClean="0"/>
              <a:t> </a:t>
            </a:r>
          </a:p>
          <a:p>
            <a:pPr algn="ctr"/>
            <a:r>
              <a:rPr lang="ru-RU" sz="800" b="1" dirty="0" smtClean="0"/>
              <a:t>мухи</a:t>
            </a:r>
            <a:endParaRPr lang="ru-RU" sz="8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1059340" y="11342934"/>
            <a:ext cx="5481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Вирус </a:t>
            </a:r>
          </a:p>
          <a:p>
            <a:pPr algn="ctr"/>
            <a:r>
              <a:rPr lang="ru-RU" sz="800" b="1" dirty="0" smtClean="0"/>
              <a:t>ЗУД</a:t>
            </a:r>
            <a:endParaRPr lang="ru-RU" sz="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1607469" y="11345446"/>
            <a:ext cx="548129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Шприц </a:t>
            </a:r>
            <a:endParaRPr lang="ru-RU" sz="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2409696" y="11219507"/>
            <a:ext cx="15235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Дальняя </a:t>
            </a:r>
          </a:p>
          <a:p>
            <a:pPr algn="ctr"/>
            <a:r>
              <a:rPr lang="ru-RU" sz="800" b="1" dirty="0" smtClean="0"/>
              <a:t>транспортировка </a:t>
            </a:r>
          </a:p>
          <a:p>
            <a:pPr algn="ctr"/>
            <a:r>
              <a:rPr lang="ru-RU" sz="800" b="1" dirty="0" smtClean="0"/>
              <a:t>скота</a:t>
            </a:r>
            <a:endParaRPr lang="ru-RU" sz="800" dirty="0"/>
          </a:p>
        </p:txBody>
      </p:sp>
      <p:sp>
        <p:nvSpPr>
          <p:cNvPr id="77" name="TextBox 76"/>
          <p:cNvSpPr txBox="1"/>
          <p:nvPr/>
        </p:nvSpPr>
        <p:spPr>
          <a:xfrm>
            <a:off x="7132208" y="8512038"/>
            <a:ext cx="686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Схематическая иллюстрация распространения ЗУД  </a:t>
            </a:r>
            <a:endParaRPr lang="en-US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354" y="27757981"/>
            <a:ext cx="6611019" cy="18207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6803" y="29901300"/>
            <a:ext cx="2138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Times New Roman" panose="02020603050405020304" pitchFamily="18" charset="0"/>
              </a:rPr>
              <a:t>В рамках проекта ФАО «Усиление </a:t>
            </a:r>
            <a:r>
              <a:rPr lang="ru-RU" sz="2000" b="1" dirty="0">
                <a:ea typeface="Times New Roman" panose="02020603050405020304" pitchFamily="18" charset="0"/>
              </a:rPr>
              <a:t>региональной готовности, мер профилактики и борьбы с заразным узелковым (</a:t>
            </a:r>
            <a:r>
              <a:rPr lang="ru-RU" sz="2000" b="1" dirty="0" err="1">
                <a:ea typeface="Times New Roman" panose="02020603050405020304" pitchFamily="18" charset="0"/>
              </a:rPr>
              <a:t>нодулярным</a:t>
            </a:r>
            <a:r>
              <a:rPr lang="ru-RU" sz="2000" b="1" dirty="0">
                <a:ea typeface="Times New Roman" panose="02020603050405020304" pitchFamily="18" charset="0"/>
              </a:rPr>
              <a:t>) дерматитом в Беларуси, Молдове и </a:t>
            </a:r>
            <a:r>
              <a:rPr lang="ru-RU" sz="2000" b="1" dirty="0" smtClean="0">
                <a:ea typeface="Times New Roman" panose="02020603050405020304" pitchFamily="18" charset="0"/>
              </a:rPr>
              <a:t>Украине»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07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</TotalTime>
  <Words>694</Words>
  <Application>Microsoft Office PowerPoint</Application>
  <PresentationFormat>Произвольный</PresentationFormat>
  <Paragraphs>87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Віталій Бацевич</dc:creator>
  <cp:lastModifiedBy>Дмитрий</cp:lastModifiedBy>
  <cp:revision>42</cp:revision>
  <dcterms:created xsi:type="dcterms:W3CDTF">2018-12-25T08:36:26Z</dcterms:created>
  <dcterms:modified xsi:type="dcterms:W3CDTF">2019-02-01T11:57:05Z</dcterms:modified>
</cp:coreProperties>
</file>