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tranAlcrudo, Daniel (REUT)" initials="BD(" lastIdx="4" clrIdx="0">
    <p:extLst>
      <p:ext uri="{19B8F6BF-5375-455C-9EA6-DF929625EA0E}">
        <p15:presenceInfo xmlns:p15="http://schemas.microsoft.com/office/powerpoint/2012/main" userId="S-1-5-21-1085031214-1220945662-725345543-155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>
        <p:scale>
          <a:sx n="60" d="100"/>
          <a:sy n="60" d="100"/>
        </p:scale>
        <p:origin x="235" y="-7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532D-2216-4422-9460-A420802A0B2C}" type="datetimeFigureOut">
              <a:rPr lang="uk-UA" smtClean="0"/>
              <a:t>08.02.2019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5D7A3-EE25-4A8C-B112-F021647861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0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5D7A3-EE25-4A8C-B112-F0216478611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49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4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7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5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0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9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5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78B7-C805-443B-BC44-CAB4D9D1AD9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7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614" y="8931220"/>
            <a:ext cx="6489751" cy="12768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0946" y="3261335"/>
            <a:ext cx="6488165" cy="54022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9662" y="3182493"/>
            <a:ext cx="6489751" cy="10582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79" y="27429202"/>
            <a:ext cx="13638020" cy="2450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12" y="905434"/>
            <a:ext cx="19879633" cy="18876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93203" y="1149042"/>
            <a:ext cx="1922145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0" b="1" dirty="0">
                <a:solidFill>
                  <a:schemeClr val="bg1"/>
                </a:solidFill>
                <a:latin typeface="Myriad Pro" panose="020B0503030403020204" pitchFamily="34" charset="0"/>
              </a:rPr>
              <a:t>ЗАРАЗНИЙ ВУЗЛИКОВИЙ ДЕРМАТИТ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481" y="22782853"/>
            <a:ext cx="6473885" cy="14659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8308" b="17572"/>
          <a:stretch/>
        </p:blipFill>
        <p:spPr>
          <a:xfrm>
            <a:off x="14230720" y="21869400"/>
            <a:ext cx="6466484" cy="414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730256" y="27782622"/>
            <a:ext cx="542189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КОНТАКТИ: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Державна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 служба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України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з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питань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безпечності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харчових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продуктів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та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захисту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споживачів</a:t>
            </a:r>
            <a:endParaRPr lang="ru-RU" sz="22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Адреса: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вул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. Б.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Грінченка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, 1, м. </a:t>
            </a:r>
            <a:r>
              <a:rPr lang="ru-RU" sz="2200" dirty="0" err="1">
                <a:solidFill>
                  <a:schemeClr val="bg1"/>
                </a:solidFill>
                <a:latin typeface="Myriad Pro" panose="020B0503030403020204" pitchFamily="34" charset="0"/>
              </a:rPr>
              <a:t>Київ</a:t>
            </a:r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, 01001</a:t>
            </a:r>
          </a:p>
          <a:p>
            <a:r>
              <a:rPr lang="ru-RU" sz="2200" dirty="0">
                <a:solidFill>
                  <a:schemeClr val="bg1"/>
                </a:solidFill>
                <a:latin typeface="Myriad Pro" panose="020B0503030403020204" pitchFamily="34" charset="0"/>
              </a:rPr>
              <a:t>Тел.: 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044 279 12 70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45356" y="27796415"/>
            <a:ext cx="63553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e-mail:  head@consumer.gov.ua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Web: </a:t>
            </a:r>
            <a:r>
              <a:rPr lang="en-US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http://www.consumer.gov.ua</a:t>
            </a:r>
          </a:p>
          <a:p>
            <a:r>
              <a:rPr lang="ru-RU" sz="22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Цілодобова</a:t>
            </a:r>
            <a:r>
              <a:rPr lang="ru-RU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"</a:t>
            </a:r>
            <a:r>
              <a:rPr lang="ru-RU" sz="22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гаряча</a:t>
            </a:r>
            <a:r>
              <a:rPr lang="ru-RU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лінія</a:t>
            </a:r>
            <a:r>
              <a:rPr lang="ru-RU" sz="2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":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044 364 77 80   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050 230 04 28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522985" y="26166290"/>
            <a:ext cx="5764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>
                <a:latin typeface="Myriad Pro" panose="020B0503030403020204" pitchFamily="34" charset="0"/>
              </a:rPr>
              <a:t>Ураження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шкіри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хворої</a:t>
            </a:r>
            <a:r>
              <a:rPr lang="ru-RU" sz="2200" i="1" dirty="0">
                <a:latin typeface="Myriad Pro" panose="020B0503030403020204" pitchFamily="34" charset="0"/>
              </a:rPr>
              <a:t> на ЗВД ВРХ </a:t>
            </a:r>
            <a:r>
              <a:rPr lang="ru-RU" sz="2200" i="1" dirty="0" err="1">
                <a:latin typeface="Myriad Pro" panose="020B0503030403020204" pitchFamily="34" charset="0"/>
              </a:rPr>
              <a:t>тварини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smtClean="0">
                <a:latin typeface="Myriad Pro" panose="020B0503030403020204" pitchFamily="34" charset="0"/>
              </a:rPr>
              <a:t/>
            </a:r>
            <a:br>
              <a:rPr lang="ru-RU" sz="2200" i="1" dirty="0" smtClean="0">
                <a:latin typeface="Myriad Pro" panose="020B0503030403020204" pitchFamily="34" charset="0"/>
              </a:rPr>
            </a:br>
            <a:r>
              <a:rPr lang="ru-RU" sz="2200" i="1" dirty="0" smtClean="0">
                <a:latin typeface="Myriad Pro" panose="020B0503030403020204" pitchFamily="34" charset="0"/>
              </a:rPr>
              <a:t>з </a:t>
            </a:r>
            <a:r>
              <a:rPr lang="ru-RU" sz="2200" i="1" dirty="0" err="1">
                <a:latin typeface="Myriad Pro" panose="020B0503030403020204" pitchFamily="34" charset="0"/>
              </a:rPr>
              <a:t>утворенням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струпів</a:t>
            </a:r>
            <a:r>
              <a:rPr lang="ru-RU" sz="2200" i="1" dirty="0">
                <a:latin typeface="Myriad Pro" panose="020B0503030403020204" pitchFamily="34" charset="0"/>
              </a:rPr>
              <a:t>, </a:t>
            </a:r>
            <a:r>
              <a:rPr lang="ru-RU" sz="2200" i="1" dirty="0" err="1">
                <a:latin typeface="Myriad Pro" panose="020B0503030403020204" pitchFamily="34" charset="0"/>
              </a:rPr>
              <a:t>виразок</a:t>
            </a:r>
            <a:r>
              <a:rPr lang="ru-RU" sz="2200" i="1" dirty="0">
                <a:latin typeface="Myriad Pro" panose="020B0503030403020204" pitchFamily="34" charset="0"/>
              </a:rPr>
              <a:t> та </a:t>
            </a:r>
            <a:r>
              <a:rPr lang="ru-RU" sz="2200" i="1" dirty="0" err="1">
                <a:latin typeface="Myriad Pro" panose="020B0503030403020204" pitchFamily="34" charset="0"/>
              </a:rPr>
              <a:t>рубців</a:t>
            </a:r>
            <a:endParaRPr lang="ru-RU" sz="2200" i="1" dirty="0">
              <a:latin typeface="Myriad Pro" panose="020B0503030403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292" y="25663340"/>
            <a:ext cx="6476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>
                <a:latin typeface="Myriad Pro" panose="020B0503030403020204" pitchFamily="34" charset="0"/>
              </a:rPr>
              <a:t>Ураження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шкіри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всієї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поверхні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тіла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корови</a:t>
            </a:r>
            <a:r>
              <a:rPr lang="ru-RU" sz="2200" i="1" dirty="0">
                <a:latin typeface="Myriad Pro" panose="020B0503030403020204" pitchFamily="34" charset="0"/>
              </a:rPr>
              <a:t> та </a:t>
            </a:r>
            <a:r>
              <a:rPr lang="ru-RU" sz="2200" i="1" dirty="0" err="1">
                <a:latin typeface="Myriad Pro" panose="020B0503030403020204" pitchFamily="34" charset="0"/>
              </a:rPr>
              <a:t>збільшення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лімфатичних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вузлів</a:t>
            </a:r>
            <a:r>
              <a:rPr lang="ru-RU" sz="2200" i="1" dirty="0">
                <a:latin typeface="Myriad Pro" panose="020B0503030403020204" pitchFamily="34" charset="0"/>
              </a:rPr>
              <a:t> при </a:t>
            </a:r>
            <a:r>
              <a:rPr lang="ru-RU" sz="2200" i="1" dirty="0" err="1">
                <a:latin typeface="Myriad Pro" panose="020B0503030403020204" pitchFamily="34" charset="0"/>
              </a:rPr>
              <a:t>важкій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формі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перебігу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хвороби</a:t>
            </a:r>
            <a:endParaRPr lang="ru-RU" sz="2200" i="1" dirty="0">
              <a:latin typeface="Myriad Pro" panose="020B0503030403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7312" y="8931219"/>
            <a:ext cx="6489751" cy="10582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658576" y="3215211"/>
            <a:ext cx="5764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Слідкуйте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своєю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 ВРХ та </a:t>
            </a:r>
            <a:r>
              <a:rPr lang="ru-RU" sz="22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повідомляйте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 про </a:t>
            </a:r>
            <a:r>
              <a:rPr lang="ru-RU" sz="22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підозрілі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випадки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522985" y="4233729"/>
            <a:ext cx="57647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Під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час спалаху чи в зонах ризику появи </a:t>
            </a:r>
            <a:r>
              <a:rPr lang="ru-RU" sz="2200" dirty="0" smtClean="0">
                <a:latin typeface="Myriad Pro" panose="020B0503030403020204" pitchFamily="34" charset="0"/>
              </a:rPr>
              <a:t>ЗВД </a:t>
            </a:r>
            <a:r>
              <a:rPr lang="ru-RU" sz="2200" dirty="0">
                <a:latin typeface="Myriad Pro" panose="020B0503030403020204" pitchFamily="34" charset="0"/>
              </a:rPr>
              <a:t>тварин варто перевіряти щоденно.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Myriad Pro" panose="020B0503030403020204" pitchFamily="34" charset="0"/>
              </a:rPr>
              <a:t>При </a:t>
            </a:r>
            <a:r>
              <a:rPr lang="ru-RU" sz="2200" dirty="0" err="1">
                <a:latin typeface="Myriad Pro" panose="020B0503030403020204" pitchFamily="34" charset="0"/>
              </a:rPr>
              <a:t>підозрі</a:t>
            </a:r>
            <a:r>
              <a:rPr lang="ru-RU" sz="2200" dirty="0">
                <a:latin typeface="Myriad Pro" panose="020B0503030403020204" pitchFamily="34" charset="0"/>
              </a:rPr>
              <a:t> на ЗВД </a:t>
            </a:r>
            <a:r>
              <a:rPr lang="ru-RU" sz="2200" dirty="0" err="1">
                <a:latin typeface="Myriad Pro" panose="020B0503030403020204" pitchFamily="34" charset="0"/>
              </a:rPr>
              <a:t>переміщення</a:t>
            </a:r>
            <a:r>
              <a:rPr lang="ru-RU" sz="2200" dirty="0">
                <a:latin typeface="Myriad Pro" panose="020B0503030403020204" pitchFamily="34" charset="0"/>
              </a:rPr>
              <a:t> ВРХ </a:t>
            </a:r>
            <a:r>
              <a:rPr lang="ru-RU" sz="2200" dirty="0" err="1">
                <a:latin typeface="Myriad Pro" panose="020B0503030403020204" pitchFamily="34" charset="0"/>
              </a:rPr>
              <a:t>має</a:t>
            </a:r>
            <a:r>
              <a:rPr lang="ru-RU" sz="2200" dirty="0">
                <a:latin typeface="Myriad Pro" panose="020B0503030403020204" pitchFamily="34" charset="0"/>
              </a:rPr>
              <a:t> бути </a:t>
            </a:r>
            <a:r>
              <a:rPr lang="ru-RU" sz="2200" dirty="0" err="1">
                <a:latin typeface="Myriad Pro" panose="020B0503030403020204" pitchFamily="34" charset="0"/>
              </a:rPr>
              <a:t>негайно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призупинене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Myriad Pro" panose="020B0503030403020204" pitchFamily="34" charset="0"/>
              </a:rPr>
              <a:t>При </a:t>
            </a:r>
            <a:r>
              <a:rPr lang="ru-RU" sz="2200" dirty="0">
                <a:latin typeface="Myriad Pro" panose="020B0503030403020204" pitchFamily="34" charset="0"/>
              </a:rPr>
              <a:t>перших </a:t>
            </a:r>
            <a:r>
              <a:rPr lang="ru-RU" sz="2200" dirty="0" err="1">
                <a:latin typeface="Myriad Pro" panose="020B0503030403020204" pitchFamily="34" charset="0"/>
              </a:rPr>
              <a:t>підозрах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негайно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повідомляйте</a:t>
            </a:r>
            <a:r>
              <a:rPr lang="ru-RU" sz="2200" dirty="0">
                <a:latin typeface="Myriad Pro" panose="020B0503030403020204" pitchFamily="34" charset="0"/>
              </a:rPr>
              <a:t>   </a:t>
            </a:r>
            <a:r>
              <a:rPr lang="ru-RU" sz="2200" dirty="0" err="1">
                <a:latin typeface="Myriad Pro" panose="020B0503030403020204" pitchFamily="34" charset="0"/>
              </a:rPr>
              <a:t>Держпродспоживслужбу</a:t>
            </a:r>
            <a:r>
              <a:rPr lang="ru-RU" sz="2200" dirty="0">
                <a:latin typeface="Myriad Pro" panose="020B0503030403020204" pitchFamily="34" charset="0"/>
              </a:rPr>
              <a:t> (</a:t>
            </a:r>
            <a:r>
              <a:rPr lang="ru-RU" sz="2200" dirty="0" smtClean="0">
                <a:latin typeface="Myriad Pro" panose="020B0503030403020204" pitchFamily="34" charset="0"/>
              </a:rPr>
              <a:t>044-364-77-80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smtClean="0">
                <a:latin typeface="Myriad Pro" panose="020B0503030403020204" pitchFamily="34" charset="0"/>
              </a:rPr>
              <a:t>050-230-04-28</a:t>
            </a:r>
            <a:r>
              <a:rPr lang="ru-RU" sz="2200" dirty="0">
                <a:latin typeface="Myriad Pro" panose="020B0503030403020204" pitchFamily="34" charset="0"/>
              </a:rPr>
              <a:t>) </a:t>
            </a:r>
            <a:r>
              <a:rPr lang="ru-RU" sz="2200" dirty="0" err="1">
                <a:latin typeface="Myriad Pro" panose="020B0503030403020204" pitchFamily="34" charset="0"/>
              </a:rPr>
              <a:t>або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територіальні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органи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Держпродспоживслужби</a:t>
            </a:r>
            <a:r>
              <a:rPr lang="ru-RU" sz="2200" dirty="0">
                <a:latin typeface="Myriad Pro" panose="020B0503030403020204" pitchFamily="34" charset="0"/>
              </a:rPr>
              <a:t> за </a:t>
            </a:r>
            <a:r>
              <a:rPr lang="ru-RU" sz="2200" dirty="0" err="1">
                <a:latin typeface="Myriad Pro" panose="020B0503030403020204" pitchFamily="34" charset="0"/>
              </a:rPr>
              <a:t>місцем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реєстрації</a:t>
            </a:r>
            <a:r>
              <a:rPr lang="ru-RU" sz="2200" dirty="0">
                <a:latin typeface="Myriad Pro" panose="020B0503030403020204" pitchFamily="34" charset="0"/>
              </a:rPr>
              <a:t>  </a:t>
            </a:r>
            <a:r>
              <a:rPr lang="ru-RU" sz="2200" dirty="0" err="1" smtClean="0">
                <a:latin typeface="Myriad Pro" panose="020B0503030403020204" pitchFamily="34" charset="0"/>
              </a:rPr>
              <a:t>господарства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які</a:t>
            </a:r>
            <a:r>
              <a:rPr lang="ru-RU" sz="2200" dirty="0">
                <a:latin typeface="Myriad Pro" panose="020B0503030403020204" pitchFamily="34" charset="0"/>
              </a:rPr>
              <a:t>  </a:t>
            </a:r>
            <a:r>
              <a:rPr lang="ru-RU" sz="2200" dirty="0" err="1">
                <a:latin typeface="Myriad Pro" panose="020B0503030403020204" pitchFamily="34" charset="0"/>
              </a:rPr>
              <a:t>мають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вжити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заходів</a:t>
            </a:r>
            <a:r>
              <a:rPr lang="ru-RU" sz="2200" dirty="0">
                <a:latin typeface="Myriad Pro" panose="020B0503030403020204" pitchFamily="34" charset="0"/>
              </a:rPr>
              <a:t> для </a:t>
            </a:r>
            <a:r>
              <a:rPr lang="ru-RU" sz="2200" dirty="0" err="1">
                <a:latin typeface="Myriad Pro" panose="020B0503030403020204" pitchFamily="34" charset="0"/>
              </a:rPr>
              <a:t>попередження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подальшого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розповсюдження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хвороби</a:t>
            </a:r>
            <a:r>
              <a:rPr lang="ru-RU" sz="2200" dirty="0" smtClean="0"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5511" y="3565036"/>
            <a:ext cx="6432488" cy="443074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863139" y="3543955"/>
            <a:ext cx="57647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 smtClean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Myriad Pro" panose="020B0503030403020204" pitchFamily="34" charset="0"/>
              </a:rPr>
              <a:t>В основному при укусах комах, таких </a:t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smtClean="0">
                <a:latin typeface="Myriad Pro" panose="020B0503030403020204" pitchFamily="34" charset="0"/>
              </a:rPr>
              <a:t>як </a:t>
            </a:r>
            <a:r>
              <a:rPr lang="ru-RU" sz="2200" dirty="0" err="1" smtClean="0">
                <a:latin typeface="Myriad Pro" panose="020B0503030403020204" pitchFamily="34" charset="0"/>
              </a:rPr>
              <a:t>комарі</a:t>
            </a:r>
            <a:r>
              <a:rPr lang="ru-RU" sz="2200" dirty="0" smtClean="0">
                <a:latin typeface="Myriad Pro" panose="020B0503030403020204" pitchFamily="34" charset="0"/>
              </a:rPr>
              <a:t>, мухи, </a:t>
            </a:r>
            <a:r>
              <a:rPr lang="ru-RU" sz="2200" dirty="0" err="1" smtClean="0">
                <a:latin typeface="Myriad Pro" panose="020B0503030403020204" pitchFamily="34" charset="0"/>
              </a:rPr>
              <a:t>оводи</a:t>
            </a:r>
            <a:r>
              <a:rPr lang="ru-RU" sz="2200" dirty="0" smtClean="0">
                <a:latin typeface="Myriad Pro" panose="020B0503030403020204" pitchFamily="34" charset="0"/>
              </a:rPr>
              <a:t>, а </a:t>
            </a:r>
            <a:r>
              <a:rPr lang="ru-RU" sz="2200" dirty="0" err="1" smtClean="0">
                <a:latin typeface="Myriad Pro" panose="020B0503030403020204" pitchFamily="34" charset="0"/>
              </a:rPr>
              <a:t>також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 smtClean="0">
                <a:latin typeface="Myriad Pro" panose="020B0503030403020204" pitchFamily="34" charset="0"/>
              </a:rPr>
              <a:t>кліщі</a:t>
            </a:r>
            <a:r>
              <a:rPr lang="ru-RU" sz="2200" dirty="0" smtClean="0">
                <a:latin typeface="Myriad Pro" panose="020B05030304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Myriad Pro" panose="020B0503030403020204" pitchFamily="34" charset="0"/>
              </a:rPr>
              <a:t>При </a:t>
            </a:r>
            <a:r>
              <a:rPr lang="ru-RU" sz="2200" dirty="0" err="1">
                <a:latin typeface="Myriad Pro" panose="020B0503030403020204" pitchFamily="34" charset="0"/>
              </a:rPr>
              <a:t>перевезенні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зараженої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худоби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smtClean="0">
                <a:latin typeface="Myriad Pro" panose="020B0503030403020204" pitchFamily="34" charset="0"/>
              </a:rPr>
              <a:t>з </a:t>
            </a:r>
            <a:r>
              <a:rPr lang="ru-RU" sz="2200" dirty="0" err="1">
                <a:latin typeface="Myriad Pro" panose="020B0503030403020204" pitchFamily="34" charset="0"/>
              </a:rPr>
              <a:t>неблагополучних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регіонів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Також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можливе</a:t>
            </a:r>
            <a:r>
              <a:rPr lang="ru-RU" sz="2200" dirty="0">
                <a:latin typeface="Myriad Pro" panose="020B0503030403020204" pitchFamily="34" charset="0"/>
              </a:rPr>
              <a:t> через </a:t>
            </a:r>
            <a:r>
              <a:rPr lang="ru-RU" sz="2200" dirty="0" err="1">
                <a:latin typeface="Myriad Pro" panose="020B0503030403020204" pitchFamily="34" charset="0"/>
              </a:rPr>
              <a:t>спільні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системи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поїння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чи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годівниці</a:t>
            </a:r>
            <a:r>
              <a:rPr lang="ru-RU" sz="2200" dirty="0">
                <a:latin typeface="Myriad Pro" panose="020B0503030403020204" pitchFamily="34" charset="0"/>
              </a:rPr>
              <a:t>, молоко, сперму (</a:t>
            </a:r>
            <a:r>
              <a:rPr lang="ru-RU" sz="2200" dirty="0" err="1">
                <a:latin typeface="Myriad Pro" panose="020B0503030403020204" pitchFamily="34" charset="0"/>
              </a:rPr>
              <a:t>природне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>та </a:t>
            </a:r>
            <a:r>
              <a:rPr lang="ru-RU" sz="2200" dirty="0" err="1">
                <a:latin typeface="Myriad Pro" panose="020B0503030403020204" pitchFamily="34" charset="0"/>
              </a:rPr>
              <a:t>штучне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осіменіння</a:t>
            </a:r>
            <a:r>
              <a:rPr lang="ru-RU" sz="2200" dirty="0">
                <a:latin typeface="Myriad Pro" panose="020B0503030403020204" pitchFamily="34" charset="0"/>
              </a:rPr>
              <a:t>), </a:t>
            </a:r>
            <a:r>
              <a:rPr lang="ru-RU" sz="2200" dirty="0" err="1">
                <a:latin typeface="Myriad Pro" panose="020B0503030403020204" pitchFamily="34" charset="0"/>
              </a:rPr>
              <a:t>ветеринарні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процедури</a:t>
            </a:r>
            <a:r>
              <a:rPr lang="ru-RU" sz="2200" dirty="0">
                <a:latin typeface="Myriad Pro" panose="020B0503030403020204" pitchFamily="34" charset="0"/>
              </a:rPr>
              <a:t> (</a:t>
            </a:r>
            <a:r>
              <a:rPr lang="ru-RU" sz="2200" dirty="0" err="1">
                <a:latin typeface="Myriad Pro" panose="020B0503030403020204" pitchFamily="34" charset="0"/>
              </a:rPr>
              <a:t>якщо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застосовують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багаторазові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голки</a:t>
            </a:r>
            <a:r>
              <a:rPr lang="ru-RU" sz="2200" dirty="0">
                <a:latin typeface="Myriad Pro" panose="020B0503030403020204" pitchFamily="34" charset="0"/>
              </a:rPr>
              <a:t> )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smtClean="0">
                <a:latin typeface="Myriad Pro" panose="020B0503030403020204" pitchFamily="34" charset="0"/>
              </a:rPr>
              <a:t>та </a:t>
            </a:r>
            <a:r>
              <a:rPr lang="ru-RU" sz="2200" dirty="0" err="1">
                <a:latin typeface="Myriad Pro" panose="020B0503030403020204" pitchFamily="34" charset="0"/>
              </a:rPr>
              <a:t>прямий</a:t>
            </a:r>
            <a:r>
              <a:rPr lang="ru-RU" sz="2200" dirty="0">
                <a:latin typeface="Myriad Pro" panose="020B0503030403020204" pitchFamily="34" charset="0"/>
              </a:rPr>
              <a:t> контакт.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34" y="8356614"/>
            <a:ext cx="6748131" cy="34200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481" y="3722201"/>
            <a:ext cx="6489751" cy="496045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68276" y="27963501"/>
            <a:ext cx="5048644" cy="141093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16895" y="3842731"/>
            <a:ext cx="576479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 smtClean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Вражає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лише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велику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рогату</a:t>
            </a:r>
            <a:r>
              <a:rPr lang="ru-RU" sz="2200" dirty="0">
                <a:latin typeface="Myriad Pro" panose="020B0503030403020204" pitchFamily="34" charset="0"/>
              </a:rPr>
              <a:t> худобу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smtClean="0">
                <a:latin typeface="Myriad Pro" panose="020B0503030403020204" pitchFamily="34" charset="0"/>
              </a:rPr>
              <a:t>та </a:t>
            </a:r>
            <a:r>
              <a:rPr lang="ru-RU" sz="2200" dirty="0" err="1">
                <a:latin typeface="Myriad Pro" panose="020B0503030403020204" pitchFamily="34" charset="0"/>
              </a:rPr>
              <a:t>буйволів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Myriad Pro" panose="020B0503030403020204" pitchFamily="34" charset="0"/>
              </a:rPr>
              <a:t>Не </a:t>
            </a:r>
            <a:r>
              <a:rPr lang="ru-RU" sz="2200" dirty="0" err="1">
                <a:latin typeface="Myriad Pro" panose="020B0503030403020204" pitchFamily="34" charset="0"/>
              </a:rPr>
              <a:t>проявляється</a:t>
            </a:r>
            <a:r>
              <a:rPr lang="ru-RU" sz="2200" dirty="0">
                <a:latin typeface="Myriad Pro" panose="020B0503030403020204" pitchFamily="34" charset="0"/>
              </a:rPr>
              <a:t> у людей.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Сезонні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спалахи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захворювання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найчастіші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>в </a:t>
            </a:r>
            <a:r>
              <a:rPr lang="ru-RU" sz="2200" dirty="0" err="1">
                <a:latin typeface="Myriad Pro" panose="020B0503030403020204" pitchFamily="34" charset="0"/>
              </a:rPr>
              <a:t>теплий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період</a:t>
            </a:r>
            <a:r>
              <a:rPr lang="ru-RU" sz="2200" dirty="0">
                <a:latin typeface="Myriad Pro" panose="020B0503030403020204" pitchFamily="34" charset="0"/>
              </a:rPr>
              <a:t> року, при </a:t>
            </a:r>
            <a:r>
              <a:rPr lang="ru-RU" sz="2200" dirty="0" err="1">
                <a:latin typeface="Myriad Pro" panose="020B0503030403020204" pitchFamily="34" charset="0"/>
              </a:rPr>
              <a:t>найбільшій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активності</a:t>
            </a:r>
            <a:r>
              <a:rPr lang="ru-RU" sz="2200" dirty="0">
                <a:latin typeface="Myriad Pro" panose="020B0503030403020204" pitchFamily="34" charset="0"/>
              </a:rPr>
              <a:t> комах.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Завдає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значних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збитків</a:t>
            </a:r>
            <a:r>
              <a:rPr lang="ru-RU" sz="2200" dirty="0">
                <a:latin typeface="Myriad Pro" panose="020B0503030403020204" pitchFamily="34" charset="0"/>
              </a:rPr>
              <a:t> через </a:t>
            </a:r>
            <a:r>
              <a:rPr lang="ru-RU" sz="2200" dirty="0" err="1">
                <a:latin typeface="Myriad Pro" panose="020B0503030403020204" pitchFamily="34" charset="0"/>
              </a:rPr>
              <a:t>різке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падіння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надоїв</a:t>
            </a:r>
            <a:r>
              <a:rPr lang="ru-RU" sz="2200" dirty="0">
                <a:latin typeface="Myriad Pro" panose="020B0503030403020204" pitchFamily="34" charset="0"/>
              </a:rPr>
              <a:t> молока, </a:t>
            </a:r>
            <a:r>
              <a:rPr lang="ru-RU" sz="2200" dirty="0" err="1">
                <a:latin typeface="Myriad Pro" panose="020B0503030403020204" pitchFamily="34" charset="0"/>
              </a:rPr>
              <a:t>проблеми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err="1" smtClean="0">
                <a:latin typeface="Myriad Pro" panose="020B0503030403020204" pitchFamily="34" charset="0"/>
              </a:rPr>
              <a:t>із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відтворенням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аборти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ураження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шкіри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зниження</a:t>
            </a:r>
            <a:r>
              <a:rPr lang="ru-RU" sz="2200" dirty="0">
                <a:latin typeface="Myriad Pro" panose="020B0503030403020204" pitchFamily="34" charset="0"/>
              </a:rPr>
              <a:t> ваги, </a:t>
            </a:r>
            <a:r>
              <a:rPr lang="ru-RU" sz="2200" dirty="0" smtClean="0">
                <a:latin typeface="Myriad Pro" panose="020B0503030403020204" pitchFamily="34" charset="0"/>
              </a:rPr>
              <a:t>а </a:t>
            </a:r>
            <a:r>
              <a:rPr lang="ru-RU" sz="2200" dirty="0" err="1">
                <a:latin typeface="Myriad Pro" panose="020B0503030403020204" pitchFamily="34" charset="0"/>
              </a:rPr>
              <a:t>інколи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падіж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тварин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Додаткові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втрати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викликані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обмеженнями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>на </a:t>
            </a:r>
            <a:r>
              <a:rPr lang="ru-RU" sz="2200" dirty="0" err="1">
                <a:latin typeface="Myriad Pro" panose="020B0503030403020204" pitchFamily="34" charset="0"/>
              </a:rPr>
              <a:t>переміщення</a:t>
            </a:r>
            <a:r>
              <a:rPr lang="ru-RU" sz="2200" dirty="0">
                <a:latin typeface="Myriad Pro" panose="020B0503030403020204" pitchFamily="34" charset="0"/>
              </a:rPr>
              <a:t> ВРХ та </a:t>
            </a:r>
            <a:r>
              <a:rPr lang="ru-RU" sz="2200" dirty="0" err="1">
                <a:latin typeface="Myriad Pro" panose="020B0503030403020204" pitchFamily="34" charset="0"/>
              </a:rPr>
              <a:t>торгівлю</a:t>
            </a:r>
            <a:r>
              <a:rPr lang="ru-RU" sz="2200" dirty="0">
                <a:latin typeface="Myriad Pro" panose="020B0503030403020204" pitchFamily="34" charset="0"/>
              </a:rPr>
              <a:t>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4679787" y="9241370"/>
            <a:ext cx="5764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Як </a:t>
            </a:r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ви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можете </a:t>
            </a:r>
            <a:r>
              <a:rPr lang="ru-RU" sz="22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захистити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 свою ферму</a:t>
            </a:r>
            <a:r>
              <a:rPr lang="ru-RU" sz="2200" b="1" dirty="0">
                <a:solidFill>
                  <a:srgbClr val="8E1913"/>
                </a:solidFill>
                <a:latin typeface="Myriad Pro" panose="020B0503030403020204" pitchFamily="34" charset="0"/>
              </a:rPr>
              <a:t>?</a:t>
            </a:r>
          </a:p>
          <a:p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50090" y="10068759"/>
            <a:ext cx="5764797" cy="1194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Специфічного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лікування</a:t>
            </a:r>
            <a:r>
              <a:rPr lang="ru-RU" sz="2200" dirty="0">
                <a:latin typeface="Myriad Pro" panose="020B0503030403020204" pitchFamily="34" charset="0"/>
              </a:rPr>
              <a:t> не </a:t>
            </a:r>
            <a:r>
              <a:rPr lang="ru-RU" sz="2200" dirty="0" err="1">
                <a:latin typeface="Myriad Pro" panose="020B0503030403020204" pitchFamily="34" charset="0"/>
              </a:rPr>
              <a:t>існує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єдина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 smtClean="0">
                <a:latin typeface="Myriad Pro" panose="020B0503030403020204" pitchFamily="34" charset="0"/>
              </a:rPr>
              <a:t>профілактика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- </a:t>
            </a:r>
            <a:r>
              <a:rPr lang="ru-RU" sz="2200" dirty="0" err="1">
                <a:latin typeface="Myriad Pro" panose="020B0503030403020204" pitchFamily="34" charset="0"/>
              </a:rPr>
              <a:t>вакцинація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Формування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імунітету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займає</a:t>
            </a:r>
            <a:r>
              <a:rPr lang="ru-RU" sz="2200" dirty="0">
                <a:latin typeface="Myriad Pro" panose="020B0503030403020204" pitchFamily="34" charset="0"/>
              </a:rPr>
              <a:t> 3 </a:t>
            </a:r>
            <a:r>
              <a:rPr lang="ru-RU" sz="2200" dirty="0" err="1">
                <a:latin typeface="Myriad Pro" panose="020B0503030403020204" pitchFamily="34" charset="0"/>
              </a:rPr>
              <a:t>тижні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після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вакцинації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однак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слід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пам’ятати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err="1" smtClean="0">
                <a:latin typeface="Myriad Pro" panose="020B0503030403020204" pitchFamily="34" charset="0"/>
              </a:rPr>
              <a:t>що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вакцинація</a:t>
            </a:r>
            <a:r>
              <a:rPr lang="ru-RU" sz="2200" dirty="0">
                <a:latin typeface="Myriad Pro" panose="020B0503030403020204" pitchFamily="34" charset="0"/>
              </a:rPr>
              <a:t> в </a:t>
            </a:r>
            <a:r>
              <a:rPr lang="ru-RU" sz="2200" dirty="0" err="1">
                <a:latin typeface="Myriad Pro" panose="020B0503030403020204" pitchFamily="34" charset="0"/>
              </a:rPr>
              <a:t>Україні</a:t>
            </a:r>
            <a:r>
              <a:rPr lang="ru-RU" sz="2200" dirty="0">
                <a:latin typeface="Myriad Pro" panose="020B0503030403020204" pitchFamily="34" charset="0"/>
              </a:rPr>
              <a:t> заборонена.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Вакцинація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в </a:t>
            </a:r>
            <a:r>
              <a:rPr lang="ru-RU" sz="2200" dirty="0" err="1">
                <a:latin typeface="Myriad Pro" panose="020B0503030403020204" pitchFamily="34" charset="0"/>
              </a:rPr>
              <a:t>Україні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може</a:t>
            </a:r>
            <a:r>
              <a:rPr lang="ru-RU" sz="2200" dirty="0">
                <a:latin typeface="Myriad Pro" panose="020B0503030403020204" pitchFamily="34" charset="0"/>
              </a:rPr>
              <a:t> бути </a:t>
            </a:r>
            <a:r>
              <a:rPr lang="ru-RU" sz="2200" dirty="0" err="1">
                <a:latin typeface="Myriad Pro" panose="020B0503030403020204" pitchFamily="34" charset="0"/>
              </a:rPr>
              <a:t>застосована</a:t>
            </a:r>
            <a:r>
              <a:rPr lang="ru-RU" sz="2200" dirty="0">
                <a:latin typeface="Myriad Pro" panose="020B0503030403020204" pitchFamily="34" charset="0"/>
              </a:rPr>
              <a:t>  </a:t>
            </a:r>
            <a:r>
              <a:rPr lang="ru-RU" sz="2200" dirty="0" err="1">
                <a:latin typeface="Myriad Pro" panose="020B0503030403020204" pitchFamily="34" charset="0"/>
              </a:rPr>
              <a:t>лише</a:t>
            </a:r>
            <a:r>
              <a:rPr lang="ru-RU" sz="2200" dirty="0">
                <a:latin typeface="Myriad Pro" panose="020B0503030403020204" pitchFamily="34" charset="0"/>
              </a:rPr>
              <a:t>  за </a:t>
            </a:r>
            <a:r>
              <a:rPr lang="ru-RU" sz="2200" dirty="0" err="1">
                <a:latin typeface="Myriad Pro" panose="020B0503030403020204" pitchFamily="34" charset="0"/>
              </a:rPr>
              <a:t>рішенням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Державної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надзвичайної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протиепізоотичної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комісії</a:t>
            </a:r>
            <a:r>
              <a:rPr lang="ru-RU" sz="2200" dirty="0">
                <a:latin typeface="Myriad Pro" panose="020B0503030403020204" pitchFamily="34" charset="0"/>
              </a:rPr>
              <a:t> при </a:t>
            </a:r>
            <a:r>
              <a:rPr lang="ru-RU" sz="2200" dirty="0" err="1">
                <a:latin typeface="Myriad Pro" panose="020B0503030403020204" pitchFamily="34" charset="0"/>
              </a:rPr>
              <a:t>Кабінеті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Міністрів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України</a:t>
            </a:r>
            <a:r>
              <a:rPr lang="ru-RU" sz="2200" dirty="0">
                <a:latin typeface="Myriad Pro" panose="020B0503030403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Закуповуйте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худобу </a:t>
            </a:r>
            <a:r>
              <a:rPr lang="ru-RU" sz="2200" dirty="0" err="1">
                <a:latin typeface="Myriad Pro" panose="020B0503030403020204" pitchFamily="34" charset="0"/>
              </a:rPr>
              <a:t>тільки</a:t>
            </a:r>
            <a:r>
              <a:rPr lang="ru-RU" sz="2200" dirty="0">
                <a:latin typeface="Myriad Pro" panose="020B0503030403020204" pitchFamily="34" charset="0"/>
              </a:rPr>
              <a:t> у </a:t>
            </a:r>
            <a:r>
              <a:rPr lang="ru-RU" sz="2200" dirty="0" err="1">
                <a:latin typeface="Myriad Pro" panose="020B0503030403020204" pitchFamily="34" charset="0"/>
              </a:rPr>
              <a:t>надійних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постачальників</a:t>
            </a:r>
            <a:r>
              <a:rPr lang="ru-RU" sz="2200" dirty="0">
                <a:latin typeface="Myriad Pro" panose="020B0503030403020204" pitchFamily="34" charset="0"/>
              </a:rPr>
              <a:t>. </a:t>
            </a:r>
            <a:r>
              <a:rPr lang="ru-RU" sz="2200" dirty="0" err="1">
                <a:latin typeface="Myriad Pro" panose="020B0503030403020204" pitchFamily="34" charset="0"/>
              </a:rPr>
              <a:t>Нові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тварини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мають</a:t>
            </a:r>
            <a:r>
              <a:rPr lang="ru-RU" sz="2200" dirty="0">
                <a:latin typeface="Myriad Pro" panose="020B0503030403020204" pitchFamily="34" charset="0"/>
              </a:rPr>
              <a:t> бути </a:t>
            </a:r>
            <a:r>
              <a:rPr lang="ru-RU" sz="2200" dirty="0" err="1">
                <a:latin typeface="Myriad Pro" panose="020B0503030403020204" pitchFamily="34" charset="0"/>
              </a:rPr>
              <a:t>оглянуті</a:t>
            </a:r>
            <a:r>
              <a:rPr lang="ru-RU" sz="2200" dirty="0">
                <a:latin typeface="Myriad Pro" panose="020B0503030403020204" pitchFamily="34" charset="0"/>
              </a:rPr>
              <a:t>  до </a:t>
            </a:r>
            <a:r>
              <a:rPr lang="ru-RU" sz="2200" dirty="0" err="1">
                <a:latin typeface="Myriad Pro" panose="020B0503030403020204" pitchFamily="34" charset="0"/>
              </a:rPr>
              <a:t>перевезення</a:t>
            </a:r>
            <a:r>
              <a:rPr lang="ru-RU" sz="2200" dirty="0">
                <a:latin typeface="Myriad Pro" panose="020B0503030403020204" pitchFamily="34" charset="0"/>
              </a:rPr>
              <a:t> та по </a:t>
            </a:r>
            <a:r>
              <a:rPr lang="ru-RU" sz="2200" dirty="0" err="1" smtClean="0">
                <a:latin typeface="Myriad Pro" panose="020B0503030403020204" pitchFamily="34" charset="0"/>
              </a:rPr>
              <a:t>прибутті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smtClean="0">
                <a:latin typeface="Myriad Pro" panose="020B0503030403020204" pitchFamily="34" charset="0"/>
              </a:rPr>
              <a:t>і </a:t>
            </a:r>
            <a:r>
              <a:rPr lang="ru-RU" sz="2200" dirty="0" err="1">
                <a:latin typeface="Myriad Pro" panose="020B0503030403020204" pitchFamily="34" charset="0"/>
              </a:rPr>
              <a:t>мають</a:t>
            </a:r>
            <a:r>
              <a:rPr lang="ru-RU" sz="2200" dirty="0">
                <a:latin typeface="Myriad Pro" panose="020B0503030403020204" pitchFamily="34" charset="0"/>
              </a:rPr>
              <a:t> бути </a:t>
            </a:r>
            <a:r>
              <a:rPr lang="ru-RU" sz="2200" dirty="0" err="1">
                <a:latin typeface="Myriad Pro" panose="020B0503030403020204" pitchFamily="34" charset="0"/>
              </a:rPr>
              <a:t>поміщені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під</a:t>
            </a:r>
            <a:r>
              <a:rPr lang="ru-RU" sz="2200" dirty="0">
                <a:latin typeface="Myriad Pro" panose="020B0503030403020204" pitchFamily="34" charset="0"/>
              </a:rPr>
              <a:t> карантин (</a:t>
            </a:r>
            <a:r>
              <a:rPr lang="ru-RU" sz="2200" dirty="0" err="1">
                <a:latin typeface="Myriad Pro" panose="020B0503030403020204" pitchFamily="34" charset="0"/>
              </a:rPr>
              <a:t>тобто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окремо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від</a:t>
            </a:r>
            <a:r>
              <a:rPr lang="ru-RU" sz="2200" dirty="0">
                <a:latin typeface="Myriad Pro" panose="020B0503030403020204" pitchFamily="34" charset="0"/>
              </a:rPr>
              <a:t> стада) на </a:t>
            </a:r>
            <a:r>
              <a:rPr lang="ru-RU" sz="2200" dirty="0" err="1">
                <a:latin typeface="Myriad Pro" panose="020B0503030403020204" pitchFamily="34" charset="0"/>
              </a:rPr>
              <a:t>період</a:t>
            </a:r>
            <a:r>
              <a:rPr lang="ru-RU" sz="2200" dirty="0">
                <a:latin typeface="Myriad Pro" panose="020B0503030403020204" pitchFamily="34" charset="0"/>
              </a:rPr>
              <a:t> 28 </a:t>
            </a:r>
            <a:r>
              <a:rPr lang="ru-RU" sz="2200" dirty="0" err="1">
                <a:latin typeface="Myriad Pro" panose="020B0503030403020204" pitchFamily="34" charset="0"/>
              </a:rPr>
              <a:t>днів</a:t>
            </a:r>
            <a:r>
              <a:rPr lang="ru-RU" sz="2200" dirty="0">
                <a:latin typeface="Myriad Pro" panose="020B0503030403020204" pitchFamily="34" charset="0"/>
              </a:rPr>
              <a:t>.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err="1" smtClean="0">
                <a:latin typeface="Myriad Pro" panose="020B0503030403020204" pitchFamily="34" charset="0"/>
              </a:rPr>
              <a:t>Під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час  </a:t>
            </a:r>
            <a:r>
              <a:rPr lang="ru-RU" sz="2200" dirty="0" err="1">
                <a:latin typeface="Myriad Pro" panose="020B0503030403020204" pitchFamily="34" charset="0"/>
              </a:rPr>
              <a:t>спалаху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>в </a:t>
            </a:r>
            <a:r>
              <a:rPr lang="ru-RU" sz="2200" dirty="0" err="1">
                <a:latin typeface="Myriad Pro" panose="020B0503030403020204" pitchFamily="34" charset="0"/>
              </a:rPr>
              <a:t>регіоні</a:t>
            </a:r>
            <a:r>
              <a:rPr lang="ru-RU" sz="2200" dirty="0">
                <a:latin typeface="Myriad Pro" panose="020B0503030403020204" pitchFamily="34" charset="0"/>
              </a:rPr>
              <a:t> не </a:t>
            </a:r>
            <a:r>
              <a:rPr lang="ru-RU" sz="2200" dirty="0" err="1">
                <a:latin typeface="Myriad Pro" panose="020B0503030403020204" pitchFamily="34" charset="0"/>
              </a:rPr>
              <a:t>вводьте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нових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тварин</a:t>
            </a:r>
            <a:r>
              <a:rPr lang="ru-RU" sz="2200" dirty="0">
                <a:latin typeface="Myriad Pro" panose="020B0503030403020204" pitchFamily="34" charset="0"/>
              </a:rPr>
              <a:t> до </a:t>
            </a:r>
            <a:r>
              <a:rPr lang="ru-RU" sz="2200" dirty="0" err="1">
                <a:latin typeface="Myriad Pro" panose="020B0503030403020204" pitchFamily="34" charset="0"/>
              </a:rPr>
              <a:t>свого</a:t>
            </a:r>
            <a:r>
              <a:rPr lang="ru-RU" sz="2200" dirty="0">
                <a:latin typeface="Myriad Pro" panose="020B0503030403020204" pitchFamily="34" charset="0"/>
              </a:rPr>
              <a:t> стада.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Myriad Pro" panose="020B0503030403020204" pitchFamily="34" charset="0"/>
              </a:rPr>
              <a:t>Регулярно </a:t>
            </a:r>
            <a:r>
              <a:rPr lang="ru-RU" sz="2200" dirty="0" err="1">
                <a:latin typeface="Myriad Pro" panose="020B0503030403020204" pitchFamily="34" charset="0"/>
              </a:rPr>
              <a:t>використовуйте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надійний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репелент</a:t>
            </a:r>
            <a:r>
              <a:rPr lang="ru-RU" sz="2200" dirty="0">
                <a:latin typeface="Myriad Pro" panose="020B0503030403020204" pitchFamily="34" charset="0"/>
              </a:rPr>
              <a:t> шляхом  </a:t>
            </a:r>
            <a:r>
              <a:rPr lang="ru-RU" sz="2200" dirty="0" err="1">
                <a:latin typeface="Myriad Pro" panose="020B0503030403020204" pitchFamily="34" charset="0"/>
              </a:rPr>
              <a:t>змочування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обприскування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або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точкового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використання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оскільки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комахи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err="1" smtClean="0">
                <a:latin typeface="Myriad Pro" panose="020B0503030403020204" pitchFamily="34" charset="0"/>
              </a:rPr>
              <a:t>які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харчуються</a:t>
            </a:r>
            <a:r>
              <a:rPr lang="ru-RU" sz="2200" dirty="0">
                <a:latin typeface="Myriad Pro" panose="020B0503030403020204" pitchFamily="34" charset="0"/>
              </a:rPr>
              <a:t>  </a:t>
            </a:r>
            <a:r>
              <a:rPr lang="ru-RU" sz="2200" dirty="0" err="1">
                <a:latin typeface="Myriad Pro" panose="020B0503030403020204" pitchFamily="34" charset="0"/>
              </a:rPr>
              <a:t>ураженими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відмерлими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клітинами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передають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вірус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здоровим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тваринам</a:t>
            </a:r>
            <a:endParaRPr lang="ru-RU" sz="2200" dirty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Застосовуйте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заходи, </a:t>
            </a:r>
            <a:r>
              <a:rPr lang="ru-RU" sz="2200" dirty="0" err="1">
                <a:latin typeface="Myriad Pro" panose="020B0503030403020204" pitchFamily="34" charset="0"/>
              </a:rPr>
              <a:t>направлені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smtClean="0">
                <a:latin typeface="Myriad Pro" panose="020B0503030403020204" pitchFamily="34" charset="0"/>
              </a:rPr>
              <a:t>на </a:t>
            </a:r>
            <a:r>
              <a:rPr lang="ru-RU" sz="2200" dirty="0" err="1">
                <a:latin typeface="Myriad Pro" panose="020B0503030403020204" pitchFamily="34" charset="0"/>
              </a:rPr>
              <a:t>знищення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стаціонарних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ареалів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мешкання</a:t>
            </a:r>
            <a:r>
              <a:rPr lang="ru-RU" sz="2200" dirty="0">
                <a:latin typeface="Myriad Pro" panose="020B0503030403020204" pitchFamily="34" charset="0"/>
              </a:rPr>
              <a:t> комах.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Скоротіть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кількість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відвідувачів</a:t>
            </a:r>
            <a:r>
              <a:rPr lang="ru-RU" sz="2200" dirty="0">
                <a:latin typeface="Myriad Pro" panose="020B0503030403020204" pitchFamily="34" charset="0"/>
              </a:rPr>
              <a:t> ферми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smtClean="0">
                <a:latin typeface="Myriad Pro" panose="020B0503030403020204" pitchFamily="34" charset="0"/>
              </a:rPr>
              <a:t>до </a:t>
            </a:r>
            <a:r>
              <a:rPr lang="ru-RU" sz="2200" dirty="0" err="1">
                <a:latin typeface="Myriad Pro" panose="020B0503030403020204" pitchFamily="34" charset="0"/>
              </a:rPr>
              <a:t>мінімуму</a:t>
            </a:r>
            <a:r>
              <a:rPr lang="ru-RU" sz="2200" dirty="0">
                <a:latin typeface="Myriad Pro" panose="020B0503030403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Myriad Pro" panose="020B0503030403020204" pitchFamily="34" charset="0"/>
              </a:rPr>
              <a:t>При </a:t>
            </a:r>
            <a:r>
              <a:rPr lang="ru-RU" sz="2200" dirty="0" err="1">
                <a:latin typeface="Myriad Pro" panose="020B0503030403020204" pitchFamily="34" charset="0"/>
              </a:rPr>
              <a:t>постановці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тварин</a:t>
            </a:r>
            <a:r>
              <a:rPr lang="ru-RU" sz="2200" dirty="0">
                <a:latin typeface="Myriad Pro" panose="020B0503030403020204" pitchFamily="34" charset="0"/>
              </a:rPr>
              <a:t> на </a:t>
            </a:r>
            <a:r>
              <a:rPr lang="ru-RU" sz="2200" dirty="0" err="1">
                <a:latin typeface="Myriad Pro" panose="020B0503030403020204" pitchFamily="34" charset="0"/>
              </a:rPr>
              <a:t>стійлове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утримання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після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закінчення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випасу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проводьте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обов’язковий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клінічний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огляд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тварин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>та </a:t>
            </a:r>
            <a:r>
              <a:rPr lang="ru-RU" sz="2200" dirty="0" err="1">
                <a:latin typeface="Myriad Pro" panose="020B0503030403020204" pitchFamily="34" charset="0"/>
              </a:rPr>
              <a:t>профілактичну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дезінсекцію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тваринницьких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приміщень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12847" r="25" b="16069"/>
          <a:stretch/>
        </p:blipFill>
        <p:spPr>
          <a:xfrm>
            <a:off x="7232202" y="17591640"/>
            <a:ext cx="6527860" cy="3493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9" name="Прямоугольник 48"/>
          <p:cNvSpPr/>
          <p:nvPr/>
        </p:nvSpPr>
        <p:spPr>
          <a:xfrm>
            <a:off x="7491867" y="21140975"/>
            <a:ext cx="6307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>
                <a:latin typeface="Myriad Pro" panose="020B0503030403020204" pitchFamily="34" charset="0"/>
              </a:rPr>
              <a:t>Виразкове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ураження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smtClean="0">
                <a:latin typeface="Myriad Pro" panose="020B0503030403020204" pitchFamily="34" charset="0"/>
              </a:rPr>
              <a:t>дійки </a:t>
            </a:r>
            <a:r>
              <a:rPr lang="ru-RU" sz="2200" i="1" dirty="0" err="1">
                <a:latin typeface="Myriad Pro" panose="020B0503030403020204" pitchFamily="34" charset="0"/>
              </a:rPr>
              <a:t>хворої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smtClean="0">
                <a:latin typeface="Myriad Pro" panose="020B0503030403020204" pitchFamily="34" charset="0"/>
              </a:rPr>
              <a:t/>
            </a:r>
            <a:br>
              <a:rPr lang="ru-RU" sz="2200" i="1" dirty="0" smtClean="0">
                <a:latin typeface="Myriad Pro" panose="020B0503030403020204" pitchFamily="34" charset="0"/>
              </a:rPr>
            </a:br>
            <a:r>
              <a:rPr lang="ru-RU" sz="2200" i="1" dirty="0" smtClean="0">
                <a:latin typeface="Myriad Pro" panose="020B0503030403020204" pitchFamily="34" charset="0"/>
              </a:rPr>
              <a:t>на </a:t>
            </a:r>
            <a:r>
              <a:rPr lang="ru-RU" sz="2200" i="1" dirty="0">
                <a:latin typeface="Myriad Pro" panose="020B0503030403020204" pitchFamily="34" charset="0"/>
              </a:rPr>
              <a:t>ЗВД ВРХ </a:t>
            </a:r>
            <a:r>
              <a:rPr lang="ru-RU" sz="2200" i="1" dirty="0" err="1">
                <a:latin typeface="Myriad Pro" panose="020B0503030403020204" pitchFamily="34" charset="0"/>
              </a:rPr>
              <a:t>тварини</a:t>
            </a:r>
            <a:endParaRPr lang="ru-RU" sz="2200" i="1" dirty="0">
              <a:latin typeface="Myriad Pro" panose="020B0503030403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119370" y="17757804"/>
            <a:ext cx="5421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©BFSA/TSVIATKO ALEXANDROV</a:t>
            </a:r>
            <a:endParaRPr lang="ru-RU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27341" r="-1" b="125"/>
          <a:stretch/>
        </p:blipFill>
        <p:spPr>
          <a:xfrm>
            <a:off x="7404883" y="12141705"/>
            <a:ext cx="6371161" cy="4222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Прямоугольник 51"/>
          <p:cNvSpPr/>
          <p:nvPr/>
        </p:nvSpPr>
        <p:spPr>
          <a:xfrm>
            <a:off x="7587861" y="16370773"/>
            <a:ext cx="5764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>
                <a:latin typeface="Myriad Pro" panose="020B0503030403020204" pitchFamily="34" charset="0"/>
              </a:rPr>
              <a:t>Виразкові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ураження</a:t>
            </a:r>
            <a:r>
              <a:rPr lang="ru-RU" sz="2200" i="1" dirty="0">
                <a:latin typeface="Myriad Pro" panose="020B0503030403020204" pitchFamily="34" charset="0"/>
              </a:rPr>
              <a:t> носового </a:t>
            </a:r>
            <a:r>
              <a:rPr lang="ru-RU" sz="2200" i="1" dirty="0" err="1">
                <a:latin typeface="Myriad Pro" panose="020B0503030403020204" pitchFamily="34" charset="0"/>
              </a:rPr>
              <a:t>дзеркала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err="1">
                <a:latin typeface="Myriad Pro" panose="020B0503030403020204" pitchFamily="34" charset="0"/>
              </a:rPr>
              <a:t>хворої</a:t>
            </a:r>
            <a:r>
              <a:rPr lang="ru-RU" sz="2200" i="1" dirty="0">
                <a:latin typeface="Myriad Pro" panose="020B0503030403020204" pitchFamily="34" charset="0"/>
              </a:rPr>
              <a:t> </a:t>
            </a:r>
            <a:r>
              <a:rPr lang="ru-RU" sz="2200" i="1" dirty="0" smtClean="0">
                <a:latin typeface="Myriad Pro" panose="020B0503030403020204" pitchFamily="34" charset="0"/>
              </a:rPr>
              <a:t>на </a:t>
            </a:r>
            <a:r>
              <a:rPr lang="ru-RU" sz="2200" i="1" dirty="0">
                <a:latin typeface="Myriad Pro" panose="020B0503030403020204" pitchFamily="34" charset="0"/>
              </a:rPr>
              <a:t>ЗВД ВРХ </a:t>
            </a:r>
            <a:r>
              <a:rPr lang="ru-RU" sz="2200" i="1" dirty="0" err="1">
                <a:latin typeface="Myriad Pro" panose="020B0503030403020204" pitchFamily="34" charset="0"/>
              </a:rPr>
              <a:t>тварини</a:t>
            </a:r>
            <a:endParaRPr lang="ru-RU" sz="2200" i="1" dirty="0">
              <a:latin typeface="Myriad Pro" panose="020B0503030403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51600" y="12298906"/>
            <a:ext cx="5421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©BFSA/TSVIATKO ALEXANDROV</a:t>
            </a:r>
            <a:endParaRPr lang="ru-RU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83" y="3128326"/>
            <a:ext cx="6489751" cy="105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3944" y="3351579"/>
            <a:ext cx="47499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Заразний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вузликовий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дерматит (ЗВД)</a:t>
            </a:r>
            <a:endParaRPr lang="uk-UA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179" y="3172890"/>
            <a:ext cx="6489751" cy="105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53563" y="3456080"/>
            <a:ext cx="48834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Як </a:t>
            </a:r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можуть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заразитися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ваші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тварини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?</a:t>
            </a:r>
            <a:endParaRPr lang="uk-UA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77" y="9719709"/>
            <a:ext cx="6512928" cy="9894021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877104" y="9979994"/>
            <a:ext cx="5764797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200" dirty="0">
                <a:latin typeface="Myriad Pro" panose="020B0503030403020204" pitchFamily="34" charset="0"/>
              </a:rPr>
              <a:t>В </a:t>
            </a:r>
            <a:r>
              <a:rPr lang="ru-RU" sz="2200" dirty="0" err="1">
                <a:latin typeface="Myriad Pro" panose="020B0503030403020204" pitchFamily="34" charset="0"/>
              </a:rPr>
              <a:t>інфікованих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тварин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спостерігають</a:t>
            </a:r>
            <a:r>
              <a:rPr lang="ru-RU" sz="2200" dirty="0">
                <a:latin typeface="Myriad Pro" panose="020B0503030403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Високу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температуру, </a:t>
            </a:r>
            <a:r>
              <a:rPr lang="ru-RU" sz="2200" dirty="0" err="1">
                <a:latin typeface="Myriad Pro" panose="020B0503030403020204" pitchFamily="34" charset="0"/>
              </a:rPr>
              <a:t>втрату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апетиту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smtClean="0">
                <a:latin typeface="Myriad Pro" panose="020B0503030403020204" pitchFamily="34" charset="0"/>
              </a:rPr>
              <a:t>та </a:t>
            </a:r>
            <a:r>
              <a:rPr lang="ru-RU" sz="2200" dirty="0" err="1">
                <a:latin typeface="Myriad Pro" panose="020B0503030403020204" pitchFamily="34" charset="0"/>
              </a:rPr>
              <a:t>зниження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надоїв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Тверді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круглі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вузлики</a:t>
            </a:r>
            <a:r>
              <a:rPr lang="ru-RU" sz="2200" dirty="0">
                <a:latin typeface="Myriad Pro" panose="020B0503030403020204" pitchFamily="34" charset="0"/>
              </a:rPr>
              <a:t> на </a:t>
            </a:r>
            <a:r>
              <a:rPr lang="ru-RU" sz="2200" dirty="0" err="1">
                <a:latin typeface="Myriad Pro" panose="020B0503030403020204" pitchFamily="34" charset="0"/>
              </a:rPr>
              <a:t>шкірі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розміром</a:t>
            </a:r>
            <a:r>
              <a:rPr lang="ru-RU" sz="2200" dirty="0">
                <a:latin typeface="Myriad Pro" panose="020B0503030403020204" pitchFamily="34" charset="0"/>
              </a:rPr>
              <a:t> 1-5 см (</a:t>
            </a:r>
            <a:r>
              <a:rPr lang="ru-RU" sz="2200" dirty="0" err="1">
                <a:latin typeface="Myriad Pro" panose="020B0503030403020204" pitchFamily="34" charset="0"/>
              </a:rPr>
              <a:t>зазвичай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спочатку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проявляються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/>
            </a:r>
            <a:br>
              <a:rPr lang="ru-RU" sz="2200" dirty="0" smtClean="0">
                <a:latin typeface="Myriad Pro" panose="020B0503030403020204" pitchFamily="34" charset="0"/>
              </a:rPr>
            </a:br>
            <a:r>
              <a:rPr lang="ru-RU" sz="2200" dirty="0" smtClean="0">
                <a:latin typeface="Myriad Pro" panose="020B0503030403020204" pitchFamily="34" charset="0"/>
              </a:rPr>
              <a:t>на </a:t>
            </a:r>
            <a:r>
              <a:rPr lang="ru-RU" sz="2200" dirty="0" err="1">
                <a:latin typeface="Myriad Pro" panose="020B0503030403020204" pitchFamily="34" charset="0"/>
              </a:rPr>
              <a:t>голові</a:t>
            </a:r>
            <a:r>
              <a:rPr lang="ru-RU" sz="2200" dirty="0">
                <a:latin typeface="Myriad Pro" panose="020B0503030403020204" pitchFamily="34" charset="0"/>
              </a:rPr>
              <a:t> та </a:t>
            </a:r>
            <a:r>
              <a:rPr lang="ru-RU" sz="2200" dirty="0" err="1">
                <a:latin typeface="Myriad Pro" panose="020B0503030403020204" pitchFamily="34" charset="0"/>
              </a:rPr>
              <a:t>шиї</a:t>
            </a:r>
            <a:r>
              <a:rPr lang="ru-RU" sz="2200" dirty="0">
                <a:latin typeface="Myriad Pro" panose="020B0503030403020204" pitchFamily="34" charset="0"/>
              </a:rPr>
              <a:t>). У </a:t>
            </a:r>
            <a:r>
              <a:rPr lang="ru-RU" sz="2200" dirty="0" err="1">
                <a:latin typeface="Myriad Pro" panose="020B0503030403020204" pitchFamily="34" charset="0"/>
              </a:rPr>
              <a:t>довгошерстої</a:t>
            </a:r>
            <a:r>
              <a:rPr lang="ru-RU" sz="2200" dirty="0">
                <a:latin typeface="Myriad Pro" panose="020B0503030403020204" pitchFamily="34" charset="0"/>
              </a:rPr>
              <a:t> ВРХ </a:t>
            </a:r>
            <a:r>
              <a:rPr lang="ru-RU" sz="2200" dirty="0" err="1">
                <a:latin typeface="Myriad Pro" panose="020B0503030403020204" pitchFamily="34" charset="0"/>
              </a:rPr>
              <a:t>їх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важко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виявити</a:t>
            </a:r>
            <a:r>
              <a:rPr lang="ru-RU" sz="2200" dirty="0">
                <a:latin typeface="Myriad Pro" panose="020B0503030403020204" pitchFamily="34" charset="0"/>
              </a:rPr>
              <a:t>, за </a:t>
            </a:r>
            <a:r>
              <a:rPr lang="ru-RU" sz="2200" dirty="0" err="1">
                <a:latin typeface="Myriad Pro" panose="020B0503030403020204" pitchFamily="34" charset="0"/>
              </a:rPr>
              <a:t>виключенням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випадків</a:t>
            </a:r>
            <a:r>
              <a:rPr lang="ru-RU" sz="2200" dirty="0">
                <a:latin typeface="Myriad Pro" panose="020B0503030403020204" pitchFamily="34" charset="0"/>
              </a:rPr>
              <a:t>, коли </a:t>
            </a:r>
            <a:r>
              <a:rPr lang="ru-RU" sz="2200" dirty="0" err="1">
                <a:latin typeface="Myriad Pro" panose="020B0503030403020204" pitchFamily="34" charset="0"/>
              </a:rPr>
              <a:t>шкіра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волога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або</a:t>
            </a:r>
            <a:r>
              <a:rPr lang="ru-RU" sz="2200" dirty="0">
                <a:latin typeface="Myriad Pro" panose="020B0503030403020204" pitchFamily="34" charset="0"/>
              </a:rPr>
              <a:t> при </a:t>
            </a:r>
            <a:r>
              <a:rPr lang="ru-RU" sz="2200" dirty="0" err="1">
                <a:latin typeface="Myriad Pro" panose="020B0503030403020204" pitchFamily="34" charset="0"/>
              </a:rPr>
              <a:t>прощупуванні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Нодул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може</a:t>
            </a:r>
            <a:r>
              <a:rPr lang="ru-RU" sz="2200" dirty="0">
                <a:latin typeface="Myriad Pro" panose="020B0503030403020204" pitchFamily="34" charset="0"/>
              </a:rPr>
              <a:t> бути як </a:t>
            </a:r>
            <a:r>
              <a:rPr lang="ru-RU" sz="2200" dirty="0" err="1">
                <a:latin typeface="Myriad Pro" panose="020B0503030403020204" pitchFamily="34" charset="0"/>
              </a:rPr>
              <a:t>декілька</a:t>
            </a:r>
            <a:r>
              <a:rPr lang="ru-RU" sz="2200" dirty="0">
                <a:latin typeface="Myriad Pro" panose="020B0503030403020204" pitchFamily="34" charset="0"/>
              </a:rPr>
              <a:t> (легка форма), так і </a:t>
            </a:r>
            <a:r>
              <a:rPr lang="ru-RU" sz="2200" dirty="0" err="1">
                <a:latin typeface="Myriad Pro" panose="020B0503030403020204" pitchFamily="34" charset="0"/>
              </a:rPr>
              <a:t>дуже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багато</a:t>
            </a:r>
            <a:r>
              <a:rPr lang="ru-RU" sz="2200" dirty="0">
                <a:latin typeface="Myriad Pro" panose="020B0503030403020204" pitchFamily="34" charset="0"/>
              </a:rPr>
              <a:t>, з </a:t>
            </a:r>
            <a:r>
              <a:rPr lang="ru-RU" sz="2200" dirty="0" err="1">
                <a:latin typeface="Myriad Pro" panose="020B0503030403020204" pitchFamily="34" charset="0"/>
              </a:rPr>
              <a:t>ураженням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всього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 smtClean="0">
                <a:latin typeface="Myriad Pro" panose="020B0503030403020204" pitchFamily="34" charset="0"/>
              </a:rPr>
              <a:t>тіла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(тяжка форма).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Вузлики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можуть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зникнути</a:t>
            </a:r>
            <a:r>
              <a:rPr lang="ru-RU" sz="2200" dirty="0">
                <a:latin typeface="Myriad Pro" panose="020B0503030403020204" pitchFamily="34" charset="0"/>
              </a:rPr>
              <a:t> з часом але, як правило, центр </a:t>
            </a:r>
            <a:r>
              <a:rPr lang="ru-RU" sz="2200" dirty="0" err="1">
                <a:latin typeface="Myriad Pro" panose="020B0503030403020204" pitchFamily="34" charset="0"/>
              </a:rPr>
              <a:t>ураження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відлущується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>
                <a:latin typeface="Myriad Pro" panose="020B0503030403020204" pitchFamily="34" charset="0"/>
              </a:rPr>
              <a:t>залишаючи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глибокі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виразки</a:t>
            </a:r>
            <a:r>
              <a:rPr lang="ru-RU" sz="2200" dirty="0">
                <a:latin typeface="Myriad Pro" panose="020B0503030403020204" pitchFamily="34" charset="0"/>
              </a:rPr>
              <a:t>, </a:t>
            </a:r>
            <a:r>
              <a:rPr lang="ru-RU" sz="2200" dirty="0" err="1" smtClean="0">
                <a:latin typeface="Myriad Pro" panose="020B0503030403020204" pitchFamily="34" charset="0"/>
              </a:rPr>
              <a:t>які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 smtClean="0">
                <a:latin typeface="Myriad Pro" panose="020B0503030403020204" pitchFamily="34" charset="0"/>
              </a:rPr>
              <a:t>приваблюють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комах.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Виразки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на </a:t>
            </a:r>
            <a:r>
              <a:rPr lang="ru-RU" sz="2200" dirty="0" err="1">
                <a:latin typeface="Myriad Pro" panose="020B0503030403020204" pitchFamily="34" charset="0"/>
              </a:rPr>
              <a:t>морді</a:t>
            </a:r>
            <a:r>
              <a:rPr lang="ru-RU" sz="2200" dirty="0">
                <a:latin typeface="Myriad Pro" panose="020B0503030403020204" pitchFamily="34" charset="0"/>
              </a:rPr>
              <a:t>, губах, </a:t>
            </a:r>
            <a:r>
              <a:rPr lang="ru-RU" sz="2200" dirty="0" err="1">
                <a:latin typeface="Myriad Pro" panose="020B0503030403020204" pitchFamily="34" charset="0"/>
              </a:rPr>
              <a:t>всередині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носової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smtClean="0">
                <a:latin typeface="Myriad Pro" panose="020B0503030403020204" pitchFamily="34" charset="0"/>
              </a:rPr>
              <a:t>та </a:t>
            </a:r>
            <a:r>
              <a:rPr lang="ru-RU" sz="2200" dirty="0" err="1">
                <a:latin typeface="Myriad Pro" panose="020B0503030403020204" pitchFamily="34" charset="0"/>
              </a:rPr>
              <a:t>ротової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порожнини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Виділення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з очей та носа і </a:t>
            </a:r>
            <a:r>
              <a:rPr lang="ru-RU" sz="2200" dirty="0" err="1">
                <a:latin typeface="Myriad Pro" panose="020B0503030403020204" pitchFamily="34" charset="0"/>
              </a:rPr>
              <a:t>надмірне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слиновиділення</a:t>
            </a:r>
            <a:r>
              <a:rPr lang="ru-RU" sz="2200" dirty="0">
                <a:latin typeface="Myriad Pro" panose="020B0503030403020204" pitchFamily="34" charset="0"/>
              </a:rPr>
              <a:t>.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Збільшення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лімфатичних</a:t>
            </a:r>
            <a:r>
              <a:rPr lang="ru-RU" sz="2200" dirty="0">
                <a:latin typeface="Myriad Pro" panose="020B0503030403020204" pitchFamily="34" charset="0"/>
              </a:rPr>
              <a:t> </a:t>
            </a:r>
            <a:r>
              <a:rPr lang="ru-RU" sz="2200" dirty="0" err="1">
                <a:latin typeface="Myriad Pro" panose="020B0503030403020204" pitchFamily="34" charset="0"/>
              </a:rPr>
              <a:t>вузлів</a:t>
            </a:r>
            <a:r>
              <a:rPr lang="ru-RU" sz="2200" dirty="0" smtClean="0">
                <a:latin typeface="Myriad Pro" panose="020B0503030403020204" pitchFamily="34" charset="0"/>
              </a:rPr>
              <a:t>.</a:t>
            </a:r>
            <a:endParaRPr lang="en-US" sz="2200" dirty="0" smtClean="0">
              <a:latin typeface="Myriad Pro" panose="020B0503030403020204" pitchFamily="34" charset="0"/>
            </a:endParaRP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uk-UA" sz="2200" dirty="0">
                <a:latin typeface="Myriad Pro" panose="020B0503030403020204" pitchFamily="34" charset="0"/>
              </a:rPr>
              <a:t>Майте на увазі, що деякі заражені тварини можуть не проявляти жодних ознак </a:t>
            </a:r>
            <a:r>
              <a:rPr lang="uk-UA" sz="2200" dirty="0" smtClean="0">
                <a:latin typeface="Myriad Pro" panose="020B0503030403020204" pitchFamily="34" charset="0"/>
              </a:rPr>
              <a:t>хвороби</a:t>
            </a:r>
            <a:r>
              <a:rPr lang="en-US" sz="2200" dirty="0" smtClean="0">
                <a:latin typeface="Myriad Pro" panose="020B0503030403020204" pitchFamily="34" charset="0"/>
              </a:rPr>
              <a:t>!</a:t>
            </a:r>
            <a:r>
              <a:rPr lang="uk-UA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>
                <a:latin typeface="Myriad Pro" panose="020B0503030403020204" pitchFamily="34" charset="0"/>
              </a:rPr>
              <a:t>А</a:t>
            </a:r>
            <a:r>
              <a:rPr lang="uk-UA" sz="2200" dirty="0" err="1" smtClean="0">
                <a:latin typeface="Myriad Pro" panose="020B0503030403020204" pitchFamily="34" charset="0"/>
              </a:rPr>
              <a:t>ле</a:t>
            </a:r>
            <a:r>
              <a:rPr lang="uk-UA" sz="2200" dirty="0" smtClean="0">
                <a:latin typeface="Myriad Pro" panose="020B0503030403020204" pitchFamily="34" charset="0"/>
              </a:rPr>
              <a:t> </a:t>
            </a:r>
            <a:r>
              <a:rPr lang="uk-UA" sz="2200" dirty="0">
                <a:latin typeface="Myriad Pro" panose="020B0503030403020204" pitchFamily="34" charset="0"/>
              </a:rPr>
              <a:t>вони містять вірус в крові і можуть передавати його через кровосисних комах.</a:t>
            </a:r>
            <a:endParaRPr lang="ru-RU" sz="2200" dirty="0">
              <a:latin typeface="Myriad Pro" panose="020B0503030403020204" pitchFamily="34" charset="0"/>
            </a:endParaRP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ru-RU" sz="2200" dirty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26" y="9096990"/>
            <a:ext cx="6512928" cy="1058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3040" y="9340521"/>
            <a:ext cx="5764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Як </a:t>
            </a:r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виглядає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ЗВД?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615" y="22285883"/>
            <a:ext cx="6489751" cy="105820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7743830" y="22475728"/>
            <a:ext cx="5764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Лікування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73" y="24654465"/>
            <a:ext cx="6508493" cy="231697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7375848" y="24940762"/>
            <a:ext cx="59980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Myriad Pro" panose="020B0503030403020204" pitchFamily="34" charset="0"/>
              </a:rPr>
              <a:t>За </a:t>
            </a:r>
            <a:r>
              <a:rPr lang="ru-RU" sz="2200" dirty="0" err="1">
                <a:solidFill>
                  <a:srgbClr val="C00000"/>
                </a:solidFill>
                <a:latin typeface="Myriad Pro" panose="020B0503030403020204" pitchFamily="34" charset="0"/>
              </a:rPr>
              <a:t>додатковою</a:t>
            </a:r>
            <a:r>
              <a:rPr lang="ru-RU" sz="2200" dirty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Myriad Pro" panose="020B0503030403020204" pitchFamily="34" charset="0"/>
              </a:rPr>
              <a:t>інформацією</a:t>
            </a:r>
            <a:r>
              <a:rPr lang="ru-RU" sz="2200" dirty="0">
                <a:solidFill>
                  <a:srgbClr val="C00000"/>
                </a:solidFill>
                <a:latin typeface="Myriad Pro" panose="020B0503030403020204" pitchFamily="34" charset="0"/>
              </a:rPr>
              <a:t> по </a:t>
            </a:r>
            <a:r>
              <a:rPr lang="ru-RU" sz="2200" dirty="0" err="1">
                <a:solidFill>
                  <a:srgbClr val="C00000"/>
                </a:solidFill>
                <a:latin typeface="Myriad Pro" panose="020B0503030403020204" pitchFamily="34" charset="0"/>
              </a:rPr>
              <a:t>цій</a:t>
            </a:r>
            <a:r>
              <a:rPr lang="ru-RU" sz="2200" dirty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Myriad Pro" panose="020B0503030403020204" pitchFamily="34" charset="0"/>
              </a:rPr>
              <a:t>тематиці</a:t>
            </a:r>
            <a:r>
              <a:rPr lang="ru-RU" sz="2200" dirty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Myriad Pro" panose="020B0503030403020204" pitchFamily="34" charset="0"/>
              </a:rPr>
              <a:t>звертайтеся</a:t>
            </a:r>
            <a:r>
              <a:rPr lang="ru-RU" sz="2200" dirty="0">
                <a:solidFill>
                  <a:srgbClr val="C00000"/>
                </a:solidFill>
                <a:latin typeface="Myriad Pro" panose="020B0503030403020204" pitchFamily="34" charset="0"/>
              </a:rPr>
              <a:t> до </a:t>
            </a:r>
            <a:endParaRPr lang="en-US" sz="2200" dirty="0" smtClean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sz="2200" dirty="0" err="1" smtClean="0">
                <a:solidFill>
                  <a:srgbClr val="C00000"/>
                </a:solidFill>
                <a:latin typeface="Myriad Pro" panose="020B0503030403020204" pitchFamily="34" charset="0"/>
              </a:rPr>
              <a:t>Посібника</a:t>
            </a:r>
            <a:r>
              <a:rPr lang="ru-RU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Myriad Pro" panose="020B0503030403020204" pitchFamily="34" charset="0"/>
              </a:rPr>
              <a:t>ФАО для </a:t>
            </a:r>
            <a:r>
              <a:rPr lang="ru-RU" sz="2200" dirty="0" err="1">
                <a:solidFill>
                  <a:srgbClr val="C00000"/>
                </a:solidFill>
                <a:latin typeface="Myriad Pro" panose="020B0503030403020204" pitchFamily="34" charset="0"/>
              </a:rPr>
              <a:t>ветеринарних</a:t>
            </a:r>
            <a:r>
              <a:rPr lang="ru-RU" sz="2200" dirty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Myriad Pro" panose="020B0503030403020204" pitchFamily="34" charset="0"/>
              </a:rPr>
              <a:t>лікарів</a:t>
            </a:r>
            <a:r>
              <a:rPr lang="ru-RU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:</a:t>
            </a:r>
          </a:p>
          <a:p>
            <a:pPr algn="ctr"/>
            <a:endParaRPr lang="ru-RU" sz="2200" dirty="0">
              <a:latin typeface="Myriad Pro" panose="020B0503030403020204" pitchFamily="34" charset="0"/>
            </a:endParaRPr>
          </a:p>
          <a:p>
            <a:pPr algn="ctr"/>
            <a:r>
              <a:rPr lang="en-US" sz="2200" dirty="0">
                <a:solidFill>
                  <a:schemeClr val="accent1"/>
                </a:solidFill>
                <a:latin typeface="Myriad Pro" panose="020B0503030403020204" pitchFamily="34" charset="0"/>
              </a:rPr>
              <a:t>http://www.fao.org/3/i7330uk/I7330UK.pdf</a:t>
            </a:r>
            <a:endParaRPr lang="ru-RU" sz="2200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2305" y="23543649"/>
            <a:ext cx="5043625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Myriad Pro" panose="020B0503030403020204" pitchFamily="34" charset="0"/>
              </a:rPr>
              <a:t>Ефективного</a:t>
            </a:r>
            <a:r>
              <a:rPr lang="ru-RU" sz="2200" dirty="0" smtClean="0">
                <a:latin typeface="Myriad Pro" panose="020B0503030403020204" pitchFamily="34" charset="0"/>
              </a:rPr>
              <a:t> </a:t>
            </a:r>
            <a:r>
              <a:rPr lang="ru-RU" sz="2200" dirty="0" err="1" smtClean="0">
                <a:latin typeface="Myriad Pro" panose="020B0503030403020204" pitchFamily="34" charset="0"/>
              </a:rPr>
              <a:t>лікування</a:t>
            </a:r>
            <a:r>
              <a:rPr lang="ru-RU" sz="2200" dirty="0" smtClean="0">
                <a:latin typeface="Myriad Pro" panose="020B0503030403020204" pitchFamily="34" charset="0"/>
              </a:rPr>
              <a:t> ЗВД не </a:t>
            </a:r>
            <a:r>
              <a:rPr lang="ru-RU" sz="2200" dirty="0" err="1" smtClean="0">
                <a:latin typeface="Myriad Pro" panose="020B0503030403020204" pitchFamily="34" charset="0"/>
              </a:rPr>
              <a:t>існує</a:t>
            </a:r>
            <a:endParaRPr lang="ru-RU" sz="2200" dirty="0">
              <a:latin typeface="Myriad Pro" panose="020B0503030403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8" t="13847" r="1953" b="2193"/>
          <a:stretch/>
        </p:blipFill>
        <p:spPr>
          <a:xfrm>
            <a:off x="351003" y="19849769"/>
            <a:ext cx="6477000" cy="5746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Прямоугольник 64"/>
          <p:cNvSpPr/>
          <p:nvPr/>
        </p:nvSpPr>
        <p:spPr>
          <a:xfrm>
            <a:off x="878554" y="20047647"/>
            <a:ext cx="5421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©BFSA/TSVIATKO ALEXANDROV</a:t>
            </a:r>
            <a:endParaRPr lang="ru-RU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844079" y="22032941"/>
            <a:ext cx="5421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A-C-D ©BFSA/TSVIATKO ALEXANDROV</a:t>
            </a:r>
            <a:r>
              <a:rPr lang="en-US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</a:t>
            </a:r>
            <a:r>
              <a:rPr lang="uk-UA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uk-UA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B </a:t>
            </a: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©EEVA TUPPURAINEN</a:t>
            </a:r>
            <a:endParaRPr lang="ru-RU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214</Words>
  <Application>Microsoft Office PowerPoint</Application>
  <PresentationFormat>Произвольный</PresentationFormat>
  <Paragraphs>60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Віталій Бацевич</dc:creator>
  <cp:lastModifiedBy>Ганна Лавренюк</cp:lastModifiedBy>
  <cp:revision>30</cp:revision>
  <dcterms:created xsi:type="dcterms:W3CDTF">2018-12-25T08:36:26Z</dcterms:created>
  <dcterms:modified xsi:type="dcterms:W3CDTF">2019-02-08T09:11:50Z</dcterms:modified>
</cp:coreProperties>
</file>