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257" r:id="rId4"/>
  </p:sldIdLst>
  <p:sldSz cx="10693400" cy="7561263"/>
  <p:notesSz cx="6858000" cy="9144000"/>
  <p:defaultTextStyle>
    <a:defPPr>
      <a:defRPr lang="en-US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468"/>
    <a:srgbClr val="80C535"/>
    <a:srgbClr val="250468"/>
    <a:srgbClr val="66FF33"/>
    <a:srgbClr val="003366"/>
    <a:srgbClr val="21045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714" autoAdjust="0"/>
  </p:normalViewPr>
  <p:slideViewPr>
    <p:cSldViewPr>
      <p:cViewPr varScale="1">
        <p:scale>
          <a:sx n="68" d="100"/>
          <a:sy n="68" d="100"/>
        </p:scale>
        <p:origin x="1116" y="60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8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65F12-D456-4ABF-97BF-F5D436521261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266CB-6985-4837-8E77-40CAB1F46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2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2648C-F519-4B60-97BB-6AE3D19578BE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0A93E-8348-45F6-ABB8-8A528A28CB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8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0A93E-8348-45F6-ABB8-8A528A28CB7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9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/>
          <a:lstStyle/>
          <a:p>
            <a:fld id="{028D91C4-B3AC-4F25-AC42-E6E2E4A46996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/>
          <a:lstStyle/>
          <a:p>
            <a:fld id="{EC98BA13-C85E-4BAA-A9DA-4C0BB1870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0EEC0E28-A858-4C3A-9E84-3912AE08EEA6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EB70070D-7D60-4EF2-AB84-45A63FED5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veterinarians 1.emf"/>
          <p:cNvPicPr>
            <a:picLocks noChangeAspect="1"/>
          </p:cNvPicPr>
          <p:nvPr userDrawn="1"/>
        </p:nvPicPr>
        <p:blipFill>
          <a:blip r:embed="rId3"/>
          <a:srcRect b="1816"/>
          <a:stretch>
            <a:fillRect/>
          </a:stretch>
        </p:blipFill>
        <p:spPr>
          <a:xfrm>
            <a:off x="0" y="0"/>
            <a:ext cx="10692000" cy="7549035"/>
          </a:xfrm>
          <a:prstGeom prst="rect">
            <a:avLst/>
          </a:prstGeom>
        </p:spPr>
      </p:pic>
      <p:pic>
        <p:nvPicPr>
          <p:cNvPr id="10" name="Picture 9" descr="krava.wm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03824" y="4352134"/>
            <a:ext cx="5320018" cy="32147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eterinarians 2.emf"/>
          <p:cNvPicPr>
            <a:picLocks/>
          </p:cNvPicPr>
          <p:nvPr userDrawn="1"/>
        </p:nvPicPr>
        <p:blipFill>
          <a:blip r:embed="rId3"/>
          <a:srcRect t="1816" b="1816"/>
          <a:stretch>
            <a:fillRect/>
          </a:stretch>
        </p:blipFill>
        <p:spPr>
          <a:xfrm>
            <a:off x="0" y="0"/>
            <a:ext cx="10692000" cy="756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70902" y="5220791"/>
            <a:ext cx="3550196" cy="15841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28939" y="209881"/>
            <a:ext cx="3143272" cy="3766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000" dirty="0" smtClean="0">
                <a:solidFill>
                  <a:srgbClr val="250468"/>
                </a:solidFill>
              </a:rPr>
              <a:t>Более подробную информацию можно получить из Руководства ФАО для ветеринарных врачей по ссылке:</a:t>
            </a:r>
            <a:r>
              <a:rPr lang="en-US" sz="1000" dirty="0" smtClean="0">
                <a:solidFill>
                  <a:srgbClr val="250468"/>
                </a:solidFill>
              </a:rPr>
              <a:t> </a:t>
            </a:r>
            <a:r>
              <a:rPr lang="en-US" sz="1000" dirty="0">
                <a:solidFill>
                  <a:srgbClr val="250468"/>
                </a:solidFill>
              </a:rPr>
              <a:t>http://www.fao.org/3/i7330ru/I7330RU.pdf</a:t>
            </a:r>
            <a:endParaRPr lang="en-US" sz="1000" dirty="0" smtClean="0">
              <a:solidFill>
                <a:srgbClr val="250468"/>
              </a:solidFill>
            </a:endParaRPr>
          </a:p>
          <a:p>
            <a:pPr>
              <a:lnSpc>
                <a:spcPct val="114000"/>
              </a:lnSpc>
            </a:pPr>
            <a:endParaRPr lang="en-US" sz="1000" dirty="0" smtClean="0">
              <a:solidFill>
                <a:srgbClr val="250468"/>
              </a:solidFill>
            </a:endParaRPr>
          </a:p>
          <a:p>
            <a:pPr>
              <a:lnSpc>
                <a:spcPct val="114000"/>
              </a:lnSpc>
            </a:pPr>
            <a:endParaRPr lang="en-US" sz="1000" dirty="0" smtClean="0">
              <a:solidFill>
                <a:srgbClr val="250468"/>
              </a:solidFill>
            </a:endParaRPr>
          </a:p>
          <a:p>
            <a:pPr>
              <a:lnSpc>
                <a:spcPct val="114000"/>
              </a:lnSpc>
            </a:pPr>
            <a:r>
              <a:rPr lang="ru-RU" sz="1000" dirty="0" smtClean="0">
                <a:solidFill>
                  <a:srgbClr val="250468"/>
                </a:solidFill>
              </a:rPr>
              <a:t>КОНТАКТЫ</a:t>
            </a:r>
            <a:r>
              <a:rPr lang="en-US" sz="1000" dirty="0" smtClean="0">
                <a:solidFill>
                  <a:srgbClr val="250468"/>
                </a:solidFill>
              </a:rPr>
              <a:t>:</a:t>
            </a:r>
          </a:p>
          <a:p>
            <a:pPr>
              <a:lnSpc>
                <a:spcPct val="114000"/>
              </a:lnSpc>
            </a:pPr>
            <a:r>
              <a:rPr lang="ru-RU" sz="1000" b="1" dirty="0" smtClean="0">
                <a:solidFill>
                  <a:srgbClr val="250468"/>
                </a:solidFill>
              </a:rPr>
              <a:t>Департамент ветеринарного и продовольственного надзора Министерства сельского хозяйства и продовольствия Республики Беларусь </a:t>
            </a:r>
            <a:endParaRPr lang="en-US" sz="1000" b="1" dirty="0" smtClean="0">
              <a:solidFill>
                <a:srgbClr val="250468"/>
              </a:solidFill>
            </a:endParaRPr>
          </a:p>
          <a:p>
            <a:pPr>
              <a:lnSpc>
                <a:spcPct val="114000"/>
              </a:lnSpc>
            </a:pPr>
            <a:r>
              <a:rPr lang="ru-RU" sz="1000" dirty="0" smtClean="0">
                <a:solidFill>
                  <a:srgbClr val="250468"/>
                </a:solidFill>
              </a:rPr>
              <a:t>Адрес</a:t>
            </a:r>
            <a:r>
              <a:rPr lang="en-US" sz="1000" dirty="0" smtClean="0">
                <a:solidFill>
                  <a:srgbClr val="250468"/>
                </a:solidFill>
              </a:rPr>
              <a:t>: </a:t>
            </a:r>
            <a:r>
              <a:rPr lang="ru-RU" sz="1000" dirty="0" smtClean="0">
                <a:solidFill>
                  <a:srgbClr val="250468"/>
                </a:solidFill>
              </a:rPr>
              <a:t>ул. Кирова, 15, г. Минск</a:t>
            </a:r>
            <a:endParaRPr lang="en-US" sz="1000" dirty="0" smtClean="0">
              <a:solidFill>
                <a:srgbClr val="250468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1000" dirty="0" smtClean="0">
                <a:solidFill>
                  <a:srgbClr val="250468"/>
                </a:solidFill>
              </a:rPr>
              <a:t>Tel .: + </a:t>
            </a:r>
            <a:r>
              <a:rPr lang="ru-RU" sz="1000" dirty="0">
                <a:solidFill>
                  <a:srgbClr val="1E0468"/>
                </a:solidFill>
              </a:rPr>
              <a:t>+37517-327-27-78</a:t>
            </a:r>
            <a:endParaRPr lang="en-US" sz="1000" dirty="0" smtClean="0">
              <a:solidFill>
                <a:srgbClr val="1E0468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1000" dirty="0" smtClean="0">
                <a:solidFill>
                  <a:srgbClr val="250468"/>
                </a:solidFill>
              </a:rPr>
              <a:t>e-mail: </a:t>
            </a:r>
            <a:r>
              <a:rPr lang="en-US" sz="1000" dirty="0"/>
              <a:t> </a:t>
            </a:r>
            <a:r>
              <a:rPr lang="en-US" sz="1000" dirty="0">
                <a:solidFill>
                  <a:srgbClr val="1E0468"/>
                </a:solidFill>
              </a:rPr>
              <a:t>mail@dvpn.gov.by</a:t>
            </a:r>
            <a:endParaRPr lang="en-US" sz="1000" dirty="0" smtClean="0">
              <a:solidFill>
                <a:srgbClr val="1E0468"/>
              </a:solidFill>
            </a:endParaRPr>
          </a:p>
          <a:p>
            <a:pPr>
              <a:lnSpc>
                <a:spcPct val="114000"/>
              </a:lnSpc>
            </a:pPr>
            <a:r>
              <a:rPr lang="en-US" sz="1000" dirty="0" smtClean="0">
                <a:solidFill>
                  <a:srgbClr val="250468"/>
                </a:solidFill>
              </a:rPr>
              <a:t>Web: </a:t>
            </a:r>
            <a:r>
              <a:rPr lang="en-US" sz="1000" dirty="0">
                <a:solidFill>
                  <a:srgbClr val="250468"/>
                </a:solidFill>
              </a:rPr>
              <a:t>http://www.dvpn.gov.by/</a:t>
            </a:r>
            <a:endParaRPr lang="en-US" sz="1000" dirty="0" smtClean="0">
              <a:solidFill>
                <a:srgbClr val="250468"/>
              </a:solidFill>
            </a:endParaRPr>
          </a:p>
          <a:p>
            <a:pPr>
              <a:lnSpc>
                <a:spcPct val="114000"/>
              </a:lnSpc>
            </a:pPr>
            <a:endParaRPr lang="en-US" sz="1000" dirty="0" smtClean="0">
              <a:solidFill>
                <a:srgbClr val="250468"/>
              </a:solidFill>
            </a:endParaRPr>
          </a:p>
          <a:p>
            <a:pPr>
              <a:lnSpc>
                <a:spcPct val="114000"/>
              </a:lnSpc>
            </a:pPr>
            <a:endParaRPr lang="en-US" sz="1000" dirty="0" smtClean="0">
              <a:solidFill>
                <a:srgbClr val="250468"/>
              </a:solidFill>
            </a:endParaRPr>
          </a:p>
          <a:p>
            <a:pPr>
              <a:lnSpc>
                <a:spcPct val="114000"/>
              </a:lnSpc>
            </a:pPr>
            <a:r>
              <a:rPr lang="ru-RU" sz="1000" b="1" dirty="0" smtClean="0">
                <a:solidFill>
                  <a:srgbClr val="250468"/>
                </a:solidFill>
              </a:rPr>
              <a:t>Региональный проект технической помощи Продовольственной и сельскохозяйственной организации Объединенных Наций - ФАО</a:t>
            </a:r>
            <a:r>
              <a:rPr lang="en-US" sz="1000" b="1" dirty="0" smtClean="0">
                <a:solidFill>
                  <a:srgbClr val="250468"/>
                </a:solidFill>
              </a:rPr>
              <a:t>: </a:t>
            </a:r>
            <a:r>
              <a:rPr lang="ru-RU" sz="1000" dirty="0">
                <a:solidFill>
                  <a:srgbClr val="1E0468"/>
                </a:solidFill>
              </a:rPr>
              <a:t>Усиление региональной готовности, мер профилактики и борьбы с заразным узелковым (</a:t>
            </a:r>
            <a:r>
              <a:rPr lang="ru-RU" sz="1000" dirty="0" err="1">
                <a:solidFill>
                  <a:srgbClr val="1E0468"/>
                </a:solidFill>
              </a:rPr>
              <a:t>нодулярным</a:t>
            </a:r>
            <a:r>
              <a:rPr lang="ru-RU" sz="1000" dirty="0">
                <a:solidFill>
                  <a:srgbClr val="1E0468"/>
                </a:solidFill>
              </a:rPr>
              <a:t>) дерматитом в Беларуси, Молдове и </a:t>
            </a:r>
            <a:r>
              <a:rPr lang="ru-RU" sz="1000" dirty="0" smtClean="0">
                <a:solidFill>
                  <a:srgbClr val="1E0468"/>
                </a:solidFill>
              </a:rPr>
              <a:t>Украине.</a:t>
            </a:r>
            <a:endParaRPr lang="en-US" sz="1000" dirty="0" smtClean="0">
              <a:solidFill>
                <a:srgbClr val="1E046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67349" y="6373421"/>
            <a:ext cx="1743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rgbClr val="80C535"/>
                </a:solidFill>
              </a:rPr>
              <a:t>Для сельскохозяйственных организаций и личных подсобных хозяйств</a:t>
            </a:r>
            <a:endParaRPr lang="en-US" sz="1200" b="1" dirty="0">
              <a:solidFill>
                <a:srgbClr val="80C53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5360" y="1908423"/>
            <a:ext cx="20717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dirty="0" smtClean="0">
                <a:solidFill>
                  <a:schemeClr val="bg1"/>
                </a:solidFill>
              </a:rPr>
              <a:t>Ulcerative lesion in the teat  © </a:t>
            </a:r>
            <a:r>
              <a:rPr lang="en-US" sz="600" dirty="0" smtClean="0">
                <a:solidFill>
                  <a:srgbClr val="1E0468"/>
                </a:solidFill>
              </a:rPr>
              <a:t>BFSA/</a:t>
            </a:r>
            <a:r>
              <a:rPr lang="en-US" sz="600" dirty="0" err="1" smtClean="0">
                <a:solidFill>
                  <a:srgbClr val="1E0468"/>
                </a:solidFill>
              </a:rPr>
              <a:t>Tsviatko</a:t>
            </a:r>
            <a:r>
              <a:rPr lang="en-US" sz="600" dirty="0" smtClean="0">
                <a:solidFill>
                  <a:srgbClr val="1E0468"/>
                </a:solidFill>
              </a:rPr>
              <a:t> </a:t>
            </a:r>
            <a:r>
              <a:rPr lang="en-US" sz="600" dirty="0" err="1" smtClean="0">
                <a:solidFill>
                  <a:srgbClr val="1E0468"/>
                </a:solidFill>
              </a:rPr>
              <a:t>Alexandrov</a:t>
            </a:r>
            <a:endParaRPr lang="en-US" sz="600" dirty="0">
              <a:solidFill>
                <a:srgbClr val="1E046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4088" y="1260351"/>
            <a:ext cx="3327188" cy="263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ru-RU" sz="4000" b="1" dirty="0" smtClean="0">
                <a:solidFill>
                  <a:srgbClr val="FF0000"/>
                </a:solidFill>
              </a:rPr>
              <a:t>Заразный узелковый (</a:t>
            </a:r>
            <a:r>
              <a:rPr lang="ru-RU" sz="4000" b="1" dirty="0" err="1" smtClean="0">
                <a:solidFill>
                  <a:srgbClr val="FF0000"/>
                </a:solidFill>
              </a:rPr>
              <a:t>нодулярный</a:t>
            </a:r>
            <a:r>
              <a:rPr lang="ru-RU" sz="4000" b="1" dirty="0" smtClean="0">
                <a:solidFill>
                  <a:srgbClr val="FF0000"/>
                </a:solidFill>
              </a:rPr>
              <a:t>) дерматит КРС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2352" y="2243735"/>
            <a:ext cx="321471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1E0468"/>
                </a:solidFill>
              </a:rPr>
              <a:t>Как Вы можете защитить свою ферму</a:t>
            </a:r>
            <a:r>
              <a:rPr lang="ru-RU" sz="1200" b="1" dirty="0" smtClean="0">
                <a:solidFill>
                  <a:srgbClr val="1E0468"/>
                </a:solidFill>
              </a:rPr>
              <a:t>?</a:t>
            </a:r>
          </a:p>
          <a:p>
            <a:endParaRPr lang="ru-RU" sz="1000" dirty="0">
              <a:solidFill>
                <a:srgbClr val="1E0468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1E0468"/>
                </a:solidFill>
              </a:rPr>
              <a:t>Вакцинация </a:t>
            </a:r>
            <a:r>
              <a:rPr lang="ru-RU" sz="1000" dirty="0">
                <a:solidFill>
                  <a:srgbClr val="1E0468"/>
                </a:solidFill>
              </a:rPr>
              <a:t>- Эффективные вакцины обеспечивают полную защиту в течение трех </a:t>
            </a:r>
            <a:r>
              <a:rPr lang="ru-RU" sz="1000" dirty="0" smtClean="0">
                <a:solidFill>
                  <a:srgbClr val="1E0468"/>
                </a:solidFill>
              </a:rPr>
              <a:t>недель.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1E0468"/>
                </a:solidFill>
              </a:rPr>
              <a:t>КРС </a:t>
            </a:r>
            <a:r>
              <a:rPr lang="ru-RU" sz="1000" dirty="0">
                <a:solidFill>
                  <a:srgbClr val="1E0468"/>
                </a:solidFill>
              </a:rPr>
              <a:t>должен быть вакцинирован до заражения стада. </a:t>
            </a:r>
            <a:endParaRPr lang="ru-RU" sz="1000" dirty="0" smtClean="0">
              <a:solidFill>
                <a:srgbClr val="1E0468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1E0468"/>
                </a:solidFill>
              </a:rPr>
              <a:t>Незначительные </a:t>
            </a:r>
            <a:r>
              <a:rPr lang="ru-RU" sz="1000" dirty="0">
                <a:solidFill>
                  <a:srgbClr val="1E0468"/>
                </a:solidFill>
              </a:rPr>
              <a:t>побочные реакции могут последовать за вакцинацией:</a:t>
            </a:r>
          </a:p>
          <a:p>
            <a:pPr marL="669295" lvl="1" indent="-171450">
              <a:buFontTx/>
              <a:buChar char="-"/>
            </a:pPr>
            <a:r>
              <a:rPr lang="ru-RU" sz="1000" dirty="0" smtClean="0">
                <a:solidFill>
                  <a:srgbClr val="1E0468"/>
                </a:solidFill>
              </a:rPr>
              <a:t>Набухание </a:t>
            </a:r>
            <a:r>
              <a:rPr lang="ru-RU" sz="1000" dirty="0">
                <a:solidFill>
                  <a:srgbClr val="1E0468"/>
                </a:solidFill>
              </a:rPr>
              <a:t>на месте вакцинации, которое не несет опасности и исчезает в течение 1-2 недель. </a:t>
            </a:r>
            <a:endParaRPr lang="ru-RU" sz="1000" dirty="0" smtClean="0">
              <a:solidFill>
                <a:srgbClr val="1E0468"/>
              </a:solidFill>
            </a:endParaRPr>
          </a:p>
          <a:p>
            <a:pPr marL="669295" lvl="1" indent="-171450">
              <a:buFontTx/>
              <a:buChar char="-"/>
            </a:pPr>
            <a:r>
              <a:rPr lang="ru-RU" sz="1000" dirty="0" smtClean="0">
                <a:solidFill>
                  <a:srgbClr val="1E0468"/>
                </a:solidFill>
              </a:rPr>
              <a:t>Лихорадка </a:t>
            </a:r>
            <a:r>
              <a:rPr lang="ru-RU" sz="1000" dirty="0">
                <a:solidFill>
                  <a:srgbClr val="1E0468"/>
                </a:solidFill>
              </a:rPr>
              <a:t>и незначительное кратковременное  снижение удоев </a:t>
            </a:r>
            <a:r>
              <a:rPr lang="ru-RU" sz="1000" dirty="0" smtClean="0">
                <a:solidFill>
                  <a:srgbClr val="1E0468"/>
                </a:solidFill>
              </a:rPr>
              <a:t>молока.</a:t>
            </a:r>
          </a:p>
          <a:p>
            <a:pPr marL="669295" lvl="1" indent="-171450">
              <a:buFontTx/>
              <a:buChar char="-"/>
            </a:pPr>
            <a:r>
              <a:rPr lang="ru-RU" sz="1000" dirty="0" smtClean="0">
                <a:solidFill>
                  <a:srgbClr val="1E0468"/>
                </a:solidFill>
              </a:rPr>
              <a:t>Некоторые </a:t>
            </a:r>
            <a:r>
              <a:rPr lang="ru-RU" sz="1000" dirty="0">
                <a:solidFill>
                  <a:srgbClr val="1E0468"/>
                </a:solidFill>
              </a:rPr>
              <a:t>вакцины редко могут вызывать небольшие поражения на теле или вымени, которые вскоре исчезают.  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1E0468"/>
                </a:solidFill>
              </a:rPr>
              <a:t>Покупайте </a:t>
            </a:r>
            <a:r>
              <a:rPr lang="ru-RU" sz="1000" dirty="0">
                <a:solidFill>
                  <a:srgbClr val="1E0468"/>
                </a:solidFill>
              </a:rPr>
              <a:t>животных только из надежных источников. Новые животные должны быть осмотрены до перемещения и по прибытии, и должны быть помещены в карантин (то есть отдельно от стада) на период 28 дней. Во время вспышки в зоне не вводите новых животных в свое </a:t>
            </a:r>
            <a:r>
              <a:rPr lang="ru-RU" sz="1000" dirty="0" smtClean="0">
                <a:solidFill>
                  <a:srgbClr val="1E0468"/>
                </a:solidFill>
              </a:rPr>
              <a:t>стадо.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1E0468"/>
                </a:solidFill>
              </a:rPr>
              <a:t>Регулярное </a:t>
            </a:r>
            <a:r>
              <a:rPr lang="ru-RU" sz="1000" dirty="0">
                <a:solidFill>
                  <a:srgbClr val="1E0468"/>
                </a:solidFill>
              </a:rPr>
              <a:t>применение хорошего репеллента от насекомых путем погружения или опрыскивания. </a:t>
            </a:r>
            <a:endParaRPr lang="ru-RU" sz="1000" dirty="0" smtClean="0">
              <a:solidFill>
                <a:srgbClr val="1E0468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1E0468"/>
                </a:solidFill>
              </a:rPr>
              <a:t>Держите </a:t>
            </a:r>
            <a:r>
              <a:rPr lang="ru-RU" sz="1000" dirty="0">
                <a:solidFill>
                  <a:srgbClr val="1E0468"/>
                </a:solidFill>
              </a:rPr>
              <a:t>ферму свободной от мест размножения насекомых, таких как застоявшаяся вода и навоз. </a:t>
            </a:r>
            <a:endParaRPr lang="ru-RU" sz="1000" dirty="0" smtClean="0">
              <a:solidFill>
                <a:srgbClr val="1E0468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1E0468"/>
                </a:solidFill>
              </a:rPr>
              <a:t>Ограничить </a:t>
            </a:r>
            <a:r>
              <a:rPr lang="ru-RU" sz="1000" dirty="0">
                <a:solidFill>
                  <a:srgbClr val="1E0468"/>
                </a:solidFill>
              </a:rPr>
              <a:t>посещение фермы. Все транспортные средства посетителей, оборудование и сапоги должны быть очищены перед входом на территорию или должны быть использованы бахилы. </a:t>
            </a:r>
          </a:p>
        </p:txBody>
      </p:sp>
      <p:pic>
        <p:nvPicPr>
          <p:cNvPr id="18" name="Picture 17" descr="FAO_logo_Blue_3lines_en_01-e15065308851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0956" y="468263"/>
            <a:ext cx="1136642" cy="5377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188" y="567970"/>
            <a:ext cx="792088" cy="3960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6040" y="346100"/>
            <a:ext cx="30003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1E0468"/>
                </a:solidFill>
              </a:rPr>
              <a:t>Заразный узелковый дерматит (ЗУД, </a:t>
            </a:r>
            <a:r>
              <a:rPr lang="ru-RU" sz="1200" b="1" dirty="0" err="1">
                <a:solidFill>
                  <a:srgbClr val="1E0468"/>
                </a:solidFill>
              </a:rPr>
              <a:t>нодулярный</a:t>
            </a:r>
            <a:r>
              <a:rPr lang="ru-RU" sz="1200" b="1" dirty="0">
                <a:solidFill>
                  <a:srgbClr val="1E0468"/>
                </a:solidFill>
              </a:rPr>
              <a:t> дерматит КРС</a:t>
            </a:r>
            <a:r>
              <a:rPr lang="ru-RU" sz="1200" b="1" dirty="0" smtClean="0">
                <a:solidFill>
                  <a:srgbClr val="1E0468"/>
                </a:solidFill>
              </a:rPr>
              <a:t>)</a:t>
            </a:r>
          </a:p>
          <a:p>
            <a:endParaRPr lang="ru-RU" sz="1000" dirty="0">
              <a:solidFill>
                <a:srgbClr val="1E0468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1E0468"/>
                </a:solidFill>
              </a:rPr>
              <a:t>Поражает </a:t>
            </a:r>
            <a:r>
              <a:rPr lang="ru-RU" sz="1000" dirty="0">
                <a:solidFill>
                  <a:srgbClr val="1E0468"/>
                </a:solidFill>
              </a:rPr>
              <a:t>только крупный рогатый скот и азиатского </a:t>
            </a:r>
            <a:r>
              <a:rPr lang="ru-RU" sz="1000" dirty="0" smtClean="0">
                <a:solidFill>
                  <a:srgbClr val="1E0468"/>
                </a:solidFill>
              </a:rPr>
              <a:t>буйвола.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1E0468"/>
                </a:solidFill>
              </a:rPr>
              <a:t>Люди </a:t>
            </a:r>
            <a:r>
              <a:rPr lang="ru-RU" sz="1000" dirty="0">
                <a:solidFill>
                  <a:srgbClr val="1E0468"/>
                </a:solidFill>
              </a:rPr>
              <a:t>не восприимчивы</a:t>
            </a:r>
            <a:r>
              <a:rPr lang="en-US" sz="1000" dirty="0" smtClean="0">
                <a:solidFill>
                  <a:srgbClr val="1E0468"/>
                </a:solidFill>
              </a:rPr>
              <a:t>.</a:t>
            </a:r>
            <a:endParaRPr lang="ru-RU" sz="1000" dirty="0" smtClean="0">
              <a:solidFill>
                <a:srgbClr val="1E0468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1E0468"/>
                </a:solidFill>
              </a:rPr>
              <a:t>В </a:t>
            </a:r>
            <a:r>
              <a:rPr lang="ru-RU" sz="1000" dirty="0">
                <a:solidFill>
                  <a:srgbClr val="1E0468"/>
                </a:solidFill>
              </a:rPr>
              <a:t>теплое время года и в период и активного лета </a:t>
            </a:r>
            <a:r>
              <a:rPr lang="ru-RU" sz="1000" dirty="0" smtClean="0">
                <a:solidFill>
                  <a:srgbClr val="1E0468"/>
                </a:solidFill>
              </a:rPr>
              <a:t>насекомых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1E0468"/>
                </a:solidFill>
              </a:rPr>
              <a:t>Причиняет </a:t>
            </a:r>
            <a:r>
              <a:rPr lang="ru-RU" sz="1000" dirty="0">
                <a:solidFill>
                  <a:srgbClr val="1E0468"/>
                </a:solidFill>
              </a:rPr>
              <a:t>значительный ущерб из-за резкого падения удоев молока,  бесплодия, абортов, повреждения шкур, снижения веса, а иногда и падежа  </a:t>
            </a:r>
            <a:r>
              <a:rPr lang="ru-RU" sz="1000" dirty="0" smtClean="0">
                <a:solidFill>
                  <a:srgbClr val="1E0468"/>
                </a:solidFill>
              </a:rPr>
              <a:t>животных.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1E0468"/>
                </a:solidFill>
              </a:rPr>
              <a:t>Дополнительные </a:t>
            </a:r>
            <a:r>
              <a:rPr lang="ru-RU" sz="1000" dirty="0">
                <a:solidFill>
                  <a:srgbClr val="1E0468"/>
                </a:solidFill>
              </a:rPr>
              <a:t>потери, вызванные ограничениями на перемещение КРС и торговлю.</a:t>
            </a:r>
            <a:endParaRPr lang="en-US" sz="1000" dirty="0" smtClean="0">
              <a:solidFill>
                <a:srgbClr val="1E0468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602" y="5423705"/>
            <a:ext cx="30003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1E0468"/>
                </a:solidFill>
              </a:rPr>
              <a:t>Как ваши животные могут заразиться</a:t>
            </a:r>
            <a:r>
              <a:rPr lang="ru-RU" sz="1200" b="1" dirty="0" smtClean="0">
                <a:solidFill>
                  <a:srgbClr val="1E0468"/>
                </a:solidFill>
              </a:rPr>
              <a:t>?</a:t>
            </a:r>
          </a:p>
          <a:p>
            <a:endParaRPr lang="ru-RU" sz="1000" dirty="0">
              <a:solidFill>
                <a:srgbClr val="1E0468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1E0468"/>
                </a:solidFill>
              </a:rPr>
              <a:t>В </a:t>
            </a:r>
            <a:r>
              <a:rPr lang="ru-RU" sz="1000" dirty="0">
                <a:solidFill>
                  <a:srgbClr val="1E0468"/>
                </a:solidFill>
              </a:rPr>
              <a:t>основном, при укусах насекомых, таких как комары, мухи, оводы, а также </a:t>
            </a:r>
            <a:r>
              <a:rPr lang="ru-RU" sz="1000" dirty="0" smtClean="0">
                <a:solidFill>
                  <a:srgbClr val="1E0468"/>
                </a:solidFill>
              </a:rPr>
              <a:t>клещи.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1E0468"/>
                </a:solidFill>
              </a:rPr>
              <a:t>При </a:t>
            </a:r>
            <a:r>
              <a:rPr lang="ru-RU" sz="1000" dirty="0">
                <a:solidFill>
                  <a:srgbClr val="1E0468"/>
                </a:solidFill>
              </a:rPr>
              <a:t>перемещении зараженного КРС из неблагополучных </a:t>
            </a:r>
            <a:r>
              <a:rPr lang="ru-RU" sz="1000" dirty="0" smtClean="0">
                <a:solidFill>
                  <a:srgbClr val="1E0468"/>
                </a:solidFill>
              </a:rPr>
              <a:t>регионов.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1E0468"/>
                </a:solidFill>
              </a:rPr>
              <a:t>Также </a:t>
            </a:r>
            <a:r>
              <a:rPr lang="ru-RU" sz="1000" dirty="0">
                <a:solidFill>
                  <a:srgbClr val="1E0468"/>
                </a:solidFill>
              </a:rPr>
              <a:t>возможно через общие питьевые системы или кормовые площадки, молоко, сперму (естественное размножение и искусственное осеменение), ветеринарные процедуры (если иголки и инструменты не меняются от животного к животному) и прямой контакт.</a:t>
            </a:r>
            <a:endParaRPr lang="en-US" sz="1000" dirty="0" smtClean="0">
              <a:solidFill>
                <a:srgbClr val="1E046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602" y="5167601"/>
            <a:ext cx="30003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" dirty="0" smtClean="0">
                <a:solidFill>
                  <a:srgbClr val="250468"/>
                </a:solidFill>
              </a:rPr>
              <a:t>Сильно пораженный скот множественными узлами</a:t>
            </a:r>
            <a:r>
              <a:rPr lang="en-US" sz="600" dirty="0" smtClean="0">
                <a:solidFill>
                  <a:srgbClr val="250468"/>
                </a:solidFill>
              </a:rPr>
              <a:t>  © BFSA/</a:t>
            </a:r>
            <a:r>
              <a:rPr lang="ru-RU" sz="600" dirty="0" err="1" smtClean="0">
                <a:solidFill>
                  <a:srgbClr val="250468"/>
                </a:solidFill>
              </a:rPr>
              <a:t>Цвятко</a:t>
            </a:r>
            <a:r>
              <a:rPr lang="ru-RU" sz="600" dirty="0" smtClean="0">
                <a:solidFill>
                  <a:srgbClr val="250468"/>
                </a:solidFill>
              </a:rPr>
              <a:t> Александров</a:t>
            </a:r>
            <a:endParaRPr lang="en-US" sz="600" dirty="0">
              <a:solidFill>
                <a:srgbClr val="25046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46502" y="423045"/>
            <a:ext cx="30003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1E0468"/>
                </a:solidFill>
              </a:rPr>
              <a:t>Как выглядит ЗУД</a:t>
            </a:r>
            <a:r>
              <a:rPr lang="ru-RU" sz="1200" b="1" dirty="0" smtClean="0">
                <a:solidFill>
                  <a:srgbClr val="1E0468"/>
                </a:solidFill>
              </a:rPr>
              <a:t>?</a:t>
            </a:r>
          </a:p>
          <a:p>
            <a:endParaRPr lang="ru-RU" sz="1000" dirty="0">
              <a:solidFill>
                <a:srgbClr val="1E0468"/>
              </a:solidFill>
            </a:endParaRPr>
          </a:p>
          <a:p>
            <a:r>
              <a:rPr lang="ru-RU" sz="1000" dirty="0" smtClean="0">
                <a:solidFill>
                  <a:srgbClr val="1E0468"/>
                </a:solidFill>
              </a:rPr>
              <a:t>У </a:t>
            </a:r>
            <a:r>
              <a:rPr lang="ru-RU" sz="1000" dirty="0">
                <a:solidFill>
                  <a:srgbClr val="1E0468"/>
                </a:solidFill>
              </a:rPr>
              <a:t>животных болезнь сопровождается: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1E0468"/>
                </a:solidFill>
              </a:rPr>
              <a:t>Высокой </a:t>
            </a:r>
            <a:r>
              <a:rPr lang="ru-RU" sz="1000" dirty="0">
                <a:solidFill>
                  <a:srgbClr val="1E0468"/>
                </a:solidFill>
              </a:rPr>
              <a:t>температурой, потерей аппетита и снижением удоев </a:t>
            </a:r>
            <a:r>
              <a:rPr lang="ru-RU" sz="1000" dirty="0" smtClean="0">
                <a:solidFill>
                  <a:srgbClr val="1E0468"/>
                </a:solidFill>
              </a:rPr>
              <a:t>молока.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1E0468"/>
                </a:solidFill>
              </a:rPr>
              <a:t>Твердые </a:t>
            </a:r>
            <a:r>
              <a:rPr lang="ru-RU" sz="1000" dirty="0">
                <a:solidFill>
                  <a:srgbClr val="1E0468"/>
                </a:solidFill>
              </a:rPr>
              <a:t>круглые </a:t>
            </a:r>
            <a:r>
              <a:rPr lang="ru-RU" sz="1000" dirty="0" err="1">
                <a:solidFill>
                  <a:srgbClr val="1E0468"/>
                </a:solidFill>
              </a:rPr>
              <a:t>нодулы</a:t>
            </a:r>
            <a:r>
              <a:rPr lang="ru-RU" sz="1000" dirty="0">
                <a:solidFill>
                  <a:srgbClr val="1E0468"/>
                </a:solidFill>
              </a:rPr>
              <a:t> (узлы) на коже размером 1-5 см (обычно впервые проявляются на голове и шее). У длинношерстного КРС их трудно  заметить, за исключением случаев, когда кожа влажная или при </a:t>
            </a:r>
            <a:r>
              <a:rPr lang="ru-RU" sz="1000" dirty="0" smtClean="0">
                <a:solidFill>
                  <a:srgbClr val="1E0468"/>
                </a:solidFill>
              </a:rPr>
              <a:t>прощупывании.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1E0468"/>
                </a:solidFill>
              </a:rPr>
              <a:t>Количество </a:t>
            </a:r>
            <a:r>
              <a:rPr lang="ru-RU" sz="1000" dirty="0">
                <a:solidFill>
                  <a:srgbClr val="1E0468"/>
                </a:solidFill>
              </a:rPr>
              <a:t>поражений может быть от нескольких (легкие формы) до многочисленных, покрывающих все тело (тяжелые формы</a:t>
            </a:r>
            <a:r>
              <a:rPr lang="ru-RU" sz="1000" dirty="0" smtClean="0">
                <a:solidFill>
                  <a:srgbClr val="1E0468"/>
                </a:solidFill>
              </a:rPr>
              <a:t>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1E0468"/>
                </a:solidFill>
              </a:rPr>
              <a:t>Узлы </a:t>
            </a:r>
            <a:r>
              <a:rPr lang="ru-RU" sz="1000" dirty="0">
                <a:solidFill>
                  <a:srgbClr val="1E0468"/>
                </a:solidFill>
              </a:rPr>
              <a:t>могут исчезнуть со временем, но, как правило, в центре поражения корочки отслаиваются, оставляя глубокие язвы, которые привлекают насекомых. </a:t>
            </a:r>
            <a:endParaRPr lang="ru-RU" sz="1000" dirty="0" smtClean="0">
              <a:solidFill>
                <a:srgbClr val="1E0468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1E0468"/>
                </a:solidFill>
              </a:rPr>
              <a:t>Язвы </a:t>
            </a:r>
            <a:r>
              <a:rPr lang="ru-RU" sz="1000" dirty="0">
                <a:solidFill>
                  <a:srgbClr val="1E0468"/>
                </a:solidFill>
              </a:rPr>
              <a:t>на носовом зеркале, губах и внутри ротовой и носовой </a:t>
            </a:r>
            <a:r>
              <a:rPr lang="ru-RU" sz="1000" dirty="0" smtClean="0">
                <a:solidFill>
                  <a:srgbClr val="1E0468"/>
                </a:solidFill>
              </a:rPr>
              <a:t>полости.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1E0468"/>
                </a:solidFill>
              </a:rPr>
              <a:t>Выделения </a:t>
            </a:r>
            <a:r>
              <a:rPr lang="ru-RU" sz="1000" dirty="0">
                <a:solidFill>
                  <a:srgbClr val="1E0468"/>
                </a:solidFill>
              </a:rPr>
              <a:t>из глаз и носа и чрезмерное слюноотделение. </a:t>
            </a:r>
            <a:endParaRPr lang="ru-RU" sz="1000" dirty="0" smtClean="0">
              <a:solidFill>
                <a:srgbClr val="1E0468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1E0468"/>
                </a:solidFill>
              </a:rPr>
              <a:t>Увеличение </a:t>
            </a:r>
            <a:r>
              <a:rPr lang="ru-RU" sz="1000" dirty="0">
                <a:solidFill>
                  <a:srgbClr val="1E0468"/>
                </a:solidFill>
              </a:rPr>
              <a:t>лимфатических </a:t>
            </a:r>
            <a:r>
              <a:rPr lang="ru-RU" sz="1000" dirty="0" smtClean="0">
                <a:solidFill>
                  <a:srgbClr val="1E0468"/>
                </a:solidFill>
              </a:rPr>
              <a:t>узлов.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1E0468"/>
                </a:solidFill>
              </a:rPr>
              <a:t>Имейте </a:t>
            </a:r>
            <a:r>
              <a:rPr lang="ru-RU" sz="1000" dirty="0">
                <a:solidFill>
                  <a:srgbClr val="1E0468"/>
                </a:solidFill>
              </a:rPr>
              <a:t>в виду, что некоторые зараженные животные могут не проявляют никаких клинических признаков!</a:t>
            </a:r>
            <a:endParaRPr lang="en-US" sz="1000" dirty="0" smtClean="0">
              <a:solidFill>
                <a:srgbClr val="1E046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6940" y="3595965"/>
            <a:ext cx="29118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" dirty="0" smtClean="0">
                <a:solidFill>
                  <a:schemeClr val="bg1"/>
                </a:solidFill>
              </a:rPr>
              <a:t>Кожные поражения  со струпьями, язвами и рубцами</a:t>
            </a:r>
            <a:r>
              <a:rPr lang="en-US" sz="600" dirty="0" smtClean="0">
                <a:solidFill>
                  <a:schemeClr val="bg1"/>
                </a:solidFill>
              </a:rPr>
              <a:t> © BFSA/</a:t>
            </a:r>
            <a:r>
              <a:rPr lang="ru-RU" sz="600" dirty="0" err="1" smtClean="0">
                <a:solidFill>
                  <a:schemeClr val="bg1"/>
                </a:solidFill>
              </a:rPr>
              <a:t>Цвятко</a:t>
            </a:r>
            <a:r>
              <a:rPr lang="ru-RU" sz="600" dirty="0" smtClean="0">
                <a:solidFill>
                  <a:schemeClr val="bg1"/>
                </a:solidFill>
              </a:rPr>
              <a:t> Александров</a:t>
            </a:r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9378" y="6781027"/>
            <a:ext cx="27146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>
                <a:solidFill>
                  <a:srgbClr val="250468"/>
                </a:solidFill>
              </a:rPr>
              <a:t>Схематическая иллюстрация распространения </a:t>
            </a:r>
            <a:r>
              <a:rPr lang="ru-RU" sz="600" dirty="0" err="1" smtClean="0">
                <a:solidFill>
                  <a:srgbClr val="250468"/>
                </a:solidFill>
              </a:rPr>
              <a:t>нодулярного</a:t>
            </a:r>
            <a:r>
              <a:rPr lang="ru-RU" sz="600" dirty="0" smtClean="0">
                <a:solidFill>
                  <a:srgbClr val="250468"/>
                </a:solidFill>
              </a:rPr>
              <a:t> дерматита КРС  </a:t>
            </a:r>
            <a:endParaRPr lang="en-US" sz="600" dirty="0">
              <a:solidFill>
                <a:srgbClr val="25046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46964" y="3923507"/>
            <a:ext cx="300039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b="1" dirty="0" smtClean="0">
              <a:solidFill>
                <a:srgbClr val="1E0468"/>
              </a:solidFill>
            </a:endParaRPr>
          </a:p>
          <a:p>
            <a:r>
              <a:rPr lang="ru-RU" sz="1200" b="1" dirty="0">
                <a:solidFill>
                  <a:srgbClr val="1E0468"/>
                </a:solidFill>
              </a:rPr>
              <a:t>Следите за своим КРС и уведомляйте о подозрительных </a:t>
            </a:r>
            <a:r>
              <a:rPr lang="ru-RU" sz="1200" b="1" dirty="0" smtClean="0">
                <a:solidFill>
                  <a:srgbClr val="1E0468"/>
                </a:solidFill>
              </a:rPr>
              <a:t>случаях</a:t>
            </a:r>
          </a:p>
          <a:p>
            <a:endParaRPr lang="ru-RU" sz="1000" dirty="0">
              <a:solidFill>
                <a:srgbClr val="1E0468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1E0468"/>
                </a:solidFill>
              </a:rPr>
              <a:t>Во </a:t>
            </a:r>
            <a:r>
              <a:rPr lang="ru-RU" sz="1000" dirty="0">
                <a:solidFill>
                  <a:srgbClr val="1E0468"/>
                </a:solidFill>
              </a:rPr>
              <a:t>время вспышек или в зонах, подверженных риску, КРС следует проверять </a:t>
            </a:r>
            <a:r>
              <a:rPr lang="ru-RU" sz="1000" dirty="0" smtClean="0">
                <a:solidFill>
                  <a:srgbClr val="1E0468"/>
                </a:solidFill>
              </a:rPr>
              <a:t>ежедневно.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1E0468"/>
                </a:solidFill>
              </a:rPr>
              <a:t>Немедленно </a:t>
            </a:r>
            <a:r>
              <a:rPr lang="ru-RU" sz="1000" dirty="0">
                <a:solidFill>
                  <a:srgbClr val="1E0468"/>
                </a:solidFill>
              </a:rPr>
              <a:t>уведомите об этом местную государственную ветеринарную службу, которая начнет действия по предотвращению дальнейшего распространения </a:t>
            </a:r>
            <a:r>
              <a:rPr lang="ru-RU" sz="1000" dirty="0" smtClean="0">
                <a:solidFill>
                  <a:srgbClr val="1E0468"/>
                </a:solidFill>
              </a:rPr>
              <a:t>болезни.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1E0468"/>
                </a:solidFill>
              </a:rPr>
              <a:t>При </a:t>
            </a:r>
            <a:r>
              <a:rPr lang="ru-RU" sz="1000" dirty="0">
                <a:solidFill>
                  <a:srgbClr val="1E0468"/>
                </a:solidFill>
              </a:rPr>
              <a:t>подозрении на  ЗУД передвижение КРС следует немедленно прекратить.</a:t>
            </a:r>
            <a:endParaRPr lang="en-US" sz="1000" dirty="0" smtClean="0">
              <a:solidFill>
                <a:srgbClr val="1E046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46964" y="423045"/>
            <a:ext cx="300039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1E0468"/>
                </a:solidFill>
              </a:rPr>
              <a:t>Лечение</a:t>
            </a:r>
          </a:p>
          <a:p>
            <a:endParaRPr lang="ru-RU" sz="1000" dirty="0">
              <a:solidFill>
                <a:srgbClr val="1E0468"/>
              </a:solidFill>
            </a:endParaRPr>
          </a:p>
          <a:p>
            <a:pPr algn="just"/>
            <a:r>
              <a:rPr lang="ru-RU" sz="1000" dirty="0">
                <a:solidFill>
                  <a:srgbClr val="1E0468"/>
                </a:solidFill>
              </a:rPr>
              <a:t>Нет эффективного лечения ЗУД. </a:t>
            </a:r>
            <a:endParaRPr lang="ru-RU" sz="1000" dirty="0" smtClean="0">
              <a:solidFill>
                <a:srgbClr val="1E0468"/>
              </a:solidFill>
            </a:endParaRPr>
          </a:p>
          <a:p>
            <a:pPr algn="just"/>
            <a:endParaRPr lang="ru-RU" sz="1000" dirty="0" smtClean="0">
              <a:solidFill>
                <a:srgbClr val="1E0468"/>
              </a:solidFill>
            </a:endParaRPr>
          </a:p>
          <a:p>
            <a:pPr algn="just"/>
            <a:r>
              <a:rPr lang="ru-RU" sz="1000" dirty="0" smtClean="0">
                <a:solidFill>
                  <a:srgbClr val="1E0468"/>
                </a:solidFill>
              </a:rPr>
              <a:t>Молочная </a:t>
            </a:r>
            <a:r>
              <a:rPr lang="ru-RU" sz="1000" dirty="0">
                <a:solidFill>
                  <a:srgbClr val="1E0468"/>
                </a:solidFill>
              </a:rPr>
              <a:t>продуктивность не восстанавливается и шкуры остаются непригодными!</a:t>
            </a:r>
          </a:p>
          <a:p>
            <a:pPr lvl="0"/>
            <a:endParaRPr lang="en-US" sz="900" dirty="0" smtClean="0">
              <a:solidFill>
                <a:srgbClr val="1E0468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625</Words>
  <Application>Microsoft Office PowerPoint</Application>
  <PresentationFormat>Custom</PresentationFormat>
  <Paragraphs>65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Office Theme</vt:lpstr>
      <vt:lpstr>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Koki</dc:creator>
  <cp:lastModifiedBy>BeltranAlcrudo, Daniel (REUT)</cp:lastModifiedBy>
  <cp:revision>77</cp:revision>
  <dcterms:created xsi:type="dcterms:W3CDTF">2018-09-18T19:19:30Z</dcterms:created>
  <dcterms:modified xsi:type="dcterms:W3CDTF">2018-10-19T16:25:39Z</dcterms:modified>
</cp:coreProperties>
</file>