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651" r:id="rId2"/>
  </p:sldMasterIdLst>
  <p:notesMasterIdLst>
    <p:notesMasterId r:id="rId5"/>
  </p:notesMasterIdLst>
  <p:sldIdLst>
    <p:sldId id="256" r:id="rId3"/>
    <p:sldId id="257" r:id="rId4"/>
  </p:sldIdLst>
  <p:sldSz cx="10693400" cy="756126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2040" y="-311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3266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" name="Google Shape;2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119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0732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Arial"/>
              <a:buNone/>
              <a:defRPr sz="3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20"/>
              </a:spcBef>
              <a:spcAft>
                <a:spcPts val="0"/>
              </a:spcAft>
              <a:buClr>
                <a:srgbClr val="888888"/>
              </a:buClr>
              <a:buSzPts val="2600"/>
              <a:buFont typeface="Arial"/>
              <a:buNone/>
              <a:defRPr sz="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veterinarians 1.emf"/>
          <p:cNvPicPr preferRelativeResize="0"/>
          <p:nvPr/>
        </p:nvPicPr>
        <p:blipFill rotWithShape="1">
          <a:blip r:embed="rId3">
            <a:alphaModFix/>
          </a:blip>
          <a:srcRect b="1816"/>
          <a:stretch/>
        </p:blipFill>
        <p:spPr>
          <a:xfrm>
            <a:off x="0" y="0"/>
            <a:ext cx="10692000" cy="7549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 descr="krava.wm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03824" y="4352134"/>
            <a:ext cx="5320018" cy="321471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 descr="veterinarians 2.emf"/>
          <p:cNvPicPr preferRelativeResize="0"/>
          <p:nvPr/>
        </p:nvPicPr>
        <p:blipFill rotWithShape="1">
          <a:blip r:embed="rId3">
            <a:alphaModFix/>
          </a:blip>
          <a:srcRect t="1816" b="1815"/>
          <a:stretch/>
        </p:blipFill>
        <p:spPr>
          <a:xfrm>
            <a:off x="0" y="0"/>
            <a:ext cx="10692000" cy="756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3/a-i7330e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hyperlink" Target="http://www.fao.org/publications/card/en/c/1fcf63b0-80e9-4f8e-825f-10ea6e99847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3819166" y="468263"/>
            <a:ext cx="3143272" cy="3407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14000"/>
              </a:lnSpc>
              <a:buSzPts val="1000"/>
            </a:pPr>
            <a:r>
              <a:rPr lang="vi-VN" sz="900" dirty="0">
                <a:solidFill>
                  <a:schemeClr val="tx1"/>
                </a:solidFill>
                <a:latin typeface="PT   Sans"/>
                <a:sym typeface="PT Sans"/>
              </a:rPr>
              <a:t>Để có thêm thông tin về bệnh, vui lòng tham khảo hướng dẫn của FAO về LSD cho bác sĩ thú y: </a:t>
            </a:r>
            <a:r>
              <a:rPr lang="vi-VN" sz="900" u="sng" dirty="0">
                <a:solidFill>
                  <a:srgbClr val="0000FF"/>
                </a:solidFill>
                <a:latin typeface="PT   Sans"/>
                <a:ea typeface="PT Sans"/>
                <a:cs typeface="PT Sans"/>
                <a:sym typeface="PT Sans"/>
                <a:hlinkClick r:id="rId3"/>
              </a:rPr>
              <a:t>http://www.fao.org/3/a-i7330e.pdf </a:t>
            </a:r>
            <a:endParaRPr lang="vi-VN" sz="900" u="sng" dirty="0">
              <a:solidFill>
                <a:srgbClr val="0000FF"/>
              </a:solidFill>
              <a:latin typeface="PT   Sans"/>
              <a:ea typeface="PT Sans"/>
              <a:cs typeface="PT Sans"/>
              <a:sym typeface="PT Sans"/>
            </a:endParaRPr>
          </a:p>
          <a:p>
            <a:pPr lvl="0">
              <a:lnSpc>
                <a:spcPct val="114000"/>
              </a:lnSpc>
              <a:buSzPts val="1000"/>
            </a:pPr>
            <a:r>
              <a:rPr lang="vi-VN" sz="900" dirty="0">
                <a:solidFill>
                  <a:srgbClr val="FF0000"/>
                </a:solidFill>
                <a:latin typeface="PT   Sans"/>
                <a:ea typeface="PT Sans"/>
                <a:cs typeface="PT Sans"/>
                <a:sym typeface="PT Sans"/>
              </a:rPr>
              <a:t>[Kiểm tra đường dẫn nếu bạn muốn tài liệu ở các ngôn ngữ khác: </a:t>
            </a:r>
            <a:r>
              <a:rPr lang="vi-VN" sz="900" dirty="0">
                <a:solidFill>
                  <a:srgbClr val="FF0000"/>
                </a:solidFill>
                <a:latin typeface="PT   Sans"/>
                <a:ea typeface="PT Sans"/>
                <a:cs typeface="PT Sans"/>
                <a:sym typeface="PT Sans"/>
                <a:hlinkClick r:id="rId4"/>
              </a:rPr>
              <a:t>http://www.fao.org/publications/card/en/c/1fcf63b0-80e9-4f8e-825f-10ea6e998479/</a:t>
            </a:r>
            <a:r>
              <a:rPr lang="vi-VN" sz="900" dirty="0">
                <a:solidFill>
                  <a:srgbClr val="FF0000"/>
                </a:solidFill>
                <a:latin typeface="PT   Sans"/>
                <a:ea typeface="PT Sans"/>
                <a:cs typeface="PT Sans"/>
                <a:sym typeface="PT Sans"/>
              </a:rPr>
              <a:t>]</a:t>
            </a:r>
            <a:endParaRPr lang="vi-VN" sz="900" dirty="0">
              <a:solidFill>
                <a:schemeClr val="accent1"/>
              </a:solidFill>
              <a:latin typeface="PT   Sans"/>
              <a:ea typeface="PT Sans"/>
              <a:cs typeface="PT Sans"/>
              <a:sym typeface="PT Sans"/>
            </a:endParaRPr>
          </a:p>
          <a:p>
            <a:pPr lvl="0">
              <a:lnSpc>
                <a:spcPct val="114000"/>
              </a:lnSpc>
              <a:buSzPts val="1000"/>
            </a:pPr>
            <a:endParaRPr lang="vi-VN" sz="800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14000"/>
              </a:lnSpc>
              <a:buClr>
                <a:schemeClr val="dk1"/>
              </a:buClr>
            </a:pPr>
            <a:r>
              <a:rPr lang="vi-VN" sz="1000" b="1" dirty="0">
                <a:solidFill>
                  <a:srgbClr val="002060"/>
                </a:solidFill>
                <a:latin typeface="PT   Sans"/>
                <a:cs typeface="Calibri"/>
                <a:sym typeface="Calibri"/>
              </a:rPr>
              <a:t>Thông tin liên lạc:</a:t>
            </a:r>
          </a:p>
          <a:p>
            <a:pPr>
              <a:lnSpc>
                <a:spcPct val="114000"/>
              </a:lnSpc>
            </a:pPr>
            <a:r>
              <a:rPr lang="vi-VN" sz="900" dirty="0">
                <a:solidFill>
                  <a:srgbClr val="FF0000"/>
                </a:solidFill>
                <a:latin typeface="PT   Sans"/>
                <a:cs typeface="Calibri"/>
                <a:sym typeface="PT Sans"/>
              </a:rPr>
              <a:t>[Nhập vào đây địa chỉ liên lạc của CB thú y, cơ quan thú y địa phương ví dụ tên, địa chỉ, điện thoại, email...]</a:t>
            </a:r>
          </a:p>
          <a:p>
            <a:pPr>
              <a:lnSpc>
                <a:spcPct val="114000"/>
              </a:lnSpc>
            </a:pPr>
            <a:r>
              <a:rPr lang="vi-VN" sz="900" dirty="0">
                <a:solidFill>
                  <a:srgbClr val="002060"/>
                </a:solidFill>
                <a:latin typeface="PT   Sans"/>
                <a:ea typeface="Calibri"/>
                <a:cs typeface="Calibri"/>
              </a:rPr>
              <a:t>Địa chỉ: </a:t>
            </a:r>
          </a:p>
          <a:p>
            <a:pPr>
              <a:lnSpc>
                <a:spcPct val="114000"/>
              </a:lnSpc>
            </a:pPr>
            <a:r>
              <a:rPr lang="vi-VN" sz="900" dirty="0">
                <a:solidFill>
                  <a:srgbClr val="002060"/>
                </a:solidFill>
                <a:latin typeface="PT   Sans"/>
                <a:ea typeface="Calibri"/>
                <a:cs typeface="Calibri"/>
              </a:rPr>
              <a:t>Số điện thoại:</a:t>
            </a:r>
          </a:p>
          <a:p>
            <a:pPr>
              <a:lnSpc>
                <a:spcPct val="114000"/>
              </a:lnSpc>
            </a:pPr>
            <a:r>
              <a:rPr lang="vi-VN" sz="900" dirty="0">
                <a:solidFill>
                  <a:srgbClr val="002060"/>
                </a:solidFill>
                <a:latin typeface="PT   Sans"/>
                <a:ea typeface="Calibri"/>
                <a:cs typeface="Calibri"/>
              </a:rPr>
              <a:t>Email:</a:t>
            </a:r>
          </a:p>
          <a:p>
            <a:pPr>
              <a:lnSpc>
                <a:spcPct val="114000"/>
              </a:lnSpc>
            </a:pPr>
            <a:r>
              <a:rPr lang="vi-VN" sz="900" dirty="0">
                <a:solidFill>
                  <a:srgbClr val="002060"/>
                </a:solidFill>
                <a:latin typeface="PT   Sans"/>
                <a:ea typeface="Calibri"/>
                <a:cs typeface="Calibri"/>
              </a:rPr>
              <a:t>Web: </a:t>
            </a: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5"/>
          <p:cNvSpPr txBox="1"/>
          <p:nvPr/>
        </p:nvSpPr>
        <p:spPr>
          <a:xfrm>
            <a:off x="8952271" y="6575898"/>
            <a:ext cx="1741130" cy="847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b="1" dirty="0" err="1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Dành</a:t>
            </a:r>
            <a:r>
              <a:rPr lang="en-US" sz="1700" b="1" dirty="0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cho</a:t>
            </a:r>
            <a:r>
              <a:rPr lang="en-US" sz="1700" b="1" dirty="0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vi-VN" sz="1700" b="1" dirty="0">
              <a:solidFill>
                <a:srgbClr val="80C5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b="1" dirty="0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ng</a:t>
            </a:r>
            <a:r>
              <a:rPr lang="vi-VN" sz="1700" b="1" dirty="0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ư</a:t>
            </a:r>
            <a:r>
              <a:rPr lang="en-US" sz="1700" b="1" dirty="0" err="1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ời</a:t>
            </a:r>
            <a:r>
              <a:rPr lang="en-US" sz="1700" b="1" dirty="0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chăn</a:t>
            </a:r>
            <a:r>
              <a:rPr lang="en-US" sz="1700" b="1" dirty="0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nuôi</a:t>
            </a:r>
            <a:r>
              <a:rPr lang="en-US" sz="1700" b="1" dirty="0">
                <a:solidFill>
                  <a:srgbClr val="80C5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700" b="1" dirty="0">
              <a:solidFill>
                <a:srgbClr val="80C5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5"/>
          <p:cNvSpPr txBox="1"/>
          <p:nvPr/>
        </p:nvSpPr>
        <p:spPr>
          <a:xfrm>
            <a:off x="1560486" y="1851805"/>
            <a:ext cx="2071702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Ulcerative lesion in the teat  © BFSA/Tsviatko Alexandrov</a:t>
            </a:r>
            <a:endParaRPr sz="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7204088" y="686408"/>
            <a:ext cx="3327188" cy="2632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5400" b="1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Bệnh</a:t>
            </a:r>
            <a:r>
              <a:rPr lang="en-US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Lumpy </a:t>
            </a:r>
            <a:r>
              <a:rPr lang="en-US" sz="5400" b="1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trên</a:t>
            </a:r>
            <a:r>
              <a:rPr lang="en-US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gia</a:t>
            </a:r>
            <a:r>
              <a:rPr lang="en-US" sz="5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súc</a:t>
            </a:r>
            <a:endParaRPr sz="54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5"/>
          <p:cNvSpPr txBox="1"/>
          <p:nvPr/>
        </p:nvSpPr>
        <p:spPr>
          <a:xfrm>
            <a:off x="308135" y="2483445"/>
            <a:ext cx="3143272" cy="4939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vi-VN" sz="1000" b="1" dirty="0">
                <a:solidFill>
                  <a:schemeClr val="bg2"/>
                </a:solidFill>
                <a:latin typeface="PT Sans"/>
                <a:ea typeface="PT Sans"/>
                <a:cs typeface="PT Sans"/>
                <a:sym typeface="PT Sans"/>
              </a:rPr>
              <a:t>Làm thế nào để bảo vệ trại chăn nuôi của bạn?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1" dirty="0">
              <a:solidFill>
                <a:schemeClr val="bg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vi-VN" sz="900" dirty="0">
                <a:latin typeface="PT   Sans"/>
              </a:rPr>
              <a:t>Bằng cách tiêm phòng</a:t>
            </a:r>
            <a:r>
              <a:rPr lang="en-US" sz="900" dirty="0">
                <a:latin typeface="PT   Sans"/>
              </a:rPr>
              <a:t>–</a:t>
            </a:r>
            <a:r>
              <a:rPr lang="vi-VN" sz="900" dirty="0">
                <a:latin typeface="PT   Sans"/>
              </a:rPr>
              <a:t> Các loại</a:t>
            </a:r>
            <a:r>
              <a:rPr lang="en-US" sz="900" dirty="0">
                <a:latin typeface="PT   Sans"/>
              </a:rPr>
              <a:t> vaccine</a:t>
            </a:r>
            <a:r>
              <a:rPr lang="vi-VN" sz="900" dirty="0">
                <a:latin typeface="PT   Sans"/>
              </a:rPr>
              <a:t> tốt sẽ có thể bảo vệ gia súc sau</a:t>
            </a:r>
            <a:r>
              <a:rPr lang="en-US" sz="900" dirty="0">
                <a:latin typeface="PT   Sans"/>
              </a:rPr>
              <a:t> 3 </a:t>
            </a:r>
            <a:r>
              <a:rPr lang="en-US" sz="900" dirty="0" err="1">
                <a:latin typeface="PT   Sans"/>
              </a:rPr>
              <a:t>tuần</a:t>
            </a:r>
            <a:r>
              <a:rPr lang="en-US" sz="900" dirty="0">
                <a:latin typeface="PT   Sans"/>
              </a:rPr>
              <a:t>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PT   Sans"/>
              </a:rPr>
              <a:t>Gia </a:t>
            </a:r>
            <a:r>
              <a:rPr lang="en-US" sz="900" dirty="0" err="1">
                <a:latin typeface="PT   Sans"/>
              </a:rPr>
              <a:t>súc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cần </a:t>
            </a:r>
            <a:r>
              <a:rPr lang="en-US" sz="900" dirty="0">
                <a:latin typeface="PT   Sans"/>
              </a:rPr>
              <a:t>đ</a:t>
            </a:r>
            <a:r>
              <a:rPr lang="vi-VN" sz="900" dirty="0">
                <a:latin typeface="PT   Sans"/>
              </a:rPr>
              <a:t>ư</a:t>
            </a:r>
            <a:r>
              <a:rPr lang="en-US" sz="900" dirty="0" err="1">
                <a:latin typeface="PT   Sans"/>
              </a:rPr>
              <a:t>ợc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tiêm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phòng</a:t>
            </a:r>
            <a:r>
              <a:rPr lang="en-US" sz="900" dirty="0">
                <a:latin typeface="PT   Sans"/>
              </a:rPr>
              <a:t> tr</a:t>
            </a:r>
            <a:r>
              <a:rPr lang="vi-VN" sz="900" dirty="0">
                <a:latin typeface="PT   Sans"/>
              </a:rPr>
              <a:t>ư</a:t>
            </a:r>
            <a:r>
              <a:rPr lang="en-US" sz="900" dirty="0" err="1">
                <a:latin typeface="PT   Sans"/>
              </a:rPr>
              <a:t>ớc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khi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cả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đàn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bị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nhiễm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bệnh</a:t>
            </a:r>
            <a:r>
              <a:rPr lang="en-US" sz="900" dirty="0">
                <a:latin typeface="PT   Sans"/>
              </a:rPr>
              <a:t>. 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vi-VN" sz="900" dirty="0">
                <a:latin typeface="PT   Sans"/>
              </a:rPr>
              <a:t>Một số ít trường hợp có </a:t>
            </a:r>
            <a:r>
              <a:rPr lang="en-US" sz="900" dirty="0" err="1">
                <a:latin typeface="PT   Sans"/>
              </a:rPr>
              <a:t>phản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ứng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phụ được quan sát thấy sau khi tiêm vaccine</a:t>
            </a:r>
            <a:r>
              <a:rPr lang="en-US" sz="900" dirty="0">
                <a:latin typeface="PT   Sans"/>
              </a:rPr>
              <a:t>:</a:t>
            </a:r>
            <a:endParaRPr lang="vi-VN" sz="900" dirty="0">
              <a:latin typeface="PT   Sans"/>
            </a:endParaRPr>
          </a:p>
          <a:p>
            <a:pPr marL="171450" lvl="6" indent="-171450">
              <a:buFont typeface="Courier New" panose="02070309020205020404" pitchFamily="49" charset="0"/>
              <a:buChar char="o"/>
            </a:pPr>
            <a:r>
              <a:rPr lang="vi-VN" sz="900" dirty="0">
                <a:latin typeface="PT   Sans"/>
              </a:rPr>
              <a:t>   </a:t>
            </a:r>
            <a:r>
              <a:rPr lang="en-US" sz="900" dirty="0">
                <a:latin typeface="PT   Sans"/>
              </a:rPr>
              <a:t>S</a:t>
            </a:r>
            <a:r>
              <a:rPr lang="vi-VN" sz="900" dirty="0">
                <a:latin typeface="PT   Sans"/>
              </a:rPr>
              <a:t>ư</a:t>
            </a:r>
            <a:r>
              <a:rPr lang="en-US" sz="900" dirty="0">
                <a:latin typeface="PT   Sans"/>
              </a:rPr>
              <a:t>ng </a:t>
            </a:r>
            <a:r>
              <a:rPr lang="en-US" sz="900" dirty="0" err="1">
                <a:latin typeface="PT   Sans"/>
              </a:rPr>
              <a:t>tại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vị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trí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tiêm</a:t>
            </a:r>
            <a:r>
              <a:rPr lang="en-US" sz="900" dirty="0">
                <a:latin typeface="PT   Sans"/>
              </a:rPr>
              <a:t>,</a:t>
            </a:r>
            <a:r>
              <a:rPr lang="vi-VN" sz="900" dirty="0">
                <a:latin typeface="PT   Sans"/>
              </a:rPr>
              <a:t> nhưng không gây ảnh hưởng, sẽ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biến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mất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trong vòng</a:t>
            </a:r>
            <a:r>
              <a:rPr lang="en-US" sz="900" dirty="0">
                <a:latin typeface="PT   Sans"/>
              </a:rPr>
              <a:t> 1 – 2 </a:t>
            </a:r>
            <a:r>
              <a:rPr lang="en-US" sz="900" dirty="0" err="1">
                <a:latin typeface="PT   Sans"/>
              </a:rPr>
              <a:t>tuần</a:t>
            </a:r>
            <a:r>
              <a:rPr lang="en-US" sz="900" dirty="0">
                <a:latin typeface="PT   Sans"/>
              </a:rPr>
              <a:t> </a:t>
            </a:r>
          </a:p>
          <a:p>
            <a:pPr marL="171450" lvl="8" indent="-171450">
              <a:buFont typeface="Courier New" panose="02070309020205020404" pitchFamily="49" charset="0"/>
              <a:buChar char="o"/>
            </a:pPr>
            <a:r>
              <a:rPr lang="vi-VN" sz="900" dirty="0">
                <a:latin typeface="PT   Sans"/>
              </a:rPr>
              <a:t>   </a:t>
            </a:r>
            <a:r>
              <a:rPr lang="en-US" sz="900" dirty="0" err="1">
                <a:latin typeface="PT   Sans"/>
              </a:rPr>
              <a:t>Sốt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nhẹ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trong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thời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gian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ngắn</a:t>
            </a:r>
            <a:r>
              <a:rPr lang="en-US" sz="900" dirty="0">
                <a:latin typeface="PT   Sans"/>
              </a:rPr>
              <a:t>, </a:t>
            </a:r>
            <a:r>
              <a:rPr lang="en-US" sz="900" dirty="0" err="1">
                <a:latin typeface="PT   Sans"/>
              </a:rPr>
              <a:t>có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thể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dẫn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đến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giảm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sản</a:t>
            </a:r>
            <a:r>
              <a:rPr lang="en-US" sz="900" dirty="0">
                <a:latin typeface="PT   Sans"/>
              </a:rPr>
              <a:t> l</a:t>
            </a:r>
            <a:r>
              <a:rPr lang="vi-VN" sz="900" dirty="0">
                <a:latin typeface="PT   Sans"/>
              </a:rPr>
              <a:t>ư</a:t>
            </a:r>
            <a:r>
              <a:rPr lang="en-US" sz="900" dirty="0" err="1">
                <a:latin typeface="PT   Sans"/>
              </a:rPr>
              <a:t>ợng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sữa</a:t>
            </a:r>
            <a:r>
              <a:rPr lang="en-US" sz="900" dirty="0">
                <a:latin typeface="PT   Sans"/>
              </a:rPr>
              <a:t>.</a:t>
            </a:r>
          </a:p>
          <a:p>
            <a:pPr marL="171450" lvl="8" indent="-171450">
              <a:buFont typeface="Courier New" panose="02070309020205020404" pitchFamily="49" charset="0"/>
              <a:buChar char="o"/>
            </a:pPr>
            <a:r>
              <a:rPr lang="vi-VN" sz="900" dirty="0">
                <a:latin typeface="PT   Sans"/>
              </a:rPr>
              <a:t>   Một </a:t>
            </a:r>
            <a:r>
              <a:rPr lang="en-US" sz="900" dirty="0" err="1">
                <a:latin typeface="PT   Sans"/>
              </a:rPr>
              <a:t>số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ít </a:t>
            </a:r>
            <a:r>
              <a:rPr lang="en-US" sz="900" dirty="0" err="1">
                <a:latin typeface="PT   Sans"/>
              </a:rPr>
              <a:t>loại</a:t>
            </a:r>
            <a:r>
              <a:rPr lang="en-US" sz="900" dirty="0">
                <a:latin typeface="PT   Sans"/>
              </a:rPr>
              <a:t> vaccine </a:t>
            </a:r>
            <a:r>
              <a:rPr lang="en-US" sz="900" dirty="0" err="1">
                <a:latin typeface="PT   Sans"/>
              </a:rPr>
              <a:t>có</a:t>
            </a:r>
            <a:r>
              <a:rPr lang="vi-VN" sz="900" dirty="0">
                <a:latin typeface="PT   Sans"/>
              </a:rPr>
              <a:t> khả năng </a:t>
            </a:r>
            <a:r>
              <a:rPr lang="en-US" sz="900" dirty="0" err="1">
                <a:latin typeface="PT   Sans"/>
              </a:rPr>
              <a:t>gây</a:t>
            </a:r>
            <a:r>
              <a:rPr lang="en-US" sz="900" dirty="0">
                <a:latin typeface="PT   Sans"/>
              </a:rPr>
              <a:t> ra </a:t>
            </a:r>
            <a:r>
              <a:rPr lang="en-US" sz="900" dirty="0" err="1">
                <a:latin typeface="PT   Sans"/>
              </a:rPr>
              <a:t>nốt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sần</a:t>
            </a:r>
            <a:r>
              <a:rPr lang="en-US" sz="900" dirty="0">
                <a:latin typeface="PT   Sans"/>
              </a:rPr>
              <a:t>/ cục u </a:t>
            </a:r>
            <a:r>
              <a:rPr lang="en-US" sz="900" dirty="0" err="1">
                <a:latin typeface="PT   Sans"/>
              </a:rPr>
              <a:t>nhỏ</a:t>
            </a:r>
            <a:r>
              <a:rPr lang="en-US" sz="900" dirty="0">
                <a:latin typeface="PT   Sans"/>
              </a:rPr>
              <a:t>  </a:t>
            </a:r>
            <a:r>
              <a:rPr lang="en-US" sz="900" dirty="0" err="1">
                <a:latin typeface="PT   Sans"/>
              </a:rPr>
              <a:t>trên</a:t>
            </a:r>
            <a:r>
              <a:rPr lang="en-US" sz="900" dirty="0">
                <a:latin typeface="PT   Sans"/>
              </a:rPr>
              <a:t> c</a:t>
            </a:r>
            <a:r>
              <a:rPr lang="vi-VN" sz="900" dirty="0">
                <a:latin typeface="PT   Sans"/>
              </a:rPr>
              <a:t>ơ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thể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hoặc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bầu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vú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trong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thời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gian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ngắn</a:t>
            </a:r>
            <a:r>
              <a:rPr lang="en-US" sz="900" dirty="0">
                <a:latin typeface="PT   Sans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latin typeface="PT   Sans"/>
              </a:rPr>
              <a:t>Chỉ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mua</a:t>
            </a:r>
            <a:r>
              <a:rPr lang="en-US" sz="900" dirty="0">
                <a:latin typeface="PT   Sans"/>
              </a:rPr>
              <a:t> con </a:t>
            </a:r>
            <a:r>
              <a:rPr lang="en-US" sz="900" dirty="0" err="1">
                <a:latin typeface="PT   Sans"/>
              </a:rPr>
              <a:t>giống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từ</a:t>
            </a:r>
            <a:r>
              <a:rPr lang="en-US" sz="900" dirty="0">
                <a:latin typeface="PT   Sans"/>
              </a:rPr>
              <a:t> n</a:t>
            </a:r>
            <a:r>
              <a:rPr lang="vi-VN" sz="900" dirty="0">
                <a:latin typeface="PT   Sans"/>
              </a:rPr>
              <a:t>ơ</a:t>
            </a:r>
            <a:r>
              <a:rPr lang="en-US" sz="900" dirty="0" err="1">
                <a:latin typeface="PT   Sans"/>
              </a:rPr>
              <a:t>i</a:t>
            </a:r>
            <a:r>
              <a:rPr lang="en-US" sz="900" dirty="0">
                <a:latin typeface="PT   Sans"/>
              </a:rPr>
              <a:t> tin </a:t>
            </a:r>
            <a:r>
              <a:rPr lang="en-US" sz="900" dirty="0" err="1">
                <a:latin typeface="PT   Sans"/>
              </a:rPr>
              <a:t>cậy</a:t>
            </a:r>
            <a:r>
              <a:rPr lang="en-US" sz="900" dirty="0">
                <a:latin typeface="PT   Sans"/>
              </a:rPr>
              <a:t>. </a:t>
            </a:r>
            <a:r>
              <a:rPr lang="en-US" sz="900" dirty="0" err="1">
                <a:latin typeface="PT   Sans"/>
              </a:rPr>
              <a:t>Những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động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vật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mới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nhập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đàn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cần</a:t>
            </a:r>
            <a:r>
              <a:rPr lang="en-US" sz="900" dirty="0">
                <a:latin typeface="PT   Sans"/>
              </a:rPr>
              <a:t> đ</a:t>
            </a:r>
            <a:r>
              <a:rPr lang="vi-VN" sz="900" dirty="0">
                <a:latin typeface="PT   Sans"/>
              </a:rPr>
              <a:t>ư</a:t>
            </a:r>
            <a:r>
              <a:rPr lang="en-US" sz="900" dirty="0" err="1">
                <a:latin typeface="PT   Sans"/>
              </a:rPr>
              <a:t>ợc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kiểm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tra</a:t>
            </a:r>
            <a:r>
              <a:rPr lang="en-US" sz="900" dirty="0">
                <a:latin typeface="PT   Sans"/>
              </a:rPr>
              <a:t> tr</a:t>
            </a:r>
            <a:r>
              <a:rPr lang="vi-VN" sz="900" dirty="0">
                <a:latin typeface="PT   Sans"/>
              </a:rPr>
              <a:t>ư</a:t>
            </a:r>
            <a:r>
              <a:rPr lang="en-US" sz="900" dirty="0" err="1">
                <a:latin typeface="PT   Sans"/>
              </a:rPr>
              <a:t>ớc</a:t>
            </a:r>
            <a:r>
              <a:rPr lang="vi-VN" sz="900" dirty="0">
                <a:latin typeface="PT   Sans"/>
              </a:rPr>
              <a:t> khi vận chuyển và cần được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cách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ly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khoảng</a:t>
            </a:r>
            <a:r>
              <a:rPr lang="en-US" sz="900" dirty="0">
                <a:latin typeface="PT   Sans"/>
              </a:rPr>
              <a:t> 28 </a:t>
            </a:r>
            <a:r>
              <a:rPr lang="en-US" sz="900" dirty="0" err="1">
                <a:latin typeface="PT   Sans"/>
              </a:rPr>
              <a:t>ngày</a:t>
            </a:r>
            <a:r>
              <a:rPr lang="en-US" sz="900" dirty="0">
                <a:latin typeface="PT   Sans"/>
              </a:rPr>
              <a:t>. </a:t>
            </a:r>
            <a:r>
              <a:rPr lang="en-US" sz="900" dirty="0" err="1">
                <a:latin typeface="PT   Sans"/>
              </a:rPr>
              <a:t>Trong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thời </a:t>
            </a:r>
            <a:r>
              <a:rPr lang="en-US" sz="900" dirty="0" err="1">
                <a:latin typeface="PT   Sans"/>
              </a:rPr>
              <a:t>gian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d</a:t>
            </a:r>
            <a:r>
              <a:rPr lang="en-US" sz="900" dirty="0" err="1">
                <a:latin typeface="PT   Sans"/>
              </a:rPr>
              <a:t>ịch</a:t>
            </a:r>
            <a:r>
              <a:rPr lang="vi-VN" sz="900" dirty="0">
                <a:latin typeface="PT   Sans"/>
              </a:rPr>
              <a:t> xảy ra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tại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khu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vực</a:t>
            </a:r>
            <a:r>
              <a:rPr lang="en-US" sz="900" dirty="0">
                <a:latin typeface="PT   Sans"/>
              </a:rPr>
              <a:t>, </a:t>
            </a:r>
            <a:r>
              <a:rPr lang="en-US" sz="900" dirty="0" err="1">
                <a:latin typeface="PT   Sans"/>
              </a:rPr>
              <a:t>không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nhập thêm </a:t>
            </a:r>
            <a:r>
              <a:rPr lang="en-US" sz="900" dirty="0" err="1">
                <a:latin typeface="PT   Sans"/>
              </a:rPr>
              <a:t>động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vật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mới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vào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khu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vực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của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bạn</a:t>
            </a:r>
            <a:r>
              <a:rPr lang="en-US" sz="900" dirty="0">
                <a:latin typeface="PT   Sans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vi-VN" sz="900" dirty="0">
                <a:latin typeface="PT   Sans"/>
              </a:rPr>
              <a:t>Thường xuyên sử dụng thuốc chống côn trùng tốt bằng cách nhúng, xịt hoặc sử dụng các sản phẩm tại chỗ.</a:t>
            </a:r>
            <a:endParaRPr lang="en-US" sz="900" dirty="0">
              <a:latin typeface="PT   San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latin typeface="PT   Sans"/>
              </a:rPr>
              <a:t>Giữ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cho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trang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trại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không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phải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là</a:t>
            </a:r>
            <a:r>
              <a:rPr lang="en-US" sz="900" dirty="0">
                <a:latin typeface="PT   Sans"/>
              </a:rPr>
              <a:t> n</a:t>
            </a:r>
            <a:r>
              <a:rPr lang="vi-VN" sz="900" dirty="0">
                <a:latin typeface="PT   Sans"/>
              </a:rPr>
              <a:t>ơ</a:t>
            </a:r>
            <a:r>
              <a:rPr lang="en-US" sz="900" dirty="0" err="1">
                <a:latin typeface="PT   Sans"/>
              </a:rPr>
              <a:t>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sinh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sản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của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côn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trùng</a:t>
            </a:r>
            <a:r>
              <a:rPr lang="vi-VN" sz="900" dirty="0">
                <a:latin typeface="PT   Sans"/>
              </a:rPr>
              <a:t> như</a:t>
            </a:r>
            <a:r>
              <a:rPr lang="en-US" sz="900" dirty="0">
                <a:latin typeface="PT   Sans"/>
              </a:rPr>
              <a:t> n</a:t>
            </a:r>
            <a:r>
              <a:rPr lang="vi-VN" sz="900" dirty="0">
                <a:latin typeface="PT   Sans"/>
              </a:rPr>
              <a:t>ư</a:t>
            </a:r>
            <a:r>
              <a:rPr lang="en-US" sz="900" dirty="0" err="1">
                <a:latin typeface="PT   Sans"/>
              </a:rPr>
              <a:t>ớc</a:t>
            </a:r>
            <a:r>
              <a:rPr lang="vi-VN" sz="900" dirty="0">
                <a:latin typeface="PT   Sans"/>
              </a:rPr>
              <a:t> tù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đọ</a:t>
            </a:r>
            <a:r>
              <a:rPr lang="en-US" sz="900" dirty="0">
                <a:latin typeface="PT   Sans"/>
              </a:rPr>
              <a:t>ng, </a:t>
            </a:r>
            <a:r>
              <a:rPr lang="en-US" sz="900" dirty="0" err="1">
                <a:latin typeface="PT   Sans"/>
              </a:rPr>
              <a:t>phân</a:t>
            </a:r>
            <a:r>
              <a:rPr lang="en-US" sz="900" dirty="0">
                <a:latin typeface="PT   Sans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err="1">
                <a:latin typeface="PT   Sans"/>
              </a:rPr>
              <a:t>Hạn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chế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khách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tham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quan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trang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trại</a:t>
            </a:r>
            <a:r>
              <a:rPr lang="en-US" sz="900" dirty="0">
                <a:latin typeface="PT   Sans"/>
              </a:rPr>
              <a:t>. </a:t>
            </a:r>
            <a:r>
              <a:rPr lang="vi-VN" sz="900" dirty="0">
                <a:latin typeface="PT   Sans"/>
              </a:rPr>
              <a:t>Tất cả các phương tiện, thiết bị và ủng của du khách phải được làm sạch một cách phù hợp trước khi vào hoặc sử dụng bao giày.</a:t>
            </a:r>
            <a:endParaRPr lang="en-US" sz="900" dirty="0">
              <a:latin typeface="PT   Sans"/>
            </a:endParaRPr>
          </a:p>
          <a:p>
            <a:endParaRPr lang="en-US" sz="1000" dirty="0">
              <a:latin typeface="PT Sans" panose="020B060402020202020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PT Sans" panose="020B0604020202020204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" name="Google Shape;35;p5" descr="FAO_logo_Blue_3lines_en_01-e1506530885177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50956" y="468263"/>
            <a:ext cx="1136642" cy="537709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5"/>
          <p:cNvSpPr txBox="1"/>
          <p:nvPr/>
        </p:nvSpPr>
        <p:spPr>
          <a:xfrm>
            <a:off x="1373508" y="1895314"/>
            <a:ext cx="2201063" cy="214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Clr>
                <a:schemeClr val="dk1"/>
              </a:buClr>
              <a:buSzPts val="1100"/>
            </a:pPr>
            <a:r>
              <a:rPr lang="vi-VN" sz="600" i="1" dirty="0">
                <a:latin typeface="PT Sans"/>
                <a:ea typeface="PT Sans"/>
                <a:cs typeface="PT Sans"/>
                <a:sym typeface="PT Sans"/>
              </a:rPr>
              <a:t>Tổn thương và loét ở núm vú </a:t>
            </a:r>
            <a:r>
              <a:rPr lang="ru-RU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© BFSA/Tsviatko Alexandrov</a:t>
            </a:r>
            <a:endParaRPr sz="600" dirty="0"/>
          </a:p>
        </p:txBody>
      </p:sp>
      <p:sp>
        <p:nvSpPr>
          <p:cNvPr id="3" name="TextBox 2"/>
          <p:cNvSpPr txBox="1"/>
          <p:nvPr/>
        </p:nvSpPr>
        <p:spPr>
          <a:xfrm>
            <a:off x="7204088" y="4916774"/>
            <a:ext cx="14766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LSD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/>
        </p:nvSpPr>
        <p:spPr>
          <a:xfrm>
            <a:off x="274602" y="423045"/>
            <a:ext cx="3000396" cy="2475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1100"/>
            </a:pPr>
            <a:r>
              <a:rPr lang="en-US" sz="1000" b="1" dirty="0" err="1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Bệnh</a:t>
            </a:r>
            <a:r>
              <a:rPr lang="en-US" sz="1000" b="1" dirty="0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 Lumpy </a:t>
            </a:r>
            <a:r>
              <a:rPr lang="en-US" sz="1000" b="1" dirty="0" err="1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trên</a:t>
            </a:r>
            <a:r>
              <a:rPr lang="en-US" sz="1000" b="1" dirty="0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gia</a:t>
            </a:r>
            <a:r>
              <a:rPr lang="en-US" sz="1000" b="1" dirty="0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súc</a:t>
            </a:r>
            <a:r>
              <a:rPr lang="vi-VN" sz="1000" b="1" dirty="0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 -LSD</a:t>
            </a:r>
            <a:r>
              <a:rPr lang="en-US" sz="1000" b="1" dirty="0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 </a:t>
            </a:r>
            <a:r>
              <a:rPr lang="vi-VN" sz="1000" b="1" dirty="0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(Bệnh viêm da nổi cục truyền nhiễm).</a:t>
            </a:r>
            <a:endParaRPr lang="en-US" sz="1000" b="1" dirty="0">
              <a:solidFill>
                <a:schemeClr val="bg2"/>
              </a:solidFill>
              <a:latin typeface="PT Sans" panose="020B0604020202020204" charset="0"/>
              <a:ea typeface="Calibri"/>
              <a:cs typeface="Calibri"/>
              <a:sym typeface="Calibri"/>
            </a:endParaRPr>
          </a:p>
          <a:p>
            <a:pPr marL="457200" lvl="0" indent="-28575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dirty="0" err="1">
                <a:latin typeface="PT   Sans"/>
              </a:rPr>
              <a:t>Chỉ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trâu và bò bị bệnh.</a:t>
            </a:r>
            <a:endParaRPr lang="en-US" sz="900" dirty="0">
              <a:latin typeface="PT   Sans"/>
            </a:endParaRPr>
          </a:p>
          <a:p>
            <a:pPr marL="457200" lvl="0" indent="-28575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dirty="0" err="1">
                <a:latin typeface="PT   Sans"/>
              </a:rPr>
              <a:t>Không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lây</a:t>
            </a:r>
            <a:r>
              <a:rPr lang="en-US" sz="900" dirty="0">
                <a:latin typeface="PT   Sans"/>
              </a:rPr>
              <a:t> sang </a:t>
            </a:r>
            <a:r>
              <a:rPr lang="vi-VN" sz="900" dirty="0">
                <a:latin typeface="PT   Sans"/>
              </a:rPr>
              <a:t>người. </a:t>
            </a:r>
            <a:endParaRPr lang="en-US" sz="900" dirty="0">
              <a:latin typeface="PT   Sans"/>
            </a:endParaRPr>
          </a:p>
          <a:p>
            <a:pPr marL="457200" lvl="0" indent="-28575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 pitchFamily="34" charset="0"/>
              <a:buChar char="•"/>
            </a:pPr>
            <a:r>
              <a:rPr lang="vi-VN" sz="900" dirty="0">
                <a:latin typeface="PT   Sans"/>
              </a:rPr>
              <a:t>Dịch x</a:t>
            </a:r>
            <a:r>
              <a:rPr lang="en-US" sz="900" dirty="0" err="1">
                <a:latin typeface="PT   Sans"/>
              </a:rPr>
              <a:t>ảy</a:t>
            </a:r>
            <a:r>
              <a:rPr lang="en-US" sz="900" dirty="0">
                <a:latin typeface="PT   Sans"/>
              </a:rPr>
              <a:t> ra </a:t>
            </a:r>
            <a:r>
              <a:rPr lang="en-US" sz="900" dirty="0" err="1">
                <a:latin typeface="PT   Sans"/>
              </a:rPr>
              <a:t>theo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mùa</a:t>
            </a:r>
            <a:r>
              <a:rPr lang="en-US" sz="900" dirty="0">
                <a:latin typeface="PT   Sans"/>
              </a:rPr>
              <a:t>, </a:t>
            </a:r>
            <a:r>
              <a:rPr lang="en-US" sz="900" dirty="0" err="1">
                <a:latin typeface="PT   Sans"/>
              </a:rPr>
              <a:t>chủ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yếu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vào</a:t>
            </a:r>
            <a:r>
              <a:rPr lang="vi-VN" sz="900" dirty="0">
                <a:latin typeface="PT   Sans"/>
              </a:rPr>
              <a:t> những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tháng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ấm</a:t>
            </a:r>
            <a:r>
              <a:rPr lang="en-US" sz="900" dirty="0">
                <a:latin typeface="PT   Sans"/>
              </a:rPr>
              <a:t>, </a:t>
            </a:r>
            <a:r>
              <a:rPr lang="en-US" sz="900" dirty="0" err="1">
                <a:latin typeface="PT   Sans"/>
              </a:rPr>
              <a:t>khi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côn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trùng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hoạt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động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mạnh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và </a:t>
            </a:r>
            <a:r>
              <a:rPr lang="en-US" sz="900" dirty="0" err="1">
                <a:latin typeface="PT   Sans"/>
              </a:rPr>
              <a:t>phong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phú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nhất</a:t>
            </a:r>
            <a:r>
              <a:rPr lang="en-US" sz="900" dirty="0">
                <a:latin typeface="PT   Sans"/>
              </a:rPr>
              <a:t>. </a:t>
            </a:r>
          </a:p>
          <a:p>
            <a:pPr marL="457200" lvl="0" indent="-28575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dirty="0" err="1">
                <a:latin typeface="PT   Sans"/>
              </a:rPr>
              <a:t>Gây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thiệt hại về năng suất do </a:t>
            </a:r>
            <a:r>
              <a:rPr lang="en-US" sz="900" dirty="0" err="1">
                <a:latin typeface="PT   Sans"/>
              </a:rPr>
              <a:t>sản</a:t>
            </a:r>
            <a:r>
              <a:rPr lang="en-US" sz="900" dirty="0">
                <a:latin typeface="PT   Sans"/>
              </a:rPr>
              <a:t> l</a:t>
            </a:r>
            <a:r>
              <a:rPr lang="vi-VN" sz="900" dirty="0">
                <a:latin typeface="PT   Sans"/>
              </a:rPr>
              <a:t>ư</a:t>
            </a:r>
            <a:r>
              <a:rPr lang="en-US" sz="900" dirty="0" err="1">
                <a:latin typeface="PT   Sans"/>
              </a:rPr>
              <a:t>ợng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sữa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giảm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mạnh</a:t>
            </a:r>
            <a:r>
              <a:rPr lang="en-US" sz="900" dirty="0">
                <a:latin typeface="PT   Sans"/>
              </a:rPr>
              <a:t>, </a:t>
            </a:r>
            <a:r>
              <a:rPr lang="vi-VN" sz="900" dirty="0">
                <a:latin typeface="PT   Sans"/>
              </a:rPr>
              <a:t>các </a:t>
            </a:r>
            <a:r>
              <a:rPr lang="en-US" sz="900" dirty="0" err="1">
                <a:latin typeface="PT   Sans"/>
              </a:rPr>
              <a:t>vấn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đề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về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thụ thai,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sảy</a:t>
            </a:r>
            <a:r>
              <a:rPr lang="en-US" sz="900" dirty="0">
                <a:latin typeface="PT   Sans"/>
              </a:rPr>
              <a:t> thai, </a:t>
            </a:r>
            <a:r>
              <a:rPr lang="vi-VN" sz="900" dirty="0">
                <a:latin typeface="PT   Sans"/>
              </a:rPr>
              <a:t>tổn thương da</a:t>
            </a:r>
            <a:r>
              <a:rPr lang="en-US" sz="900" dirty="0">
                <a:latin typeface="PT   Sans"/>
              </a:rPr>
              <a:t>, </a:t>
            </a:r>
            <a:r>
              <a:rPr lang="vi-VN" sz="900" dirty="0">
                <a:latin typeface="PT   Sans"/>
              </a:rPr>
              <a:t>giảm tăng trọng và </a:t>
            </a:r>
            <a:r>
              <a:rPr lang="en-US" sz="900" dirty="0" err="1">
                <a:latin typeface="PT   Sans"/>
              </a:rPr>
              <a:t>có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thể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chết</a:t>
            </a:r>
            <a:r>
              <a:rPr lang="en-US" sz="900" dirty="0">
                <a:latin typeface="PT   Sans"/>
              </a:rPr>
              <a:t>. </a:t>
            </a:r>
          </a:p>
          <a:p>
            <a:pPr marL="457200" lvl="0" indent="-28575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dirty="0" err="1">
                <a:latin typeface="PT   Sans"/>
              </a:rPr>
              <a:t>Gây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tổn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thấ</a:t>
            </a:r>
            <a:r>
              <a:rPr lang="en-US" sz="900" dirty="0">
                <a:latin typeface="PT   Sans"/>
              </a:rPr>
              <a:t>t </a:t>
            </a:r>
            <a:r>
              <a:rPr lang="en-US" sz="900" dirty="0" err="1">
                <a:latin typeface="PT   Sans"/>
              </a:rPr>
              <a:t>về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kinh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tế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do hạn chế vận chuyển và thương mại</a:t>
            </a:r>
            <a:r>
              <a:rPr lang="en-US" sz="900" dirty="0">
                <a:latin typeface="PT   Sans"/>
              </a:rPr>
              <a:t>. </a:t>
            </a:r>
          </a:p>
          <a:p>
            <a:r>
              <a:rPr lang="en-US" dirty="0"/>
              <a:t> </a:t>
            </a:r>
          </a:p>
        </p:txBody>
      </p:sp>
      <p:sp>
        <p:nvSpPr>
          <p:cNvPr id="43" name="Google Shape;43;p6"/>
          <p:cNvSpPr txBox="1"/>
          <p:nvPr/>
        </p:nvSpPr>
        <p:spPr>
          <a:xfrm>
            <a:off x="274602" y="5423704"/>
            <a:ext cx="3071834" cy="1901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vi-VN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Gia súc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nhà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bạn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nhiễm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bệnh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nh</a:t>
            </a:r>
            <a:r>
              <a:rPr lang="vi-VN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ư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thế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nào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1" dirty="0">
              <a:solidFill>
                <a:schemeClr val="bg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 pitchFamily="34" charset="0"/>
              <a:buChar char="•"/>
            </a:pPr>
            <a:r>
              <a:rPr lang="vi-VN" sz="900" dirty="0">
                <a:latin typeface="PT   Sans"/>
              </a:rPr>
              <a:t>Truyền lây c</a:t>
            </a:r>
            <a:r>
              <a:rPr lang="en-US" sz="900" dirty="0" err="1">
                <a:latin typeface="PT   Sans"/>
              </a:rPr>
              <a:t>hủ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yếu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qua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côn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trùng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đốt như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muỗi</a:t>
            </a:r>
            <a:r>
              <a:rPr lang="en-US" sz="900" dirty="0">
                <a:latin typeface="PT   Sans"/>
              </a:rPr>
              <a:t>, </a:t>
            </a:r>
            <a:r>
              <a:rPr lang="en-US" sz="900" dirty="0" err="1">
                <a:latin typeface="PT   Sans"/>
              </a:rPr>
              <a:t>ruồi</a:t>
            </a:r>
            <a:r>
              <a:rPr lang="en-US" sz="900" dirty="0">
                <a:latin typeface="PT   Sans"/>
              </a:rPr>
              <a:t>, </a:t>
            </a:r>
            <a:r>
              <a:rPr lang="en-US" sz="900" dirty="0" err="1">
                <a:latin typeface="PT   Sans"/>
              </a:rPr>
              <a:t>ve</a:t>
            </a:r>
            <a:r>
              <a:rPr lang="en-US" sz="900" dirty="0">
                <a:latin typeface="PT   Sans"/>
              </a:rPr>
              <a:t>.</a:t>
            </a:r>
          </a:p>
          <a:p>
            <a:pPr marL="457200" lvl="5" indent="-285750" algn="just">
              <a:lnSpc>
                <a:spcPct val="107916"/>
              </a:lnSpc>
              <a:buClr>
                <a:schemeClr val="dk1"/>
              </a:buClr>
              <a:buSzPts val="900"/>
              <a:buFont typeface="Arial" panose="020B0604020202020204" pitchFamily="34" charset="0"/>
              <a:buChar char="•"/>
            </a:pPr>
            <a:r>
              <a:rPr lang="vi-VN" sz="900" dirty="0">
                <a:latin typeface="PT   Sans"/>
              </a:rPr>
              <a:t>Thông qua vận chuyển </a:t>
            </a:r>
            <a:r>
              <a:rPr lang="en-US" sz="900" dirty="0" err="1">
                <a:latin typeface="PT   Sans"/>
              </a:rPr>
              <a:t>gia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súc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nhiễm </a:t>
            </a:r>
            <a:r>
              <a:rPr lang="en-US" sz="900" dirty="0" err="1">
                <a:latin typeface="PT   Sans"/>
              </a:rPr>
              <a:t>bệnh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từ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vùng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bị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ảnh</a:t>
            </a:r>
            <a:r>
              <a:rPr lang="en-US" sz="900" dirty="0">
                <a:latin typeface="PT   Sans"/>
              </a:rPr>
              <a:t> h</a:t>
            </a:r>
            <a:r>
              <a:rPr lang="vi-VN" sz="900" dirty="0">
                <a:latin typeface="PT   Sans"/>
              </a:rPr>
              <a:t>ư</a:t>
            </a:r>
            <a:r>
              <a:rPr lang="en-US" sz="900" dirty="0" err="1">
                <a:latin typeface="PT   Sans"/>
              </a:rPr>
              <a:t>ởng</a:t>
            </a:r>
            <a:r>
              <a:rPr lang="en-US" sz="900" dirty="0">
                <a:latin typeface="PT   Sans"/>
              </a:rPr>
              <a:t>.</a:t>
            </a:r>
          </a:p>
          <a:p>
            <a:pPr marL="457200" lvl="0" indent="-28575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 pitchFamily="34" charset="0"/>
              <a:buChar char="•"/>
            </a:pPr>
            <a:r>
              <a:rPr lang="vi-VN" sz="900" dirty="0">
                <a:latin typeface="PT   Sans"/>
              </a:rPr>
              <a:t>Cũng có thể d</a:t>
            </a:r>
            <a:r>
              <a:rPr lang="en-US" sz="900" dirty="0">
                <a:latin typeface="PT   Sans"/>
              </a:rPr>
              <a:t>o </a:t>
            </a:r>
            <a:r>
              <a:rPr lang="en-US" sz="900" dirty="0" err="1">
                <a:latin typeface="PT   Sans"/>
              </a:rPr>
              <a:t>sử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dụng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chung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máng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uống</a:t>
            </a:r>
            <a:r>
              <a:rPr lang="en-US" sz="900" dirty="0">
                <a:latin typeface="PT   Sans"/>
              </a:rPr>
              <a:t>, </a:t>
            </a:r>
            <a:r>
              <a:rPr lang="en-US" sz="900" dirty="0" err="1">
                <a:latin typeface="PT   Sans"/>
              </a:rPr>
              <a:t>khu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vực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cho </a:t>
            </a:r>
            <a:r>
              <a:rPr lang="en-US" sz="900" dirty="0" err="1">
                <a:latin typeface="PT   Sans"/>
              </a:rPr>
              <a:t>ăn</a:t>
            </a:r>
            <a:r>
              <a:rPr lang="en-US" sz="900" dirty="0">
                <a:latin typeface="PT   Sans"/>
              </a:rPr>
              <a:t>, </a:t>
            </a:r>
            <a:r>
              <a:rPr lang="en-US" sz="900" dirty="0" err="1">
                <a:latin typeface="PT   Sans"/>
              </a:rPr>
              <a:t>sữa</a:t>
            </a:r>
            <a:r>
              <a:rPr lang="en-US" sz="900" dirty="0">
                <a:latin typeface="PT   Sans"/>
              </a:rPr>
              <a:t>, </a:t>
            </a:r>
            <a:r>
              <a:rPr lang="en-US" sz="900" dirty="0" err="1">
                <a:latin typeface="PT   Sans"/>
              </a:rPr>
              <a:t>tinh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dịch</a:t>
            </a:r>
            <a:r>
              <a:rPr lang="en-US" sz="900" dirty="0">
                <a:latin typeface="PT   Sans"/>
              </a:rPr>
              <a:t> (</a:t>
            </a:r>
            <a:r>
              <a:rPr lang="en-US" sz="900" dirty="0" err="1">
                <a:latin typeface="PT   Sans"/>
              </a:rPr>
              <a:t>giao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phối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tự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nhiên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và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thụ tinh </a:t>
            </a:r>
            <a:r>
              <a:rPr lang="en-US" sz="900" dirty="0" err="1">
                <a:latin typeface="PT   Sans"/>
              </a:rPr>
              <a:t>nhân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tạo</a:t>
            </a:r>
            <a:r>
              <a:rPr lang="en-US" sz="900" dirty="0">
                <a:latin typeface="PT   Sans"/>
              </a:rPr>
              <a:t>), </a:t>
            </a:r>
            <a:r>
              <a:rPr lang="en-US" sz="900" dirty="0" err="1">
                <a:latin typeface="PT   Sans"/>
              </a:rPr>
              <a:t>điều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trị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bệnh</a:t>
            </a:r>
            <a:r>
              <a:rPr lang="en-US" sz="900" dirty="0">
                <a:latin typeface="PT   Sans"/>
              </a:rPr>
              <a:t> (</a:t>
            </a:r>
            <a:r>
              <a:rPr lang="en-US" sz="900" dirty="0" err="1">
                <a:latin typeface="PT   Sans"/>
              </a:rPr>
              <a:t>nếu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không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thay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kim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tiêm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giữa</a:t>
            </a:r>
            <a:r>
              <a:rPr lang="en-US" sz="900" dirty="0">
                <a:latin typeface="PT   Sans"/>
              </a:rPr>
              <a:t> </a:t>
            </a:r>
            <a:r>
              <a:rPr lang="en-US" sz="900" dirty="0" err="1">
                <a:latin typeface="PT   Sans"/>
              </a:rPr>
              <a:t>các</a:t>
            </a:r>
            <a:r>
              <a:rPr lang="en-US" sz="900" dirty="0">
                <a:latin typeface="PT   Sans"/>
              </a:rPr>
              <a:t> </a:t>
            </a:r>
            <a:r>
              <a:rPr lang="vi-VN" sz="900" dirty="0">
                <a:latin typeface="PT   Sans"/>
              </a:rPr>
              <a:t>con vật</a:t>
            </a:r>
            <a:r>
              <a:rPr lang="en-US" sz="900" dirty="0">
                <a:latin typeface="PT   Sans"/>
              </a:rPr>
              <a:t>)</a:t>
            </a:r>
            <a:r>
              <a:rPr lang="vi-VN" sz="900" dirty="0">
                <a:latin typeface="PT   Sans"/>
              </a:rPr>
              <a:t> và tiếp xúc trực tiếp.</a:t>
            </a:r>
            <a:endParaRPr lang="en-US" sz="900" dirty="0">
              <a:latin typeface="PT   Sans"/>
            </a:endParaRPr>
          </a:p>
          <a:p>
            <a:pPr marL="171450" lvl="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</a:pPr>
            <a:endParaRPr sz="1000" dirty="0">
              <a:solidFill>
                <a:schemeClr val="bg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6"/>
          <p:cNvSpPr txBox="1"/>
          <p:nvPr/>
        </p:nvSpPr>
        <p:spPr>
          <a:xfrm>
            <a:off x="274602" y="5167601"/>
            <a:ext cx="300039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Severely affected cow with multiple skin lesions © BFSA/Tsviatko Alexandrov</a:t>
            </a:r>
            <a:endParaRPr sz="600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 txBox="1"/>
          <p:nvPr/>
        </p:nvSpPr>
        <p:spPr>
          <a:xfrm>
            <a:off x="3706238" y="423044"/>
            <a:ext cx="3268494" cy="3558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vi-VN" sz="1000" b="1" dirty="0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Bệnh LSD có những biểu hện gì</a:t>
            </a:r>
            <a:r>
              <a:rPr lang="en-US" sz="1000" b="1" dirty="0">
                <a:solidFill>
                  <a:schemeClr val="bg2"/>
                </a:solidFill>
                <a:latin typeface="PT Sans" panose="020B0604020202020204" charset="0"/>
                <a:ea typeface="Calibri"/>
                <a:cs typeface="Calibri"/>
                <a:sym typeface="Calibri"/>
              </a:rPr>
              <a:t>?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US" sz="1200" b="1" dirty="0">
              <a:solidFill>
                <a:schemeClr val="bg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SzPts val="1100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Gia súc bệnh có những biểu hiện:</a:t>
            </a:r>
            <a:endParaRPr lang="en-US" sz="900" dirty="0">
              <a:latin typeface="PT  Sans"/>
              <a:ea typeface="PT Sans"/>
              <a:cs typeface="PT Sans"/>
              <a:sym typeface="PT Sans"/>
            </a:endParaRPr>
          </a:p>
          <a:p>
            <a:pPr lvl="0" algn="just">
              <a:buSzPts val="1100"/>
            </a:pPr>
            <a:endParaRPr lang="vi-VN" sz="900" dirty="0">
              <a:latin typeface="PT  Sans"/>
              <a:ea typeface="PT Sans"/>
              <a:cs typeface="PT Sans"/>
              <a:sym typeface="PT Sans"/>
            </a:endParaRPr>
          </a:p>
          <a:p>
            <a:pPr marL="260350" lvl="0" indent="-171450" algn="just">
              <a:lnSpc>
                <a:spcPct val="107916"/>
              </a:lnSpc>
              <a:buSzPct val="94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Sốt cao, mất tính thèm </a:t>
            </a:r>
            <a:r>
              <a:rPr lang="vi-VN" sz="900" dirty="0">
                <a:latin typeface="PT  Sans"/>
                <a:sym typeface="PT Sans"/>
              </a:rPr>
              <a:t>ăn</a:t>
            </a: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, bỏ ăn, giảm tiết sữa. </a:t>
            </a:r>
          </a:p>
          <a:p>
            <a:pPr marL="260350" lvl="0" indent="-171450" algn="just">
              <a:lnSpc>
                <a:spcPct val="107916"/>
              </a:lnSpc>
              <a:buSzPct val="94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Da nổi những nốt sần/cục khoảng 1–5 cm (thường xuất hiện đầu tiên ở vùng cổ, đầu). Với những gia súc lông dài, không dễ dàng nhận biết trừ khi sờ hoặc làm ướt lông). </a:t>
            </a:r>
          </a:p>
          <a:p>
            <a:pPr marL="260350" lvl="0" indent="-171450" algn="just">
              <a:lnSpc>
                <a:spcPct val="107916"/>
              </a:lnSpc>
              <a:buSzPct val="94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Số cục/nốt sần có thể thay đổi từ vài nốt (trường hợp nhẹ) đến rất nhiều mọc khắp cơ thể (trường hợp nặng).</a:t>
            </a:r>
          </a:p>
          <a:p>
            <a:pPr marL="260350" lvl="0" indent="-171450" algn="just">
              <a:lnSpc>
                <a:spcPct val="107916"/>
              </a:lnSpc>
              <a:buSzPct val="94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Các nốt sần này có thể mất đi theo thời gian nhưng vùng giữa của nốt sần thường bong vảy tạo vết thương hở, sâu thu hút côn trùng.  </a:t>
            </a:r>
          </a:p>
          <a:p>
            <a:pPr marL="260350" lvl="0" indent="-171450" algn="just">
              <a:lnSpc>
                <a:spcPct val="107916"/>
              </a:lnSpc>
              <a:buSzPct val="94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Loét ở vùng mõm, môi và trong miệng, mũi.</a:t>
            </a:r>
          </a:p>
          <a:p>
            <a:pPr marL="260350" lvl="0" indent="-171450" algn="just">
              <a:lnSpc>
                <a:spcPct val="107916"/>
              </a:lnSpc>
              <a:buSzPct val="94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Tăng tiết dịch tại mắt, mũi và chảy nhiều nước bọt.</a:t>
            </a:r>
          </a:p>
          <a:p>
            <a:pPr marL="260350" lvl="0" indent="-171450" algn="just">
              <a:lnSpc>
                <a:spcPct val="107916"/>
              </a:lnSpc>
              <a:buSzPct val="94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Sưng hạch bạch huyết. </a:t>
            </a:r>
          </a:p>
          <a:p>
            <a:pPr marL="260350" lvl="0" indent="-171450" algn="just">
              <a:lnSpc>
                <a:spcPct val="107916"/>
              </a:lnSpc>
              <a:buSzPct val="94000"/>
              <a:buFont typeface="Arial" panose="020B0604020202020204" pitchFamily="34" charset="0"/>
              <a:buChar char="•"/>
            </a:pPr>
            <a:r>
              <a:rPr lang="vi-VN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Lưu 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ý</a:t>
            </a:r>
            <a:r>
              <a:rPr lang="vi-VN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: m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ột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số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động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vật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bị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bệnh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không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biểu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hiện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en-US" sz="900" dirty="0" err="1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triệu</a:t>
            </a:r>
            <a:r>
              <a:rPr lang="en-US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 </a:t>
            </a:r>
            <a:r>
              <a:rPr lang="vi-VN" sz="900" dirty="0">
                <a:solidFill>
                  <a:srgbClr val="C00000"/>
                </a:solidFill>
                <a:latin typeface="PT  Sans"/>
                <a:ea typeface="PT Sans"/>
                <a:cs typeface="PT Sans"/>
                <a:sym typeface="PT Sans"/>
              </a:rPr>
              <a:t>chứng.</a:t>
            </a:r>
            <a:endParaRPr sz="900" b="1" dirty="0">
              <a:solidFill>
                <a:schemeClr val="bg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/>
          <p:nvPr/>
        </p:nvSpPr>
        <p:spPr>
          <a:xfrm>
            <a:off x="7933660" y="3595965"/>
            <a:ext cx="26276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buClr>
                <a:schemeClr val="dk1"/>
              </a:buClr>
              <a:buSzPts val="1100"/>
            </a:pPr>
            <a:r>
              <a:rPr lang="vi-VN" sz="600" dirty="0">
                <a:solidFill>
                  <a:schemeClr val="lt1"/>
                </a:solidFill>
                <a:latin typeface="Calibri"/>
                <a:cs typeface="Calibri"/>
                <a:sym typeface="PT Sans"/>
              </a:rPr>
              <a:t>Những tổn thương như vảy, loét, sẹo trên da </a:t>
            </a:r>
            <a:r>
              <a:rPr lang="ru-RU" sz="600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 © BFSA/Tsviatko Alexandrov</a:t>
            </a:r>
            <a:endParaRPr sz="600" dirty="0">
              <a:solidFill>
                <a:schemeClr val="lt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7" name="Google Shape;47;p6"/>
          <p:cNvSpPr txBox="1"/>
          <p:nvPr/>
        </p:nvSpPr>
        <p:spPr>
          <a:xfrm>
            <a:off x="3825012" y="4365226"/>
            <a:ext cx="3000396" cy="211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vi-VN" sz="900" b="1" dirty="0">
                <a:solidFill>
                  <a:schemeClr val="accent4">
                    <a:lumMod val="50000"/>
                  </a:schemeClr>
                </a:solidFill>
                <a:latin typeface="PT Sans"/>
                <a:ea typeface="PT Sans"/>
                <a:cs typeface="PT Sans"/>
                <a:sym typeface="PT Sans"/>
              </a:rPr>
              <a:t>Minh họa sơ đồ truyền lây của virus gây bệnh LSD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 txBox="1"/>
          <p:nvPr/>
        </p:nvSpPr>
        <p:spPr>
          <a:xfrm>
            <a:off x="7346964" y="3908516"/>
            <a:ext cx="3000396" cy="2560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rgbClr val="1E046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Theo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dõi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gia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súc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và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thông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báo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các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tr</a:t>
            </a:r>
            <a:r>
              <a:rPr lang="vi-VN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ư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ờng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hợp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nghi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1000" b="1" dirty="0" err="1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nhiễm</a:t>
            </a: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 b="1" dirty="0">
              <a:solidFill>
                <a:schemeClr val="bg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0" indent="-171450" algn="just">
              <a:buClr>
                <a:schemeClr val="dk1"/>
              </a:buClr>
              <a:buSzPct val="97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Trong suốt đợt dịch hoặc ở các vùng có nguy cơ, trâu bò phải được theo dõi hàng ngày.</a:t>
            </a:r>
          </a:p>
          <a:p>
            <a:pPr marL="171450" lvl="0" indent="-171450" algn="just">
              <a:buClr>
                <a:schemeClr val="dk1"/>
              </a:buClr>
              <a:buSzPct val="97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Thông báo ngay lập tức bất kì trường hợp nghi nhiễm nào cho cán bộ thú y địa phương hoặc Cơ quan Thú y qua số điện thoại </a:t>
            </a:r>
            <a:r>
              <a:rPr lang="vi-VN" sz="900" dirty="0">
                <a:solidFill>
                  <a:srgbClr val="FF0000"/>
                </a:solidFill>
                <a:latin typeface="PT  Sans"/>
                <a:ea typeface="PT Sans"/>
                <a:cs typeface="PT Sans"/>
                <a:sym typeface="PT Sans"/>
              </a:rPr>
              <a:t>{09……}, </a:t>
            </a:r>
            <a:r>
              <a:rPr lang="vi-VN" sz="900" dirty="0">
                <a:latin typeface="PT  Sans"/>
                <a:sym typeface="PT Sans"/>
              </a:rPr>
              <a:t>đầu mối thực hiện hoạt </a:t>
            </a: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động phòng chống lây lan dịch bệnh.</a:t>
            </a:r>
          </a:p>
          <a:p>
            <a:pPr marL="171450" lvl="0" indent="-171450" algn="just">
              <a:buClr>
                <a:schemeClr val="dk1"/>
              </a:buClr>
              <a:buSzPct val="97000"/>
              <a:buFont typeface="Arial" panose="020B0604020202020204" pitchFamily="34" charset="0"/>
              <a:buChar char="•"/>
            </a:pPr>
            <a:r>
              <a:rPr lang="vi-VN" sz="900" dirty="0">
                <a:latin typeface="PT  Sans"/>
                <a:ea typeface="PT Sans"/>
                <a:cs typeface="PT Sans"/>
                <a:sym typeface="PT Sans"/>
              </a:rPr>
              <a:t>Khi nghi ngờ gia súc mắc bệnh LSD, phải ngừng các hoạt động vận chuyển gia súc ngay lập tức. </a:t>
            </a:r>
          </a:p>
        </p:txBody>
      </p:sp>
      <p:sp>
        <p:nvSpPr>
          <p:cNvPr id="49" name="Google Shape;49;p6"/>
          <p:cNvSpPr txBox="1"/>
          <p:nvPr/>
        </p:nvSpPr>
        <p:spPr>
          <a:xfrm>
            <a:off x="7346964" y="423045"/>
            <a:ext cx="3000396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Điều </a:t>
            </a:r>
            <a:r>
              <a:rPr lang="vi-VN" sz="1000" b="1" dirty="0">
                <a:solidFill>
                  <a:schemeClr val="bg2"/>
                </a:solidFill>
                <a:latin typeface="PT   Sans"/>
                <a:ea typeface="Calibri"/>
                <a:cs typeface="Calibri"/>
                <a:sym typeface="Calibri"/>
              </a:rPr>
              <a:t>trị</a:t>
            </a:r>
            <a:endParaRPr lang="en-US" sz="1000" b="1" dirty="0">
              <a:solidFill>
                <a:schemeClr val="bg2"/>
              </a:solidFill>
              <a:latin typeface="PT   Sans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000" b="1" dirty="0">
              <a:solidFill>
                <a:schemeClr val="bg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Không</a:t>
            </a:r>
            <a:r>
              <a:rPr lang="en-US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có</a:t>
            </a:r>
            <a:r>
              <a:rPr lang="en-US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ph</a:t>
            </a:r>
            <a:r>
              <a:rPr lang="vi-VN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ư</a:t>
            </a: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ơng</a:t>
            </a:r>
            <a:r>
              <a:rPr lang="en-US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pháp</a:t>
            </a:r>
            <a:r>
              <a:rPr lang="en-US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điều</a:t>
            </a:r>
            <a:r>
              <a:rPr lang="en-US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trị</a:t>
            </a:r>
            <a:r>
              <a:rPr lang="en-US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vi-VN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đặc </a:t>
            </a: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hiệu</a:t>
            </a:r>
            <a:r>
              <a:rPr lang="en-US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đối</a:t>
            </a:r>
            <a:r>
              <a:rPr lang="en-US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với</a:t>
            </a:r>
            <a:r>
              <a:rPr lang="en-US" sz="900" dirty="0">
                <a:solidFill>
                  <a:schemeClr val="tx1"/>
                </a:solidFill>
                <a:latin typeface="PT   Sans"/>
                <a:ea typeface="Calibri"/>
                <a:cs typeface="Calibri"/>
                <a:sym typeface="Calibri"/>
              </a:rPr>
              <a:t> LSD</a:t>
            </a:r>
            <a:endParaRPr sz="900" dirty="0">
              <a:solidFill>
                <a:schemeClr val="tx1"/>
              </a:solidFill>
              <a:latin typeface="PT   Sans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rgbClr val="1E046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" name="Google Shape;133;p13">
            <a:extLst>
              <a:ext uri="{FF2B5EF4-FFF2-40B4-BE49-F238E27FC236}">
                <a16:creationId xmlns:a16="http://schemas.microsoft.com/office/drawing/2014/main" id="{427A6475-4A1E-4EF9-AE05-73E5A8205D2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6238" y="4784280"/>
            <a:ext cx="3268494" cy="195085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7A2F3A5-0AAD-4337-A0A9-6F0851ADC67B}"/>
              </a:ext>
            </a:extLst>
          </p:cNvPr>
          <p:cNvSpPr txBox="1"/>
          <p:nvPr/>
        </p:nvSpPr>
        <p:spPr>
          <a:xfrm rot="765369">
            <a:off x="5596875" y="4936995"/>
            <a:ext cx="1350639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700" dirty="0"/>
              <a:t>Lây lan qua khoảng cách xa</a:t>
            </a:r>
            <a:endParaRPr lang="en-US" sz="7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661A43-CD0F-4B29-899B-90443573153D}"/>
              </a:ext>
            </a:extLst>
          </p:cNvPr>
          <p:cNvSpPr txBox="1"/>
          <p:nvPr/>
        </p:nvSpPr>
        <p:spPr>
          <a:xfrm>
            <a:off x="3777070" y="4792482"/>
            <a:ext cx="135092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700" dirty="0"/>
              <a:t>Lây lan qua khoảng cách gần</a:t>
            </a:r>
            <a:endParaRPr lang="en-US" sz="7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1094C7-48A5-4D5E-B1C9-D31E73276DC2}"/>
              </a:ext>
            </a:extLst>
          </p:cNvPr>
          <p:cNvSpPr txBox="1"/>
          <p:nvPr/>
        </p:nvSpPr>
        <p:spPr>
          <a:xfrm>
            <a:off x="3704642" y="6495006"/>
            <a:ext cx="4640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600" dirty="0"/>
              <a:t>Gia súc không nhiễm bệnh</a:t>
            </a:r>
            <a:endParaRPr lang="en-US" sz="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A4053A-7DCD-410A-A409-87453CFB395D}"/>
              </a:ext>
            </a:extLst>
          </p:cNvPr>
          <p:cNvSpPr txBox="1"/>
          <p:nvPr/>
        </p:nvSpPr>
        <p:spPr>
          <a:xfrm>
            <a:off x="4100957" y="6492890"/>
            <a:ext cx="42095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600" dirty="0"/>
              <a:t>Gia súc nhiễm bệnh</a:t>
            </a:r>
            <a:endParaRPr lang="en-US" sz="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009267-1C8B-4C76-B503-D00E4E5A7007}"/>
              </a:ext>
            </a:extLst>
          </p:cNvPr>
          <p:cNvSpPr txBox="1"/>
          <p:nvPr/>
        </p:nvSpPr>
        <p:spPr>
          <a:xfrm>
            <a:off x="4459162" y="6496189"/>
            <a:ext cx="42095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600" dirty="0"/>
              <a:t>Ve  mang virut</a:t>
            </a:r>
            <a:endParaRPr lang="en-US" sz="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E362A3-4AA0-4641-90D0-39115EFB505B}"/>
              </a:ext>
            </a:extLst>
          </p:cNvPr>
          <p:cNvSpPr txBox="1"/>
          <p:nvPr/>
        </p:nvSpPr>
        <p:spPr>
          <a:xfrm>
            <a:off x="4880122" y="6495882"/>
            <a:ext cx="4518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600" dirty="0"/>
              <a:t>Muỗi  mang virut</a:t>
            </a:r>
            <a:endParaRPr lang="en-US" sz="6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FCB7939-7230-4B83-99C6-A198EB05A48B}"/>
              </a:ext>
            </a:extLst>
          </p:cNvPr>
          <p:cNvSpPr txBox="1"/>
          <p:nvPr/>
        </p:nvSpPr>
        <p:spPr>
          <a:xfrm>
            <a:off x="5252580" y="6491331"/>
            <a:ext cx="3825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err="1"/>
              <a:t>Ruồi</a:t>
            </a:r>
            <a:r>
              <a:rPr lang="en-US" sz="600" dirty="0"/>
              <a:t> </a:t>
            </a:r>
            <a:r>
              <a:rPr lang="en-US" sz="600" dirty="0" err="1"/>
              <a:t>mang</a:t>
            </a:r>
            <a:r>
              <a:rPr lang="en-US" sz="600" dirty="0"/>
              <a:t> </a:t>
            </a:r>
            <a:r>
              <a:rPr lang="en-US" sz="600" dirty="0" err="1"/>
              <a:t>virut</a:t>
            </a:r>
            <a:endParaRPr lang="en-US" sz="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ECEF33-67BC-494A-924D-162BB344460C}"/>
              </a:ext>
            </a:extLst>
          </p:cNvPr>
          <p:cNvSpPr txBox="1"/>
          <p:nvPr/>
        </p:nvSpPr>
        <p:spPr>
          <a:xfrm>
            <a:off x="5559920" y="6511079"/>
            <a:ext cx="34816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600" dirty="0"/>
              <a:t>Virut LSD</a:t>
            </a:r>
            <a:endParaRPr lang="en-US" sz="6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D92BCAD-FBAD-4311-9DA7-9E2482D64495}"/>
              </a:ext>
            </a:extLst>
          </p:cNvPr>
          <p:cNvSpPr txBox="1"/>
          <p:nvPr/>
        </p:nvSpPr>
        <p:spPr>
          <a:xfrm>
            <a:off x="5842032" y="6497270"/>
            <a:ext cx="36496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600" dirty="0"/>
              <a:t>Bơm tiêm</a:t>
            </a:r>
            <a:endParaRPr lang="en-US" sz="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60A7F8-EEFD-4190-80AD-C7622D8AC365}"/>
              </a:ext>
            </a:extLst>
          </p:cNvPr>
          <p:cNvSpPr txBox="1"/>
          <p:nvPr/>
        </p:nvSpPr>
        <p:spPr>
          <a:xfrm>
            <a:off x="6293267" y="6490305"/>
            <a:ext cx="7232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600" dirty="0"/>
              <a:t>Vận chuyển gia súc đi xa</a:t>
            </a:r>
            <a:endParaRPr lang="en-US" sz="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1016</Words>
  <Application>Microsoft Office PowerPoint</Application>
  <PresentationFormat>Custom</PresentationFormat>
  <Paragraphs>75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Courier New</vt:lpstr>
      <vt:lpstr>PT   Sans</vt:lpstr>
      <vt:lpstr>PT  Sans</vt:lpstr>
      <vt:lpstr>PT Sans</vt:lpstr>
      <vt:lpstr>Office Theme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Thu nhu</cp:lastModifiedBy>
  <cp:revision>20</cp:revision>
  <dcterms:modified xsi:type="dcterms:W3CDTF">2020-08-14T00:13:02Z</dcterms:modified>
</cp:coreProperties>
</file>