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4"/>
    <p:sldMasterId id="2147483651" r:id="rId5"/>
  </p:sldMasterIdLst>
  <p:notesMasterIdLst>
    <p:notesMasterId r:id="rId8"/>
  </p:notesMasterIdLst>
  <p:sldIdLst>
    <p:sldId id="256" r:id="rId6"/>
    <p:sldId id="257" r:id="rId7"/>
  </p:sldIdLst>
  <p:sldSz cx="10693400" cy="7561263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90" d="100"/>
          <a:sy n="90" d="100"/>
        </p:scale>
        <p:origin x="116" y="-10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52475" y="739775"/>
            <a:ext cx="52308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41070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08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" name="Google Shape;27;p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3693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08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096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500"/>
              <a:buFont typeface="Arial"/>
              <a:buNone/>
              <a:defRPr sz="3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20"/>
              </a:spcBef>
              <a:spcAft>
                <a:spcPts val="0"/>
              </a:spcAft>
              <a:buClr>
                <a:srgbClr val="888888"/>
              </a:buClr>
              <a:buSzPts val="2600"/>
              <a:buFont typeface="Arial"/>
              <a:buNone/>
              <a:defRPr sz="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veterinarians 1.emf"/>
          <p:cNvPicPr preferRelativeResize="0"/>
          <p:nvPr/>
        </p:nvPicPr>
        <p:blipFill rotWithShape="1">
          <a:blip r:embed="rId3">
            <a:alphaModFix/>
          </a:blip>
          <a:srcRect b="1816"/>
          <a:stretch/>
        </p:blipFill>
        <p:spPr>
          <a:xfrm>
            <a:off x="0" y="0"/>
            <a:ext cx="10692000" cy="7549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 descr="krava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03824" y="4352134"/>
            <a:ext cx="5320018" cy="321471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 descr="veterinarians 2.emf"/>
          <p:cNvPicPr preferRelativeResize="0"/>
          <p:nvPr/>
        </p:nvPicPr>
        <p:blipFill rotWithShape="1">
          <a:blip r:embed="rId3">
            <a:alphaModFix/>
          </a:blip>
          <a:srcRect t="1816" b="1815"/>
          <a:stretch/>
        </p:blipFill>
        <p:spPr>
          <a:xfrm>
            <a:off x="0" y="0"/>
            <a:ext cx="10692000" cy="756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a-i7330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hyperlink" Target="http://vet.gov.mn/" TargetMode="External"/><Relationship Id="rId4" Type="http://schemas.openxmlformats.org/officeDocument/2006/relationships/hyperlink" Target="mailto:vet@vet.gov.m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3/a-i7330e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274601" y="2010499"/>
            <a:ext cx="3178991" cy="2313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SzPts val="1100"/>
            </a:pPr>
            <a:r>
              <a:rPr lang="ru-RU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Үхэр сүрэгт хяналт тавьж, сэжигтэй тохиолдлуудыг </a:t>
            </a: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мэдэгдэх</a:t>
            </a:r>
            <a:endParaRPr lang="mn-MN" sz="1200" b="1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endParaRPr sz="3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Дэгдэлт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гарсан эсвэл эрсдэлтэй 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бүс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 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нут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гийн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үхэр сүрэгт 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ойр ойрхон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үзлэг хийж, хяналт тавих ёстой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.</a:t>
            </a:r>
            <a:endParaRPr sz="1000" kern="1200" dirty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Сэжигтэй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тохиолдлуудыг 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даруй мэдэгдэх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 шаардлагатай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.</a:t>
            </a:r>
            <a:endParaRPr lang="en-GB" sz="1000" kern="1200" dirty="0" smtClean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Ойр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орчмын малчид 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эсвэл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саяхан үхэр худалдаж 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авсан</a:t>
            </a:r>
            <a:r>
              <a:rPr lang="en-GB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, 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зарсан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хүмүүст энэ өвчний талаар 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мэдэг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дэж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, малдаа 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үзлэг хийхийг зөвлөх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.</a:t>
            </a:r>
            <a:endParaRPr sz="1000" kern="1200" dirty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ҮАТӨ-</a:t>
            </a:r>
            <a:r>
              <a:rPr lang="mn-MN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н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ий </a:t>
            </a:r>
            <a:r>
              <a:rPr lang="ru-RU" sz="1000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сэжиг илэрсэн тохиолдолд үхрийн шилжилт хөдөлгөөнийг даруй зогсоох хэрэгтэй</a:t>
            </a:r>
            <a:r>
              <a:rPr lang="ru-RU" sz="1000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  <a:sym typeface="Calibri"/>
              </a:rPr>
              <a:t>.</a:t>
            </a:r>
            <a:endParaRPr sz="1000" kern="1200" dirty="0">
              <a:solidFill>
                <a:srgbClr val="002060"/>
              </a:solidFill>
              <a:latin typeface="Calibri" panose="020F0502020204030204" pitchFamily="34" charset="0"/>
              <a:ea typeface="+mn-ea"/>
              <a:cs typeface="+mn-cs"/>
              <a:sym typeface="Calibri"/>
            </a:endParaRPr>
          </a:p>
        </p:txBody>
      </p:sp>
      <p:sp>
        <p:nvSpPr>
          <p:cNvPr id="31" name="Google Shape;31;p5"/>
          <p:cNvSpPr txBox="1"/>
          <p:nvPr/>
        </p:nvSpPr>
        <p:spPr>
          <a:xfrm>
            <a:off x="3821090" y="561145"/>
            <a:ext cx="3143272" cy="3249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14000"/>
              </a:lnSpc>
            </a:pP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Энэ өвчний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талаарх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нэмэлт мэдээллийг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дараах холбоосоор орж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авна уу.</a:t>
            </a:r>
            <a:r>
              <a:rPr lang="en-GB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алын эмч нарт зориулсан гарын авлага</a:t>
            </a:r>
            <a:r>
              <a:rPr lang="en-GB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hlinkClick r:id="rId3"/>
              </a:rPr>
              <a:t>http</a:t>
            </a:r>
            <a:r>
              <a:rPr lang="en-GB" sz="1000" dirty="0">
                <a:solidFill>
                  <a:srgbClr val="002060"/>
                </a:solidFill>
                <a:latin typeface="Calibri"/>
                <a:ea typeface="Calibri"/>
                <a:cs typeface="Calibri"/>
                <a:hlinkClick r:id="rId3"/>
              </a:rPr>
              <a:t>://www.fao.org/3/a-i7330e.pdf</a:t>
            </a:r>
            <a:r>
              <a:rPr lang="en-GB" sz="1000" dirty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GB" sz="900" dirty="0"/>
              <a:t> </a:t>
            </a:r>
            <a:r>
              <a:rPr lang="en-US" sz="900" dirty="0" smtClean="0">
                <a:solidFill>
                  <a:srgbClr val="FF0000"/>
                </a:solidFill>
              </a:rPr>
              <a:t> </a:t>
            </a:r>
            <a:r>
              <a:rPr lang="en-GB" sz="900" dirty="0">
                <a:solidFill>
                  <a:srgbClr val="FF0000"/>
                </a:solidFill>
              </a:rPr>
              <a:t> </a:t>
            </a:r>
            <a:endParaRPr lang="en-US" sz="9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mn-MN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Холбоо барих</a:t>
            </a:r>
            <a:r>
              <a:rPr lang="ru-RU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900" b="1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lvl="0">
              <a:lnSpc>
                <a:spcPct val="114000"/>
              </a:lnSpc>
              <a:buClr>
                <a:schemeClr val="dk1"/>
              </a:buClr>
            </a:pPr>
            <a:r>
              <a:rPr lang="mn-MN" sz="9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МАЛ ЭМНЭЛГИЙН ЕРӨНХИЙ ГАЗАР </a:t>
            </a:r>
            <a:endParaRPr lang="en-US" sz="9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4000"/>
              </a:lnSpc>
            </a:pP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Хаяг: Улаанбаатар хот, Баянзүрх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дүүрэг</a:t>
            </a:r>
          </a:p>
          <a:p>
            <a:pPr>
              <a:lnSpc>
                <a:spcPct val="114000"/>
              </a:lnSpc>
            </a:pP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Утас .: + (51)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261635</a:t>
            </a:r>
          </a:p>
          <a:p>
            <a:pPr>
              <a:lnSpc>
                <a:spcPct val="114000"/>
              </a:lnSpc>
            </a:pP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Цахим хаяг: </a:t>
            </a:r>
            <a:r>
              <a:rPr lang="en-US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hlinkClick r:id="rId4"/>
              </a:rPr>
              <a:t>vet@vet.gov.mn</a:t>
            </a:r>
            <a:endParaRPr lang="mn-MN" sz="1000" dirty="0" smtClean="0">
              <a:solidFill>
                <a:srgbClr val="002060"/>
              </a:solidFill>
              <a:latin typeface="Calibri"/>
              <a:ea typeface="Calibri"/>
              <a:cs typeface="Calibri"/>
            </a:endParaRPr>
          </a:p>
          <a:p>
            <a:pPr>
              <a:lnSpc>
                <a:spcPct val="114000"/>
              </a:lnSpc>
            </a:pP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Цахим хуудас: </a:t>
            </a:r>
            <a:r>
              <a:rPr lang="en-US" sz="1000" dirty="0">
                <a:solidFill>
                  <a:srgbClr val="002060"/>
                </a:solidFill>
                <a:latin typeface="Calibri"/>
                <a:ea typeface="Calibri"/>
                <a:cs typeface="Calibri"/>
                <a:hlinkClick r:id="rId5"/>
              </a:rPr>
              <a:t>http://</a:t>
            </a:r>
            <a:r>
              <a:rPr lang="en-US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hlinkClick r:id="rId5"/>
              </a:rPr>
              <a:t>vet.gov.mn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 </a:t>
            </a:r>
            <a:endParaRPr lang="en-US" sz="9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5"/>
          <p:cNvSpPr txBox="1"/>
          <p:nvPr/>
        </p:nvSpPr>
        <p:spPr>
          <a:xfrm>
            <a:off x="8185780" y="6713133"/>
            <a:ext cx="2349344" cy="5203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100"/>
            </a:pPr>
            <a:r>
              <a:rPr lang="ru-RU" sz="13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МАЛЫН ЭМЧ </a:t>
            </a:r>
            <a:r>
              <a:rPr lang="ru-RU" sz="13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НАРТ </a:t>
            </a:r>
            <a:r>
              <a:rPr lang="ru-RU" sz="13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ЗОРИУЛАВ </a:t>
            </a:r>
            <a:endParaRPr sz="13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7207936" y="1619815"/>
            <a:ext cx="3327188" cy="2632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1100"/>
            </a:pPr>
            <a:r>
              <a:rPr lang="ru-RU" sz="36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ҮХРИЙН АРЬС ТОВРУУТАХ ӨВЧИН</a:t>
            </a:r>
            <a:endParaRPr sz="36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5"/>
          <p:cNvSpPr txBox="1"/>
          <p:nvPr/>
        </p:nvSpPr>
        <p:spPr>
          <a:xfrm>
            <a:off x="274601" y="3972494"/>
            <a:ext cx="3214710" cy="300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SzPts val="1100"/>
            </a:pPr>
            <a:r>
              <a:rPr lang="ru-RU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Халдвараас </a:t>
            </a: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хэрхэн</a:t>
            </a:r>
            <a:r>
              <a:rPr lang="mn-MN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сэргийлэх</a:t>
            </a: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вэ?</a:t>
            </a:r>
            <a:endParaRPr sz="10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Вакцинжуулалт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хийсний дараа 3 долоо хоногийн дотор малд дархлаа үүснэ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Сүрэг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сэлбэх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үхрийг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зөвхөн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эрүүл,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баталгаатай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газраас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худалдаж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ава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Үхрийг илгээхээс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нь өмнө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болон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ир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сний дараа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үзлэг хийж, 28 хоног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хорио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цээрийн дэглэмд байлгана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(сүргээс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тусгаарлах</a:t>
            </a:r>
            <a:r>
              <a:rPr lang="en-GB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гэх мэт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Хэрэв т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ухайн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бүс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нутагт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дэгдэлт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гарсан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шинэ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эр үхэр авчрахаас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зайлсхийх хэрэгтэй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Хачиг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шавьж устгах бодисыг тогтмол хэрэглэх, ингэхдээ угаах, шүрших аргыг ашиглах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Үхэр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сүргийг тогтоол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ус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өтөг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бууц гэх мэт шавьж цуглах газар байлгахаас зайлсхийх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Шаардлагагүй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зочдыг аж ахуйд нэвтрүүлэхгүй байх.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Гаднаас и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рж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буй бүх тээврийн хэрэгсэл, тоног төхөөрөмж, гутлыг ашиглахаас өмнө цэвэрлэх, эсвэл гутлын углааш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өмсүүлэх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хэрэгтэй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177800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Хүндээр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өвчилсөн үхрийг (арьсан дээр товруу ихээр үүссэн бол) устгахыг зөвлөж байна, учир нь шавьж арьсны гэмтлээр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хооллож өвчнийг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цааш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тараах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эрсдэлтэй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байдаг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Google Shape;35;p5" descr="FAO_logo_Blue_3lines_en_01-e1506530885177.jp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50956" y="385136"/>
            <a:ext cx="1136642" cy="5377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469718" y="5020938"/>
            <a:ext cx="203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5400" b="1" dirty="0" smtClean="0">
                <a:solidFill>
                  <a:schemeClr val="bg1"/>
                </a:solidFill>
              </a:rPr>
              <a:t>ҮАТӨ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9" name="Google Shape;37;p5"/>
          <p:cNvSpPr txBox="1"/>
          <p:nvPr/>
        </p:nvSpPr>
        <p:spPr>
          <a:xfrm>
            <a:off x="720671" y="1851805"/>
            <a:ext cx="2856846" cy="158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ru-RU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Дэлэн дээрх идээт үрэвсэл  © BFSA / Цвиатко Александров</a:t>
            </a:r>
            <a:endParaRPr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/>
        </p:nvSpPr>
        <p:spPr>
          <a:xfrm>
            <a:off x="274602" y="258159"/>
            <a:ext cx="3000300" cy="29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100"/>
            </a:pP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Үхрийн арьс товруутах өвчин</a:t>
            </a:r>
            <a:r>
              <a:rPr lang="mn-MN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mn-MN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ҮАТӨ</a:t>
            </a: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12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5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Тэ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жээвэр амьтдаас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зөвхөн үхэр, усны одос үхэр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өвчи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лдөг, вирусын гаралтай өвчин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9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Хүн өвчлөхгүй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9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Шавьж хамгийн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идэвхтэй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байх үед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буюу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дулааны улир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алд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дэгдэлт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олноор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гардаг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Өвчилсөн малын 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үүний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гарц огцом буурах,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нөхөн үржихүйн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хүндрэлүүд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гарах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хээл хаях,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арь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гэмтэ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турж эцэх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зарим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тохиолдолд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үхэлд хүргэ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 зэргээр ихээхэн хохирол учруулдаг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9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Үхрийн шилжилт хөдөлгөөн, худалдааны хязгаарлалтын улмаас нэмэлт алдагдал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хүлээдэг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mn-MN" sz="900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Энэ өвчний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талаарх 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нэмэлт мэдээллийг дараах холбоосоор орж авна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уу.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(Малын 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эмч нарт зориулсан гарын авлага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171450" lvl="0" algn="just">
              <a:lnSpc>
                <a:spcPct val="107916"/>
              </a:lnSpc>
              <a:buClr>
                <a:schemeClr val="dk1"/>
              </a:buClr>
              <a:buSzPts val="900"/>
            </a:pP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          </a:t>
            </a:r>
            <a:r>
              <a:rPr lang="en-GB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</a:t>
            </a:r>
            <a:r>
              <a:rPr lang="en-GB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://</a:t>
            </a:r>
            <a:r>
              <a:rPr lang="en-GB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www.fao.org/3/a-i7330e.pdf</a:t>
            </a:r>
            <a:r>
              <a:rPr lang="en-GB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  </a:t>
            </a:r>
          </a:p>
          <a:p>
            <a:pPr marL="171450" lvl="0" algn="just">
              <a:lnSpc>
                <a:spcPct val="107916"/>
              </a:lnSpc>
              <a:buClr>
                <a:schemeClr val="dk1"/>
              </a:buClr>
              <a:buSzPts val="900"/>
            </a:pPr>
            <a:r>
              <a:rPr lang="en-GB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  </a:t>
            </a:r>
          </a:p>
        </p:txBody>
      </p:sp>
      <p:sp>
        <p:nvSpPr>
          <p:cNvPr id="42" name="Google Shape;42;p6"/>
          <p:cNvSpPr txBox="1"/>
          <p:nvPr/>
        </p:nvSpPr>
        <p:spPr>
          <a:xfrm>
            <a:off x="274602" y="5423705"/>
            <a:ext cx="3000396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mn-MN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Халдвар дамжих замууд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5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Ихэнх тохиолдолд шавьж, хачигт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хазуулах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Тус өвчнөөр тайван бус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бүс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нутгаас халдвартай үхэр  оруулж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ирэх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үед.</a:t>
            </a:r>
          </a:p>
          <a:p>
            <a:pPr marL="457200" indent="-285750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Дундын худаг, 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эжээлийн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цэг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ашиглах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сүү, үрийн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шингэн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ээр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ердийн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болон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зохиомол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хээлтүүлг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ийн үед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),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мал эмнэлгийн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үйлчилгээ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үзүүлэхэд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(нэг зүүгээр олон мал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тарих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үед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),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эсвэл 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малаас малд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халдвар шууд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дамжих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эрсдэлтэй.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 txBox="1"/>
          <p:nvPr/>
        </p:nvSpPr>
        <p:spPr>
          <a:xfrm>
            <a:off x="178230" y="5146049"/>
            <a:ext cx="300039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ru-RU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Олон тооны арьсны </a:t>
            </a:r>
            <a:r>
              <a:rPr lang="ru-RU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гэмтэлтэй</a:t>
            </a:r>
            <a:r>
              <a:rPr lang="mn-MN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халдварт ихээр өртсөн үнээ</a:t>
            </a:r>
            <a:r>
              <a:rPr lang="ru-RU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©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BFSA / </a:t>
            </a:r>
            <a:r>
              <a:rPr lang="mn-MN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Цвиатко Александров</a:t>
            </a:r>
            <a:endParaRPr sz="8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6"/>
          <p:cNvSpPr txBox="1"/>
          <p:nvPr/>
        </p:nvSpPr>
        <p:spPr>
          <a:xfrm>
            <a:off x="3810735" y="249631"/>
            <a:ext cx="3000396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SzPts val="1100"/>
            </a:pPr>
            <a:r>
              <a:rPr lang="ru-RU" sz="1200" b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Эмнэлзүйн шинж </a:t>
            </a: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тэмдэг</a:t>
            </a:r>
            <a:endParaRPr lang="mn-MN" sz="1200" b="1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endParaRPr sz="5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Өвчний нууц үе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1-5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долоо хоног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байна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Өвчилсөн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үхэрт дараах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шинж тэмдг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үүд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илэрнэ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Үүнд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Халуурах (40 - 41 хэм), тэжээлдээ дургүй болж,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сүү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татрах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ru-RU"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Арьс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ан дээр 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угуй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хэлбэрийн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1-5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см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хэмжээтэй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товруу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гүвдрүү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үүсэх ба энэ нь  малын т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олгой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хүзүү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хэсэгт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ихэвчлэн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ажиглагдана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Үс ихтэй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рийн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арьсыг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тэмтэрч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үзэх, үс нь норохоос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бусад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тохиолдолд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үүссэн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товрууг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илрүүлэхэд бэрхшээлтэй байдаг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ru-RU"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вчний 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явц нь т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оврууны тоо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цөөн (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хөнгөн)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эсвэл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бүх биеийг хамарсан (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хүнд)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гэх мэт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олон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хэлбэртэй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бай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ж болно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ru-RU"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Товруу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нь хэсэг хугацааны дараа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алга болох боловч ихэнхдээ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гэмт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сэн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хэсэгт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гүн шарх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үлдэж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хорхой, шавьжийг татдаг.</a:t>
            </a: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Ам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хамар дотор, уруул, зовхин дотор шархлаа үүснэ.</a:t>
            </a: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Нус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нулимс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шүлс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их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ээр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ялгарна.</a:t>
            </a: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Тунгалгийн булчирхай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том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орно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(ялангуяа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суга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болон цавины).</a:t>
            </a: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Халдварт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өртсөн зарим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үхэр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эмнэлзүйн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шинж тэмдэг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үзүүлдэггүй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боловч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цусанд нь вирус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агуул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агд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даг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тул цусаар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хоолло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дог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шавьжаар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дамж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ин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өвч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цааш тархах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эрсдэлтэй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байдаг.</a:t>
            </a:r>
          </a:p>
          <a:p>
            <a:pPr marL="17145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900" b="1" dirty="0">
              <a:solidFill>
                <a:srgbClr val="1E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8683116" y="3495225"/>
            <a:ext cx="1855731" cy="30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mn-MN" sz="8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Ш</a:t>
            </a:r>
            <a:r>
              <a:rPr lang="ru-RU" sz="8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арх</a:t>
            </a:r>
            <a:r>
              <a:rPr lang="ru-RU" sz="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, сорви бүхий арьсны гэмтэл. </a:t>
            </a:r>
            <a:endParaRPr lang="mn-MN" sz="800" dirty="0" smtClea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ru-RU" sz="800" dirty="0" smtClean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© </a:t>
            </a:r>
            <a:r>
              <a:rPr lang="en-GB" sz="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BFSA / </a:t>
            </a:r>
            <a:r>
              <a:rPr lang="mn-MN" sz="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/ Цвиатко Александров</a:t>
            </a:r>
            <a:endParaRPr sz="8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/>
          <p:nvPr/>
        </p:nvSpPr>
        <p:spPr>
          <a:xfrm>
            <a:off x="3989378" y="6781027"/>
            <a:ext cx="2714644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mn-MN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Үхрийн арьс товруутах ө</a:t>
            </a:r>
            <a:r>
              <a:rPr lang="ru-RU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вчний </a:t>
            </a:r>
            <a:r>
              <a:rPr lang="ru-RU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тархалтыг харуулсан </a:t>
            </a:r>
            <a:endParaRPr lang="mn-MN" sz="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ru-RU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схем </a:t>
            </a:r>
            <a:r>
              <a:rPr lang="ru-RU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зураг</a:t>
            </a:r>
            <a:endParaRPr sz="800" dirty="0">
              <a:solidFill>
                <a:srgbClr val="25046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6"/>
          <p:cNvSpPr txBox="1"/>
          <p:nvPr/>
        </p:nvSpPr>
        <p:spPr>
          <a:xfrm>
            <a:off x="7346964" y="3854044"/>
            <a:ext cx="3000396" cy="3399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Эмчилгээ</a:t>
            </a:r>
            <a:endParaRPr lang="mn-MN" sz="1200" b="1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Clr>
                <a:schemeClr val="dk1"/>
              </a:buClr>
              <a:buSzPts val="1100"/>
            </a:pPr>
            <a:endParaRPr sz="5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ҮАТӨ-ний эсрэг үр дүнтэй эмчилгээ байхгүй. Хэрэв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тухайн малыг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устгаагүй бол шинж тэмдгийн эмчилгээ,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тухайлбал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үрэвслийн эсрэг өвчин намдаах эм ба / эсвэл бактерийн хоёрдогч халдварын эсрэг антибиотик эмчилгээ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хий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ж болно.</a:t>
            </a:r>
            <a:endParaRPr lang="mn-MN" sz="900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Clr>
                <a:schemeClr val="dk1"/>
              </a:buClr>
              <a:buSzPts val="1100"/>
            </a:pPr>
            <a:endParaRPr sz="10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Вакцинжуулалт</a:t>
            </a:r>
            <a:endParaRPr lang="mn-MN" sz="1200" b="1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endParaRPr sz="5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акцин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нь гурван долоо хоногийн дотор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халдвараас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бүрэн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хамгаалах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дархлаа үүсгэдэг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ru-RU" sz="9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Үхэр сүргийг халдвар авахаас өмнө вакцинжуулах шаардлагатай. </a:t>
            </a:r>
          </a:p>
          <a:p>
            <a:pPr marL="271463" lvl="0" indent="-185738" algn="just">
              <a:lnSpc>
                <a:spcPct val="107916"/>
              </a:lnSpc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Ховор тохиолдолд бага зэргийн хүндрэл вакцинжуулалтын дараа үүсэж болно.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Үүнд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449263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Courier New" panose="02070309020205020404" pitchFamily="49" charset="0"/>
              <a:buChar char="o"/>
            </a:pP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Вакцин тарьсан хэсэгт хавдах нь хор нөлөөгүй бөгөөд 1-2 долоо хоногийн дараа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арилна</a:t>
            </a:r>
            <a:r>
              <a:rPr lang="en-GB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n-GB" sz="900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9263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Courier New" panose="02070309020205020404" pitchFamily="49" charset="0"/>
              <a:buChar char="o"/>
            </a:pP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Богино хугацаанд х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алуур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сантай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холбоотой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гоор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үүний </a:t>
            </a:r>
            <a:r>
              <a:rPr lang="ru-RU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гарц бага зэрэг </a:t>
            </a:r>
            <a:r>
              <a:rPr lang="ru-RU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буур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на. </a:t>
            </a:r>
            <a:endParaRPr lang="ru-RU" sz="900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9263" lvl="0" indent="-177800" algn="just">
              <a:lnSpc>
                <a:spcPct val="107916"/>
              </a:lnSpc>
              <a:buClr>
                <a:schemeClr val="dk1"/>
              </a:buClr>
              <a:buSzPts val="900"/>
              <a:buFont typeface="Courier New" panose="02070309020205020404" pitchFamily="49" charset="0"/>
              <a:buChar char="o"/>
            </a:pP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Зарим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вакцинууд 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биед жижиг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гүвдрүү 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үүсгэх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боловч энэ нь  </a:t>
            </a:r>
            <a:r>
              <a:rPr lang="mn-MN" sz="9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удалгүй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арилна</a:t>
            </a:r>
            <a:r>
              <a:rPr lang="en-GB" sz="9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9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 txBox="1"/>
          <p:nvPr/>
        </p:nvSpPr>
        <p:spPr>
          <a:xfrm>
            <a:off x="7346964" y="249631"/>
            <a:ext cx="3000396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buSzPts val="1100"/>
            </a:pPr>
            <a:r>
              <a:rPr lang="ru-RU" sz="12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Оношилгоо</a:t>
            </a:r>
            <a:endParaRPr lang="mn-MN" sz="1200" b="1" dirty="0" smtClea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just">
              <a:buSzPts val="1100"/>
            </a:pPr>
            <a:endParaRPr sz="4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рьдчилсан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оношийг хэд хэдэн мал зэрэг халуурах, их хэмжээний товруунууд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арьсан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дээр үүсэх зэрэг шинж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тэмд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гүүдэд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үндэслэн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тогтоож болдог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-177800" algn="just">
              <a:buClr>
                <a:schemeClr val="dk1"/>
              </a:buClr>
              <a:buSzPts val="900"/>
              <a:buFont typeface="Noto Sans Symbols"/>
              <a:buChar char="●"/>
            </a:pP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рьсны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гэмтсэн хэсэг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шарх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бүлэгн</a:t>
            </a:r>
            <a:r>
              <a:rPr lang="mn-MN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ээгүй цус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шүлсний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арчдас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ыг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лаборатори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явуулан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шинжил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ж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у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рьдчилсан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оношийг баталгаажуул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Шархны тав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наас дээж авахад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хялбар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байх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бөгөөд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дээжийг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энгийн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хуруу шил эсвэл бусад саванд тэжээлт орчин </a:t>
            </a:r>
            <a:r>
              <a:rPr lang="mn-MN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хийхгүйгээр 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илгээж </a:t>
            </a:r>
            <a:r>
              <a:rPr lang="ru-RU" sz="1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болно</a:t>
            </a:r>
            <a:r>
              <a:rPr lang="ru-RU" sz="10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0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9574DCA5E8CEA4E912B7198CE871E35" ma:contentTypeVersion="13" ma:contentTypeDescription="Creare un nuovo documento." ma:contentTypeScope="" ma:versionID="7bebfeea6da36bdd88faab91aa89e8e5">
  <xsd:schema xmlns:xsd="http://www.w3.org/2001/XMLSchema" xmlns:xs="http://www.w3.org/2001/XMLSchema" xmlns:p="http://schemas.microsoft.com/office/2006/metadata/properties" xmlns:ns3="8c2680b1-8717-4e17-af8a-c3c5948a3503" xmlns:ns4="3c9ac98d-36e3-464e-9a3d-571690e2b8cf" targetNamespace="http://schemas.microsoft.com/office/2006/metadata/properties" ma:root="true" ma:fieldsID="f1b463af218b56252b86c14c869298fe" ns3:_="" ns4:_="">
    <xsd:import namespace="8c2680b1-8717-4e17-af8a-c3c5948a3503"/>
    <xsd:import namespace="3c9ac98d-36e3-464e-9a3d-571690e2b8c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680b1-8717-4e17-af8a-c3c5948a35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ac98d-36e3-464e-9a3d-571690e2b8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B05B6C-CC33-432A-B0F9-AA0935F05A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2680b1-8717-4e17-af8a-c3c5948a3503"/>
    <ds:schemaRef ds:uri="3c9ac98d-36e3-464e-9a3d-571690e2b8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0FF73A-F9BC-4AD9-929F-AD74D93631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1BAB7F-D56C-41E9-A4F6-16D2AAF4EEC8}">
  <ds:schemaRefs>
    <ds:schemaRef ds:uri="http://purl.org/dc/terms/"/>
    <ds:schemaRef ds:uri="8c2680b1-8717-4e17-af8a-c3c5948a3503"/>
    <ds:schemaRef ds:uri="http://schemas.microsoft.com/office/2006/documentManagement/types"/>
    <ds:schemaRef ds:uri="http://schemas.microsoft.com/office/infopath/2007/PartnerControls"/>
    <ds:schemaRef ds:uri="3c9ac98d-36e3-464e-9a3d-571690e2b8cf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830</Words>
  <Application>Microsoft Office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Noto Sans Symbols</vt:lpstr>
      <vt:lpstr>Office Theme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Raizman, Eran (REUT)</dc:creator>
  <cp:lastModifiedBy>Lkhagvasuren, Amarsanaa (FAOMN)</cp:lastModifiedBy>
  <cp:revision>83</cp:revision>
  <cp:lastPrinted>2020-08-06T04:39:08Z</cp:lastPrinted>
  <dcterms:modified xsi:type="dcterms:W3CDTF">2020-08-06T07:01:52Z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0x01010069574DCA5E8CEA4E912B7198CE871E35</vt:lpwstr>
  </property>
</Properties>
</file>