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0693400" cy="7561263"/>
  <p:notesSz cx="6858000" cy="9144000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468"/>
    <a:srgbClr val="250468"/>
    <a:srgbClr val="80C535"/>
    <a:srgbClr val="66FF33"/>
    <a:srgbClr val="003366"/>
    <a:srgbClr val="21045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714" autoAdjust="0"/>
  </p:normalViewPr>
  <p:slideViewPr>
    <p:cSldViewPr>
      <p:cViewPr varScale="1">
        <p:scale>
          <a:sx n="68" d="100"/>
          <a:sy n="68" d="100"/>
        </p:scale>
        <p:origin x="1116" y="6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8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5F12-D456-4ABF-97BF-F5D436521261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266CB-6985-4837-8E77-40CAB1F46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2648C-F519-4B60-97BB-6AE3D19578BE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A93E-8348-45F6-ABB8-8A528A28C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8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A93E-8348-45F6-ABB8-8A528A28CB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028D91C4-B3AC-4F25-AC42-E6E2E4A46996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EC98BA13-C85E-4BAA-A9DA-4C0BB1870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EEC0E28-A858-4C3A-9E84-3912AE08EEA6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EB70070D-7D60-4EF2-AB84-45A63FED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eterinarians 1.emf"/>
          <p:cNvPicPr>
            <a:picLocks noChangeAspect="1"/>
          </p:cNvPicPr>
          <p:nvPr userDrawn="1"/>
        </p:nvPicPr>
        <p:blipFill>
          <a:blip r:embed="rId3"/>
          <a:srcRect b="1816"/>
          <a:stretch>
            <a:fillRect/>
          </a:stretch>
        </p:blipFill>
        <p:spPr>
          <a:xfrm>
            <a:off x="0" y="0"/>
            <a:ext cx="10692000" cy="7549035"/>
          </a:xfrm>
          <a:prstGeom prst="rect">
            <a:avLst/>
          </a:prstGeom>
        </p:spPr>
      </p:pic>
      <p:pic>
        <p:nvPicPr>
          <p:cNvPr id="10" name="Picture 9" descr="krav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3824" y="4352134"/>
            <a:ext cx="5320018" cy="32147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terinarians 2.emf"/>
          <p:cNvPicPr>
            <a:picLocks/>
          </p:cNvPicPr>
          <p:nvPr userDrawn="1"/>
        </p:nvPicPr>
        <p:blipFill>
          <a:blip r:embed="rId3"/>
          <a:srcRect t="1816" b="1816"/>
          <a:stretch>
            <a:fillRect/>
          </a:stretch>
        </p:blipFill>
        <p:spPr>
          <a:xfrm>
            <a:off x="0" y="0"/>
            <a:ext cx="10692000" cy="756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70902" y="5220791"/>
            <a:ext cx="3550196" cy="1584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3/i7330uk/I7330UK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602" y="2280433"/>
            <a:ext cx="31432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1E0468"/>
                </a:solidFill>
              </a:rPr>
              <a:t>Контролируйте КРС и уведомляйте о подозрительных </a:t>
            </a:r>
            <a:r>
              <a:rPr lang="ru-RU" sz="900" b="1" dirty="0" smtClean="0">
                <a:solidFill>
                  <a:srgbClr val="1E0468"/>
                </a:solidFill>
              </a:rPr>
              <a:t>случаях</a:t>
            </a:r>
            <a:endParaRPr lang="en-US" sz="900" b="1" dirty="0" smtClean="0">
              <a:solidFill>
                <a:srgbClr val="1E0468"/>
              </a:solidFill>
            </a:endParaRPr>
          </a:p>
          <a:p>
            <a:endParaRPr lang="ru-RU" sz="900" dirty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Во </a:t>
            </a:r>
            <a:r>
              <a:rPr lang="ru-RU" sz="900" dirty="0">
                <a:solidFill>
                  <a:srgbClr val="1E0468"/>
                </a:solidFill>
              </a:rPr>
              <a:t>время вспышек или в зонах, подверженных риску, КРС следует проверять </a:t>
            </a:r>
            <a:r>
              <a:rPr lang="ru-RU" sz="900" dirty="0" smtClean="0">
                <a:solidFill>
                  <a:srgbClr val="1E0468"/>
                </a:solidFill>
              </a:rPr>
              <a:t>ежедневно.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Уведомляйте </a:t>
            </a:r>
            <a:r>
              <a:rPr lang="ru-RU" sz="900" dirty="0">
                <a:solidFill>
                  <a:srgbClr val="1E0468"/>
                </a:solidFill>
              </a:rPr>
              <a:t>немедленно о любых подозрениях государственную ветеринарную </a:t>
            </a:r>
            <a:r>
              <a:rPr lang="ru-RU" sz="900" dirty="0" smtClean="0">
                <a:solidFill>
                  <a:srgbClr val="1E0468"/>
                </a:solidFill>
              </a:rPr>
              <a:t>службу.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При </a:t>
            </a:r>
            <a:r>
              <a:rPr lang="ru-RU" sz="900" dirty="0">
                <a:solidFill>
                  <a:srgbClr val="1E0468"/>
                </a:solidFill>
              </a:rPr>
              <a:t>подозрении на ЗУД передвижение КРС следует немедленно прекратить.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6502" y="540000"/>
            <a:ext cx="314327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900" dirty="0" smtClean="0">
                <a:solidFill>
                  <a:srgbClr val="250468"/>
                </a:solidFill>
              </a:rPr>
              <a:t>Более подробную информацию можно получить из Руководства ФАО для ветеринарных врачей по ссылке:</a:t>
            </a:r>
            <a:r>
              <a:rPr lang="en-US" sz="900" dirty="0" smtClean="0">
                <a:solidFill>
                  <a:srgbClr val="250468"/>
                </a:solidFill>
              </a:rPr>
              <a:t> </a:t>
            </a:r>
            <a:r>
              <a:rPr lang="en-US" sz="900" dirty="0">
                <a:solidFill>
                  <a:srgbClr val="250468"/>
                </a:solidFill>
              </a:rPr>
              <a:t>http://www.fao.org/3/i7330ru/I7330RU.pdf</a:t>
            </a:r>
            <a:endParaRPr lang="en-US" sz="9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900" dirty="0" smtClean="0">
                <a:solidFill>
                  <a:srgbClr val="250468"/>
                </a:solidFill>
              </a:rPr>
              <a:t>КОНТАКТЫ</a:t>
            </a:r>
            <a:r>
              <a:rPr lang="en-US" sz="900" dirty="0" smtClean="0">
                <a:solidFill>
                  <a:srgbClr val="250468"/>
                </a:solidFill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ru-RU" sz="900" b="1" dirty="0" smtClean="0">
                <a:solidFill>
                  <a:srgbClr val="250468"/>
                </a:solidFill>
              </a:rPr>
              <a:t>Департамент ветеринарного и продовольственного надзора Министерства сельского хозяйства и продовольствия Республики Беларусь </a:t>
            </a:r>
            <a:endParaRPr lang="en-US" sz="900" b="1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900" dirty="0" smtClean="0">
                <a:solidFill>
                  <a:srgbClr val="250468"/>
                </a:solidFill>
              </a:rPr>
              <a:t>Адрес</a:t>
            </a:r>
            <a:r>
              <a:rPr lang="en-US" sz="900" dirty="0" smtClean="0">
                <a:solidFill>
                  <a:srgbClr val="250468"/>
                </a:solidFill>
              </a:rPr>
              <a:t>: </a:t>
            </a:r>
            <a:r>
              <a:rPr lang="ru-RU" sz="900" dirty="0" smtClean="0">
                <a:solidFill>
                  <a:srgbClr val="250468"/>
                </a:solidFill>
              </a:rPr>
              <a:t>ул. Кирова, 15, г. Минск</a:t>
            </a:r>
            <a:endParaRPr lang="en-US" sz="9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900" dirty="0" smtClean="0">
                <a:solidFill>
                  <a:srgbClr val="250468"/>
                </a:solidFill>
              </a:rPr>
              <a:t>Tel .: + </a:t>
            </a:r>
            <a:r>
              <a:rPr lang="ru-RU" sz="900" dirty="0">
                <a:solidFill>
                  <a:srgbClr val="1E0468"/>
                </a:solidFill>
              </a:rPr>
              <a:t>+37517-327-27-78</a:t>
            </a:r>
            <a:endParaRPr lang="en-US" sz="900" dirty="0" smtClean="0">
              <a:solidFill>
                <a:srgbClr val="1E0468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900" dirty="0" smtClean="0">
                <a:solidFill>
                  <a:srgbClr val="250468"/>
                </a:solidFill>
              </a:rPr>
              <a:t>e-mail: </a:t>
            </a:r>
            <a:r>
              <a:rPr lang="en-US" sz="900" dirty="0"/>
              <a:t> </a:t>
            </a:r>
            <a:r>
              <a:rPr lang="en-US" sz="900" dirty="0">
                <a:solidFill>
                  <a:srgbClr val="1E0468"/>
                </a:solidFill>
              </a:rPr>
              <a:t>mail@dvpn.gov.by</a:t>
            </a:r>
            <a:endParaRPr lang="en-US" sz="900" dirty="0" smtClean="0">
              <a:solidFill>
                <a:srgbClr val="1E0468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900" dirty="0" smtClean="0">
                <a:solidFill>
                  <a:srgbClr val="250468"/>
                </a:solidFill>
              </a:rPr>
              <a:t>Web: </a:t>
            </a:r>
            <a:r>
              <a:rPr lang="en-US" sz="900" dirty="0">
                <a:solidFill>
                  <a:srgbClr val="250468"/>
                </a:solidFill>
              </a:rPr>
              <a:t>http://www.dvpn.gov.by/</a:t>
            </a:r>
            <a:endParaRPr lang="en-US" sz="9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900" b="1" dirty="0" smtClean="0">
                <a:solidFill>
                  <a:srgbClr val="250468"/>
                </a:solidFill>
              </a:rPr>
              <a:t>Региональный проект технической помощи Продовольственной и сельскохозяйственной организации Объединенных Наций - ФАО</a:t>
            </a:r>
            <a:r>
              <a:rPr lang="en-US" sz="900" b="1" dirty="0" smtClean="0">
                <a:solidFill>
                  <a:srgbClr val="250468"/>
                </a:solidFill>
              </a:rPr>
              <a:t>: </a:t>
            </a:r>
            <a:r>
              <a:rPr lang="ru-RU" sz="900" dirty="0">
                <a:solidFill>
                  <a:srgbClr val="1E0468"/>
                </a:solidFill>
              </a:rPr>
              <a:t>Усиление региональной готовности, мер профилактики и борьбы с заразным узелковым (</a:t>
            </a:r>
            <a:r>
              <a:rPr lang="ru-RU" sz="900" dirty="0" err="1">
                <a:solidFill>
                  <a:srgbClr val="1E0468"/>
                </a:solidFill>
              </a:rPr>
              <a:t>нодулярным</a:t>
            </a:r>
            <a:r>
              <a:rPr lang="ru-RU" sz="900" dirty="0">
                <a:solidFill>
                  <a:srgbClr val="1E0468"/>
                </a:solidFill>
              </a:rPr>
              <a:t>) дерматитом в Беларуси, Молдове и </a:t>
            </a:r>
            <a:r>
              <a:rPr lang="ru-RU" sz="900" dirty="0" smtClean="0">
                <a:solidFill>
                  <a:srgbClr val="1E0468"/>
                </a:solidFill>
              </a:rPr>
              <a:t>Украине.</a:t>
            </a:r>
            <a:endParaRPr lang="en-US" sz="900" dirty="0" smtClean="0">
              <a:solidFill>
                <a:srgbClr val="1E046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8600" y="6495275"/>
            <a:ext cx="141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</a:rPr>
              <a:t>Для ветеринарных врачей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4088" y="1260351"/>
            <a:ext cx="3327188" cy="263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Заразный узелковый (</a:t>
            </a:r>
            <a:r>
              <a:rPr lang="ru-RU" sz="4000" b="1" dirty="0" err="1" smtClean="0">
                <a:solidFill>
                  <a:srgbClr val="FF0000"/>
                </a:solidFill>
              </a:rPr>
              <a:t>нодулярный</a:t>
            </a:r>
            <a:r>
              <a:rPr lang="ru-RU" sz="4000" b="1" dirty="0" smtClean="0">
                <a:solidFill>
                  <a:srgbClr val="FF0000"/>
                </a:solidFill>
              </a:rPr>
              <a:t>) дерматит КРС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602" y="3923507"/>
            <a:ext cx="3214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1E0468"/>
                </a:solidFill>
              </a:rPr>
              <a:t>Как защитить ферму</a:t>
            </a:r>
            <a:r>
              <a:rPr lang="ru-RU" sz="900" b="1" dirty="0" smtClean="0">
                <a:solidFill>
                  <a:srgbClr val="1E0468"/>
                </a:solidFill>
              </a:rPr>
              <a:t>?</a:t>
            </a:r>
            <a:endParaRPr lang="en-US" sz="900" b="1" dirty="0" smtClean="0">
              <a:solidFill>
                <a:srgbClr val="1E0468"/>
              </a:solidFill>
            </a:endParaRPr>
          </a:p>
          <a:p>
            <a:endParaRPr lang="ru-RU" sz="900" dirty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Иммунитет </a:t>
            </a:r>
            <a:r>
              <a:rPr lang="ru-RU" sz="900" dirty="0">
                <a:solidFill>
                  <a:srgbClr val="1E0468"/>
                </a:solidFill>
              </a:rPr>
              <a:t>от вакцинации формируется в течение 3 </a:t>
            </a:r>
            <a:r>
              <a:rPr lang="ru-RU" sz="900" dirty="0" smtClean="0">
                <a:solidFill>
                  <a:srgbClr val="1E0468"/>
                </a:solidFill>
              </a:rPr>
              <a:t>недель.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Покупайте </a:t>
            </a:r>
            <a:r>
              <a:rPr lang="ru-RU" sz="900" dirty="0">
                <a:solidFill>
                  <a:srgbClr val="1E0468"/>
                </a:solidFill>
              </a:rPr>
              <a:t>животных только из надежных </a:t>
            </a:r>
            <a:r>
              <a:rPr lang="ru-RU" sz="900" dirty="0" smtClean="0">
                <a:solidFill>
                  <a:srgbClr val="1E0468"/>
                </a:solidFill>
              </a:rPr>
              <a:t>источников.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Новые </a:t>
            </a:r>
            <a:r>
              <a:rPr lang="ru-RU" sz="900" dirty="0">
                <a:solidFill>
                  <a:srgbClr val="1E0468"/>
                </a:solidFill>
              </a:rPr>
              <a:t>животные должны быть исследованы до перемещения и по прибытии, и должны быть помещены в карантин (то есть отдельно от стада) на период 28 </a:t>
            </a:r>
            <a:r>
              <a:rPr lang="ru-RU" sz="900" dirty="0" smtClean="0">
                <a:solidFill>
                  <a:srgbClr val="1E0468"/>
                </a:solidFill>
              </a:rPr>
              <a:t>дней.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Во </a:t>
            </a:r>
            <a:r>
              <a:rPr lang="ru-RU" sz="900" dirty="0">
                <a:solidFill>
                  <a:srgbClr val="1E0468"/>
                </a:solidFill>
              </a:rPr>
              <a:t>время вспышки в очаге, следует избегать введения новых животных в </a:t>
            </a:r>
            <a:r>
              <a:rPr lang="ru-RU" sz="900" dirty="0" smtClean="0">
                <a:solidFill>
                  <a:srgbClr val="1E0468"/>
                </a:solidFill>
              </a:rPr>
              <a:t>стадо.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Регулярное </a:t>
            </a:r>
            <a:r>
              <a:rPr lang="ru-RU" sz="900" dirty="0">
                <a:solidFill>
                  <a:srgbClr val="1E0468"/>
                </a:solidFill>
              </a:rPr>
              <a:t>применение хорошего репеллента от насекомых путем погружения или </a:t>
            </a:r>
            <a:r>
              <a:rPr lang="ru-RU" sz="900" dirty="0" smtClean="0">
                <a:solidFill>
                  <a:srgbClr val="1E0468"/>
                </a:solidFill>
              </a:rPr>
              <a:t>опрыскивания.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Не </a:t>
            </a:r>
            <a:r>
              <a:rPr lang="ru-RU" sz="900" dirty="0">
                <a:solidFill>
                  <a:srgbClr val="1E0468"/>
                </a:solidFill>
              </a:rPr>
              <a:t>допускать наличия мест размножения насекомых, таких как застоявшаяся  вода и </a:t>
            </a:r>
            <a:r>
              <a:rPr lang="ru-RU" sz="900" dirty="0" smtClean="0">
                <a:solidFill>
                  <a:srgbClr val="1E0468"/>
                </a:solidFill>
              </a:rPr>
              <a:t>навоз.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Ограничить </a:t>
            </a:r>
            <a:r>
              <a:rPr lang="ru-RU" sz="900" dirty="0">
                <a:solidFill>
                  <a:srgbClr val="1E0468"/>
                </a:solidFill>
              </a:rPr>
              <a:t>посещение фермы, посторонних. Все транспортные средства посетителей, оборудование и сапоги должны быть очищены перед входом на территорию или должны быть использованы </a:t>
            </a:r>
            <a:r>
              <a:rPr lang="ru-RU" sz="900" dirty="0" smtClean="0">
                <a:solidFill>
                  <a:srgbClr val="1E0468"/>
                </a:solidFill>
              </a:rPr>
              <a:t>бахилы.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Настоятельно </a:t>
            </a:r>
            <a:r>
              <a:rPr lang="ru-RU" sz="900" dirty="0">
                <a:solidFill>
                  <a:srgbClr val="1E0468"/>
                </a:solidFill>
              </a:rPr>
              <a:t>рекомендуется отправлять на бойню сильно пострадавший КРС (с множественными </a:t>
            </a:r>
            <a:r>
              <a:rPr lang="ru-RU" sz="900" dirty="0" err="1">
                <a:solidFill>
                  <a:srgbClr val="1E0468"/>
                </a:solidFill>
              </a:rPr>
              <a:t>нодулами</a:t>
            </a:r>
            <a:r>
              <a:rPr lang="ru-RU" sz="900" dirty="0">
                <a:solidFill>
                  <a:srgbClr val="1E0468"/>
                </a:solidFill>
              </a:rPr>
              <a:t>), так как насекомые, питающиеся на кожных поражениях, передают вирус ЗУД здоровым животным.</a:t>
            </a:r>
          </a:p>
        </p:txBody>
      </p:sp>
      <p:pic>
        <p:nvPicPr>
          <p:cNvPr id="18" name="Picture 17" descr="FAO_logo_Blue_3lines_en_01-e1506530885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956" y="468263"/>
            <a:ext cx="1136642" cy="5377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188" y="567970"/>
            <a:ext cx="792088" cy="3960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602" y="423045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1E0468"/>
                </a:solidFill>
                <a:latin typeface="+mj-lt"/>
              </a:rPr>
              <a:t>Заразный узелковый дерматит (ЗУД, нодулярный дерматит КРС) </a:t>
            </a:r>
            <a:endParaRPr lang="en-US" sz="900" b="1" dirty="0" smtClean="0">
              <a:solidFill>
                <a:srgbClr val="1E0468"/>
              </a:solidFill>
              <a:latin typeface="+mj-lt"/>
            </a:endParaRPr>
          </a:p>
          <a:p>
            <a:endParaRPr lang="ru-RU" sz="900" dirty="0">
              <a:solidFill>
                <a:srgbClr val="1E0468"/>
              </a:solidFill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  <a:latin typeface="+mj-lt"/>
              </a:rPr>
              <a:t>Из </a:t>
            </a:r>
            <a:r>
              <a:rPr lang="ru-RU" sz="900" dirty="0">
                <a:solidFill>
                  <a:srgbClr val="1E0468"/>
                </a:solidFill>
                <a:latin typeface="+mj-lt"/>
              </a:rPr>
              <a:t>домашнего скота восприимчив только крупный рогатый скот и азиатский </a:t>
            </a:r>
            <a:r>
              <a:rPr lang="ru-RU" sz="900" dirty="0" smtClean="0">
                <a:solidFill>
                  <a:srgbClr val="1E0468"/>
                </a:solidFill>
                <a:latin typeface="+mj-lt"/>
              </a:rPr>
              <a:t>буйвол.</a:t>
            </a:r>
            <a:endParaRPr lang="en-US" sz="900" dirty="0" smtClean="0">
              <a:solidFill>
                <a:srgbClr val="1E0468"/>
              </a:solidFill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  <a:latin typeface="+mj-lt"/>
              </a:rPr>
              <a:t>Люди </a:t>
            </a:r>
            <a:r>
              <a:rPr lang="ru-RU" sz="900" dirty="0">
                <a:solidFill>
                  <a:srgbClr val="1E0468"/>
                </a:solidFill>
                <a:latin typeface="+mj-lt"/>
              </a:rPr>
              <a:t>не </a:t>
            </a:r>
            <a:r>
              <a:rPr lang="ru-RU" sz="900" dirty="0" smtClean="0">
                <a:solidFill>
                  <a:srgbClr val="1E0468"/>
                </a:solidFill>
                <a:latin typeface="+mj-lt"/>
              </a:rPr>
              <a:t>восприимчивы.</a:t>
            </a:r>
            <a:endParaRPr lang="en-US" sz="900" dirty="0" smtClean="0">
              <a:solidFill>
                <a:srgbClr val="1E0468"/>
              </a:solidFill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  <a:latin typeface="+mj-lt"/>
              </a:rPr>
              <a:t>Сезонные </a:t>
            </a:r>
            <a:r>
              <a:rPr lang="ru-RU" sz="900" dirty="0">
                <a:solidFill>
                  <a:srgbClr val="1E0468"/>
                </a:solidFill>
                <a:latin typeface="+mj-lt"/>
              </a:rPr>
              <a:t>вспышки во время теплых месяцев и период, когда насекомые наиболее активны и </a:t>
            </a:r>
            <a:r>
              <a:rPr lang="ru-RU" sz="900" dirty="0" smtClean="0">
                <a:solidFill>
                  <a:srgbClr val="1E0468"/>
                </a:solidFill>
                <a:latin typeface="+mj-lt"/>
              </a:rPr>
              <a:t>многочисленны</a:t>
            </a:r>
            <a:endParaRPr lang="en-US" sz="900" dirty="0" smtClean="0">
              <a:solidFill>
                <a:srgbClr val="1E0468"/>
              </a:solidFill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  <a:latin typeface="+mj-lt"/>
              </a:rPr>
              <a:t>Причиняет </a:t>
            </a:r>
            <a:r>
              <a:rPr lang="ru-RU" sz="900" dirty="0">
                <a:solidFill>
                  <a:srgbClr val="1E0468"/>
                </a:solidFill>
                <a:latin typeface="+mj-lt"/>
              </a:rPr>
              <a:t>значительный ущерб из-за резкого падения удоев молока, бесплодия, абортов, повреждения шкур, снижения веса, а иногда и падежа </a:t>
            </a:r>
            <a:r>
              <a:rPr lang="ru-RU" sz="900" dirty="0" smtClean="0">
                <a:solidFill>
                  <a:srgbClr val="1E0468"/>
                </a:solidFill>
                <a:latin typeface="+mj-lt"/>
              </a:rPr>
              <a:t>животных.</a:t>
            </a:r>
            <a:endParaRPr lang="en-US" sz="900" dirty="0" smtClean="0">
              <a:solidFill>
                <a:srgbClr val="1E0468"/>
              </a:solidFill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  <a:latin typeface="+mj-lt"/>
              </a:rPr>
              <a:t>Дополнительные </a:t>
            </a:r>
            <a:r>
              <a:rPr lang="ru-RU" sz="900" dirty="0">
                <a:solidFill>
                  <a:srgbClr val="1E0468"/>
                </a:solidFill>
                <a:latin typeface="+mj-lt"/>
              </a:rPr>
              <a:t>потери, вызванные ограничениями на перемещение КРС и </a:t>
            </a:r>
            <a:r>
              <a:rPr lang="ru-RU" sz="900" dirty="0" smtClean="0">
                <a:solidFill>
                  <a:srgbClr val="1E0468"/>
                </a:solidFill>
                <a:latin typeface="+mj-lt"/>
              </a:rPr>
              <a:t>торговлю.</a:t>
            </a:r>
            <a:endParaRPr lang="en-US" sz="900" dirty="0" smtClean="0">
              <a:solidFill>
                <a:srgbClr val="1E0468"/>
              </a:solidFill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  <a:latin typeface="+mj-lt"/>
              </a:rPr>
              <a:t>Для </a:t>
            </a:r>
            <a:r>
              <a:rPr lang="ru-RU" sz="900" dirty="0">
                <a:solidFill>
                  <a:srgbClr val="1E0468"/>
                </a:solidFill>
                <a:latin typeface="+mj-lt"/>
              </a:rPr>
              <a:t>получения дополнительной информации о нижеследующих аспектах можно обращаться к </a:t>
            </a:r>
            <a:r>
              <a:rPr lang="ru-RU" sz="900" u="sng" dirty="0">
                <a:solidFill>
                  <a:srgbClr val="1E0468"/>
                </a:solidFill>
                <a:latin typeface="+mj-lt"/>
                <a:hlinkClick r:id="rId2"/>
              </a:rPr>
              <a:t>Практическому руководству ФАО для ветеринаров</a:t>
            </a:r>
            <a:r>
              <a:rPr lang="ru-RU" sz="900" dirty="0">
                <a:solidFill>
                  <a:srgbClr val="1E0468"/>
                </a:solidFill>
                <a:latin typeface="+mj-lt"/>
              </a:rPr>
              <a:t> </a:t>
            </a:r>
            <a:endParaRPr lang="en-US" sz="900" dirty="0" smtClean="0">
              <a:solidFill>
                <a:srgbClr val="1E0468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602" y="5423705"/>
            <a:ext cx="30003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1E0468"/>
                </a:solidFill>
              </a:rPr>
              <a:t>Распространение</a:t>
            </a:r>
            <a:endParaRPr lang="en-US" sz="900" b="1" dirty="0" smtClean="0">
              <a:solidFill>
                <a:srgbClr val="1E0468"/>
              </a:solidFill>
            </a:endParaRPr>
          </a:p>
          <a:p>
            <a:endParaRPr lang="ru-RU" sz="900" dirty="0">
              <a:solidFill>
                <a:srgbClr val="1E0468"/>
              </a:solidFill>
            </a:endParaRPr>
          </a:p>
          <a:p>
            <a:pPr lvl="0"/>
            <a:r>
              <a:rPr lang="ru-RU" sz="900" dirty="0">
                <a:solidFill>
                  <a:srgbClr val="1E0468"/>
                </a:solidFill>
              </a:rPr>
              <a:t>В основном, при укусах насекомых и клещей. </a:t>
            </a:r>
          </a:p>
          <a:p>
            <a:pPr lvl="0"/>
            <a:r>
              <a:rPr lang="ru-RU" sz="900" dirty="0">
                <a:solidFill>
                  <a:srgbClr val="1E0468"/>
                </a:solidFill>
              </a:rPr>
              <a:t>При перемещении зараженного КРС из неблагополучных регионов.</a:t>
            </a:r>
          </a:p>
          <a:p>
            <a:r>
              <a:rPr lang="ru-RU" sz="900" dirty="0">
                <a:solidFill>
                  <a:srgbClr val="1E0468"/>
                </a:solidFill>
              </a:rPr>
              <a:t>Также возможно через общие питьевые системы или кормовые площадки, молоко, сперму (естественное размножение и искусственное осеменение), ветеринарные процедуры (если иголки и инструменты не меняются от животного к животному) и прямой контакт.</a:t>
            </a:r>
            <a:endParaRPr lang="en-US" sz="900" dirty="0" smtClean="0">
              <a:solidFill>
                <a:srgbClr val="1E046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602" y="5167601"/>
            <a:ext cx="30003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dirty="0">
                <a:solidFill>
                  <a:srgbClr val="250468"/>
                </a:solidFill>
              </a:rPr>
              <a:t>Сильно пораженный скот множественными узлами</a:t>
            </a:r>
            <a:r>
              <a:rPr lang="en-US" sz="600" dirty="0">
                <a:solidFill>
                  <a:srgbClr val="250468"/>
                </a:solidFill>
              </a:rPr>
              <a:t>  © BFSA/</a:t>
            </a:r>
            <a:r>
              <a:rPr lang="ru-RU" sz="600" dirty="0" err="1">
                <a:solidFill>
                  <a:srgbClr val="250468"/>
                </a:solidFill>
              </a:rPr>
              <a:t>Цвятко</a:t>
            </a:r>
            <a:r>
              <a:rPr lang="ru-RU" sz="600" dirty="0">
                <a:solidFill>
                  <a:srgbClr val="250468"/>
                </a:solidFill>
              </a:rPr>
              <a:t> Александров</a:t>
            </a:r>
            <a:endParaRPr lang="en-US" sz="600" dirty="0">
              <a:solidFill>
                <a:srgbClr val="2504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6502" y="423045"/>
            <a:ext cx="300039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1E0468"/>
                </a:solidFill>
              </a:rPr>
              <a:t>Клинические </a:t>
            </a:r>
            <a:r>
              <a:rPr lang="ru-RU" sz="900" b="1" dirty="0" smtClean="0">
                <a:solidFill>
                  <a:srgbClr val="1E0468"/>
                </a:solidFill>
              </a:rPr>
              <a:t>признаки</a:t>
            </a:r>
            <a:endParaRPr lang="en-US" sz="900" b="1" dirty="0" smtClean="0">
              <a:solidFill>
                <a:srgbClr val="1E0468"/>
              </a:solidFill>
            </a:endParaRPr>
          </a:p>
          <a:p>
            <a:endParaRPr lang="ru-RU" sz="900" dirty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Инкубационный </a:t>
            </a:r>
            <a:r>
              <a:rPr lang="ru-RU" sz="900" dirty="0">
                <a:solidFill>
                  <a:srgbClr val="1E0468"/>
                </a:solidFill>
              </a:rPr>
              <a:t>период длится от 1 до 5 </a:t>
            </a:r>
            <a:r>
              <a:rPr lang="ru-RU" sz="900" dirty="0" smtClean="0">
                <a:solidFill>
                  <a:srgbClr val="1E0468"/>
                </a:solidFill>
              </a:rPr>
              <a:t>недель.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Болезнь </a:t>
            </a:r>
            <a:r>
              <a:rPr lang="ru-RU" sz="900" dirty="0">
                <a:solidFill>
                  <a:srgbClr val="1E0468"/>
                </a:solidFill>
              </a:rPr>
              <a:t>у инфицированных животных </a:t>
            </a:r>
            <a:r>
              <a:rPr lang="ru-RU" sz="900" dirty="0" smtClean="0">
                <a:solidFill>
                  <a:srgbClr val="1E0468"/>
                </a:solidFill>
              </a:rPr>
              <a:t>сопровождается: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Высокой </a:t>
            </a:r>
            <a:r>
              <a:rPr lang="ru-RU" sz="900" dirty="0">
                <a:solidFill>
                  <a:srgbClr val="1E0468"/>
                </a:solidFill>
              </a:rPr>
              <a:t>температурой (40 - 41°C), потерей аппетита и снижением удоев  </a:t>
            </a:r>
            <a:r>
              <a:rPr lang="ru-RU" sz="900" dirty="0" smtClean="0">
                <a:solidFill>
                  <a:srgbClr val="1E0468"/>
                </a:solidFill>
              </a:rPr>
              <a:t>молока.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Твердыми </a:t>
            </a:r>
            <a:r>
              <a:rPr lang="ru-RU" sz="900" dirty="0">
                <a:solidFill>
                  <a:srgbClr val="1E0468"/>
                </a:solidFill>
              </a:rPr>
              <a:t>круглыми </a:t>
            </a:r>
            <a:r>
              <a:rPr lang="ru-RU" sz="900" dirty="0" err="1">
                <a:solidFill>
                  <a:srgbClr val="1E0468"/>
                </a:solidFill>
              </a:rPr>
              <a:t>нодулами</a:t>
            </a:r>
            <a:r>
              <a:rPr lang="ru-RU" sz="900" dirty="0">
                <a:solidFill>
                  <a:srgbClr val="1E0468"/>
                </a:solidFill>
              </a:rPr>
              <a:t> (узлами) на коже размером 1-5 см (обычно впервые проявляются на голове и шее). У длинношерстного КРС их трудно заметить за исключением случаев, когда кожа влажная  или при </a:t>
            </a:r>
            <a:r>
              <a:rPr lang="ru-RU" sz="900" dirty="0" smtClean="0">
                <a:solidFill>
                  <a:srgbClr val="1E0468"/>
                </a:solidFill>
              </a:rPr>
              <a:t>пальпации.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Количество </a:t>
            </a:r>
            <a:r>
              <a:rPr lang="ru-RU" sz="900" dirty="0">
                <a:solidFill>
                  <a:srgbClr val="1E0468"/>
                </a:solidFill>
              </a:rPr>
              <a:t>поражений может быть от нескольких (легкие  формы) до многочисленных, покрывающих все тело (тяжелые формы</a:t>
            </a:r>
            <a:r>
              <a:rPr lang="ru-RU" sz="900" dirty="0" smtClean="0">
                <a:solidFill>
                  <a:srgbClr val="1E0468"/>
                </a:solidFill>
              </a:rPr>
              <a:t>).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err="1" smtClean="0">
                <a:solidFill>
                  <a:srgbClr val="1E0468"/>
                </a:solidFill>
              </a:rPr>
              <a:t>Нодулы</a:t>
            </a:r>
            <a:r>
              <a:rPr lang="ru-RU" sz="900" dirty="0" smtClean="0">
                <a:solidFill>
                  <a:srgbClr val="1E0468"/>
                </a:solidFill>
              </a:rPr>
              <a:t> </a:t>
            </a:r>
            <a:r>
              <a:rPr lang="ru-RU" sz="900" dirty="0">
                <a:solidFill>
                  <a:srgbClr val="1E0468"/>
                </a:solidFill>
              </a:rPr>
              <a:t>могут исчезнуть со временем, но, как правило, в центре поражения струпья отслаиваются, оставляя глубокие язвы, которые привлекают </a:t>
            </a:r>
            <a:r>
              <a:rPr lang="ru-RU" sz="900" dirty="0" smtClean="0">
                <a:solidFill>
                  <a:srgbClr val="1E0468"/>
                </a:solidFill>
              </a:rPr>
              <a:t>насекомых.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Язвы </a:t>
            </a:r>
            <a:r>
              <a:rPr lang="ru-RU" sz="900" dirty="0">
                <a:solidFill>
                  <a:srgbClr val="1E0468"/>
                </a:solidFill>
              </a:rPr>
              <a:t>на носовом зеркале, губах и внутри ротовой и носовой </a:t>
            </a:r>
            <a:r>
              <a:rPr lang="ru-RU" sz="900" dirty="0" smtClean="0">
                <a:solidFill>
                  <a:srgbClr val="1E0468"/>
                </a:solidFill>
              </a:rPr>
              <a:t>полости.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Выделения </a:t>
            </a:r>
            <a:r>
              <a:rPr lang="ru-RU" sz="900" dirty="0">
                <a:solidFill>
                  <a:srgbClr val="1E0468"/>
                </a:solidFill>
              </a:rPr>
              <a:t>из глаз и носа и чрезмерное </a:t>
            </a:r>
            <a:r>
              <a:rPr lang="ru-RU" sz="900" dirty="0" smtClean="0">
                <a:solidFill>
                  <a:srgbClr val="1E0468"/>
                </a:solidFill>
              </a:rPr>
              <a:t>слюноотделение.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Увеличение </a:t>
            </a:r>
            <a:r>
              <a:rPr lang="ru-RU" sz="900" dirty="0">
                <a:solidFill>
                  <a:srgbClr val="1E0468"/>
                </a:solidFill>
              </a:rPr>
              <a:t>лимфатических узлов (особенно </a:t>
            </a:r>
            <a:r>
              <a:rPr lang="ru-RU" sz="900" dirty="0" err="1">
                <a:solidFill>
                  <a:srgbClr val="1E0468"/>
                </a:solidFill>
              </a:rPr>
              <a:t>предлопаточных</a:t>
            </a:r>
            <a:r>
              <a:rPr lang="ru-RU" sz="900" dirty="0">
                <a:solidFill>
                  <a:srgbClr val="1E0468"/>
                </a:solidFill>
              </a:rPr>
              <a:t> и коленной складки</a:t>
            </a:r>
            <a:r>
              <a:rPr lang="ru-RU" sz="900" dirty="0" smtClean="0">
                <a:solidFill>
                  <a:srgbClr val="1E0468"/>
                </a:solidFill>
              </a:rPr>
              <a:t>).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У </a:t>
            </a:r>
            <a:r>
              <a:rPr lang="ru-RU" sz="900" dirty="0">
                <a:solidFill>
                  <a:srgbClr val="1E0468"/>
                </a:solidFill>
              </a:rPr>
              <a:t>некоторых зараженных животных клинические признаки не проявляются, но, они переносят вирус в крови и, таким образом, могут передавать заболевание через кровососущих насекомых.</a:t>
            </a:r>
            <a:endParaRPr lang="en-US" sz="900" dirty="0" smtClean="0">
              <a:solidFill>
                <a:srgbClr val="1E046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6940" y="3595965"/>
            <a:ext cx="29118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Кожные поражения  со струпьями, язвами и рубцами</a:t>
            </a:r>
            <a:r>
              <a:rPr lang="en-US" sz="600" dirty="0">
                <a:solidFill>
                  <a:schemeClr val="bg1"/>
                </a:solidFill>
              </a:rPr>
              <a:t> © BFSA/</a:t>
            </a:r>
            <a:r>
              <a:rPr lang="ru-RU" sz="600" dirty="0" err="1">
                <a:solidFill>
                  <a:schemeClr val="bg1"/>
                </a:solidFill>
              </a:rPr>
              <a:t>Цвятко</a:t>
            </a:r>
            <a:r>
              <a:rPr lang="ru-RU" sz="600" dirty="0">
                <a:solidFill>
                  <a:schemeClr val="bg1"/>
                </a:solidFill>
              </a:rPr>
              <a:t> Александров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9378" y="6781027"/>
            <a:ext cx="271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250468"/>
                </a:solidFill>
              </a:rPr>
              <a:t>Схематическая иллюстрация распространения </a:t>
            </a:r>
            <a:r>
              <a:rPr lang="ru-RU" sz="600" dirty="0" err="1" smtClean="0">
                <a:solidFill>
                  <a:srgbClr val="250468"/>
                </a:solidFill>
              </a:rPr>
              <a:t>нодулярного</a:t>
            </a:r>
            <a:r>
              <a:rPr lang="ru-RU" sz="600" dirty="0" smtClean="0">
                <a:solidFill>
                  <a:srgbClr val="250468"/>
                </a:solidFill>
              </a:rPr>
              <a:t> дерматита КРС  </a:t>
            </a:r>
            <a:endParaRPr lang="en-US" sz="600" dirty="0">
              <a:solidFill>
                <a:srgbClr val="25046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6964" y="3923507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1E0468"/>
                </a:solidFill>
              </a:rPr>
              <a:t>Лечение</a:t>
            </a:r>
            <a:endParaRPr lang="en-US" sz="900" b="1" dirty="0" smtClean="0">
              <a:solidFill>
                <a:srgbClr val="1E0468"/>
              </a:solidFill>
            </a:endParaRPr>
          </a:p>
          <a:p>
            <a:endParaRPr lang="ru-RU" sz="900" dirty="0">
              <a:solidFill>
                <a:srgbClr val="1E0468"/>
              </a:solidFill>
            </a:endParaRPr>
          </a:p>
          <a:p>
            <a:r>
              <a:rPr lang="ru-RU" sz="900" dirty="0">
                <a:solidFill>
                  <a:srgbClr val="1E0468"/>
                </a:solidFill>
              </a:rPr>
              <a:t>Нет эффективного лечения ЗУД. Если животные не направляются на бойню, симптоматическое лечение (противовоспалительные болеутоляющие средства и/или антибиотики от вторичных бактериальных инфекций) может помочь. Но молочная продуктивность не восстанавливается!</a:t>
            </a:r>
            <a:endParaRPr lang="en-US" sz="900" b="1" dirty="0" smtClean="0">
              <a:solidFill>
                <a:srgbClr val="1E0468"/>
              </a:solidFill>
            </a:endParaRPr>
          </a:p>
          <a:p>
            <a:endParaRPr lang="en-US" sz="900" b="1" dirty="0" smtClean="0">
              <a:solidFill>
                <a:srgbClr val="1E0468"/>
              </a:solidFill>
            </a:endParaRPr>
          </a:p>
          <a:p>
            <a:r>
              <a:rPr lang="ru-RU" sz="900" b="1" dirty="0" smtClean="0">
                <a:solidFill>
                  <a:srgbClr val="1E0468"/>
                </a:solidFill>
              </a:rPr>
              <a:t>Вакцинация</a:t>
            </a:r>
            <a:endParaRPr lang="en-US" sz="900" b="1" dirty="0" smtClean="0">
              <a:solidFill>
                <a:srgbClr val="1E0468"/>
              </a:solidFill>
            </a:endParaRPr>
          </a:p>
          <a:p>
            <a:endParaRPr lang="ru-RU" sz="900" dirty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Эффективные </a:t>
            </a:r>
            <a:r>
              <a:rPr lang="ru-RU" sz="900" dirty="0">
                <a:solidFill>
                  <a:srgbClr val="1E0468"/>
                </a:solidFill>
              </a:rPr>
              <a:t>вакцины обеспечивают полную защиту в течение трех </a:t>
            </a:r>
            <a:r>
              <a:rPr lang="ru-RU" sz="900" dirty="0" smtClean="0">
                <a:solidFill>
                  <a:srgbClr val="1E0468"/>
                </a:solidFill>
              </a:rPr>
              <a:t>недель.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КРС </a:t>
            </a:r>
            <a:r>
              <a:rPr lang="ru-RU" sz="900" dirty="0">
                <a:solidFill>
                  <a:srgbClr val="1E0468"/>
                </a:solidFill>
              </a:rPr>
              <a:t>должен быть вакцинирован до заражения </a:t>
            </a:r>
            <a:r>
              <a:rPr lang="ru-RU" sz="900" dirty="0" smtClean="0">
                <a:solidFill>
                  <a:srgbClr val="1E0468"/>
                </a:solidFill>
              </a:rPr>
              <a:t>стада.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Незначительные </a:t>
            </a:r>
            <a:r>
              <a:rPr lang="ru-RU" sz="900" dirty="0">
                <a:solidFill>
                  <a:srgbClr val="1E0468"/>
                </a:solidFill>
              </a:rPr>
              <a:t>побочные реакции могут последовать за вакцинацией:</a:t>
            </a:r>
          </a:p>
          <a:p>
            <a:pPr marL="669295" lvl="1" indent="-171450">
              <a:buFontTx/>
              <a:buChar char="-"/>
            </a:pPr>
            <a:r>
              <a:rPr lang="ru-RU" sz="900" dirty="0" smtClean="0">
                <a:solidFill>
                  <a:srgbClr val="1E0468"/>
                </a:solidFill>
              </a:rPr>
              <a:t>Отек </a:t>
            </a:r>
            <a:r>
              <a:rPr lang="ru-RU" sz="900" dirty="0">
                <a:solidFill>
                  <a:srgbClr val="1E0468"/>
                </a:solidFill>
              </a:rPr>
              <a:t>на месте вакцинации, которое не несет опасности и исчезает в течение 1-2 </a:t>
            </a:r>
            <a:r>
              <a:rPr lang="ru-RU" sz="900" dirty="0" smtClean="0">
                <a:solidFill>
                  <a:srgbClr val="1E0468"/>
                </a:solidFill>
              </a:rPr>
              <a:t>недель.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669295" lvl="1" indent="-171450">
              <a:buFontTx/>
              <a:buChar char="-"/>
            </a:pPr>
            <a:r>
              <a:rPr lang="ru-RU" sz="900" dirty="0" smtClean="0">
                <a:solidFill>
                  <a:srgbClr val="1E0468"/>
                </a:solidFill>
              </a:rPr>
              <a:t>Лихорадка </a:t>
            </a:r>
            <a:r>
              <a:rPr lang="ru-RU" sz="900" dirty="0">
                <a:solidFill>
                  <a:srgbClr val="1E0468"/>
                </a:solidFill>
              </a:rPr>
              <a:t>и незначительное кратковременное снижение удоев </a:t>
            </a:r>
            <a:r>
              <a:rPr lang="ru-RU" sz="900" dirty="0" smtClean="0">
                <a:solidFill>
                  <a:srgbClr val="1E0468"/>
                </a:solidFill>
              </a:rPr>
              <a:t>молока.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669295" lvl="1" indent="-171450">
              <a:buFontTx/>
              <a:buChar char="-"/>
            </a:pPr>
            <a:r>
              <a:rPr lang="ru-RU" sz="900" dirty="0" smtClean="0">
                <a:solidFill>
                  <a:srgbClr val="1E0468"/>
                </a:solidFill>
              </a:rPr>
              <a:t>Некоторые </a:t>
            </a:r>
            <a:r>
              <a:rPr lang="ru-RU" sz="900" dirty="0">
                <a:solidFill>
                  <a:srgbClr val="1E0468"/>
                </a:solidFill>
              </a:rPr>
              <a:t>вакцины иногда могут вызывать небольшие поражения на теле или вымени, которые вскоре исчезают.</a:t>
            </a:r>
            <a:endParaRPr lang="en-US" sz="900" dirty="0" smtClean="0">
              <a:solidFill>
                <a:srgbClr val="1E046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6964" y="423045"/>
            <a:ext cx="30003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1E0468"/>
                </a:solidFill>
              </a:rPr>
              <a:t>Диагностика</a:t>
            </a:r>
            <a:endParaRPr lang="en-US" sz="900" b="1" dirty="0" smtClean="0">
              <a:solidFill>
                <a:srgbClr val="1E0468"/>
              </a:solidFill>
            </a:endParaRPr>
          </a:p>
          <a:p>
            <a:endParaRPr lang="ru-RU" sz="900" dirty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Предварительный </a:t>
            </a:r>
            <a:r>
              <a:rPr lang="ru-RU" sz="900" dirty="0">
                <a:solidFill>
                  <a:srgbClr val="1E0468"/>
                </a:solidFill>
              </a:rPr>
              <a:t>диагноз основан на появлении лихорадки и весьма характерных </a:t>
            </a:r>
            <a:r>
              <a:rPr lang="ru-RU" sz="900" dirty="0" err="1">
                <a:solidFill>
                  <a:srgbClr val="1E0468"/>
                </a:solidFill>
              </a:rPr>
              <a:t>нодул</a:t>
            </a:r>
            <a:r>
              <a:rPr lang="ru-RU" sz="900" dirty="0">
                <a:solidFill>
                  <a:srgbClr val="1E0468"/>
                </a:solidFill>
              </a:rPr>
              <a:t>  у нескольких </a:t>
            </a:r>
            <a:r>
              <a:rPr lang="ru-RU" sz="900" dirty="0" smtClean="0">
                <a:solidFill>
                  <a:srgbClr val="1E0468"/>
                </a:solidFill>
              </a:rPr>
              <a:t>животных.</a:t>
            </a:r>
            <a:endParaRPr lang="en-US" sz="9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1E0468"/>
                </a:solidFill>
              </a:rPr>
              <a:t>Полевая </a:t>
            </a:r>
            <a:r>
              <a:rPr lang="ru-RU" sz="900" dirty="0">
                <a:solidFill>
                  <a:srgbClr val="1E0468"/>
                </a:solidFill>
              </a:rPr>
              <a:t>диагностика должна подтверждаться лабораторным исследованием проб, таких как участки пораженной кожи, струпья, кровь с ЭДТА или мазки слюны. Струпья и корочки из язв могут быть легко собраны и отправлены без транспортной среды в простой пробирке  или любом другом контейнере.</a:t>
            </a:r>
            <a:endParaRPr lang="en-US" sz="900" dirty="0" smtClean="0">
              <a:solidFill>
                <a:srgbClr val="1E046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754</Words>
  <Application>Microsoft Office PowerPoint</Application>
  <PresentationFormat>Custom</PresentationFormat>
  <Paragraphs>73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 Theme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Koki</dc:creator>
  <cp:lastModifiedBy>BeltranAlcrudo, Daniel (REUT)</cp:lastModifiedBy>
  <cp:revision>69</cp:revision>
  <dcterms:created xsi:type="dcterms:W3CDTF">2018-09-18T19:19:30Z</dcterms:created>
  <dcterms:modified xsi:type="dcterms:W3CDTF">2018-10-19T16:25:45Z</dcterms:modified>
</cp:coreProperties>
</file>