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69" r:id="rId15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40E"/>
    <a:srgbClr val="E6970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BB2AB-6243-421D-B297-50628B09ED25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964891-8ADE-4579-A796-6C20A13D217D}">
      <dgm:prSet phldrT="[Texto]" custT="1"/>
      <dgm:spPr>
        <a:xfrm>
          <a:off x="93084" y="0"/>
          <a:ext cx="1476697" cy="1477613"/>
        </a:xfrm>
        <a:prstGeom prst="ellipse">
          <a:avLst/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just"/>
          <a:r>
            <a:rPr lang="es-ES" sz="1400" smtClean="0">
              <a:latin typeface="Calibri" panose="020F0502020204030204"/>
              <a:ea typeface="+mn-ea"/>
              <a:cs typeface="+mn-cs"/>
            </a:rPr>
            <a:t>Con la urbanización y el cambio de dieta </a:t>
          </a:r>
          <a:endParaRPr lang="es-ES" sz="1400" dirty="0">
            <a:latin typeface="Calibri" panose="020F0502020204030204"/>
            <a:ea typeface="+mn-ea"/>
            <a:cs typeface="+mn-cs"/>
          </a:endParaRPr>
        </a:p>
      </dgm:t>
    </dgm:pt>
    <dgm:pt modelId="{85A26018-13D9-494F-8CBB-00EAD41F7C11}" type="parTrans" cxnId="{0DFD97D3-E2AC-4716-A93B-8D4AF28652EC}">
      <dgm:prSet/>
      <dgm:spPr/>
      <dgm:t>
        <a:bodyPr/>
        <a:lstStyle/>
        <a:p>
          <a:pPr algn="l"/>
          <a:endParaRPr lang="es-ES"/>
        </a:p>
      </dgm:t>
    </dgm:pt>
    <dgm:pt modelId="{424A6109-263B-4BD4-BBAB-6F6D63F12355}" type="sibTrans" cxnId="{0DFD97D3-E2AC-4716-A93B-8D4AF28652EC}">
      <dgm:prSet/>
      <dgm:spPr/>
      <dgm:t>
        <a:bodyPr/>
        <a:lstStyle/>
        <a:p>
          <a:pPr algn="l"/>
          <a:endParaRPr lang="es-ES"/>
        </a:p>
      </dgm:t>
    </dgm:pt>
    <dgm:pt modelId="{B625492D-7032-43B1-9E1A-07C294C85E5A}">
      <dgm:prSet phldrT="[Texto]" custT="1"/>
      <dgm:spPr>
        <a:xfrm>
          <a:off x="1294936" y="0"/>
          <a:ext cx="1476697" cy="1476697"/>
        </a:xfrm>
        <a:prstGeom prst="ellipse">
          <a:avLst/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l"/>
          <a:r>
            <a:rPr lang="es-ES" sz="1400" b="1" smtClean="0">
              <a:latin typeface="Calibri" panose="020F0502020204030204"/>
              <a:ea typeface="+mn-ea"/>
              <a:cs typeface="+mn-cs"/>
            </a:rPr>
            <a:t>Midstream-downstream</a:t>
          </a:r>
          <a:endParaRPr lang="es-ES" sz="1400" b="1" dirty="0">
            <a:latin typeface="Calibri" panose="020F0502020204030204"/>
            <a:ea typeface="+mn-ea"/>
            <a:cs typeface="+mn-cs"/>
          </a:endParaRPr>
        </a:p>
      </dgm:t>
    </dgm:pt>
    <dgm:pt modelId="{780ED607-777C-484E-A75E-A3633D2C6C2B}" type="parTrans" cxnId="{8C7AAADC-80B8-49EC-834A-104BED6F63B5}">
      <dgm:prSet/>
      <dgm:spPr/>
      <dgm:t>
        <a:bodyPr/>
        <a:lstStyle/>
        <a:p>
          <a:pPr algn="l"/>
          <a:endParaRPr lang="es-ES"/>
        </a:p>
      </dgm:t>
    </dgm:pt>
    <dgm:pt modelId="{03291230-7DEE-4F51-BB5A-AA2DAEEE79F2}" type="sibTrans" cxnId="{8C7AAADC-80B8-49EC-834A-104BED6F63B5}">
      <dgm:prSet/>
      <dgm:spPr/>
      <dgm:t>
        <a:bodyPr/>
        <a:lstStyle/>
        <a:p>
          <a:pPr algn="l"/>
          <a:endParaRPr lang="es-ES"/>
        </a:p>
      </dgm:t>
    </dgm:pt>
    <dgm:pt modelId="{4438CAF1-49A9-4D55-9721-720C7B9BE6E2}">
      <dgm:prSet phldrT="[Texto]" custT="1"/>
      <dgm:spPr>
        <a:xfrm>
          <a:off x="1294936" y="0"/>
          <a:ext cx="1476697" cy="1476697"/>
        </a:xfrm>
        <a:prstGeom prst="ellipse">
          <a:avLst/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just"/>
          <a:r>
            <a:rPr lang="es-ES" sz="1200" smtClean="0">
              <a:latin typeface="Calibri" panose="020F0502020204030204"/>
              <a:ea typeface="+mn-ea"/>
              <a:cs typeface="+mn-cs"/>
            </a:rPr>
            <a:t> Con evoluciones en el retail, el comercio mayorista, la logística el procesamiento </a:t>
          </a:r>
          <a:endParaRPr lang="es-ES" sz="1200" dirty="0">
            <a:latin typeface="Calibri" panose="020F0502020204030204"/>
            <a:ea typeface="+mn-ea"/>
            <a:cs typeface="+mn-cs"/>
          </a:endParaRPr>
        </a:p>
      </dgm:t>
    </dgm:pt>
    <dgm:pt modelId="{8FCB2DB1-09AC-46A9-907A-D6EBB748ED83}" type="parTrans" cxnId="{B643BA86-7D1D-4D2F-B0AC-8E08727C8491}">
      <dgm:prSet/>
      <dgm:spPr/>
      <dgm:t>
        <a:bodyPr/>
        <a:lstStyle/>
        <a:p>
          <a:pPr algn="l"/>
          <a:endParaRPr lang="es-ES"/>
        </a:p>
      </dgm:t>
    </dgm:pt>
    <dgm:pt modelId="{4F9D9C97-7EB4-45E4-A462-7FBF6A3B58CD}" type="sibTrans" cxnId="{B643BA86-7D1D-4D2F-B0AC-8E08727C8491}">
      <dgm:prSet/>
      <dgm:spPr/>
      <dgm:t>
        <a:bodyPr/>
        <a:lstStyle/>
        <a:p>
          <a:pPr algn="l"/>
          <a:endParaRPr lang="es-ES"/>
        </a:p>
      </dgm:t>
    </dgm:pt>
    <dgm:pt modelId="{97F8CF3B-F739-4B15-870B-8A878B79D25D}">
      <dgm:prSet phldrT="[Texto]"/>
      <dgm:spPr>
        <a:xfrm>
          <a:off x="2610162" y="0"/>
          <a:ext cx="1476697" cy="1476697"/>
        </a:xfrm>
        <a:prstGeom prst="ellipse">
          <a:avLst/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l"/>
          <a:r>
            <a:rPr lang="es-ES" b="1" smtClean="0">
              <a:latin typeface="Calibri" panose="020F0502020204030204"/>
              <a:ea typeface="+mn-ea"/>
              <a:cs typeface="+mn-cs"/>
            </a:rPr>
            <a:t>Upstream</a:t>
          </a:r>
          <a:endParaRPr lang="es-ES" b="1">
            <a:latin typeface="Calibri" panose="020F0502020204030204"/>
            <a:ea typeface="+mn-ea"/>
            <a:cs typeface="+mn-cs"/>
          </a:endParaRPr>
        </a:p>
      </dgm:t>
    </dgm:pt>
    <dgm:pt modelId="{3C621C1E-F244-4076-AE5A-EF529E96FC91}" type="parTrans" cxnId="{91FCB891-5ACA-4147-AFDF-0864AAD155E3}">
      <dgm:prSet/>
      <dgm:spPr/>
      <dgm:t>
        <a:bodyPr/>
        <a:lstStyle/>
        <a:p>
          <a:pPr algn="l"/>
          <a:endParaRPr lang="es-ES"/>
        </a:p>
      </dgm:t>
    </dgm:pt>
    <dgm:pt modelId="{E4707307-5890-447D-8283-29E4BD2A1D12}" type="sibTrans" cxnId="{91FCB891-5ACA-4147-AFDF-0864AAD155E3}">
      <dgm:prSet/>
      <dgm:spPr/>
      <dgm:t>
        <a:bodyPr/>
        <a:lstStyle/>
        <a:p>
          <a:pPr algn="l"/>
          <a:endParaRPr lang="es-ES"/>
        </a:p>
      </dgm:t>
    </dgm:pt>
    <dgm:pt modelId="{B4CCB77A-ADD1-4233-B40C-1C1C3A5FE6A9}">
      <dgm:prSet phldrT="[Texto]"/>
      <dgm:spPr>
        <a:xfrm>
          <a:off x="2610162" y="0"/>
          <a:ext cx="1476697" cy="1476697"/>
        </a:xfrm>
        <a:prstGeom prst="ellipse">
          <a:avLst/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just"/>
          <a:r>
            <a:rPr lang="es-ES" dirty="0" smtClean="0">
              <a:latin typeface="Calibri" panose="020F0502020204030204"/>
              <a:ea typeface="+mn-ea"/>
              <a:cs typeface="+mn-cs"/>
            </a:rPr>
            <a:t>Con la intensificación de la agricultura y el cambio en las cadenas de suministro de insumos agrícolas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364FC7A9-F4F1-4968-B969-B3542E59F09B}" type="parTrans" cxnId="{0F0DC8DC-391D-4486-BD20-F04FB11BE443}">
      <dgm:prSet/>
      <dgm:spPr/>
      <dgm:t>
        <a:bodyPr/>
        <a:lstStyle/>
        <a:p>
          <a:pPr algn="l"/>
          <a:endParaRPr lang="es-ES"/>
        </a:p>
      </dgm:t>
    </dgm:pt>
    <dgm:pt modelId="{040F8123-411D-44FD-9A69-CF3702F94196}" type="sibTrans" cxnId="{0F0DC8DC-391D-4486-BD20-F04FB11BE443}">
      <dgm:prSet/>
      <dgm:spPr/>
      <dgm:t>
        <a:bodyPr/>
        <a:lstStyle/>
        <a:p>
          <a:pPr algn="l"/>
          <a:endParaRPr lang="es-ES"/>
        </a:p>
      </dgm:t>
    </dgm:pt>
    <dgm:pt modelId="{7DCC4C24-4363-497E-9BAE-4A0B126F848E}">
      <dgm:prSet custT="1"/>
      <dgm:spPr>
        <a:xfrm>
          <a:off x="93084" y="0"/>
          <a:ext cx="1476697" cy="1477613"/>
        </a:xfrm>
        <a:prstGeom prst="ellipse">
          <a:avLst/>
        </a:prstGeom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algn="l"/>
          <a:r>
            <a:rPr lang="es-ES" sz="1400" b="1" smtClean="0">
              <a:latin typeface="Calibri" panose="020F0502020204030204"/>
              <a:ea typeface="+mn-ea"/>
              <a:cs typeface="+mn-cs"/>
            </a:rPr>
            <a:t>Downstream</a:t>
          </a:r>
          <a:endParaRPr lang="es-CL" sz="1400" b="1" dirty="0">
            <a:latin typeface="Calibri" panose="020F0502020204030204"/>
            <a:ea typeface="+mn-ea"/>
            <a:cs typeface="+mn-cs"/>
          </a:endParaRPr>
        </a:p>
      </dgm:t>
    </dgm:pt>
    <dgm:pt modelId="{92D122AB-A210-4D94-9B10-7AC4B25F874D}" type="parTrans" cxnId="{272DB97D-F963-4B50-985C-AAC8C5C4EE41}">
      <dgm:prSet/>
      <dgm:spPr/>
      <dgm:t>
        <a:bodyPr/>
        <a:lstStyle/>
        <a:p>
          <a:pPr algn="l"/>
          <a:endParaRPr lang="es-ES"/>
        </a:p>
      </dgm:t>
    </dgm:pt>
    <dgm:pt modelId="{E484A5ED-7264-4DC7-92C4-77C8D4A5F34C}" type="sibTrans" cxnId="{272DB97D-F963-4B50-985C-AAC8C5C4EE41}">
      <dgm:prSet/>
      <dgm:spPr/>
      <dgm:t>
        <a:bodyPr/>
        <a:lstStyle/>
        <a:p>
          <a:pPr algn="l"/>
          <a:endParaRPr lang="es-ES"/>
        </a:p>
      </dgm:t>
    </dgm:pt>
    <dgm:pt modelId="{33F20461-B9FC-4FF6-B48C-B359D88899DC}" type="pres">
      <dgm:prSet presAssocID="{282BB2AB-6243-421D-B297-50628B09ED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AFD730-BA52-4557-80EA-AADC46A8108E}" type="pres">
      <dgm:prSet presAssocID="{7DCC4C24-4363-497E-9BAE-4A0B126F848E}" presName="Name5" presStyleLbl="vennNode1" presStyleIdx="0" presStyleCnt="3" custScaleY="100062" custLinFactNeighborX="-10374" custLinFactNeighborY="-135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A8573-D97B-4EC8-8F56-F8F229785B05}" type="pres">
      <dgm:prSet presAssocID="{E484A5ED-7264-4DC7-92C4-77C8D4A5F34C}" presName="space" presStyleCnt="0"/>
      <dgm:spPr/>
      <dgm:t>
        <a:bodyPr/>
        <a:lstStyle/>
        <a:p>
          <a:endParaRPr lang="es-ES"/>
        </a:p>
      </dgm:t>
    </dgm:pt>
    <dgm:pt modelId="{63FAF42E-4E89-47D2-98A3-B23BFEAE4D34}" type="pres">
      <dgm:prSet presAssocID="{B625492D-7032-43B1-9E1A-07C294C85E5A}" presName="Name5" presStyleLbl="vennNode1" presStyleIdx="1" presStyleCnt="3" custLinFactNeighborX="-3435" custLinFactNeighborY="-5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082CC4-6630-4C4D-88B7-33D2C0245856}" type="pres">
      <dgm:prSet presAssocID="{03291230-7DEE-4F51-BB5A-AA2DAEEE79F2}" presName="space" presStyleCnt="0"/>
      <dgm:spPr/>
      <dgm:t>
        <a:bodyPr/>
        <a:lstStyle/>
        <a:p>
          <a:endParaRPr lang="es-ES"/>
        </a:p>
      </dgm:t>
    </dgm:pt>
    <dgm:pt modelId="{3D2D1072-6E76-4EA6-AF4E-DDF433A6B825}" type="pres">
      <dgm:prSet presAssocID="{97F8CF3B-F739-4B15-870B-8A878B79D25D}" presName="Name5" presStyleLbl="vennNode1" presStyleIdx="2" presStyleCnt="3" custLinFactNeighborX="75308" custLinFactNeighborY="-31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FD97D3-E2AC-4716-A93B-8D4AF28652EC}" srcId="{7DCC4C24-4363-497E-9BAE-4A0B126F848E}" destId="{70964891-8ADE-4579-A796-6C20A13D217D}" srcOrd="0" destOrd="0" parTransId="{85A26018-13D9-494F-8CBB-00EAD41F7C11}" sibTransId="{424A6109-263B-4BD4-BBAB-6F6D63F12355}"/>
    <dgm:cxn modelId="{CBBA3A08-2811-4B57-942E-FF8EB031BE90}" type="presOf" srcId="{97F8CF3B-F739-4B15-870B-8A878B79D25D}" destId="{3D2D1072-6E76-4EA6-AF4E-DDF433A6B825}" srcOrd="0" destOrd="0" presId="urn:microsoft.com/office/officeart/2005/8/layout/venn3"/>
    <dgm:cxn modelId="{3EFD0107-220A-462A-9DC2-E526B20D3738}" type="presOf" srcId="{7DCC4C24-4363-497E-9BAE-4A0B126F848E}" destId="{F9AFD730-BA52-4557-80EA-AADC46A8108E}" srcOrd="0" destOrd="0" presId="urn:microsoft.com/office/officeart/2005/8/layout/venn3"/>
    <dgm:cxn modelId="{3AA80CD4-810A-43ED-99F7-9F3796283588}" type="presOf" srcId="{B4CCB77A-ADD1-4233-B40C-1C1C3A5FE6A9}" destId="{3D2D1072-6E76-4EA6-AF4E-DDF433A6B825}" srcOrd="0" destOrd="1" presId="urn:microsoft.com/office/officeart/2005/8/layout/venn3"/>
    <dgm:cxn modelId="{272DB97D-F963-4B50-985C-AAC8C5C4EE41}" srcId="{282BB2AB-6243-421D-B297-50628B09ED25}" destId="{7DCC4C24-4363-497E-9BAE-4A0B126F848E}" srcOrd="0" destOrd="0" parTransId="{92D122AB-A210-4D94-9B10-7AC4B25F874D}" sibTransId="{E484A5ED-7264-4DC7-92C4-77C8D4A5F34C}"/>
    <dgm:cxn modelId="{0F0DC8DC-391D-4486-BD20-F04FB11BE443}" srcId="{97F8CF3B-F739-4B15-870B-8A878B79D25D}" destId="{B4CCB77A-ADD1-4233-B40C-1C1C3A5FE6A9}" srcOrd="0" destOrd="0" parTransId="{364FC7A9-F4F1-4968-B969-B3542E59F09B}" sibTransId="{040F8123-411D-44FD-9A69-CF3702F94196}"/>
    <dgm:cxn modelId="{91FCB891-5ACA-4147-AFDF-0864AAD155E3}" srcId="{282BB2AB-6243-421D-B297-50628B09ED25}" destId="{97F8CF3B-F739-4B15-870B-8A878B79D25D}" srcOrd="2" destOrd="0" parTransId="{3C621C1E-F244-4076-AE5A-EF529E96FC91}" sibTransId="{E4707307-5890-447D-8283-29E4BD2A1D12}"/>
    <dgm:cxn modelId="{5206621B-DEB0-48EA-A56E-7CD12E46B6CC}" type="presOf" srcId="{282BB2AB-6243-421D-B297-50628B09ED25}" destId="{33F20461-B9FC-4FF6-B48C-B359D88899DC}" srcOrd="0" destOrd="0" presId="urn:microsoft.com/office/officeart/2005/8/layout/venn3"/>
    <dgm:cxn modelId="{8C7AAADC-80B8-49EC-834A-104BED6F63B5}" srcId="{282BB2AB-6243-421D-B297-50628B09ED25}" destId="{B625492D-7032-43B1-9E1A-07C294C85E5A}" srcOrd="1" destOrd="0" parTransId="{780ED607-777C-484E-A75E-A3633D2C6C2B}" sibTransId="{03291230-7DEE-4F51-BB5A-AA2DAEEE79F2}"/>
    <dgm:cxn modelId="{BAFB475F-1F53-40D9-A5D2-91253F3264A8}" type="presOf" srcId="{B625492D-7032-43B1-9E1A-07C294C85E5A}" destId="{63FAF42E-4E89-47D2-98A3-B23BFEAE4D34}" srcOrd="0" destOrd="0" presId="urn:microsoft.com/office/officeart/2005/8/layout/venn3"/>
    <dgm:cxn modelId="{B643BA86-7D1D-4D2F-B0AC-8E08727C8491}" srcId="{B625492D-7032-43B1-9E1A-07C294C85E5A}" destId="{4438CAF1-49A9-4D55-9721-720C7B9BE6E2}" srcOrd="0" destOrd="0" parTransId="{8FCB2DB1-09AC-46A9-907A-D6EBB748ED83}" sibTransId="{4F9D9C97-7EB4-45E4-A462-7FBF6A3B58CD}"/>
    <dgm:cxn modelId="{7B4077E6-7223-46B2-A3E9-01F4DACADFE5}" type="presOf" srcId="{70964891-8ADE-4579-A796-6C20A13D217D}" destId="{F9AFD730-BA52-4557-80EA-AADC46A8108E}" srcOrd="0" destOrd="1" presId="urn:microsoft.com/office/officeart/2005/8/layout/venn3"/>
    <dgm:cxn modelId="{7AE42052-4375-4221-BDCA-D6C7D43A1E35}" type="presOf" srcId="{4438CAF1-49A9-4D55-9721-720C7B9BE6E2}" destId="{63FAF42E-4E89-47D2-98A3-B23BFEAE4D34}" srcOrd="0" destOrd="1" presId="urn:microsoft.com/office/officeart/2005/8/layout/venn3"/>
    <dgm:cxn modelId="{80F30ECA-870D-4B6D-A581-1DDF64E47142}" type="presParOf" srcId="{33F20461-B9FC-4FF6-B48C-B359D88899DC}" destId="{F9AFD730-BA52-4557-80EA-AADC46A8108E}" srcOrd="0" destOrd="0" presId="urn:microsoft.com/office/officeart/2005/8/layout/venn3"/>
    <dgm:cxn modelId="{8039BF96-7344-465A-83E3-7A6575DF9776}" type="presParOf" srcId="{33F20461-B9FC-4FF6-B48C-B359D88899DC}" destId="{649A8573-D97B-4EC8-8F56-F8F229785B05}" srcOrd="1" destOrd="0" presId="urn:microsoft.com/office/officeart/2005/8/layout/venn3"/>
    <dgm:cxn modelId="{B48CADC4-0DB7-474A-8139-0831C3BAE39C}" type="presParOf" srcId="{33F20461-B9FC-4FF6-B48C-B359D88899DC}" destId="{63FAF42E-4E89-47D2-98A3-B23BFEAE4D34}" srcOrd="2" destOrd="0" presId="urn:microsoft.com/office/officeart/2005/8/layout/venn3"/>
    <dgm:cxn modelId="{3140BAB2-0557-4E63-A556-60A4F58D26D7}" type="presParOf" srcId="{33F20461-B9FC-4FF6-B48C-B359D88899DC}" destId="{54082CC4-6630-4C4D-88B7-33D2C0245856}" srcOrd="3" destOrd="0" presId="urn:microsoft.com/office/officeart/2005/8/layout/venn3"/>
    <dgm:cxn modelId="{C3CEE07F-9671-44B2-8541-D6EE810A45DD}" type="presParOf" srcId="{33F20461-B9FC-4FF6-B48C-B359D88899DC}" destId="{3D2D1072-6E76-4EA6-AF4E-DDF433A6B82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6282D-F117-41DC-8605-6E166D0A371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25634C-CE5E-4DAB-950B-7B4E1744CE00}">
      <dgm:prSet phldrT="[Texto]" custT="1"/>
      <dgm:spPr/>
      <dgm:t>
        <a:bodyPr/>
        <a:lstStyle/>
        <a:p>
          <a:pPr algn="l"/>
          <a:r>
            <a:rPr lang="es-CL" sz="1600" b="1" dirty="0" smtClean="0"/>
            <a:t>Sistemas alimentarios </a:t>
          </a:r>
        </a:p>
        <a:p>
          <a:pPr algn="l"/>
          <a:r>
            <a:rPr lang="es-CL" sz="1600" b="1" dirty="0" smtClean="0"/>
            <a:t>tradicionales</a:t>
          </a:r>
          <a:endParaRPr lang="es-ES" sz="1600" dirty="0"/>
        </a:p>
      </dgm:t>
    </dgm:pt>
    <dgm:pt modelId="{C4940BF1-9E3C-4278-8A61-A60A7F54DB0B}" type="parTrans" cxnId="{DF9791BA-A97F-4F76-B0D3-1E91FA9204F5}">
      <dgm:prSet/>
      <dgm:spPr/>
      <dgm:t>
        <a:bodyPr/>
        <a:lstStyle/>
        <a:p>
          <a:endParaRPr lang="es-ES"/>
        </a:p>
      </dgm:t>
    </dgm:pt>
    <dgm:pt modelId="{B33A197A-E1FA-4D88-957D-D4C41C783C2D}" type="sibTrans" cxnId="{DF9791BA-A97F-4F76-B0D3-1E91FA9204F5}">
      <dgm:prSet/>
      <dgm:spPr/>
      <dgm:t>
        <a:bodyPr/>
        <a:lstStyle/>
        <a:p>
          <a:endParaRPr lang="es-ES"/>
        </a:p>
      </dgm:t>
    </dgm:pt>
    <dgm:pt modelId="{4CD0F72A-85F6-456B-AB93-59143018412F}">
      <dgm:prSet phldrT="[Texto]" custT="1"/>
      <dgm:spPr/>
      <dgm:t>
        <a:bodyPr/>
        <a:lstStyle/>
        <a:p>
          <a:r>
            <a:rPr lang="es-CL" sz="1200" dirty="0" smtClean="0"/>
            <a:t>Prevalencia </a:t>
          </a:r>
          <a:r>
            <a:rPr lang="es-CL" sz="1200" b="1" dirty="0" smtClean="0"/>
            <a:t>más alta de desnutrición</a:t>
          </a:r>
          <a:endParaRPr lang="es-ES" sz="1200" dirty="0"/>
        </a:p>
      </dgm:t>
    </dgm:pt>
    <dgm:pt modelId="{F5A317E1-85C5-4484-AED4-84145FEE821B}" type="parTrans" cxnId="{C0A053F4-7CA0-423A-9969-83D7382EFA1C}">
      <dgm:prSet/>
      <dgm:spPr/>
      <dgm:t>
        <a:bodyPr/>
        <a:lstStyle/>
        <a:p>
          <a:endParaRPr lang="es-ES"/>
        </a:p>
      </dgm:t>
    </dgm:pt>
    <dgm:pt modelId="{9D4EDDCB-5415-4B94-8962-8CB05366F07E}" type="sibTrans" cxnId="{C0A053F4-7CA0-423A-9969-83D7382EFA1C}">
      <dgm:prSet/>
      <dgm:spPr/>
      <dgm:t>
        <a:bodyPr/>
        <a:lstStyle/>
        <a:p>
          <a:endParaRPr lang="es-ES"/>
        </a:p>
      </dgm:t>
    </dgm:pt>
    <dgm:pt modelId="{F7D48E68-29B2-4B1D-AC99-CDB136E7B1A3}">
      <dgm:prSet phldrT="[Texto]" custT="1"/>
      <dgm:spPr/>
      <dgm:t>
        <a:bodyPr/>
        <a:lstStyle/>
        <a:p>
          <a:pPr algn="l"/>
          <a:r>
            <a:rPr lang="es-CL" sz="1600" b="1" dirty="0" smtClean="0"/>
            <a:t>Sistemas alimentarios mixtos</a:t>
          </a:r>
          <a:endParaRPr lang="es-ES" sz="1600" dirty="0"/>
        </a:p>
      </dgm:t>
    </dgm:pt>
    <dgm:pt modelId="{F5E817EF-D757-44BD-8133-F5D5D4B3156E}" type="parTrans" cxnId="{7A1E1B7B-A273-4423-A6F5-47A168828107}">
      <dgm:prSet/>
      <dgm:spPr/>
      <dgm:t>
        <a:bodyPr/>
        <a:lstStyle/>
        <a:p>
          <a:endParaRPr lang="es-ES"/>
        </a:p>
      </dgm:t>
    </dgm:pt>
    <dgm:pt modelId="{3EFBCF40-210B-40BD-B625-A63BF4391AB5}" type="sibTrans" cxnId="{7A1E1B7B-A273-4423-A6F5-47A168828107}">
      <dgm:prSet/>
      <dgm:spPr/>
      <dgm:t>
        <a:bodyPr/>
        <a:lstStyle/>
        <a:p>
          <a:endParaRPr lang="es-ES"/>
        </a:p>
      </dgm:t>
    </dgm:pt>
    <dgm:pt modelId="{67CD72E5-41D6-40E9-B3B3-310176E67428}">
      <dgm:prSet phldrT="[Texto]" custT="1"/>
      <dgm:spPr/>
      <dgm:t>
        <a:bodyPr/>
        <a:lstStyle/>
        <a:p>
          <a:r>
            <a:rPr lang="es-CL" sz="1200" b="1" dirty="0" smtClean="0"/>
            <a:t>Niveles moderados en todas las cargas de la malnutrición</a:t>
          </a:r>
          <a:r>
            <a:rPr lang="es-CL" sz="1200" dirty="0" smtClean="0"/>
            <a:t>:</a:t>
          </a:r>
          <a:endParaRPr lang="es-ES" sz="1200" dirty="0"/>
        </a:p>
      </dgm:t>
    </dgm:pt>
    <dgm:pt modelId="{55FF8B22-ACC8-4489-B8AF-FBFEDDF13E39}" type="parTrans" cxnId="{7F32D756-06A4-482B-AA6E-4BAEABE4C34F}">
      <dgm:prSet/>
      <dgm:spPr/>
      <dgm:t>
        <a:bodyPr/>
        <a:lstStyle/>
        <a:p>
          <a:endParaRPr lang="es-ES"/>
        </a:p>
      </dgm:t>
    </dgm:pt>
    <dgm:pt modelId="{8BD8557A-0524-43BF-88F2-4692B9267222}" type="sibTrans" cxnId="{7F32D756-06A4-482B-AA6E-4BAEABE4C34F}">
      <dgm:prSet/>
      <dgm:spPr/>
      <dgm:t>
        <a:bodyPr/>
        <a:lstStyle/>
        <a:p>
          <a:endParaRPr lang="es-ES"/>
        </a:p>
      </dgm:t>
    </dgm:pt>
    <dgm:pt modelId="{73ECF405-6EFD-43E7-A727-1E206C89F77E}">
      <dgm:prSet phldrT="[Texto]" custT="1"/>
      <dgm:spPr/>
      <dgm:t>
        <a:bodyPr/>
        <a:lstStyle/>
        <a:p>
          <a:pPr algn="l"/>
          <a:r>
            <a:rPr lang="es-CL" sz="1600" b="1" dirty="0" smtClean="0"/>
            <a:t>Sistemas alimentarios modernos</a:t>
          </a:r>
          <a:endParaRPr lang="es-ES" sz="1600" dirty="0"/>
        </a:p>
      </dgm:t>
    </dgm:pt>
    <dgm:pt modelId="{77BFAB7D-38ED-457E-ADB7-062DB03F5DA1}" type="parTrans" cxnId="{B0494BA1-CCA8-412B-BFE1-AA78B17DDD45}">
      <dgm:prSet/>
      <dgm:spPr/>
      <dgm:t>
        <a:bodyPr/>
        <a:lstStyle/>
        <a:p>
          <a:endParaRPr lang="es-ES"/>
        </a:p>
      </dgm:t>
    </dgm:pt>
    <dgm:pt modelId="{F1D8439E-CCE2-4949-8D98-D35C5672796D}" type="sibTrans" cxnId="{B0494BA1-CCA8-412B-BFE1-AA78B17DDD45}">
      <dgm:prSet/>
      <dgm:spPr/>
      <dgm:t>
        <a:bodyPr/>
        <a:lstStyle/>
        <a:p>
          <a:endParaRPr lang="es-ES"/>
        </a:p>
      </dgm:t>
    </dgm:pt>
    <dgm:pt modelId="{FEAC3980-D5A4-434D-8A33-3D4E123A9BAC}">
      <dgm:prSet phldrT="[Texto]" custT="1"/>
      <dgm:spPr/>
      <dgm:t>
        <a:bodyPr/>
        <a:lstStyle/>
        <a:p>
          <a:r>
            <a:rPr lang="es-CL" sz="1200" b="1" dirty="0" smtClean="0"/>
            <a:t>Niveles de desnutrición, sobrepeso y obesidad más altos</a:t>
          </a:r>
          <a:r>
            <a:rPr lang="es-CL" sz="1200" dirty="0" smtClean="0"/>
            <a:t>, especialmente entre los </a:t>
          </a:r>
          <a:r>
            <a:rPr lang="es-CL" sz="1200" b="1" dirty="0" smtClean="0"/>
            <a:t>adultos</a:t>
          </a:r>
          <a:r>
            <a:rPr lang="es-CL" sz="1200" dirty="0" smtClean="0"/>
            <a:t>.</a:t>
          </a:r>
          <a:endParaRPr lang="es-ES" sz="1200" dirty="0"/>
        </a:p>
      </dgm:t>
    </dgm:pt>
    <dgm:pt modelId="{6CEC5744-2F5D-4B60-876B-69A9150C02E8}" type="parTrans" cxnId="{8E342679-19F4-4473-8CAB-8A29D50D17CB}">
      <dgm:prSet/>
      <dgm:spPr/>
      <dgm:t>
        <a:bodyPr/>
        <a:lstStyle/>
        <a:p>
          <a:endParaRPr lang="es-ES"/>
        </a:p>
      </dgm:t>
    </dgm:pt>
    <dgm:pt modelId="{8E268782-053B-443D-A3F8-A311AAA0721B}" type="sibTrans" cxnId="{8E342679-19F4-4473-8CAB-8A29D50D17CB}">
      <dgm:prSet/>
      <dgm:spPr/>
      <dgm:t>
        <a:bodyPr/>
        <a:lstStyle/>
        <a:p>
          <a:endParaRPr lang="es-ES"/>
        </a:p>
      </dgm:t>
    </dgm:pt>
    <dgm:pt modelId="{556409B3-F76E-439A-BD54-0F58FDC3DF97}">
      <dgm:prSet phldrT="[Texto]" custT="1"/>
      <dgm:spPr/>
      <dgm:t>
        <a:bodyPr/>
        <a:lstStyle/>
        <a:p>
          <a:r>
            <a:rPr lang="es-CL" sz="1200" dirty="0" smtClean="0"/>
            <a:t>La </a:t>
          </a:r>
          <a:r>
            <a:rPr lang="es-CL" sz="1200" b="1" u="sng" dirty="0" smtClean="0"/>
            <a:t>anemia</a:t>
          </a:r>
          <a:r>
            <a:rPr lang="es-CL" sz="1200" dirty="0" smtClean="0"/>
            <a:t> afectando a casi el </a:t>
          </a:r>
          <a:r>
            <a:rPr lang="es-CL" sz="1200" b="1" dirty="0" smtClean="0"/>
            <a:t>20% de la población </a:t>
          </a:r>
          <a:endParaRPr lang="es-ES" sz="1200" dirty="0"/>
        </a:p>
      </dgm:t>
    </dgm:pt>
    <dgm:pt modelId="{2BF19B92-176E-4483-A73E-03AE0F4CA744}" type="parTrans" cxnId="{EE3F043D-2FF4-4EEF-BA23-87B783729950}">
      <dgm:prSet/>
      <dgm:spPr/>
      <dgm:t>
        <a:bodyPr/>
        <a:lstStyle/>
        <a:p>
          <a:endParaRPr lang="es-ES"/>
        </a:p>
      </dgm:t>
    </dgm:pt>
    <dgm:pt modelId="{0B6AE349-BFA1-4DDD-9F8E-E66F52E0AA54}" type="sibTrans" cxnId="{EE3F043D-2FF4-4EEF-BA23-87B783729950}">
      <dgm:prSet/>
      <dgm:spPr/>
      <dgm:t>
        <a:bodyPr/>
        <a:lstStyle/>
        <a:p>
          <a:endParaRPr lang="es-ES"/>
        </a:p>
      </dgm:t>
    </dgm:pt>
    <dgm:pt modelId="{D2463487-BE2A-4898-BE72-62DB79207FF0}">
      <dgm:prSet phldrT="[Texto]" custT="1"/>
      <dgm:spPr/>
      <dgm:t>
        <a:bodyPr/>
        <a:lstStyle/>
        <a:p>
          <a:r>
            <a:rPr lang="es-CL" sz="1200" b="1" dirty="0" smtClean="0"/>
            <a:t>Desnutrición, sobrepeso y obesidad</a:t>
          </a:r>
          <a:endParaRPr lang="es-ES" sz="1200" dirty="0"/>
        </a:p>
      </dgm:t>
    </dgm:pt>
    <dgm:pt modelId="{1916CCF0-1125-4CED-9F73-104EF2E58A6C}" type="parTrans" cxnId="{82F969AA-2BAB-4B0A-9DCD-CB43A8EAB5F9}">
      <dgm:prSet/>
      <dgm:spPr/>
      <dgm:t>
        <a:bodyPr/>
        <a:lstStyle/>
        <a:p>
          <a:endParaRPr lang="es-ES"/>
        </a:p>
      </dgm:t>
    </dgm:pt>
    <dgm:pt modelId="{51FD4308-01FB-4AD5-8F2D-79F1F949F9E7}" type="sibTrans" cxnId="{82F969AA-2BAB-4B0A-9DCD-CB43A8EAB5F9}">
      <dgm:prSet/>
      <dgm:spPr/>
      <dgm:t>
        <a:bodyPr/>
        <a:lstStyle/>
        <a:p>
          <a:endParaRPr lang="es-ES"/>
        </a:p>
      </dgm:t>
    </dgm:pt>
    <dgm:pt modelId="{503C1C50-859D-4B5E-B305-E12116108C6F}">
      <dgm:prSet phldrT="[Texto]" custT="1"/>
      <dgm:spPr/>
      <dgm:t>
        <a:bodyPr/>
        <a:lstStyle/>
        <a:p>
          <a:r>
            <a:rPr lang="es-CL" sz="1200" b="1" dirty="0" smtClean="0"/>
            <a:t>Carencias de micronutrientes</a:t>
          </a:r>
          <a:r>
            <a:rPr lang="es-CL" sz="1200" dirty="0" smtClean="0"/>
            <a:t>. </a:t>
          </a:r>
          <a:endParaRPr lang="es-ES" sz="1200" dirty="0"/>
        </a:p>
      </dgm:t>
    </dgm:pt>
    <dgm:pt modelId="{632FEB2E-0371-44B2-A08A-BE992970FABB}" type="parTrans" cxnId="{3DD744EE-E4C3-4D79-9319-8EAB6DFF3D7E}">
      <dgm:prSet/>
      <dgm:spPr/>
      <dgm:t>
        <a:bodyPr/>
        <a:lstStyle/>
        <a:p>
          <a:endParaRPr lang="es-ES"/>
        </a:p>
      </dgm:t>
    </dgm:pt>
    <dgm:pt modelId="{A7B7CD9D-0552-44FF-860C-925F46CB67B3}" type="sibTrans" cxnId="{3DD744EE-E4C3-4D79-9319-8EAB6DFF3D7E}">
      <dgm:prSet/>
      <dgm:spPr/>
      <dgm:t>
        <a:bodyPr/>
        <a:lstStyle/>
        <a:p>
          <a:endParaRPr lang="es-ES"/>
        </a:p>
      </dgm:t>
    </dgm:pt>
    <dgm:pt modelId="{788D8EC2-6E3B-4CB7-8AFA-0CC63E471339}">
      <dgm:prSet phldrT="[Texto]" custT="1"/>
      <dgm:spPr/>
      <dgm:t>
        <a:bodyPr/>
        <a:lstStyle/>
        <a:p>
          <a:r>
            <a:rPr lang="es-CL" sz="1200" b="1" dirty="0" smtClean="0"/>
            <a:t>Mortalidad en niños menores de 5 años</a:t>
          </a:r>
          <a:endParaRPr lang="es-ES" sz="1200" dirty="0"/>
        </a:p>
      </dgm:t>
    </dgm:pt>
    <dgm:pt modelId="{63631B93-6D3F-4A68-B663-23987942E387}" type="parTrans" cxnId="{386A1A9E-5389-4255-9E08-4664D407E3C7}">
      <dgm:prSet/>
      <dgm:spPr/>
      <dgm:t>
        <a:bodyPr/>
        <a:lstStyle/>
        <a:p>
          <a:endParaRPr lang="es-ES"/>
        </a:p>
      </dgm:t>
    </dgm:pt>
    <dgm:pt modelId="{7C3A9E09-D53A-446C-9D30-B826FF7BBF8D}" type="sibTrans" cxnId="{386A1A9E-5389-4255-9E08-4664D407E3C7}">
      <dgm:prSet/>
      <dgm:spPr/>
      <dgm:t>
        <a:bodyPr/>
        <a:lstStyle/>
        <a:p>
          <a:endParaRPr lang="es-ES"/>
        </a:p>
      </dgm:t>
    </dgm:pt>
    <dgm:pt modelId="{6A057B09-6AB9-4174-88F4-748C6BAD3986}">
      <dgm:prSet phldrT="[Texto]" custT="1"/>
      <dgm:spPr/>
      <dgm:t>
        <a:bodyPr/>
        <a:lstStyle/>
        <a:p>
          <a:r>
            <a:rPr lang="es-CL" sz="1200" b="1" dirty="0" smtClean="0"/>
            <a:t>Sobrepeso en los adultos sigue rondando el 28 %.</a:t>
          </a:r>
          <a:endParaRPr lang="es-ES" sz="1200" dirty="0"/>
        </a:p>
      </dgm:t>
    </dgm:pt>
    <dgm:pt modelId="{089D8155-DDD7-4620-ADB9-D48C4E5F4DBD}" type="parTrans" cxnId="{568C8CBF-CB72-4D79-97A0-9CB1D215A0D2}">
      <dgm:prSet/>
      <dgm:spPr/>
      <dgm:t>
        <a:bodyPr/>
        <a:lstStyle/>
        <a:p>
          <a:endParaRPr lang="es-ES"/>
        </a:p>
      </dgm:t>
    </dgm:pt>
    <dgm:pt modelId="{FDCB4B7C-A8E0-4B7C-BE1E-A508DA2D697C}" type="sibTrans" cxnId="{568C8CBF-CB72-4D79-97A0-9CB1D215A0D2}">
      <dgm:prSet/>
      <dgm:spPr/>
      <dgm:t>
        <a:bodyPr/>
        <a:lstStyle/>
        <a:p>
          <a:endParaRPr lang="es-ES"/>
        </a:p>
      </dgm:t>
    </dgm:pt>
    <dgm:pt modelId="{9CC37CA4-14F6-4C92-BA00-E92CAE656FEA}" type="pres">
      <dgm:prSet presAssocID="{A1A6282D-F117-41DC-8605-6E166D0A37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74BB11-AACE-40A7-8ABF-70229F8E4D23}" type="pres">
      <dgm:prSet presAssocID="{1E25634C-CE5E-4DAB-950B-7B4E1744CE00}" presName="linNode" presStyleCnt="0"/>
      <dgm:spPr/>
    </dgm:pt>
    <dgm:pt modelId="{CCD6F1B5-FBE5-428C-9441-FF93126E3D69}" type="pres">
      <dgm:prSet presAssocID="{1E25634C-CE5E-4DAB-950B-7B4E1744CE0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BDDA1-54C8-488B-A2FE-3121F0F5FAF1}" type="pres">
      <dgm:prSet presAssocID="{1E25634C-CE5E-4DAB-950B-7B4E1744CE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821D2-9AFF-43A7-BD7D-D9AC8881F9F5}" type="pres">
      <dgm:prSet presAssocID="{B33A197A-E1FA-4D88-957D-D4C41C783C2D}" presName="sp" presStyleCnt="0"/>
      <dgm:spPr/>
    </dgm:pt>
    <dgm:pt modelId="{F46B2BF1-F384-4A0C-BF90-6ADF6091F112}" type="pres">
      <dgm:prSet presAssocID="{F7D48E68-29B2-4B1D-AC99-CDB136E7B1A3}" presName="linNode" presStyleCnt="0"/>
      <dgm:spPr/>
    </dgm:pt>
    <dgm:pt modelId="{CCCE1C84-40A1-4C70-83FD-559E94716D51}" type="pres">
      <dgm:prSet presAssocID="{F7D48E68-29B2-4B1D-AC99-CDB136E7B1A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85322A-3707-4217-940F-B99AA864AD59}" type="pres">
      <dgm:prSet presAssocID="{F7D48E68-29B2-4B1D-AC99-CDB136E7B1A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83A06-F644-4FC2-BD47-911DD1B014EF}" type="pres">
      <dgm:prSet presAssocID="{3EFBCF40-210B-40BD-B625-A63BF4391AB5}" presName="sp" presStyleCnt="0"/>
      <dgm:spPr/>
    </dgm:pt>
    <dgm:pt modelId="{99C70F4A-F0D8-4DCE-B47D-FF63CD12DFBA}" type="pres">
      <dgm:prSet presAssocID="{73ECF405-6EFD-43E7-A727-1E206C89F77E}" presName="linNode" presStyleCnt="0"/>
      <dgm:spPr/>
    </dgm:pt>
    <dgm:pt modelId="{08C38B28-EE2D-40D1-93DA-EAEE9DB8C277}" type="pres">
      <dgm:prSet presAssocID="{73ECF405-6EFD-43E7-A727-1E206C89F7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7CC20D-E5B8-4A3C-8193-771336C50E53}" type="pres">
      <dgm:prSet presAssocID="{73ECF405-6EFD-43E7-A727-1E206C89F7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32D756-06A4-482B-AA6E-4BAEABE4C34F}" srcId="{F7D48E68-29B2-4B1D-AC99-CDB136E7B1A3}" destId="{67CD72E5-41D6-40E9-B3B3-310176E67428}" srcOrd="0" destOrd="0" parTransId="{55FF8B22-ACC8-4489-B8AF-FBFEDDF13E39}" sibTransId="{8BD8557A-0524-43BF-88F2-4692B9267222}"/>
    <dgm:cxn modelId="{3DD744EE-E4C3-4D79-9319-8EAB6DFF3D7E}" srcId="{F7D48E68-29B2-4B1D-AC99-CDB136E7B1A3}" destId="{503C1C50-859D-4B5E-B305-E12116108C6F}" srcOrd="2" destOrd="0" parTransId="{632FEB2E-0371-44B2-A08A-BE992970FABB}" sibTransId="{A7B7CD9D-0552-44FF-860C-925F46CB67B3}"/>
    <dgm:cxn modelId="{82F969AA-2BAB-4B0A-9DCD-CB43A8EAB5F9}" srcId="{F7D48E68-29B2-4B1D-AC99-CDB136E7B1A3}" destId="{D2463487-BE2A-4898-BE72-62DB79207FF0}" srcOrd="1" destOrd="0" parTransId="{1916CCF0-1125-4CED-9F73-104EF2E58A6C}" sibTransId="{51FD4308-01FB-4AD5-8F2D-79F1F949F9E7}"/>
    <dgm:cxn modelId="{DF9791BA-A97F-4F76-B0D3-1E91FA9204F5}" srcId="{A1A6282D-F117-41DC-8605-6E166D0A3718}" destId="{1E25634C-CE5E-4DAB-950B-7B4E1744CE00}" srcOrd="0" destOrd="0" parTransId="{C4940BF1-9E3C-4278-8A61-A60A7F54DB0B}" sibTransId="{B33A197A-E1FA-4D88-957D-D4C41C783C2D}"/>
    <dgm:cxn modelId="{40F1D190-2DC4-4620-AEB0-2D23CFA00530}" type="presOf" srcId="{6A057B09-6AB9-4174-88F4-748C6BAD3986}" destId="{8D2BDDA1-54C8-488B-A2FE-3121F0F5FAF1}" srcOrd="0" destOrd="2" presId="urn:microsoft.com/office/officeart/2005/8/layout/vList5"/>
    <dgm:cxn modelId="{B0494BA1-CCA8-412B-BFE1-AA78B17DDD45}" srcId="{A1A6282D-F117-41DC-8605-6E166D0A3718}" destId="{73ECF405-6EFD-43E7-A727-1E206C89F77E}" srcOrd="2" destOrd="0" parTransId="{77BFAB7D-38ED-457E-ADB7-062DB03F5DA1}" sibTransId="{F1D8439E-CCE2-4949-8D98-D35C5672796D}"/>
    <dgm:cxn modelId="{8E342679-19F4-4473-8CAB-8A29D50D17CB}" srcId="{73ECF405-6EFD-43E7-A727-1E206C89F77E}" destId="{FEAC3980-D5A4-434D-8A33-3D4E123A9BAC}" srcOrd="0" destOrd="0" parTransId="{6CEC5744-2F5D-4B60-876B-69A9150C02E8}" sibTransId="{8E268782-053B-443D-A3F8-A311AAA0721B}"/>
    <dgm:cxn modelId="{15D81664-C5FC-4E3E-BF16-8CCABFB315E0}" type="presOf" srcId="{788D8EC2-6E3B-4CB7-8AFA-0CC63E471339}" destId="{8D2BDDA1-54C8-488B-A2FE-3121F0F5FAF1}" srcOrd="0" destOrd="1" presId="urn:microsoft.com/office/officeart/2005/8/layout/vList5"/>
    <dgm:cxn modelId="{F19A595F-CC9D-4B50-A905-BBDD43B13155}" type="presOf" srcId="{503C1C50-859D-4B5E-B305-E12116108C6F}" destId="{1C85322A-3707-4217-940F-B99AA864AD59}" srcOrd="0" destOrd="2" presId="urn:microsoft.com/office/officeart/2005/8/layout/vList5"/>
    <dgm:cxn modelId="{C0411205-46CF-4EF4-8D8A-5C1E6AEDA100}" type="presOf" srcId="{4CD0F72A-85F6-456B-AB93-59143018412F}" destId="{8D2BDDA1-54C8-488B-A2FE-3121F0F5FAF1}" srcOrd="0" destOrd="0" presId="urn:microsoft.com/office/officeart/2005/8/layout/vList5"/>
    <dgm:cxn modelId="{61B50F6D-B77B-4CD2-9861-66E2C35CEA3E}" type="presOf" srcId="{556409B3-F76E-439A-BD54-0F58FDC3DF97}" destId="{4F7CC20D-E5B8-4A3C-8193-771336C50E53}" srcOrd="0" destOrd="1" presId="urn:microsoft.com/office/officeart/2005/8/layout/vList5"/>
    <dgm:cxn modelId="{7A1E1B7B-A273-4423-A6F5-47A168828107}" srcId="{A1A6282D-F117-41DC-8605-6E166D0A3718}" destId="{F7D48E68-29B2-4B1D-AC99-CDB136E7B1A3}" srcOrd="1" destOrd="0" parTransId="{F5E817EF-D757-44BD-8133-F5D5D4B3156E}" sibTransId="{3EFBCF40-210B-40BD-B625-A63BF4391AB5}"/>
    <dgm:cxn modelId="{2DB525D6-5BD2-4ED8-A48C-84FAF8BDC938}" type="presOf" srcId="{73ECF405-6EFD-43E7-A727-1E206C89F77E}" destId="{08C38B28-EE2D-40D1-93DA-EAEE9DB8C277}" srcOrd="0" destOrd="0" presId="urn:microsoft.com/office/officeart/2005/8/layout/vList5"/>
    <dgm:cxn modelId="{3666A500-6450-454C-818B-7071B01BA1B2}" type="presOf" srcId="{D2463487-BE2A-4898-BE72-62DB79207FF0}" destId="{1C85322A-3707-4217-940F-B99AA864AD59}" srcOrd="0" destOrd="1" presId="urn:microsoft.com/office/officeart/2005/8/layout/vList5"/>
    <dgm:cxn modelId="{EE3F043D-2FF4-4EEF-BA23-87B783729950}" srcId="{73ECF405-6EFD-43E7-A727-1E206C89F77E}" destId="{556409B3-F76E-439A-BD54-0F58FDC3DF97}" srcOrd="1" destOrd="0" parTransId="{2BF19B92-176E-4483-A73E-03AE0F4CA744}" sibTransId="{0B6AE349-BFA1-4DDD-9F8E-E66F52E0AA54}"/>
    <dgm:cxn modelId="{0C158F77-BFD5-48B9-998E-43B15F93F6E9}" type="presOf" srcId="{FEAC3980-D5A4-434D-8A33-3D4E123A9BAC}" destId="{4F7CC20D-E5B8-4A3C-8193-771336C50E53}" srcOrd="0" destOrd="0" presId="urn:microsoft.com/office/officeart/2005/8/layout/vList5"/>
    <dgm:cxn modelId="{45425190-7BED-42EC-AEE7-F2E1F2474853}" type="presOf" srcId="{F7D48E68-29B2-4B1D-AC99-CDB136E7B1A3}" destId="{CCCE1C84-40A1-4C70-83FD-559E94716D51}" srcOrd="0" destOrd="0" presId="urn:microsoft.com/office/officeart/2005/8/layout/vList5"/>
    <dgm:cxn modelId="{386A1A9E-5389-4255-9E08-4664D407E3C7}" srcId="{1E25634C-CE5E-4DAB-950B-7B4E1744CE00}" destId="{788D8EC2-6E3B-4CB7-8AFA-0CC63E471339}" srcOrd="1" destOrd="0" parTransId="{63631B93-6D3F-4A68-B663-23987942E387}" sibTransId="{7C3A9E09-D53A-446C-9D30-B826FF7BBF8D}"/>
    <dgm:cxn modelId="{9E1D1E83-5C1F-4A3E-B2AB-2D99867A9172}" type="presOf" srcId="{A1A6282D-F117-41DC-8605-6E166D0A3718}" destId="{9CC37CA4-14F6-4C92-BA00-E92CAE656FEA}" srcOrd="0" destOrd="0" presId="urn:microsoft.com/office/officeart/2005/8/layout/vList5"/>
    <dgm:cxn modelId="{EA5BF5E9-45D6-4006-BCA5-F4C6DAFF588B}" type="presOf" srcId="{67CD72E5-41D6-40E9-B3B3-310176E67428}" destId="{1C85322A-3707-4217-940F-B99AA864AD59}" srcOrd="0" destOrd="0" presId="urn:microsoft.com/office/officeart/2005/8/layout/vList5"/>
    <dgm:cxn modelId="{568C8CBF-CB72-4D79-97A0-9CB1D215A0D2}" srcId="{1E25634C-CE5E-4DAB-950B-7B4E1744CE00}" destId="{6A057B09-6AB9-4174-88F4-748C6BAD3986}" srcOrd="2" destOrd="0" parTransId="{089D8155-DDD7-4620-ADB9-D48C4E5F4DBD}" sibTransId="{FDCB4B7C-A8E0-4B7C-BE1E-A508DA2D697C}"/>
    <dgm:cxn modelId="{C0A053F4-7CA0-423A-9969-83D7382EFA1C}" srcId="{1E25634C-CE5E-4DAB-950B-7B4E1744CE00}" destId="{4CD0F72A-85F6-456B-AB93-59143018412F}" srcOrd="0" destOrd="0" parTransId="{F5A317E1-85C5-4484-AED4-84145FEE821B}" sibTransId="{9D4EDDCB-5415-4B94-8962-8CB05366F07E}"/>
    <dgm:cxn modelId="{083D1A00-62ED-4BAF-A3F1-E7C65E0003D2}" type="presOf" srcId="{1E25634C-CE5E-4DAB-950B-7B4E1744CE00}" destId="{CCD6F1B5-FBE5-428C-9441-FF93126E3D69}" srcOrd="0" destOrd="0" presId="urn:microsoft.com/office/officeart/2005/8/layout/vList5"/>
    <dgm:cxn modelId="{ADBA9F52-068D-4C03-9972-C63C7A9FA027}" type="presParOf" srcId="{9CC37CA4-14F6-4C92-BA00-E92CAE656FEA}" destId="{F074BB11-AACE-40A7-8ABF-70229F8E4D23}" srcOrd="0" destOrd="0" presId="urn:microsoft.com/office/officeart/2005/8/layout/vList5"/>
    <dgm:cxn modelId="{7A47667D-814B-4046-AF48-921803556863}" type="presParOf" srcId="{F074BB11-AACE-40A7-8ABF-70229F8E4D23}" destId="{CCD6F1B5-FBE5-428C-9441-FF93126E3D69}" srcOrd="0" destOrd="0" presId="urn:microsoft.com/office/officeart/2005/8/layout/vList5"/>
    <dgm:cxn modelId="{33607FFA-CA33-4452-BA69-F3B61036DFC2}" type="presParOf" srcId="{F074BB11-AACE-40A7-8ABF-70229F8E4D23}" destId="{8D2BDDA1-54C8-488B-A2FE-3121F0F5FAF1}" srcOrd="1" destOrd="0" presId="urn:microsoft.com/office/officeart/2005/8/layout/vList5"/>
    <dgm:cxn modelId="{8C47E966-B80D-4901-8BCB-56E8653D025D}" type="presParOf" srcId="{9CC37CA4-14F6-4C92-BA00-E92CAE656FEA}" destId="{D48821D2-9AFF-43A7-BD7D-D9AC8881F9F5}" srcOrd="1" destOrd="0" presId="urn:microsoft.com/office/officeart/2005/8/layout/vList5"/>
    <dgm:cxn modelId="{B279E3B7-D754-4232-978F-519A7FF0C666}" type="presParOf" srcId="{9CC37CA4-14F6-4C92-BA00-E92CAE656FEA}" destId="{F46B2BF1-F384-4A0C-BF90-6ADF6091F112}" srcOrd="2" destOrd="0" presId="urn:microsoft.com/office/officeart/2005/8/layout/vList5"/>
    <dgm:cxn modelId="{2A981DC5-EE39-4EC9-ADC7-DC2D5DFD4896}" type="presParOf" srcId="{F46B2BF1-F384-4A0C-BF90-6ADF6091F112}" destId="{CCCE1C84-40A1-4C70-83FD-559E94716D51}" srcOrd="0" destOrd="0" presId="urn:microsoft.com/office/officeart/2005/8/layout/vList5"/>
    <dgm:cxn modelId="{FA2BA349-5AC8-47F8-AA96-C22E1C24517D}" type="presParOf" srcId="{F46B2BF1-F384-4A0C-BF90-6ADF6091F112}" destId="{1C85322A-3707-4217-940F-B99AA864AD59}" srcOrd="1" destOrd="0" presId="urn:microsoft.com/office/officeart/2005/8/layout/vList5"/>
    <dgm:cxn modelId="{56D65ACB-00D2-417B-8F0A-807BADB5A18D}" type="presParOf" srcId="{9CC37CA4-14F6-4C92-BA00-E92CAE656FEA}" destId="{27A83A06-F644-4FC2-BD47-911DD1B014EF}" srcOrd="3" destOrd="0" presId="urn:microsoft.com/office/officeart/2005/8/layout/vList5"/>
    <dgm:cxn modelId="{1465D311-9221-462F-8045-F8873EA2D988}" type="presParOf" srcId="{9CC37CA4-14F6-4C92-BA00-E92CAE656FEA}" destId="{99C70F4A-F0D8-4DCE-B47D-FF63CD12DFBA}" srcOrd="4" destOrd="0" presId="urn:microsoft.com/office/officeart/2005/8/layout/vList5"/>
    <dgm:cxn modelId="{EA0FEF31-0B85-4863-B50F-E960E8EC0D0B}" type="presParOf" srcId="{99C70F4A-F0D8-4DCE-B47D-FF63CD12DFBA}" destId="{08C38B28-EE2D-40D1-93DA-EAEE9DB8C277}" srcOrd="0" destOrd="0" presId="urn:microsoft.com/office/officeart/2005/8/layout/vList5"/>
    <dgm:cxn modelId="{3F66D8AA-5DC5-43E0-B5D1-DA8CD243C683}" type="presParOf" srcId="{99C70F4A-F0D8-4DCE-B47D-FF63CD12DFBA}" destId="{4F7CC20D-E5B8-4A3C-8193-771336C50E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46F7E-0FA0-4D32-8A90-ADB91C17716B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6B50ED6E-093D-4275-A387-99B0FDEC854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L" sz="1400" dirty="0" smtClean="0"/>
            <a:t>La sostenibilidad de la cadena alimentaria</a:t>
          </a:r>
          <a:endParaRPr lang="es-ES" sz="1400" dirty="0"/>
        </a:p>
      </dgm:t>
    </dgm:pt>
    <dgm:pt modelId="{D8E05B6A-02DD-42D4-8F66-DFAF0759B272}" type="parTrans" cxnId="{818103AD-4E38-42D6-B1A0-3AC345B37602}">
      <dgm:prSet/>
      <dgm:spPr/>
      <dgm:t>
        <a:bodyPr/>
        <a:lstStyle/>
        <a:p>
          <a:endParaRPr lang="es-ES"/>
        </a:p>
      </dgm:t>
    </dgm:pt>
    <dgm:pt modelId="{90756542-7233-4B80-AE83-D36560C500AE}" type="sibTrans" cxnId="{818103AD-4E38-42D6-B1A0-3AC345B37602}">
      <dgm:prSet/>
      <dgm:spPr/>
      <dgm:t>
        <a:bodyPr/>
        <a:lstStyle/>
        <a:p>
          <a:endParaRPr lang="es-ES"/>
        </a:p>
      </dgm:t>
    </dgm:pt>
    <dgm:pt modelId="{E37E62AE-58D2-43F3-A718-82EF3DA207B2}">
      <dgm:prSet phldrT="[Texto]" custT="1"/>
      <dgm:spPr>
        <a:solidFill>
          <a:schemeClr val="tx2"/>
        </a:solidFill>
      </dgm:spPr>
      <dgm:t>
        <a:bodyPr/>
        <a:lstStyle/>
        <a:p>
          <a:r>
            <a:rPr lang="es-CL" sz="1600" dirty="0" smtClean="0"/>
            <a:t>La promoción de productos locales</a:t>
          </a:r>
          <a:endParaRPr lang="es-ES" sz="1600" dirty="0"/>
        </a:p>
      </dgm:t>
    </dgm:pt>
    <dgm:pt modelId="{2754EE53-ABE6-47B5-B19B-91CF5EA70D35}" type="parTrans" cxnId="{D4DBC722-E286-4E81-AA87-683449B277F1}">
      <dgm:prSet/>
      <dgm:spPr/>
      <dgm:t>
        <a:bodyPr/>
        <a:lstStyle/>
        <a:p>
          <a:endParaRPr lang="es-ES"/>
        </a:p>
      </dgm:t>
    </dgm:pt>
    <dgm:pt modelId="{337E8837-AC80-4935-87F0-77D90934EC81}" type="sibTrans" cxnId="{D4DBC722-E286-4E81-AA87-683449B277F1}">
      <dgm:prSet/>
      <dgm:spPr/>
      <dgm:t>
        <a:bodyPr/>
        <a:lstStyle/>
        <a:p>
          <a:endParaRPr lang="es-ES"/>
        </a:p>
      </dgm:t>
    </dgm:pt>
    <dgm:pt modelId="{53B8337D-5DBB-415B-B5C0-1D5F6F1EAA76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L" dirty="0" smtClean="0"/>
            <a:t>La diversidad y calidad de la oferta de frutas, verduras, carnes y pescados, otros productos.</a:t>
          </a:r>
          <a:endParaRPr lang="es-ES" dirty="0"/>
        </a:p>
      </dgm:t>
    </dgm:pt>
    <dgm:pt modelId="{50A0C652-864D-4D13-80EA-E27E7A3D496B}" type="parTrans" cxnId="{DA79D502-DC93-47D8-AC6C-51C5248376C7}">
      <dgm:prSet/>
      <dgm:spPr/>
      <dgm:t>
        <a:bodyPr/>
        <a:lstStyle/>
        <a:p>
          <a:endParaRPr lang="es-ES"/>
        </a:p>
      </dgm:t>
    </dgm:pt>
    <dgm:pt modelId="{6C499011-EC8D-41BA-9D2A-AC492405911F}" type="sibTrans" cxnId="{DA79D502-DC93-47D8-AC6C-51C5248376C7}">
      <dgm:prSet/>
      <dgm:spPr/>
      <dgm:t>
        <a:bodyPr/>
        <a:lstStyle/>
        <a:p>
          <a:endParaRPr lang="es-ES"/>
        </a:p>
      </dgm:t>
    </dgm:pt>
    <dgm:pt modelId="{3BE048F8-8124-463B-AFC2-17CFA2BA11D9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CL" sz="1200" dirty="0" smtClean="0"/>
            <a:t>El abastecimiento del canal moderno</a:t>
          </a:r>
          <a:endParaRPr lang="es-ES" sz="1200" dirty="0"/>
        </a:p>
      </dgm:t>
    </dgm:pt>
    <dgm:pt modelId="{D4388416-A52C-4BEF-9124-889EE12433C2}" type="parTrans" cxnId="{56D6666C-95AC-44ED-93C5-64DE7E108270}">
      <dgm:prSet/>
      <dgm:spPr/>
      <dgm:t>
        <a:bodyPr/>
        <a:lstStyle/>
        <a:p>
          <a:endParaRPr lang="es-ES"/>
        </a:p>
      </dgm:t>
    </dgm:pt>
    <dgm:pt modelId="{C37A7C12-E279-4AF4-ACD0-B670FEDE9C76}" type="sibTrans" cxnId="{56D6666C-95AC-44ED-93C5-64DE7E108270}">
      <dgm:prSet/>
      <dgm:spPr/>
      <dgm:t>
        <a:bodyPr/>
        <a:lstStyle/>
        <a:p>
          <a:endParaRPr lang="es-ES"/>
        </a:p>
      </dgm:t>
    </dgm:pt>
    <dgm:pt modelId="{01020596-CA59-4F86-B091-7E7ABB98847A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L" sz="1600" dirty="0" smtClean="0"/>
            <a:t>La generación de información</a:t>
          </a:r>
          <a:r>
            <a:rPr lang="es-CL" sz="1300" dirty="0" smtClean="0"/>
            <a:t>.</a:t>
          </a:r>
          <a:endParaRPr lang="es-ES" sz="1300" dirty="0"/>
        </a:p>
      </dgm:t>
    </dgm:pt>
    <dgm:pt modelId="{830C72F9-BBBC-4C99-BC1B-FF5B8EAAA192}" type="parTrans" cxnId="{4ECA89A8-BB64-40B4-ADBE-9300E25D1A2D}">
      <dgm:prSet/>
      <dgm:spPr/>
      <dgm:t>
        <a:bodyPr/>
        <a:lstStyle/>
        <a:p>
          <a:endParaRPr lang="es-ES"/>
        </a:p>
      </dgm:t>
    </dgm:pt>
    <dgm:pt modelId="{18820D7C-F6E8-4076-8EAB-79E540076F12}" type="sibTrans" cxnId="{4ECA89A8-BB64-40B4-ADBE-9300E25D1A2D}">
      <dgm:prSet/>
      <dgm:spPr/>
      <dgm:t>
        <a:bodyPr/>
        <a:lstStyle/>
        <a:p>
          <a:endParaRPr lang="es-ES"/>
        </a:p>
      </dgm:t>
    </dgm:pt>
    <dgm:pt modelId="{2E7BBA52-F5C6-4C80-A858-5E9AC134B83C}" type="pres">
      <dgm:prSet presAssocID="{45346F7E-0FA0-4D32-8A90-ADB91C17716B}" presName="Name0" presStyleCnt="0">
        <dgm:presLayoutVars>
          <dgm:dir/>
          <dgm:resizeHandles val="exact"/>
        </dgm:presLayoutVars>
      </dgm:prSet>
      <dgm:spPr/>
    </dgm:pt>
    <dgm:pt modelId="{DA7987B0-77CD-45C5-AEEB-AF0EB37B38F7}" type="pres">
      <dgm:prSet presAssocID="{6B50ED6E-093D-4275-A387-99B0FDEC85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6AE49-F8D2-4AAA-B557-4AF10A6E9F54}" type="pres">
      <dgm:prSet presAssocID="{90756542-7233-4B80-AE83-D36560C500A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7861615D-8E60-480B-8662-6493B9BD1169}" type="pres">
      <dgm:prSet presAssocID="{90756542-7233-4B80-AE83-D36560C500A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8A929E0-9952-49B5-BEF8-7B3C3A998D98}" type="pres">
      <dgm:prSet presAssocID="{E37E62AE-58D2-43F3-A718-82EF3DA207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EE9DA3-DA31-489B-A38C-D245BD0A2AF3}" type="pres">
      <dgm:prSet presAssocID="{337E8837-AC80-4935-87F0-77D90934EC8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CA522EF7-BFE5-4534-85B0-BFF68325CF7C}" type="pres">
      <dgm:prSet presAssocID="{337E8837-AC80-4935-87F0-77D90934EC8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A8408958-812A-44ED-B97A-4F2CF142AEFD}" type="pres">
      <dgm:prSet presAssocID="{3BE048F8-8124-463B-AFC2-17CFA2BA11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F9EE6E-AF21-4F19-A7D4-AB4405250C04}" type="pres">
      <dgm:prSet presAssocID="{C37A7C12-E279-4AF4-ACD0-B670FEDE9C7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8C2C0189-0617-412F-BEE3-11F8ACB15A41}" type="pres">
      <dgm:prSet presAssocID="{C37A7C12-E279-4AF4-ACD0-B670FEDE9C7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07FDECCB-884E-4A08-958B-0BBD17A86C48}" type="pres">
      <dgm:prSet presAssocID="{53B8337D-5DBB-415B-B5C0-1D5F6F1EAA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117FE-7AAA-4AA5-A34A-D2E5B62F27A6}" type="pres">
      <dgm:prSet presAssocID="{6C499011-EC8D-41BA-9D2A-AC492405911F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547B6D4-ABF7-4167-A486-81DF3D08E6FB}" type="pres">
      <dgm:prSet presAssocID="{6C499011-EC8D-41BA-9D2A-AC492405911F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87F8248F-308D-47B8-AD14-237E36368222}" type="pres">
      <dgm:prSet presAssocID="{01020596-CA59-4F86-B091-7E7ABB9884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C6A7F3-50C3-459A-A9FD-B38B0044813F}" type="presOf" srcId="{6C499011-EC8D-41BA-9D2A-AC492405911F}" destId="{A547B6D4-ABF7-4167-A486-81DF3D08E6FB}" srcOrd="1" destOrd="0" presId="urn:microsoft.com/office/officeart/2005/8/layout/process1"/>
    <dgm:cxn modelId="{D844B460-7B15-4ADA-AAC1-3BC8B7C5EAAD}" type="presOf" srcId="{3BE048F8-8124-463B-AFC2-17CFA2BA11D9}" destId="{A8408958-812A-44ED-B97A-4F2CF142AEFD}" srcOrd="0" destOrd="0" presId="urn:microsoft.com/office/officeart/2005/8/layout/process1"/>
    <dgm:cxn modelId="{A1D17E68-8087-441F-A1C8-12D4DA0C323D}" type="presOf" srcId="{90756542-7233-4B80-AE83-D36560C500AE}" destId="{AA16AE49-F8D2-4AAA-B557-4AF10A6E9F54}" srcOrd="0" destOrd="0" presId="urn:microsoft.com/office/officeart/2005/8/layout/process1"/>
    <dgm:cxn modelId="{B5090587-78E4-489F-802C-941430181517}" type="presOf" srcId="{90756542-7233-4B80-AE83-D36560C500AE}" destId="{7861615D-8E60-480B-8662-6493B9BD1169}" srcOrd="1" destOrd="0" presId="urn:microsoft.com/office/officeart/2005/8/layout/process1"/>
    <dgm:cxn modelId="{51DA22EF-1D4F-46A8-913F-6C8AEC363AFF}" type="presOf" srcId="{C37A7C12-E279-4AF4-ACD0-B670FEDE9C76}" destId="{8C2C0189-0617-412F-BEE3-11F8ACB15A41}" srcOrd="1" destOrd="0" presId="urn:microsoft.com/office/officeart/2005/8/layout/process1"/>
    <dgm:cxn modelId="{788F5258-9EAE-4C05-B6A5-DAD3EB8241BB}" type="presOf" srcId="{E37E62AE-58D2-43F3-A718-82EF3DA207B2}" destId="{A8A929E0-9952-49B5-BEF8-7B3C3A998D98}" srcOrd="0" destOrd="0" presId="urn:microsoft.com/office/officeart/2005/8/layout/process1"/>
    <dgm:cxn modelId="{08EFDCF6-DF14-4755-9C93-870350221F37}" type="presOf" srcId="{337E8837-AC80-4935-87F0-77D90934EC81}" destId="{CA522EF7-BFE5-4534-85B0-BFF68325CF7C}" srcOrd="1" destOrd="0" presId="urn:microsoft.com/office/officeart/2005/8/layout/process1"/>
    <dgm:cxn modelId="{A7DB6D00-C25C-42AC-96EE-D10C76DD38EE}" type="presOf" srcId="{337E8837-AC80-4935-87F0-77D90934EC81}" destId="{82EE9DA3-DA31-489B-A38C-D245BD0A2AF3}" srcOrd="0" destOrd="0" presId="urn:microsoft.com/office/officeart/2005/8/layout/process1"/>
    <dgm:cxn modelId="{36C747B1-2FD9-4866-9382-A0CDAA69630D}" type="presOf" srcId="{6B50ED6E-093D-4275-A387-99B0FDEC854D}" destId="{DA7987B0-77CD-45C5-AEEB-AF0EB37B38F7}" srcOrd="0" destOrd="0" presId="urn:microsoft.com/office/officeart/2005/8/layout/process1"/>
    <dgm:cxn modelId="{D4DBC722-E286-4E81-AA87-683449B277F1}" srcId="{45346F7E-0FA0-4D32-8A90-ADB91C17716B}" destId="{E37E62AE-58D2-43F3-A718-82EF3DA207B2}" srcOrd="1" destOrd="0" parTransId="{2754EE53-ABE6-47B5-B19B-91CF5EA70D35}" sibTransId="{337E8837-AC80-4935-87F0-77D90934EC81}"/>
    <dgm:cxn modelId="{AF800695-3810-4566-8943-9B799F759D57}" type="presOf" srcId="{45346F7E-0FA0-4D32-8A90-ADB91C17716B}" destId="{2E7BBA52-F5C6-4C80-A858-5E9AC134B83C}" srcOrd="0" destOrd="0" presId="urn:microsoft.com/office/officeart/2005/8/layout/process1"/>
    <dgm:cxn modelId="{2A854A40-87CC-42C8-A9F4-040C3908C3D6}" type="presOf" srcId="{6C499011-EC8D-41BA-9D2A-AC492405911F}" destId="{3BA117FE-7AAA-4AA5-A34A-D2E5B62F27A6}" srcOrd="0" destOrd="0" presId="urn:microsoft.com/office/officeart/2005/8/layout/process1"/>
    <dgm:cxn modelId="{695D63B0-5191-4694-BDBD-A6C9B80FECCE}" type="presOf" srcId="{53B8337D-5DBB-415B-B5C0-1D5F6F1EAA76}" destId="{07FDECCB-884E-4A08-958B-0BBD17A86C48}" srcOrd="0" destOrd="0" presId="urn:microsoft.com/office/officeart/2005/8/layout/process1"/>
    <dgm:cxn modelId="{98CE427A-5E47-43DE-A7DB-B5543AE1B305}" type="presOf" srcId="{01020596-CA59-4F86-B091-7E7ABB98847A}" destId="{87F8248F-308D-47B8-AD14-237E36368222}" srcOrd="0" destOrd="0" presId="urn:microsoft.com/office/officeart/2005/8/layout/process1"/>
    <dgm:cxn modelId="{56D6666C-95AC-44ED-93C5-64DE7E108270}" srcId="{45346F7E-0FA0-4D32-8A90-ADB91C17716B}" destId="{3BE048F8-8124-463B-AFC2-17CFA2BA11D9}" srcOrd="2" destOrd="0" parTransId="{D4388416-A52C-4BEF-9124-889EE12433C2}" sibTransId="{C37A7C12-E279-4AF4-ACD0-B670FEDE9C76}"/>
    <dgm:cxn modelId="{4ECA89A8-BB64-40B4-ADBE-9300E25D1A2D}" srcId="{45346F7E-0FA0-4D32-8A90-ADB91C17716B}" destId="{01020596-CA59-4F86-B091-7E7ABB98847A}" srcOrd="4" destOrd="0" parTransId="{830C72F9-BBBC-4C99-BC1B-FF5B8EAAA192}" sibTransId="{18820D7C-F6E8-4076-8EAB-79E540076F12}"/>
    <dgm:cxn modelId="{DA79D502-DC93-47D8-AC6C-51C5248376C7}" srcId="{45346F7E-0FA0-4D32-8A90-ADB91C17716B}" destId="{53B8337D-5DBB-415B-B5C0-1D5F6F1EAA76}" srcOrd="3" destOrd="0" parTransId="{50A0C652-864D-4D13-80EA-E27E7A3D496B}" sibTransId="{6C499011-EC8D-41BA-9D2A-AC492405911F}"/>
    <dgm:cxn modelId="{818103AD-4E38-42D6-B1A0-3AC345B37602}" srcId="{45346F7E-0FA0-4D32-8A90-ADB91C17716B}" destId="{6B50ED6E-093D-4275-A387-99B0FDEC854D}" srcOrd="0" destOrd="0" parTransId="{D8E05B6A-02DD-42D4-8F66-DFAF0759B272}" sibTransId="{90756542-7233-4B80-AE83-D36560C500AE}"/>
    <dgm:cxn modelId="{79943687-C6B5-4C8E-A0E3-153C705C8423}" type="presOf" srcId="{C37A7C12-E279-4AF4-ACD0-B670FEDE9C76}" destId="{ADF9EE6E-AF21-4F19-A7D4-AB4405250C04}" srcOrd="0" destOrd="0" presId="urn:microsoft.com/office/officeart/2005/8/layout/process1"/>
    <dgm:cxn modelId="{CE70D088-5D61-48CD-916C-1EF1F52AAF57}" type="presParOf" srcId="{2E7BBA52-F5C6-4C80-A858-5E9AC134B83C}" destId="{DA7987B0-77CD-45C5-AEEB-AF0EB37B38F7}" srcOrd="0" destOrd="0" presId="urn:microsoft.com/office/officeart/2005/8/layout/process1"/>
    <dgm:cxn modelId="{B50FAB25-8A96-412B-8D84-CB91934950E8}" type="presParOf" srcId="{2E7BBA52-F5C6-4C80-A858-5E9AC134B83C}" destId="{AA16AE49-F8D2-4AAA-B557-4AF10A6E9F54}" srcOrd="1" destOrd="0" presId="urn:microsoft.com/office/officeart/2005/8/layout/process1"/>
    <dgm:cxn modelId="{9CD14C7F-5AC1-49F9-8B5A-0CB59F86DFA4}" type="presParOf" srcId="{AA16AE49-F8D2-4AAA-B557-4AF10A6E9F54}" destId="{7861615D-8E60-480B-8662-6493B9BD1169}" srcOrd="0" destOrd="0" presId="urn:microsoft.com/office/officeart/2005/8/layout/process1"/>
    <dgm:cxn modelId="{E708B359-45A5-4C84-9C21-26DC87CCBAE7}" type="presParOf" srcId="{2E7BBA52-F5C6-4C80-A858-5E9AC134B83C}" destId="{A8A929E0-9952-49B5-BEF8-7B3C3A998D98}" srcOrd="2" destOrd="0" presId="urn:microsoft.com/office/officeart/2005/8/layout/process1"/>
    <dgm:cxn modelId="{BC50D2A8-03AC-4A3C-BA94-AC219AAE7135}" type="presParOf" srcId="{2E7BBA52-F5C6-4C80-A858-5E9AC134B83C}" destId="{82EE9DA3-DA31-489B-A38C-D245BD0A2AF3}" srcOrd="3" destOrd="0" presId="urn:microsoft.com/office/officeart/2005/8/layout/process1"/>
    <dgm:cxn modelId="{AFD79999-4EC8-4914-9A24-A0B21AF20481}" type="presParOf" srcId="{82EE9DA3-DA31-489B-A38C-D245BD0A2AF3}" destId="{CA522EF7-BFE5-4534-85B0-BFF68325CF7C}" srcOrd="0" destOrd="0" presId="urn:microsoft.com/office/officeart/2005/8/layout/process1"/>
    <dgm:cxn modelId="{43AAAAD2-47D3-471E-831E-A538AF0773AD}" type="presParOf" srcId="{2E7BBA52-F5C6-4C80-A858-5E9AC134B83C}" destId="{A8408958-812A-44ED-B97A-4F2CF142AEFD}" srcOrd="4" destOrd="0" presId="urn:microsoft.com/office/officeart/2005/8/layout/process1"/>
    <dgm:cxn modelId="{A9353482-30E9-4375-909D-AE074069A951}" type="presParOf" srcId="{2E7BBA52-F5C6-4C80-A858-5E9AC134B83C}" destId="{ADF9EE6E-AF21-4F19-A7D4-AB4405250C04}" srcOrd="5" destOrd="0" presId="urn:microsoft.com/office/officeart/2005/8/layout/process1"/>
    <dgm:cxn modelId="{F25837C2-72E3-4B92-B70E-1AC404454AC1}" type="presParOf" srcId="{ADF9EE6E-AF21-4F19-A7D4-AB4405250C04}" destId="{8C2C0189-0617-412F-BEE3-11F8ACB15A41}" srcOrd="0" destOrd="0" presId="urn:microsoft.com/office/officeart/2005/8/layout/process1"/>
    <dgm:cxn modelId="{4EC0F595-9E96-4363-9988-84BE8E8624B6}" type="presParOf" srcId="{2E7BBA52-F5C6-4C80-A858-5E9AC134B83C}" destId="{07FDECCB-884E-4A08-958B-0BBD17A86C48}" srcOrd="6" destOrd="0" presId="urn:microsoft.com/office/officeart/2005/8/layout/process1"/>
    <dgm:cxn modelId="{29944300-D1BE-446B-99B2-2D61C7899C24}" type="presParOf" srcId="{2E7BBA52-F5C6-4C80-A858-5E9AC134B83C}" destId="{3BA117FE-7AAA-4AA5-A34A-D2E5B62F27A6}" srcOrd="7" destOrd="0" presId="urn:microsoft.com/office/officeart/2005/8/layout/process1"/>
    <dgm:cxn modelId="{B904451F-1355-452F-A3A6-D4743695A9CE}" type="presParOf" srcId="{3BA117FE-7AAA-4AA5-A34A-D2E5B62F27A6}" destId="{A547B6D4-ABF7-4167-A486-81DF3D08E6FB}" srcOrd="0" destOrd="0" presId="urn:microsoft.com/office/officeart/2005/8/layout/process1"/>
    <dgm:cxn modelId="{C39836EC-4DB7-47DF-9119-9C02357E00E2}" type="presParOf" srcId="{2E7BBA52-F5C6-4C80-A858-5E9AC134B83C}" destId="{87F8248F-308D-47B8-AD14-237E3636822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5D1CA-130D-4C87-921F-85D00A1B65A2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D4CF27B1-C8E3-4DE7-9AB3-8BC79C023359}">
      <dgm:prSet phldrT="[Texto]"/>
      <dgm:spPr/>
      <dgm:t>
        <a:bodyPr/>
        <a:lstStyle/>
        <a:p>
          <a:r>
            <a:rPr lang="es-CL" b="1" dirty="0" smtClean="0"/>
            <a:t>Disponibilidad</a:t>
          </a:r>
          <a:endParaRPr lang="es-ES" dirty="0"/>
        </a:p>
      </dgm:t>
    </dgm:pt>
    <dgm:pt modelId="{7392E6DB-48B7-435E-A7F8-F161DDE70B7B}" type="parTrans" cxnId="{F6D565B6-88F6-44AC-A29B-0D45F68D0453}">
      <dgm:prSet/>
      <dgm:spPr/>
      <dgm:t>
        <a:bodyPr/>
        <a:lstStyle/>
        <a:p>
          <a:endParaRPr lang="es-ES"/>
        </a:p>
      </dgm:t>
    </dgm:pt>
    <dgm:pt modelId="{7193EFA6-59B5-4C2C-B021-578F59635DE2}" type="sibTrans" cxnId="{F6D565B6-88F6-44AC-A29B-0D45F68D0453}">
      <dgm:prSet/>
      <dgm:spPr/>
      <dgm:t>
        <a:bodyPr/>
        <a:lstStyle/>
        <a:p>
          <a:endParaRPr lang="es-ES"/>
        </a:p>
      </dgm:t>
    </dgm:pt>
    <dgm:pt modelId="{5862B61E-A330-40DD-8DC4-826FDB27BC6F}">
      <dgm:prSet phldrT="[Texto]"/>
      <dgm:spPr/>
      <dgm:t>
        <a:bodyPr/>
        <a:lstStyle/>
        <a:p>
          <a:pPr algn="just"/>
          <a:r>
            <a:rPr lang="es-CL" b="0" dirty="0" smtClean="0"/>
            <a:t>Diseñar políticas de producción de alimentos saludables que disminuyan los precios de los alimentos en las poblaciones vulnerables.</a:t>
          </a:r>
          <a:endParaRPr lang="es-ES" b="0" dirty="0"/>
        </a:p>
      </dgm:t>
    </dgm:pt>
    <dgm:pt modelId="{B3ECB3AD-9EF8-42A7-9357-C9637259D1F2}" type="parTrans" cxnId="{DFCB9431-297F-4D61-A216-82FCFBD92E05}">
      <dgm:prSet/>
      <dgm:spPr/>
      <dgm:t>
        <a:bodyPr/>
        <a:lstStyle/>
        <a:p>
          <a:endParaRPr lang="es-ES"/>
        </a:p>
      </dgm:t>
    </dgm:pt>
    <dgm:pt modelId="{CA5573D2-C512-4E60-B487-071FCD93CA71}" type="sibTrans" cxnId="{DFCB9431-297F-4D61-A216-82FCFBD92E05}">
      <dgm:prSet/>
      <dgm:spPr/>
      <dgm:t>
        <a:bodyPr/>
        <a:lstStyle/>
        <a:p>
          <a:endParaRPr lang="es-ES"/>
        </a:p>
      </dgm:t>
    </dgm:pt>
    <dgm:pt modelId="{EA036CBE-12DF-451F-B658-6DF1EE32F14A}">
      <dgm:prSet phldrT="[Texto]"/>
      <dgm:spPr/>
      <dgm:t>
        <a:bodyPr/>
        <a:lstStyle/>
        <a:p>
          <a:r>
            <a:rPr lang="es-CL" b="1" dirty="0" smtClean="0"/>
            <a:t>Acceso a los alimentos y hábitos saludables</a:t>
          </a:r>
          <a:endParaRPr lang="es-ES" dirty="0"/>
        </a:p>
      </dgm:t>
    </dgm:pt>
    <dgm:pt modelId="{362EFF9C-40F7-4F5D-B991-47A7FAFB74CF}" type="parTrans" cxnId="{D47925BB-192A-4233-8320-44530BCF48AB}">
      <dgm:prSet/>
      <dgm:spPr/>
      <dgm:t>
        <a:bodyPr/>
        <a:lstStyle/>
        <a:p>
          <a:endParaRPr lang="es-ES"/>
        </a:p>
      </dgm:t>
    </dgm:pt>
    <dgm:pt modelId="{D53F2469-A5B2-4564-824D-0743DF9FCD1E}" type="sibTrans" cxnId="{D47925BB-192A-4233-8320-44530BCF48AB}">
      <dgm:prSet/>
      <dgm:spPr/>
      <dgm:t>
        <a:bodyPr/>
        <a:lstStyle/>
        <a:p>
          <a:endParaRPr lang="es-ES"/>
        </a:p>
      </dgm:t>
    </dgm:pt>
    <dgm:pt modelId="{0D38D618-7780-4879-9556-CD5DF0953652}">
      <dgm:prSet phldrT="[Texto]"/>
      <dgm:spPr/>
      <dgm:t>
        <a:bodyPr/>
        <a:lstStyle/>
        <a:p>
          <a:pPr algn="just"/>
          <a:r>
            <a:rPr lang="es-CL" b="0" dirty="0" smtClean="0"/>
            <a:t>Focalizar esfuerzos para una gobernanza de los sistemas alimentarios que vincule el sector público y privado, estableciendo mecanismos que impulsen el acceso a alimentos saludables especialmente para las poblaciones más vulnerables.</a:t>
          </a:r>
          <a:endParaRPr lang="es-ES" b="0" dirty="0"/>
        </a:p>
      </dgm:t>
    </dgm:pt>
    <dgm:pt modelId="{2F4134E4-75BD-4892-9D8F-33F91E56CA9F}" type="parTrans" cxnId="{FAEAFE1C-9947-4DC5-AB81-F3B5A06DD9C6}">
      <dgm:prSet/>
      <dgm:spPr/>
      <dgm:t>
        <a:bodyPr/>
        <a:lstStyle/>
        <a:p>
          <a:endParaRPr lang="es-ES"/>
        </a:p>
      </dgm:t>
    </dgm:pt>
    <dgm:pt modelId="{237ECAF6-7F80-4C18-9DEB-4EB871645AC6}" type="sibTrans" cxnId="{FAEAFE1C-9947-4DC5-AB81-F3B5A06DD9C6}">
      <dgm:prSet/>
      <dgm:spPr/>
      <dgm:t>
        <a:bodyPr/>
        <a:lstStyle/>
        <a:p>
          <a:endParaRPr lang="es-ES"/>
        </a:p>
      </dgm:t>
    </dgm:pt>
    <dgm:pt modelId="{02A32837-3D74-4F9B-BFF1-C2CD04C831A2}" type="pres">
      <dgm:prSet presAssocID="{0B65D1CA-130D-4C87-921F-85D00A1B65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1569DF-9F7A-4206-85A6-6DBD727C8C63}" type="pres">
      <dgm:prSet presAssocID="{D4CF27B1-C8E3-4DE7-9AB3-8BC79C023359}" presName="parentLin" presStyleCnt="0"/>
      <dgm:spPr/>
    </dgm:pt>
    <dgm:pt modelId="{35101745-6F7A-4D94-B155-B8F092D20848}" type="pres">
      <dgm:prSet presAssocID="{D4CF27B1-C8E3-4DE7-9AB3-8BC79C02335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08C67E7-3A28-44E8-8F1D-DF8F2D98AFFA}" type="pres">
      <dgm:prSet presAssocID="{D4CF27B1-C8E3-4DE7-9AB3-8BC79C0233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32AF6-B985-4990-9803-EFA90D87BDCA}" type="pres">
      <dgm:prSet presAssocID="{D4CF27B1-C8E3-4DE7-9AB3-8BC79C023359}" presName="negativeSpace" presStyleCnt="0"/>
      <dgm:spPr/>
    </dgm:pt>
    <dgm:pt modelId="{9ED15055-63F1-42E2-B48A-8491AD006C6C}" type="pres">
      <dgm:prSet presAssocID="{D4CF27B1-C8E3-4DE7-9AB3-8BC79C02335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686F1-9B1E-4B18-812C-F9D848DE543C}" type="pres">
      <dgm:prSet presAssocID="{7193EFA6-59B5-4C2C-B021-578F59635DE2}" presName="spaceBetweenRectangles" presStyleCnt="0"/>
      <dgm:spPr/>
    </dgm:pt>
    <dgm:pt modelId="{CB72FBE8-3B20-42B1-982B-7C11D7B828D2}" type="pres">
      <dgm:prSet presAssocID="{EA036CBE-12DF-451F-B658-6DF1EE32F14A}" presName="parentLin" presStyleCnt="0"/>
      <dgm:spPr/>
    </dgm:pt>
    <dgm:pt modelId="{4CAE12B8-D71C-449D-9152-C6ED9A120A46}" type="pres">
      <dgm:prSet presAssocID="{EA036CBE-12DF-451F-B658-6DF1EE32F14A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DE484CDC-6467-4611-AA6B-EC4CD760035A}" type="pres">
      <dgm:prSet presAssocID="{EA036CBE-12DF-451F-B658-6DF1EE32F1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8DAAEC-E353-4675-B951-C060374A5793}" type="pres">
      <dgm:prSet presAssocID="{EA036CBE-12DF-451F-B658-6DF1EE32F14A}" presName="negativeSpace" presStyleCnt="0"/>
      <dgm:spPr/>
    </dgm:pt>
    <dgm:pt modelId="{5C8E9643-D8AC-4E99-9264-ACDFD2FE3436}" type="pres">
      <dgm:prSet presAssocID="{EA036CBE-12DF-451F-B658-6DF1EE32F14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EAFE1C-9947-4DC5-AB81-F3B5A06DD9C6}" srcId="{EA036CBE-12DF-451F-B658-6DF1EE32F14A}" destId="{0D38D618-7780-4879-9556-CD5DF0953652}" srcOrd="0" destOrd="0" parTransId="{2F4134E4-75BD-4892-9D8F-33F91E56CA9F}" sibTransId="{237ECAF6-7F80-4C18-9DEB-4EB871645AC6}"/>
    <dgm:cxn modelId="{3EC1B0A9-8858-4D87-9957-63B807B6505A}" type="presOf" srcId="{EA036CBE-12DF-451F-B658-6DF1EE32F14A}" destId="{4CAE12B8-D71C-449D-9152-C6ED9A120A46}" srcOrd="0" destOrd="0" presId="urn:microsoft.com/office/officeart/2005/8/layout/list1"/>
    <dgm:cxn modelId="{01EE076E-0320-42C5-8526-087347A6B991}" type="presOf" srcId="{0B65D1CA-130D-4C87-921F-85D00A1B65A2}" destId="{02A32837-3D74-4F9B-BFF1-C2CD04C831A2}" srcOrd="0" destOrd="0" presId="urn:microsoft.com/office/officeart/2005/8/layout/list1"/>
    <dgm:cxn modelId="{A39F69F1-2E27-426C-BD1D-FDB16BCA93E7}" type="presOf" srcId="{EA036CBE-12DF-451F-B658-6DF1EE32F14A}" destId="{DE484CDC-6467-4611-AA6B-EC4CD760035A}" srcOrd="1" destOrd="0" presId="urn:microsoft.com/office/officeart/2005/8/layout/list1"/>
    <dgm:cxn modelId="{9C2A8E80-AF77-4307-BB27-3D99390667F8}" type="presOf" srcId="{D4CF27B1-C8E3-4DE7-9AB3-8BC79C023359}" destId="{35101745-6F7A-4D94-B155-B8F092D20848}" srcOrd="0" destOrd="0" presId="urn:microsoft.com/office/officeart/2005/8/layout/list1"/>
    <dgm:cxn modelId="{D47925BB-192A-4233-8320-44530BCF48AB}" srcId="{0B65D1CA-130D-4C87-921F-85D00A1B65A2}" destId="{EA036CBE-12DF-451F-B658-6DF1EE32F14A}" srcOrd="1" destOrd="0" parTransId="{362EFF9C-40F7-4F5D-B991-47A7FAFB74CF}" sibTransId="{D53F2469-A5B2-4564-824D-0743DF9FCD1E}"/>
    <dgm:cxn modelId="{61B3E9F8-6346-41E8-82B8-6667EF45D051}" type="presOf" srcId="{5862B61E-A330-40DD-8DC4-826FDB27BC6F}" destId="{9ED15055-63F1-42E2-B48A-8491AD006C6C}" srcOrd="0" destOrd="0" presId="urn:microsoft.com/office/officeart/2005/8/layout/list1"/>
    <dgm:cxn modelId="{F6D565B6-88F6-44AC-A29B-0D45F68D0453}" srcId="{0B65D1CA-130D-4C87-921F-85D00A1B65A2}" destId="{D4CF27B1-C8E3-4DE7-9AB3-8BC79C023359}" srcOrd="0" destOrd="0" parTransId="{7392E6DB-48B7-435E-A7F8-F161DDE70B7B}" sibTransId="{7193EFA6-59B5-4C2C-B021-578F59635DE2}"/>
    <dgm:cxn modelId="{DFCB9431-297F-4D61-A216-82FCFBD92E05}" srcId="{D4CF27B1-C8E3-4DE7-9AB3-8BC79C023359}" destId="{5862B61E-A330-40DD-8DC4-826FDB27BC6F}" srcOrd="0" destOrd="0" parTransId="{B3ECB3AD-9EF8-42A7-9357-C9637259D1F2}" sibTransId="{CA5573D2-C512-4E60-B487-071FCD93CA71}"/>
    <dgm:cxn modelId="{1EEA543D-6AB9-4D90-8D98-908103886815}" type="presOf" srcId="{D4CF27B1-C8E3-4DE7-9AB3-8BC79C023359}" destId="{508C67E7-3A28-44E8-8F1D-DF8F2D98AFFA}" srcOrd="1" destOrd="0" presId="urn:microsoft.com/office/officeart/2005/8/layout/list1"/>
    <dgm:cxn modelId="{ACCF06F6-2FC6-405E-9623-D1961D46B711}" type="presOf" srcId="{0D38D618-7780-4879-9556-CD5DF0953652}" destId="{5C8E9643-D8AC-4E99-9264-ACDFD2FE3436}" srcOrd="0" destOrd="0" presId="urn:microsoft.com/office/officeart/2005/8/layout/list1"/>
    <dgm:cxn modelId="{DBC5045E-F98A-43BA-A454-5C7334DC7440}" type="presParOf" srcId="{02A32837-3D74-4F9B-BFF1-C2CD04C831A2}" destId="{561569DF-9F7A-4206-85A6-6DBD727C8C63}" srcOrd="0" destOrd="0" presId="urn:microsoft.com/office/officeart/2005/8/layout/list1"/>
    <dgm:cxn modelId="{A51CA34B-B8FF-47EA-BFA9-831F150FB7F7}" type="presParOf" srcId="{561569DF-9F7A-4206-85A6-6DBD727C8C63}" destId="{35101745-6F7A-4D94-B155-B8F092D20848}" srcOrd="0" destOrd="0" presId="urn:microsoft.com/office/officeart/2005/8/layout/list1"/>
    <dgm:cxn modelId="{8B085770-DDC1-4A74-AD4B-1219E44CACAA}" type="presParOf" srcId="{561569DF-9F7A-4206-85A6-6DBD727C8C63}" destId="{508C67E7-3A28-44E8-8F1D-DF8F2D98AFFA}" srcOrd="1" destOrd="0" presId="urn:microsoft.com/office/officeart/2005/8/layout/list1"/>
    <dgm:cxn modelId="{C85AB2EA-E11C-4263-96FE-DF7C0475AACF}" type="presParOf" srcId="{02A32837-3D74-4F9B-BFF1-C2CD04C831A2}" destId="{43232AF6-B985-4990-9803-EFA90D87BDCA}" srcOrd="1" destOrd="0" presId="urn:microsoft.com/office/officeart/2005/8/layout/list1"/>
    <dgm:cxn modelId="{A5764209-3445-441C-A75E-52C97DD6EAA8}" type="presParOf" srcId="{02A32837-3D74-4F9B-BFF1-C2CD04C831A2}" destId="{9ED15055-63F1-42E2-B48A-8491AD006C6C}" srcOrd="2" destOrd="0" presId="urn:microsoft.com/office/officeart/2005/8/layout/list1"/>
    <dgm:cxn modelId="{A155A3F6-1A5F-41B4-A833-372BEA8CFC74}" type="presParOf" srcId="{02A32837-3D74-4F9B-BFF1-C2CD04C831A2}" destId="{A0A686F1-9B1E-4B18-812C-F9D848DE543C}" srcOrd="3" destOrd="0" presId="urn:microsoft.com/office/officeart/2005/8/layout/list1"/>
    <dgm:cxn modelId="{F3CC6601-DACC-4C3F-8F11-274059E026D9}" type="presParOf" srcId="{02A32837-3D74-4F9B-BFF1-C2CD04C831A2}" destId="{CB72FBE8-3B20-42B1-982B-7C11D7B828D2}" srcOrd="4" destOrd="0" presId="urn:microsoft.com/office/officeart/2005/8/layout/list1"/>
    <dgm:cxn modelId="{B0FAEF4B-B316-4193-9C20-F84787B76370}" type="presParOf" srcId="{CB72FBE8-3B20-42B1-982B-7C11D7B828D2}" destId="{4CAE12B8-D71C-449D-9152-C6ED9A120A46}" srcOrd="0" destOrd="0" presId="urn:microsoft.com/office/officeart/2005/8/layout/list1"/>
    <dgm:cxn modelId="{79E8CCA4-C60B-49C1-B9E3-D4ECC093EB79}" type="presParOf" srcId="{CB72FBE8-3B20-42B1-982B-7C11D7B828D2}" destId="{DE484CDC-6467-4611-AA6B-EC4CD760035A}" srcOrd="1" destOrd="0" presId="urn:microsoft.com/office/officeart/2005/8/layout/list1"/>
    <dgm:cxn modelId="{365D536B-A6F1-4FDF-9967-9FC7F6890063}" type="presParOf" srcId="{02A32837-3D74-4F9B-BFF1-C2CD04C831A2}" destId="{358DAAEC-E353-4675-B951-C060374A5793}" srcOrd="5" destOrd="0" presId="urn:microsoft.com/office/officeart/2005/8/layout/list1"/>
    <dgm:cxn modelId="{E815E491-DF1F-4B36-8F20-6836B4D6EA64}" type="presParOf" srcId="{02A32837-3D74-4F9B-BFF1-C2CD04C831A2}" destId="{5C8E9643-D8AC-4E99-9264-ACDFD2FE34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5D1CA-130D-4C87-921F-85D00A1B65A2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D4CF27B1-C8E3-4DE7-9AB3-8BC79C023359}">
      <dgm:prSet phldrT="[Texto]"/>
      <dgm:spPr/>
      <dgm:t>
        <a:bodyPr/>
        <a:lstStyle/>
        <a:p>
          <a:r>
            <a:rPr lang="es-CL" b="1" dirty="0" smtClean="0"/>
            <a:t>Vinculación de los pequeños productores a los mercados </a:t>
          </a:r>
          <a:endParaRPr lang="es-ES" dirty="0"/>
        </a:p>
      </dgm:t>
    </dgm:pt>
    <dgm:pt modelId="{7392E6DB-48B7-435E-A7F8-F161DDE70B7B}" type="parTrans" cxnId="{F6D565B6-88F6-44AC-A29B-0D45F68D0453}">
      <dgm:prSet/>
      <dgm:spPr/>
      <dgm:t>
        <a:bodyPr/>
        <a:lstStyle/>
        <a:p>
          <a:endParaRPr lang="es-ES"/>
        </a:p>
      </dgm:t>
    </dgm:pt>
    <dgm:pt modelId="{7193EFA6-59B5-4C2C-B021-578F59635DE2}" type="sibTrans" cxnId="{F6D565B6-88F6-44AC-A29B-0D45F68D0453}">
      <dgm:prSet/>
      <dgm:spPr/>
      <dgm:t>
        <a:bodyPr/>
        <a:lstStyle/>
        <a:p>
          <a:endParaRPr lang="es-ES"/>
        </a:p>
      </dgm:t>
    </dgm:pt>
    <dgm:pt modelId="{5862B61E-A330-40DD-8DC4-826FDB27BC6F}">
      <dgm:prSet phldrT="[Texto]"/>
      <dgm:spPr/>
      <dgm:t>
        <a:bodyPr/>
        <a:lstStyle/>
        <a:p>
          <a:pPr algn="just"/>
          <a:r>
            <a:rPr lang="es-CL" b="0" dirty="0" smtClean="0"/>
            <a:t>Comprender las brechas entre la oferta y la demanda de alimentos saludables y proponer estrategias donde los pequeños productores y la agricultura familiar sea una de los principales proveedores de alimentos.</a:t>
          </a:r>
          <a:endParaRPr lang="es-ES" b="0" dirty="0"/>
        </a:p>
      </dgm:t>
    </dgm:pt>
    <dgm:pt modelId="{B3ECB3AD-9EF8-42A7-9357-C9637259D1F2}" type="parTrans" cxnId="{DFCB9431-297F-4D61-A216-82FCFBD92E05}">
      <dgm:prSet/>
      <dgm:spPr/>
      <dgm:t>
        <a:bodyPr/>
        <a:lstStyle/>
        <a:p>
          <a:endParaRPr lang="es-ES"/>
        </a:p>
      </dgm:t>
    </dgm:pt>
    <dgm:pt modelId="{CA5573D2-C512-4E60-B487-071FCD93CA71}" type="sibTrans" cxnId="{DFCB9431-297F-4D61-A216-82FCFBD92E05}">
      <dgm:prSet/>
      <dgm:spPr/>
      <dgm:t>
        <a:bodyPr/>
        <a:lstStyle/>
        <a:p>
          <a:endParaRPr lang="es-ES"/>
        </a:p>
      </dgm:t>
    </dgm:pt>
    <dgm:pt modelId="{EA036CBE-12DF-451F-B658-6DF1EE32F14A}">
      <dgm:prSet phldrT="[Texto]"/>
      <dgm:spPr/>
      <dgm:t>
        <a:bodyPr/>
        <a:lstStyle/>
        <a:p>
          <a:r>
            <a:rPr lang="es-CL" b="1" dirty="0" smtClean="0"/>
            <a:t>Conservación de los recursos naturales</a:t>
          </a:r>
          <a:endParaRPr lang="es-ES" dirty="0"/>
        </a:p>
      </dgm:t>
    </dgm:pt>
    <dgm:pt modelId="{362EFF9C-40F7-4F5D-B991-47A7FAFB74CF}" type="parTrans" cxnId="{D47925BB-192A-4233-8320-44530BCF48AB}">
      <dgm:prSet/>
      <dgm:spPr/>
      <dgm:t>
        <a:bodyPr/>
        <a:lstStyle/>
        <a:p>
          <a:endParaRPr lang="es-ES"/>
        </a:p>
      </dgm:t>
    </dgm:pt>
    <dgm:pt modelId="{D53F2469-A5B2-4564-824D-0743DF9FCD1E}" type="sibTrans" cxnId="{D47925BB-192A-4233-8320-44530BCF48AB}">
      <dgm:prSet/>
      <dgm:spPr/>
      <dgm:t>
        <a:bodyPr/>
        <a:lstStyle/>
        <a:p>
          <a:endParaRPr lang="es-ES"/>
        </a:p>
      </dgm:t>
    </dgm:pt>
    <dgm:pt modelId="{0D38D618-7780-4879-9556-CD5DF0953652}">
      <dgm:prSet phldrT="[Texto]"/>
      <dgm:spPr/>
      <dgm:t>
        <a:bodyPr/>
        <a:lstStyle/>
        <a:p>
          <a:pPr algn="just"/>
          <a:r>
            <a:rPr lang="es-CL" b="0" dirty="0" smtClean="0"/>
            <a:t>Promover políticas de incentivos que reduzcan la producción de gases efecto invernadero, residuos sólidos y perdidas y desperdicios de alimentos.</a:t>
          </a:r>
          <a:endParaRPr lang="es-ES" b="0" dirty="0"/>
        </a:p>
      </dgm:t>
    </dgm:pt>
    <dgm:pt modelId="{2F4134E4-75BD-4892-9D8F-33F91E56CA9F}" type="parTrans" cxnId="{FAEAFE1C-9947-4DC5-AB81-F3B5A06DD9C6}">
      <dgm:prSet/>
      <dgm:spPr/>
      <dgm:t>
        <a:bodyPr/>
        <a:lstStyle/>
        <a:p>
          <a:endParaRPr lang="es-ES"/>
        </a:p>
      </dgm:t>
    </dgm:pt>
    <dgm:pt modelId="{237ECAF6-7F80-4C18-9DEB-4EB871645AC6}" type="sibTrans" cxnId="{FAEAFE1C-9947-4DC5-AB81-F3B5A06DD9C6}">
      <dgm:prSet/>
      <dgm:spPr/>
      <dgm:t>
        <a:bodyPr/>
        <a:lstStyle/>
        <a:p>
          <a:endParaRPr lang="es-ES"/>
        </a:p>
      </dgm:t>
    </dgm:pt>
    <dgm:pt modelId="{2277C9A0-12DA-4494-96E2-18DD13737678}">
      <dgm:prSet phldrT="[Texto]"/>
      <dgm:spPr/>
      <dgm:t>
        <a:bodyPr/>
        <a:lstStyle/>
        <a:p>
          <a:pPr algn="just"/>
          <a:r>
            <a:rPr lang="es-ES" dirty="0" smtClean="0"/>
            <a:t>Agenda Urbana </a:t>
          </a:r>
          <a:endParaRPr lang="es-ES" dirty="0"/>
        </a:p>
      </dgm:t>
    </dgm:pt>
    <dgm:pt modelId="{7AAE8B58-D1D3-4EC6-9393-5B6317790341}" type="parTrans" cxnId="{DC27BF4E-9220-472C-8A59-1F7FDC048EBC}">
      <dgm:prSet/>
      <dgm:spPr/>
      <dgm:t>
        <a:bodyPr/>
        <a:lstStyle/>
        <a:p>
          <a:endParaRPr lang="es-ES"/>
        </a:p>
      </dgm:t>
    </dgm:pt>
    <dgm:pt modelId="{F13CCA6E-BCAD-4BF2-83C2-CAAE01B9FBEB}" type="sibTrans" cxnId="{DC27BF4E-9220-472C-8A59-1F7FDC048EBC}">
      <dgm:prSet/>
      <dgm:spPr/>
      <dgm:t>
        <a:bodyPr/>
        <a:lstStyle/>
        <a:p>
          <a:endParaRPr lang="es-ES"/>
        </a:p>
      </dgm:t>
    </dgm:pt>
    <dgm:pt modelId="{5BB790CD-57E7-408C-A4B4-2520E2275840}">
      <dgm:prSet phldrT="[Texto]"/>
      <dgm:spPr/>
      <dgm:t>
        <a:bodyPr/>
        <a:lstStyle/>
        <a:p>
          <a:pPr algn="just"/>
          <a:r>
            <a:rPr lang="es-CL" b="0" dirty="0" smtClean="0"/>
            <a:t>Alinear esfuerzos con la Nueva Agenda Urbana y apoyar a las ciudades a convertirse en agentes de cambio mediante la generación de políticas y medidas destinadas a posicionar el acceso a una alimentación saludable.</a:t>
          </a:r>
          <a:endParaRPr lang="es-ES" b="0" dirty="0"/>
        </a:p>
      </dgm:t>
    </dgm:pt>
    <dgm:pt modelId="{212D9EC2-FAF2-420E-925C-F96E3BCE7C26}" type="parTrans" cxnId="{EE70652E-49A7-495D-924E-0D5468E1E60B}">
      <dgm:prSet/>
      <dgm:spPr/>
      <dgm:t>
        <a:bodyPr/>
        <a:lstStyle/>
        <a:p>
          <a:endParaRPr lang="es-ES"/>
        </a:p>
      </dgm:t>
    </dgm:pt>
    <dgm:pt modelId="{767798E5-113B-485E-9048-E08A2C13BA23}" type="sibTrans" cxnId="{EE70652E-49A7-495D-924E-0D5468E1E60B}">
      <dgm:prSet/>
      <dgm:spPr/>
      <dgm:t>
        <a:bodyPr/>
        <a:lstStyle/>
        <a:p>
          <a:endParaRPr lang="es-ES"/>
        </a:p>
      </dgm:t>
    </dgm:pt>
    <dgm:pt modelId="{02A32837-3D74-4F9B-BFF1-C2CD04C831A2}" type="pres">
      <dgm:prSet presAssocID="{0B65D1CA-130D-4C87-921F-85D00A1B65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1569DF-9F7A-4206-85A6-6DBD727C8C63}" type="pres">
      <dgm:prSet presAssocID="{D4CF27B1-C8E3-4DE7-9AB3-8BC79C023359}" presName="parentLin" presStyleCnt="0"/>
      <dgm:spPr/>
    </dgm:pt>
    <dgm:pt modelId="{35101745-6F7A-4D94-B155-B8F092D20848}" type="pres">
      <dgm:prSet presAssocID="{D4CF27B1-C8E3-4DE7-9AB3-8BC79C02335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08C67E7-3A28-44E8-8F1D-DF8F2D98AFFA}" type="pres">
      <dgm:prSet presAssocID="{D4CF27B1-C8E3-4DE7-9AB3-8BC79C0233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32AF6-B985-4990-9803-EFA90D87BDCA}" type="pres">
      <dgm:prSet presAssocID="{D4CF27B1-C8E3-4DE7-9AB3-8BC79C023359}" presName="negativeSpace" presStyleCnt="0"/>
      <dgm:spPr/>
    </dgm:pt>
    <dgm:pt modelId="{9ED15055-63F1-42E2-B48A-8491AD006C6C}" type="pres">
      <dgm:prSet presAssocID="{D4CF27B1-C8E3-4DE7-9AB3-8BC79C02335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686F1-9B1E-4B18-812C-F9D848DE543C}" type="pres">
      <dgm:prSet presAssocID="{7193EFA6-59B5-4C2C-B021-578F59635DE2}" presName="spaceBetweenRectangles" presStyleCnt="0"/>
      <dgm:spPr/>
    </dgm:pt>
    <dgm:pt modelId="{CB72FBE8-3B20-42B1-982B-7C11D7B828D2}" type="pres">
      <dgm:prSet presAssocID="{EA036CBE-12DF-451F-B658-6DF1EE32F14A}" presName="parentLin" presStyleCnt="0"/>
      <dgm:spPr/>
    </dgm:pt>
    <dgm:pt modelId="{4CAE12B8-D71C-449D-9152-C6ED9A120A46}" type="pres">
      <dgm:prSet presAssocID="{EA036CBE-12DF-451F-B658-6DF1EE32F14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E484CDC-6467-4611-AA6B-EC4CD760035A}" type="pres">
      <dgm:prSet presAssocID="{EA036CBE-12DF-451F-B658-6DF1EE32F1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8DAAEC-E353-4675-B951-C060374A5793}" type="pres">
      <dgm:prSet presAssocID="{EA036CBE-12DF-451F-B658-6DF1EE32F14A}" presName="negativeSpace" presStyleCnt="0"/>
      <dgm:spPr/>
    </dgm:pt>
    <dgm:pt modelId="{5C8E9643-D8AC-4E99-9264-ACDFD2FE3436}" type="pres">
      <dgm:prSet presAssocID="{EA036CBE-12DF-451F-B658-6DF1EE32F1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E1ACD-AE1F-463C-9755-4C9534FE78F0}" type="pres">
      <dgm:prSet presAssocID="{D53F2469-A5B2-4564-824D-0743DF9FCD1E}" presName="spaceBetweenRectangles" presStyleCnt="0"/>
      <dgm:spPr/>
    </dgm:pt>
    <dgm:pt modelId="{38A629A5-5B50-472E-BA8F-D44ADCE5600C}" type="pres">
      <dgm:prSet presAssocID="{2277C9A0-12DA-4494-96E2-18DD13737678}" presName="parentLin" presStyleCnt="0"/>
      <dgm:spPr/>
    </dgm:pt>
    <dgm:pt modelId="{8C19AB70-517F-4CEC-A968-499020044427}" type="pres">
      <dgm:prSet presAssocID="{2277C9A0-12DA-4494-96E2-18DD13737678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ACC72189-F0DB-44C8-9219-2EEEC17CCAA7}" type="pres">
      <dgm:prSet presAssocID="{2277C9A0-12DA-4494-96E2-18DD137376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E17D8-ECDF-4107-9557-4CA31F525EED}" type="pres">
      <dgm:prSet presAssocID="{2277C9A0-12DA-4494-96E2-18DD13737678}" presName="negativeSpace" presStyleCnt="0"/>
      <dgm:spPr/>
    </dgm:pt>
    <dgm:pt modelId="{9A6DCCBB-14A0-458E-A545-F2DBE96CCED1}" type="pres">
      <dgm:prSet presAssocID="{2277C9A0-12DA-4494-96E2-18DD1373767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EAFE1C-9947-4DC5-AB81-F3B5A06DD9C6}" srcId="{EA036CBE-12DF-451F-B658-6DF1EE32F14A}" destId="{0D38D618-7780-4879-9556-CD5DF0953652}" srcOrd="0" destOrd="0" parTransId="{2F4134E4-75BD-4892-9D8F-33F91E56CA9F}" sibTransId="{237ECAF6-7F80-4C18-9DEB-4EB871645AC6}"/>
    <dgm:cxn modelId="{18371ACB-7644-431F-914E-8688FC440032}" type="presOf" srcId="{5BB790CD-57E7-408C-A4B4-2520E2275840}" destId="{9A6DCCBB-14A0-458E-A545-F2DBE96CCED1}" srcOrd="0" destOrd="0" presId="urn:microsoft.com/office/officeart/2005/8/layout/list1"/>
    <dgm:cxn modelId="{3EC1B0A9-8858-4D87-9957-63B807B6505A}" type="presOf" srcId="{EA036CBE-12DF-451F-B658-6DF1EE32F14A}" destId="{4CAE12B8-D71C-449D-9152-C6ED9A120A46}" srcOrd="0" destOrd="0" presId="urn:microsoft.com/office/officeart/2005/8/layout/list1"/>
    <dgm:cxn modelId="{01EE076E-0320-42C5-8526-087347A6B991}" type="presOf" srcId="{0B65D1CA-130D-4C87-921F-85D00A1B65A2}" destId="{02A32837-3D74-4F9B-BFF1-C2CD04C831A2}" srcOrd="0" destOrd="0" presId="urn:microsoft.com/office/officeart/2005/8/layout/list1"/>
    <dgm:cxn modelId="{A39F69F1-2E27-426C-BD1D-FDB16BCA93E7}" type="presOf" srcId="{EA036CBE-12DF-451F-B658-6DF1EE32F14A}" destId="{DE484CDC-6467-4611-AA6B-EC4CD760035A}" srcOrd="1" destOrd="0" presId="urn:microsoft.com/office/officeart/2005/8/layout/list1"/>
    <dgm:cxn modelId="{9C2A8E80-AF77-4307-BB27-3D99390667F8}" type="presOf" srcId="{D4CF27B1-C8E3-4DE7-9AB3-8BC79C023359}" destId="{35101745-6F7A-4D94-B155-B8F092D20848}" srcOrd="0" destOrd="0" presId="urn:microsoft.com/office/officeart/2005/8/layout/list1"/>
    <dgm:cxn modelId="{D47925BB-192A-4233-8320-44530BCF48AB}" srcId="{0B65D1CA-130D-4C87-921F-85D00A1B65A2}" destId="{EA036CBE-12DF-451F-B658-6DF1EE32F14A}" srcOrd="1" destOrd="0" parTransId="{362EFF9C-40F7-4F5D-B991-47A7FAFB74CF}" sibTransId="{D53F2469-A5B2-4564-824D-0743DF9FCD1E}"/>
    <dgm:cxn modelId="{F636899A-F992-42B1-8C30-CDFCBA479966}" type="presOf" srcId="{2277C9A0-12DA-4494-96E2-18DD13737678}" destId="{8C19AB70-517F-4CEC-A968-499020044427}" srcOrd="0" destOrd="0" presId="urn:microsoft.com/office/officeart/2005/8/layout/list1"/>
    <dgm:cxn modelId="{EE70652E-49A7-495D-924E-0D5468E1E60B}" srcId="{2277C9A0-12DA-4494-96E2-18DD13737678}" destId="{5BB790CD-57E7-408C-A4B4-2520E2275840}" srcOrd="0" destOrd="0" parTransId="{212D9EC2-FAF2-420E-925C-F96E3BCE7C26}" sibTransId="{767798E5-113B-485E-9048-E08A2C13BA23}"/>
    <dgm:cxn modelId="{61B3E9F8-6346-41E8-82B8-6667EF45D051}" type="presOf" srcId="{5862B61E-A330-40DD-8DC4-826FDB27BC6F}" destId="{9ED15055-63F1-42E2-B48A-8491AD006C6C}" srcOrd="0" destOrd="0" presId="urn:microsoft.com/office/officeart/2005/8/layout/list1"/>
    <dgm:cxn modelId="{F6D565B6-88F6-44AC-A29B-0D45F68D0453}" srcId="{0B65D1CA-130D-4C87-921F-85D00A1B65A2}" destId="{D4CF27B1-C8E3-4DE7-9AB3-8BC79C023359}" srcOrd="0" destOrd="0" parTransId="{7392E6DB-48B7-435E-A7F8-F161DDE70B7B}" sibTransId="{7193EFA6-59B5-4C2C-B021-578F59635DE2}"/>
    <dgm:cxn modelId="{DC27BF4E-9220-472C-8A59-1F7FDC048EBC}" srcId="{0B65D1CA-130D-4C87-921F-85D00A1B65A2}" destId="{2277C9A0-12DA-4494-96E2-18DD13737678}" srcOrd="2" destOrd="0" parTransId="{7AAE8B58-D1D3-4EC6-9393-5B6317790341}" sibTransId="{F13CCA6E-BCAD-4BF2-83C2-CAAE01B9FBEB}"/>
    <dgm:cxn modelId="{DFCB9431-297F-4D61-A216-82FCFBD92E05}" srcId="{D4CF27B1-C8E3-4DE7-9AB3-8BC79C023359}" destId="{5862B61E-A330-40DD-8DC4-826FDB27BC6F}" srcOrd="0" destOrd="0" parTransId="{B3ECB3AD-9EF8-42A7-9357-C9637259D1F2}" sibTransId="{CA5573D2-C512-4E60-B487-071FCD93CA71}"/>
    <dgm:cxn modelId="{1EEA543D-6AB9-4D90-8D98-908103886815}" type="presOf" srcId="{D4CF27B1-C8E3-4DE7-9AB3-8BC79C023359}" destId="{508C67E7-3A28-44E8-8F1D-DF8F2D98AFFA}" srcOrd="1" destOrd="0" presId="urn:microsoft.com/office/officeart/2005/8/layout/list1"/>
    <dgm:cxn modelId="{ACCF06F6-2FC6-405E-9623-D1961D46B711}" type="presOf" srcId="{0D38D618-7780-4879-9556-CD5DF0953652}" destId="{5C8E9643-D8AC-4E99-9264-ACDFD2FE3436}" srcOrd="0" destOrd="0" presId="urn:microsoft.com/office/officeart/2005/8/layout/list1"/>
    <dgm:cxn modelId="{64DAAB2F-453A-4CB2-A345-52C601046DC3}" type="presOf" srcId="{2277C9A0-12DA-4494-96E2-18DD13737678}" destId="{ACC72189-F0DB-44C8-9219-2EEEC17CCAA7}" srcOrd="1" destOrd="0" presId="urn:microsoft.com/office/officeart/2005/8/layout/list1"/>
    <dgm:cxn modelId="{DBC5045E-F98A-43BA-A454-5C7334DC7440}" type="presParOf" srcId="{02A32837-3D74-4F9B-BFF1-C2CD04C831A2}" destId="{561569DF-9F7A-4206-85A6-6DBD727C8C63}" srcOrd="0" destOrd="0" presId="urn:microsoft.com/office/officeart/2005/8/layout/list1"/>
    <dgm:cxn modelId="{A51CA34B-B8FF-47EA-BFA9-831F150FB7F7}" type="presParOf" srcId="{561569DF-9F7A-4206-85A6-6DBD727C8C63}" destId="{35101745-6F7A-4D94-B155-B8F092D20848}" srcOrd="0" destOrd="0" presId="urn:microsoft.com/office/officeart/2005/8/layout/list1"/>
    <dgm:cxn modelId="{8B085770-DDC1-4A74-AD4B-1219E44CACAA}" type="presParOf" srcId="{561569DF-9F7A-4206-85A6-6DBD727C8C63}" destId="{508C67E7-3A28-44E8-8F1D-DF8F2D98AFFA}" srcOrd="1" destOrd="0" presId="urn:microsoft.com/office/officeart/2005/8/layout/list1"/>
    <dgm:cxn modelId="{C85AB2EA-E11C-4263-96FE-DF7C0475AACF}" type="presParOf" srcId="{02A32837-3D74-4F9B-BFF1-C2CD04C831A2}" destId="{43232AF6-B985-4990-9803-EFA90D87BDCA}" srcOrd="1" destOrd="0" presId="urn:microsoft.com/office/officeart/2005/8/layout/list1"/>
    <dgm:cxn modelId="{A5764209-3445-441C-A75E-52C97DD6EAA8}" type="presParOf" srcId="{02A32837-3D74-4F9B-BFF1-C2CD04C831A2}" destId="{9ED15055-63F1-42E2-B48A-8491AD006C6C}" srcOrd="2" destOrd="0" presId="urn:microsoft.com/office/officeart/2005/8/layout/list1"/>
    <dgm:cxn modelId="{A155A3F6-1A5F-41B4-A833-372BEA8CFC74}" type="presParOf" srcId="{02A32837-3D74-4F9B-BFF1-C2CD04C831A2}" destId="{A0A686F1-9B1E-4B18-812C-F9D848DE543C}" srcOrd="3" destOrd="0" presId="urn:microsoft.com/office/officeart/2005/8/layout/list1"/>
    <dgm:cxn modelId="{F3CC6601-DACC-4C3F-8F11-274059E026D9}" type="presParOf" srcId="{02A32837-3D74-4F9B-BFF1-C2CD04C831A2}" destId="{CB72FBE8-3B20-42B1-982B-7C11D7B828D2}" srcOrd="4" destOrd="0" presId="urn:microsoft.com/office/officeart/2005/8/layout/list1"/>
    <dgm:cxn modelId="{B0FAEF4B-B316-4193-9C20-F84787B76370}" type="presParOf" srcId="{CB72FBE8-3B20-42B1-982B-7C11D7B828D2}" destId="{4CAE12B8-D71C-449D-9152-C6ED9A120A46}" srcOrd="0" destOrd="0" presId="urn:microsoft.com/office/officeart/2005/8/layout/list1"/>
    <dgm:cxn modelId="{79E8CCA4-C60B-49C1-B9E3-D4ECC093EB79}" type="presParOf" srcId="{CB72FBE8-3B20-42B1-982B-7C11D7B828D2}" destId="{DE484CDC-6467-4611-AA6B-EC4CD760035A}" srcOrd="1" destOrd="0" presId="urn:microsoft.com/office/officeart/2005/8/layout/list1"/>
    <dgm:cxn modelId="{365D536B-A6F1-4FDF-9967-9FC7F6890063}" type="presParOf" srcId="{02A32837-3D74-4F9B-BFF1-C2CD04C831A2}" destId="{358DAAEC-E353-4675-B951-C060374A5793}" srcOrd="5" destOrd="0" presId="urn:microsoft.com/office/officeart/2005/8/layout/list1"/>
    <dgm:cxn modelId="{E815E491-DF1F-4B36-8F20-6836B4D6EA64}" type="presParOf" srcId="{02A32837-3D74-4F9B-BFF1-C2CD04C831A2}" destId="{5C8E9643-D8AC-4E99-9264-ACDFD2FE3436}" srcOrd="6" destOrd="0" presId="urn:microsoft.com/office/officeart/2005/8/layout/list1"/>
    <dgm:cxn modelId="{748C9399-4751-436C-A61B-B31ABD0D8856}" type="presParOf" srcId="{02A32837-3D74-4F9B-BFF1-C2CD04C831A2}" destId="{E7FE1ACD-AE1F-463C-9755-4C9534FE78F0}" srcOrd="7" destOrd="0" presId="urn:microsoft.com/office/officeart/2005/8/layout/list1"/>
    <dgm:cxn modelId="{2EC6DED0-5E94-4E4D-AA07-4437C6945D6B}" type="presParOf" srcId="{02A32837-3D74-4F9B-BFF1-C2CD04C831A2}" destId="{38A629A5-5B50-472E-BA8F-D44ADCE5600C}" srcOrd="8" destOrd="0" presId="urn:microsoft.com/office/officeart/2005/8/layout/list1"/>
    <dgm:cxn modelId="{308CC5C1-5C5C-4260-99A3-FC728ADEDBF2}" type="presParOf" srcId="{38A629A5-5B50-472E-BA8F-D44ADCE5600C}" destId="{8C19AB70-517F-4CEC-A968-499020044427}" srcOrd="0" destOrd="0" presId="urn:microsoft.com/office/officeart/2005/8/layout/list1"/>
    <dgm:cxn modelId="{7E0B7816-D3D4-4DEF-A675-2E35225EE927}" type="presParOf" srcId="{38A629A5-5B50-472E-BA8F-D44ADCE5600C}" destId="{ACC72189-F0DB-44C8-9219-2EEEC17CCAA7}" srcOrd="1" destOrd="0" presId="urn:microsoft.com/office/officeart/2005/8/layout/list1"/>
    <dgm:cxn modelId="{F985D86E-0A94-403E-A1ED-0937F79D2568}" type="presParOf" srcId="{02A32837-3D74-4F9B-BFF1-C2CD04C831A2}" destId="{2A2E17D8-ECDF-4107-9557-4CA31F525EED}" srcOrd="9" destOrd="0" presId="urn:microsoft.com/office/officeart/2005/8/layout/list1"/>
    <dgm:cxn modelId="{9CACDE2E-6D55-433C-8585-D61DE00E3FEA}" type="presParOf" srcId="{02A32837-3D74-4F9B-BFF1-C2CD04C831A2}" destId="{9A6DCCBB-14A0-458E-A545-F2DBE96CCE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FD730-BA52-4557-80EA-AADC46A8108E}">
      <dsp:nvSpPr>
        <dsp:cNvPr id="0" name=""/>
        <dsp:cNvSpPr/>
      </dsp:nvSpPr>
      <dsp:spPr>
        <a:xfrm>
          <a:off x="640474" y="0"/>
          <a:ext cx="1983433" cy="19846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155" tIns="17780" rIns="109155" bIns="1778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Calibri" panose="020F0502020204030204"/>
              <a:ea typeface="+mn-ea"/>
              <a:cs typeface="+mn-cs"/>
            </a:rPr>
            <a:t>Downstream</a:t>
          </a:r>
          <a:endParaRPr lang="es-CL" sz="1400" b="1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Calibri" panose="020F0502020204030204"/>
              <a:ea typeface="+mn-ea"/>
              <a:cs typeface="+mn-cs"/>
            </a:rPr>
            <a:t>Con la urbanización y el cambio de dieta </a:t>
          </a:r>
          <a:endParaRPr lang="es-ES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930941" y="290647"/>
        <a:ext cx="1402499" cy="1403369"/>
      </dsp:txXfrm>
    </dsp:sp>
    <dsp:sp modelId="{63FAF42E-4E89-47D2-98A3-B23BFEAE4D34}">
      <dsp:nvSpPr>
        <dsp:cNvPr id="0" name=""/>
        <dsp:cNvSpPr/>
      </dsp:nvSpPr>
      <dsp:spPr>
        <a:xfrm>
          <a:off x="2254747" y="0"/>
          <a:ext cx="1983433" cy="19834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155" tIns="17780" rIns="109155" bIns="1778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Calibri" panose="020F0502020204030204"/>
              <a:ea typeface="+mn-ea"/>
              <a:cs typeface="+mn-cs"/>
            </a:rPr>
            <a:t>Midstream-downstream</a:t>
          </a:r>
          <a:endParaRPr lang="es-ES" sz="1400" b="1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>
              <a:latin typeface="Calibri" panose="020F0502020204030204"/>
              <a:ea typeface="+mn-ea"/>
              <a:cs typeface="+mn-cs"/>
            </a:rPr>
            <a:t> Con evoluciones en el retail, el comercio mayorista, la logística el procesamiento </a:t>
          </a:r>
          <a:endParaRPr lang="es-E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2545214" y="290467"/>
        <a:ext cx="1402499" cy="1402499"/>
      </dsp:txXfrm>
    </dsp:sp>
    <dsp:sp modelId="{3D2D1072-6E76-4EA6-AF4E-DDF433A6B825}">
      <dsp:nvSpPr>
        <dsp:cNvPr id="0" name=""/>
        <dsp:cNvSpPr/>
      </dsp:nvSpPr>
      <dsp:spPr>
        <a:xfrm>
          <a:off x="4153857" y="0"/>
          <a:ext cx="1983433" cy="1983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155" tIns="17780" rIns="109155" bIns="1778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Calibri" panose="020F0502020204030204"/>
              <a:ea typeface="+mn-ea"/>
              <a:cs typeface="+mn-cs"/>
            </a:rPr>
            <a:t>Upstream</a:t>
          </a:r>
          <a:endParaRPr lang="es-ES" sz="1400" b="1" kern="1200">
            <a:latin typeface="Calibri" panose="020F0502020204030204"/>
            <a:ea typeface="+mn-ea"/>
            <a:cs typeface="+mn-cs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Calibri" panose="020F0502020204030204"/>
              <a:ea typeface="+mn-ea"/>
              <a:cs typeface="+mn-cs"/>
            </a:rPr>
            <a:t>Con la intensificación de la agricultura y el cambio en las cadenas de suministro de insumos agrícolas</a:t>
          </a:r>
          <a:endParaRPr lang="es-E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4444324" y="290467"/>
        <a:ext cx="1402499" cy="140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BDDA1-54C8-488B-A2FE-3121F0F5FAF1}">
      <dsp:nvSpPr>
        <dsp:cNvPr id="0" name=""/>
        <dsp:cNvSpPr/>
      </dsp:nvSpPr>
      <dsp:spPr>
        <a:xfrm rot="5400000">
          <a:off x="5052717" y="-2127544"/>
          <a:ext cx="638931" cy="50561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Prevalencia </a:t>
          </a:r>
          <a:r>
            <a:rPr lang="es-CL" sz="1200" b="1" kern="1200" dirty="0" smtClean="0"/>
            <a:t>más alta de desnutrición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kern="1200" dirty="0" smtClean="0"/>
            <a:t>Mortalidad en niños menores de 5 años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kern="1200" dirty="0" smtClean="0"/>
            <a:t>Sobrepeso en los adultos sigue rondando el 28 %.</a:t>
          </a:r>
          <a:endParaRPr lang="es-ES" sz="1200" kern="1200" dirty="0"/>
        </a:p>
      </dsp:txBody>
      <dsp:txXfrm rot="-5400000">
        <a:off x="2844097" y="112266"/>
        <a:ext cx="5024982" cy="576551"/>
      </dsp:txXfrm>
    </dsp:sp>
    <dsp:sp modelId="{CCD6F1B5-FBE5-428C-9441-FF93126E3D69}">
      <dsp:nvSpPr>
        <dsp:cNvPr id="0" name=""/>
        <dsp:cNvSpPr/>
      </dsp:nvSpPr>
      <dsp:spPr>
        <a:xfrm>
          <a:off x="0" y="1210"/>
          <a:ext cx="2844096" cy="798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Sistemas alimentarios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tradicionales</a:t>
          </a:r>
          <a:endParaRPr lang="es-ES" sz="1600" kern="1200" dirty="0"/>
        </a:p>
      </dsp:txBody>
      <dsp:txXfrm>
        <a:off x="38988" y="40198"/>
        <a:ext cx="2766120" cy="720687"/>
      </dsp:txXfrm>
    </dsp:sp>
    <dsp:sp modelId="{1C85322A-3707-4217-940F-B99AA864AD59}">
      <dsp:nvSpPr>
        <dsp:cNvPr id="0" name=""/>
        <dsp:cNvSpPr/>
      </dsp:nvSpPr>
      <dsp:spPr>
        <a:xfrm rot="5400000">
          <a:off x="5052717" y="-1288947"/>
          <a:ext cx="638931" cy="50561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kern="1200" dirty="0" smtClean="0"/>
            <a:t>Niveles moderados en todas las cargas de la malnutrición</a:t>
          </a:r>
          <a:r>
            <a:rPr lang="es-CL" sz="1200" kern="1200" dirty="0" smtClean="0"/>
            <a:t>: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kern="1200" dirty="0" smtClean="0"/>
            <a:t>Desnutrición, sobrepeso y obesidad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kern="1200" dirty="0" smtClean="0"/>
            <a:t>Carencias de micronutrientes</a:t>
          </a:r>
          <a:r>
            <a:rPr lang="es-CL" sz="1200" kern="1200" dirty="0" smtClean="0"/>
            <a:t>. </a:t>
          </a:r>
          <a:endParaRPr lang="es-ES" sz="1200" kern="1200" dirty="0"/>
        </a:p>
      </dsp:txBody>
      <dsp:txXfrm rot="-5400000">
        <a:off x="2844097" y="950863"/>
        <a:ext cx="5024982" cy="576551"/>
      </dsp:txXfrm>
    </dsp:sp>
    <dsp:sp modelId="{CCCE1C84-40A1-4C70-83FD-559E94716D51}">
      <dsp:nvSpPr>
        <dsp:cNvPr id="0" name=""/>
        <dsp:cNvSpPr/>
      </dsp:nvSpPr>
      <dsp:spPr>
        <a:xfrm>
          <a:off x="0" y="839807"/>
          <a:ext cx="2844096" cy="7986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Sistemas alimentarios mixtos</a:t>
          </a:r>
          <a:endParaRPr lang="es-ES" sz="1600" kern="1200" dirty="0"/>
        </a:p>
      </dsp:txBody>
      <dsp:txXfrm>
        <a:off x="38988" y="878795"/>
        <a:ext cx="2766120" cy="720687"/>
      </dsp:txXfrm>
    </dsp:sp>
    <dsp:sp modelId="{4F7CC20D-E5B8-4A3C-8193-771336C50E53}">
      <dsp:nvSpPr>
        <dsp:cNvPr id="0" name=""/>
        <dsp:cNvSpPr/>
      </dsp:nvSpPr>
      <dsp:spPr>
        <a:xfrm rot="5400000">
          <a:off x="5052717" y="-450350"/>
          <a:ext cx="638931" cy="50561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kern="1200" dirty="0" smtClean="0"/>
            <a:t>Niveles de desnutrición, sobrepeso y obesidad más altos</a:t>
          </a:r>
          <a:r>
            <a:rPr lang="es-CL" sz="1200" kern="1200" dirty="0" smtClean="0"/>
            <a:t>, especialmente entre los </a:t>
          </a:r>
          <a:r>
            <a:rPr lang="es-CL" sz="1200" b="1" kern="1200" dirty="0" smtClean="0"/>
            <a:t>adultos</a:t>
          </a:r>
          <a:r>
            <a:rPr lang="es-CL" sz="1200" kern="1200" dirty="0" smtClean="0"/>
            <a:t>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La </a:t>
          </a:r>
          <a:r>
            <a:rPr lang="es-CL" sz="1200" b="1" u="sng" kern="1200" dirty="0" smtClean="0"/>
            <a:t>anemia</a:t>
          </a:r>
          <a:r>
            <a:rPr lang="es-CL" sz="1200" kern="1200" dirty="0" smtClean="0"/>
            <a:t> afectando a casi el </a:t>
          </a:r>
          <a:r>
            <a:rPr lang="es-CL" sz="1200" b="1" kern="1200" dirty="0" smtClean="0"/>
            <a:t>20% de la población </a:t>
          </a:r>
          <a:endParaRPr lang="es-ES" sz="1200" kern="1200" dirty="0"/>
        </a:p>
      </dsp:txBody>
      <dsp:txXfrm rot="-5400000">
        <a:off x="2844097" y="1789460"/>
        <a:ext cx="5024982" cy="576551"/>
      </dsp:txXfrm>
    </dsp:sp>
    <dsp:sp modelId="{08C38B28-EE2D-40D1-93DA-EAEE9DB8C277}">
      <dsp:nvSpPr>
        <dsp:cNvPr id="0" name=""/>
        <dsp:cNvSpPr/>
      </dsp:nvSpPr>
      <dsp:spPr>
        <a:xfrm>
          <a:off x="0" y="1678404"/>
          <a:ext cx="2844096" cy="7986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Sistemas alimentarios modernos</a:t>
          </a:r>
          <a:endParaRPr lang="es-ES" sz="1600" kern="1200" dirty="0"/>
        </a:p>
      </dsp:txBody>
      <dsp:txXfrm>
        <a:off x="38988" y="1717392"/>
        <a:ext cx="2766120" cy="720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7B0-77CD-45C5-AEEB-AF0EB37B38F7}">
      <dsp:nvSpPr>
        <dsp:cNvPr id="0" name=""/>
        <dsp:cNvSpPr/>
      </dsp:nvSpPr>
      <dsp:spPr>
        <a:xfrm>
          <a:off x="3981" y="530205"/>
          <a:ext cx="1234373" cy="163383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La sostenibilidad de la cadena alimentaria</a:t>
          </a:r>
          <a:endParaRPr lang="es-ES" sz="1400" kern="1200" dirty="0"/>
        </a:p>
      </dsp:txBody>
      <dsp:txXfrm>
        <a:off x="40135" y="566359"/>
        <a:ext cx="1162065" cy="1561526"/>
      </dsp:txXfrm>
    </dsp:sp>
    <dsp:sp modelId="{AA16AE49-F8D2-4AAA-B557-4AF10A6E9F54}">
      <dsp:nvSpPr>
        <dsp:cNvPr id="0" name=""/>
        <dsp:cNvSpPr/>
      </dsp:nvSpPr>
      <dsp:spPr>
        <a:xfrm>
          <a:off x="1361792" y="1194060"/>
          <a:ext cx="261687" cy="30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361792" y="1255285"/>
        <a:ext cx="183181" cy="183674"/>
      </dsp:txXfrm>
    </dsp:sp>
    <dsp:sp modelId="{A8A929E0-9952-49B5-BEF8-7B3C3A998D98}">
      <dsp:nvSpPr>
        <dsp:cNvPr id="0" name=""/>
        <dsp:cNvSpPr/>
      </dsp:nvSpPr>
      <dsp:spPr>
        <a:xfrm>
          <a:off x="1732104" y="530205"/>
          <a:ext cx="1234373" cy="1633834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La promoción de productos locales</a:t>
          </a:r>
          <a:endParaRPr lang="es-ES" sz="1600" kern="1200" dirty="0"/>
        </a:p>
      </dsp:txBody>
      <dsp:txXfrm>
        <a:off x="1768258" y="566359"/>
        <a:ext cx="1162065" cy="1561526"/>
      </dsp:txXfrm>
    </dsp:sp>
    <dsp:sp modelId="{82EE9DA3-DA31-489B-A38C-D245BD0A2AF3}">
      <dsp:nvSpPr>
        <dsp:cNvPr id="0" name=""/>
        <dsp:cNvSpPr/>
      </dsp:nvSpPr>
      <dsp:spPr>
        <a:xfrm>
          <a:off x="3089914" y="1194060"/>
          <a:ext cx="261687" cy="30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089914" y="1255285"/>
        <a:ext cx="183181" cy="183674"/>
      </dsp:txXfrm>
    </dsp:sp>
    <dsp:sp modelId="{A8408958-812A-44ED-B97A-4F2CF142AEFD}">
      <dsp:nvSpPr>
        <dsp:cNvPr id="0" name=""/>
        <dsp:cNvSpPr/>
      </dsp:nvSpPr>
      <dsp:spPr>
        <a:xfrm>
          <a:off x="3460226" y="530205"/>
          <a:ext cx="1234373" cy="1633834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El abastecimiento del canal moderno</a:t>
          </a:r>
          <a:endParaRPr lang="es-ES" sz="1200" kern="1200" dirty="0"/>
        </a:p>
      </dsp:txBody>
      <dsp:txXfrm>
        <a:off x="3496380" y="566359"/>
        <a:ext cx="1162065" cy="1561526"/>
      </dsp:txXfrm>
    </dsp:sp>
    <dsp:sp modelId="{ADF9EE6E-AF21-4F19-A7D4-AB4405250C04}">
      <dsp:nvSpPr>
        <dsp:cNvPr id="0" name=""/>
        <dsp:cNvSpPr/>
      </dsp:nvSpPr>
      <dsp:spPr>
        <a:xfrm>
          <a:off x="4818036" y="1194060"/>
          <a:ext cx="261687" cy="30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818036" y="1255285"/>
        <a:ext cx="183181" cy="183674"/>
      </dsp:txXfrm>
    </dsp:sp>
    <dsp:sp modelId="{07FDECCB-884E-4A08-958B-0BBD17A86C48}">
      <dsp:nvSpPr>
        <dsp:cNvPr id="0" name=""/>
        <dsp:cNvSpPr/>
      </dsp:nvSpPr>
      <dsp:spPr>
        <a:xfrm>
          <a:off x="5188348" y="530205"/>
          <a:ext cx="1234373" cy="163383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La diversidad y calidad de la oferta de frutas, verduras, carnes y pescados, otros productos.</a:t>
          </a:r>
          <a:endParaRPr lang="es-ES" sz="1300" kern="1200" dirty="0"/>
        </a:p>
      </dsp:txBody>
      <dsp:txXfrm>
        <a:off x="5224502" y="566359"/>
        <a:ext cx="1162065" cy="1561526"/>
      </dsp:txXfrm>
    </dsp:sp>
    <dsp:sp modelId="{3BA117FE-7AAA-4AA5-A34A-D2E5B62F27A6}">
      <dsp:nvSpPr>
        <dsp:cNvPr id="0" name=""/>
        <dsp:cNvSpPr/>
      </dsp:nvSpPr>
      <dsp:spPr>
        <a:xfrm>
          <a:off x="6546159" y="1194060"/>
          <a:ext cx="261687" cy="30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6546159" y="1255285"/>
        <a:ext cx="183181" cy="183674"/>
      </dsp:txXfrm>
    </dsp:sp>
    <dsp:sp modelId="{87F8248F-308D-47B8-AD14-237E36368222}">
      <dsp:nvSpPr>
        <dsp:cNvPr id="0" name=""/>
        <dsp:cNvSpPr/>
      </dsp:nvSpPr>
      <dsp:spPr>
        <a:xfrm>
          <a:off x="6916471" y="530205"/>
          <a:ext cx="1234373" cy="163383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La generación de información</a:t>
          </a:r>
          <a:r>
            <a:rPr lang="es-CL" sz="1300" kern="1200" dirty="0" smtClean="0"/>
            <a:t>.</a:t>
          </a:r>
          <a:endParaRPr lang="es-ES" sz="1300" kern="1200" dirty="0"/>
        </a:p>
      </dsp:txBody>
      <dsp:txXfrm>
        <a:off x="6952625" y="566359"/>
        <a:ext cx="1162065" cy="1561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15055-63F1-42E2-B48A-8491AD006C6C}">
      <dsp:nvSpPr>
        <dsp:cNvPr id="0" name=""/>
        <dsp:cNvSpPr/>
      </dsp:nvSpPr>
      <dsp:spPr>
        <a:xfrm>
          <a:off x="0" y="379362"/>
          <a:ext cx="8577832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735" tIns="437388" rIns="665735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b="0" kern="1200" dirty="0" smtClean="0"/>
            <a:t>Diseñar políticas de producción de alimentos saludables que disminuyan los precios de los alimentos en las poblaciones vulnerables.</a:t>
          </a:r>
          <a:endParaRPr lang="es-ES" sz="2100" b="0" kern="1200" dirty="0"/>
        </a:p>
      </dsp:txBody>
      <dsp:txXfrm>
        <a:off x="0" y="379362"/>
        <a:ext cx="8577832" cy="1488374"/>
      </dsp:txXfrm>
    </dsp:sp>
    <dsp:sp modelId="{508C67E7-3A28-44E8-8F1D-DF8F2D98AFFA}">
      <dsp:nvSpPr>
        <dsp:cNvPr id="0" name=""/>
        <dsp:cNvSpPr/>
      </dsp:nvSpPr>
      <dsp:spPr>
        <a:xfrm>
          <a:off x="428891" y="69402"/>
          <a:ext cx="6004482" cy="6199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55" tIns="0" rIns="2269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Disponibilidad</a:t>
          </a:r>
          <a:endParaRPr lang="es-ES" sz="2100" kern="1200" dirty="0"/>
        </a:p>
      </dsp:txBody>
      <dsp:txXfrm>
        <a:off x="459153" y="99664"/>
        <a:ext cx="5943958" cy="559396"/>
      </dsp:txXfrm>
    </dsp:sp>
    <dsp:sp modelId="{5C8E9643-D8AC-4E99-9264-ACDFD2FE3436}">
      <dsp:nvSpPr>
        <dsp:cNvPr id="0" name=""/>
        <dsp:cNvSpPr/>
      </dsp:nvSpPr>
      <dsp:spPr>
        <a:xfrm>
          <a:off x="0" y="2291097"/>
          <a:ext cx="857783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735" tIns="437388" rIns="665735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b="0" kern="1200" dirty="0" smtClean="0"/>
            <a:t>Focalizar esfuerzos para una gobernanza de los sistemas alimentarios que vincule el sector público y privado, estableciendo mecanismos que impulsen el acceso a alimentos saludables especialmente para las poblaciones más vulnerables.</a:t>
          </a:r>
          <a:endParaRPr lang="es-ES" sz="2100" b="0" kern="1200" dirty="0"/>
        </a:p>
      </dsp:txBody>
      <dsp:txXfrm>
        <a:off x="0" y="2291097"/>
        <a:ext cx="8577832" cy="1786050"/>
      </dsp:txXfrm>
    </dsp:sp>
    <dsp:sp modelId="{DE484CDC-6467-4611-AA6B-EC4CD760035A}">
      <dsp:nvSpPr>
        <dsp:cNvPr id="0" name=""/>
        <dsp:cNvSpPr/>
      </dsp:nvSpPr>
      <dsp:spPr>
        <a:xfrm>
          <a:off x="428891" y="1981137"/>
          <a:ext cx="6004482" cy="61992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55" tIns="0" rIns="22695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Acceso a los alimentos y hábitos saludables</a:t>
          </a:r>
          <a:endParaRPr lang="es-ES" sz="2100" kern="1200" dirty="0"/>
        </a:p>
      </dsp:txBody>
      <dsp:txXfrm>
        <a:off x="459153" y="2011399"/>
        <a:ext cx="5943958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15055-63F1-42E2-B48A-8491AD006C6C}">
      <dsp:nvSpPr>
        <dsp:cNvPr id="0" name=""/>
        <dsp:cNvSpPr/>
      </dsp:nvSpPr>
      <dsp:spPr>
        <a:xfrm>
          <a:off x="0" y="662022"/>
          <a:ext cx="857783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735" tIns="374904" rIns="665735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Comprender las brechas entre la oferta y la demanda de alimentos saludables y proponer estrategias donde los pequeños productores y la agricultura familiar sea una de los principales proveedores de alimentos.</a:t>
          </a:r>
          <a:endParaRPr lang="es-ES" sz="1800" b="0" kern="1200" dirty="0"/>
        </a:p>
      </dsp:txBody>
      <dsp:txXfrm>
        <a:off x="0" y="662022"/>
        <a:ext cx="8577832" cy="1275750"/>
      </dsp:txXfrm>
    </dsp:sp>
    <dsp:sp modelId="{508C67E7-3A28-44E8-8F1D-DF8F2D98AFFA}">
      <dsp:nvSpPr>
        <dsp:cNvPr id="0" name=""/>
        <dsp:cNvSpPr/>
      </dsp:nvSpPr>
      <dsp:spPr>
        <a:xfrm>
          <a:off x="428891" y="396342"/>
          <a:ext cx="6004482" cy="531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55" tIns="0" rIns="2269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Vinculación de los pequeños productores a los mercados </a:t>
          </a:r>
          <a:endParaRPr lang="es-ES" sz="1800" kern="1200" dirty="0"/>
        </a:p>
      </dsp:txBody>
      <dsp:txXfrm>
        <a:off x="454830" y="422281"/>
        <a:ext cx="5952604" cy="479482"/>
      </dsp:txXfrm>
    </dsp:sp>
    <dsp:sp modelId="{5C8E9643-D8AC-4E99-9264-ACDFD2FE3436}">
      <dsp:nvSpPr>
        <dsp:cNvPr id="0" name=""/>
        <dsp:cNvSpPr/>
      </dsp:nvSpPr>
      <dsp:spPr>
        <a:xfrm>
          <a:off x="0" y="2300652"/>
          <a:ext cx="857783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735" tIns="374904" rIns="665735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Promover políticas de incentivos que reduzcan la producción de gases efecto invernadero, residuos sólidos y perdidas y desperdicios de alimentos.</a:t>
          </a:r>
          <a:endParaRPr lang="es-ES" sz="1800" b="0" kern="1200" dirty="0"/>
        </a:p>
      </dsp:txBody>
      <dsp:txXfrm>
        <a:off x="0" y="2300652"/>
        <a:ext cx="8577832" cy="1020600"/>
      </dsp:txXfrm>
    </dsp:sp>
    <dsp:sp modelId="{DE484CDC-6467-4611-AA6B-EC4CD760035A}">
      <dsp:nvSpPr>
        <dsp:cNvPr id="0" name=""/>
        <dsp:cNvSpPr/>
      </dsp:nvSpPr>
      <dsp:spPr>
        <a:xfrm>
          <a:off x="428891" y="2034972"/>
          <a:ext cx="6004482" cy="53136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55" tIns="0" rIns="2269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Conservación de los recursos naturales</a:t>
          </a:r>
          <a:endParaRPr lang="es-ES" sz="1800" kern="1200" dirty="0"/>
        </a:p>
      </dsp:txBody>
      <dsp:txXfrm>
        <a:off x="454830" y="2060911"/>
        <a:ext cx="5952604" cy="479482"/>
      </dsp:txXfrm>
    </dsp:sp>
    <dsp:sp modelId="{9A6DCCBB-14A0-458E-A545-F2DBE96CCED1}">
      <dsp:nvSpPr>
        <dsp:cNvPr id="0" name=""/>
        <dsp:cNvSpPr/>
      </dsp:nvSpPr>
      <dsp:spPr>
        <a:xfrm>
          <a:off x="0" y="3684132"/>
          <a:ext cx="857783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735" tIns="374904" rIns="665735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Alinear esfuerzos con la Nueva Agenda Urbana y apoyar a las ciudades a convertirse en agentes de cambio mediante la generación de políticas y medidas destinadas a posicionar el acceso a una alimentación saludable.</a:t>
          </a:r>
          <a:endParaRPr lang="es-ES" sz="1800" b="0" kern="1200" dirty="0"/>
        </a:p>
      </dsp:txBody>
      <dsp:txXfrm>
        <a:off x="0" y="3684132"/>
        <a:ext cx="8577832" cy="1275750"/>
      </dsp:txXfrm>
    </dsp:sp>
    <dsp:sp modelId="{ACC72189-F0DB-44C8-9219-2EEEC17CCAA7}">
      <dsp:nvSpPr>
        <dsp:cNvPr id="0" name=""/>
        <dsp:cNvSpPr/>
      </dsp:nvSpPr>
      <dsp:spPr>
        <a:xfrm>
          <a:off x="428891" y="3418452"/>
          <a:ext cx="6004482" cy="53136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55" tIns="0" rIns="22695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Agenda Urbana </a:t>
          </a:r>
          <a:endParaRPr lang="es-ES" sz="1800" kern="1200" dirty="0"/>
        </a:p>
      </dsp:txBody>
      <dsp:txXfrm>
        <a:off x="454830" y="3444391"/>
        <a:ext cx="595260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0B195-90D4-AE49-985E-3D0C3ED0E18C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EABE-7C8A-9247-B51B-BB3EC3CC91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7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0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30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7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7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94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81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0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2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54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59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F02A-2CE6-FC48-8C46-4917A33C4BCF}" type="datetimeFigureOut">
              <a:rPr lang="es-ES" smtClean="0"/>
              <a:t>14/10/2019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CCC4-E314-6047-934E-E20080970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6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77125" y="5321300"/>
            <a:ext cx="6400800" cy="17526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Carolina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Trivelli</a:t>
            </a:r>
          </a:p>
          <a:p>
            <a:pPr algn="r">
              <a:lnSpc>
                <a:spcPct val="80000"/>
              </a:lnSpc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Julio A.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Berdegué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PE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PE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P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octubre 2019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0" y="2057400"/>
            <a:ext cx="7505700" cy="2592024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524" y="1396128"/>
            <a:ext cx="8700476" cy="250233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ES_tradnl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_tradnl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_tradnl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_tradnl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6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Transformación rural</a:t>
            </a:r>
            <a:r>
              <a:rPr lang="es-PE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PE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4800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Pensando el futuro de         América Latina y el Caribe</a:t>
            </a:r>
            <a:endParaRPr lang="es-ES" sz="4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0309" t="12471" r="32431" b="4810"/>
          <a:stretch/>
        </p:blipFill>
        <p:spPr bwMode="auto">
          <a:xfrm>
            <a:off x="0" y="-1"/>
            <a:ext cx="9226296" cy="7829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3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600" b="1" dirty="0" smtClean="0">
                <a:solidFill>
                  <a:srgbClr val="FFFF00"/>
                </a:solidFill>
              </a:rPr>
              <a:t>CONCLUSIONES</a:t>
            </a:r>
            <a:r>
              <a:rPr lang="es-CL" sz="3600" dirty="0"/>
              <a:t/>
            </a:r>
            <a:br>
              <a:rPr lang="es-CL" sz="3600" dirty="0"/>
            </a:br>
            <a:r>
              <a:rPr lang="es-CL" dirty="0"/>
              <a:t/>
            </a:r>
            <a:br>
              <a:rPr lang="es-CL" dirty="0"/>
            </a:b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4908" y="1475873"/>
            <a:ext cx="8100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/>
              <a:t>Los </a:t>
            </a:r>
            <a:r>
              <a:rPr lang="es-CL" sz="2000" dirty="0"/>
              <a:t>cambios en los sistemas alimentarios están generando </a:t>
            </a:r>
            <a:r>
              <a:rPr lang="es-CL" sz="2000" b="1" dirty="0"/>
              <a:t>nuevas preocupaciones y desafíos </a:t>
            </a:r>
            <a:r>
              <a:rPr lang="es-CL" sz="2000" dirty="0"/>
              <a:t>en cuanto a la </a:t>
            </a:r>
            <a:r>
              <a:rPr lang="es-CL" sz="2000" b="1" dirty="0"/>
              <a:t>nutrición, la huella ecológica de las cadenas de valor alimentarias</a:t>
            </a:r>
            <a:r>
              <a:rPr lang="es-CL" sz="2000" dirty="0"/>
              <a:t>, y la respectiva participación de los pequeños productores</a:t>
            </a:r>
            <a:r>
              <a:rPr lang="es-CL" sz="2000" dirty="0" smtClean="0"/>
              <a:t>.</a:t>
            </a:r>
            <a:r>
              <a:rPr lang="es-CL" sz="2000" dirty="0"/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4908" y="5060400"/>
            <a:ext cx="8515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/>
              <a:t>En un momento de </a:t>
            </a:r>
            <a:r>
              <a:rPr lang="es-CL" sz="2000" b="1" dirty="0" smtClean="0"/>
              <a:t>rápida urbanización</a:t>
            </a:r>
            <a:r>
              <a:rPr lang="es-CL" sz="2000" dirty="0" smtClean="0"/>
              <a:t>, las </a:t>
            </a:r>
            <a:r>
              <a:rPr lang="es-CL" sz="2000" b="1" dirty="0" smtClean="0"/>
              <a:t>ciudades</a:t>
            </a:r>
            <a:r>
              <a:rPr lang="es-CL" sz="2000" dirty="0" smtClean="0"/>
              <a:t> se están convirtiendo en </a:t>
            </a:r>
            <a:r>
              <a:rPr lang="es-CL" sz="2000" b="1" dirty="0" smtClean="0"/>
              <a:t>agentes de cambio </a:t>
            </a:r>
            <a:r>
              <a:rPr lang="es-CL" sz="2000" dirty="0" smtClean="0"/>
              <a:t>cada vez más</a:t>
            </a:r>
            <a:r>
              <a:rPr lang="es-CL" sz="2000" b="1" dirty="0" smtClean="0"/>
              <a:t> importantes</a:t>
            </a:r>
            <a:r>
              <a:rPr lang="es-CL" sz="2000" dirty="0" smtClean="0"/>
              <a:t>, incluso en lo que refiere a las </a:t>
            </a:r>
            <a:r>
              <a:rPr lang="es-CL" sz="2000" b="1" dirty="0" smtClean="0"/>
              <a:t>políticas y medidas </a:t>
            </a:r>
            <a:r>
              <a:rPr lang="es-CL" sz="2000" dirty="0" smtClean="0"/>
              <a:t>destinadas a proporcionar </a:t>
            </a:r>
            <a:r>
              <a:rPr lang="es-CL" sz="2000" b="1" dirty="0" smtClean="0"/>
              <a:t>acceso a una alimentación saludable para todos.</a:t>
            </a:r>
            <a:endParaRPr lang="es-CL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414908" y="3057709"/>
            <a:ext cx="82052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/>
              <a:t>Existe la necesidad de contar con </a:t>
            </a:r>
            <a:r>
              <a:rPr lang="es-CL" sz="2000" b="1" dirty="0"/>
              <a:t>políticas públicas que promuevan dietas y hábitos saludables </a:t>
            </a:r>
            <a:r>
              <a:rPr lang="es-CL" sz="2000" dirty="0"/>
              <a:t>para abordar las opciones alimentarias de la población, en un </a:t>
            </a:r>
            <a:r>
              <a:rPr lang="es-CL" sz="2000" b="1" dirty="0"/>
              <a:t>entorno</a:t>
            </a:r>
            <a:r>
              <a:rPr lang="es-CL" sz="2000" dirty="0"/>
              <a:t> en donde los sistemas alimentarios </a:t>
            </a:r>
            <a:r>
              <a:rPr lang="es-CL" sz="2000" b="1" dirty="0"/>
              <a:t>articulen</a:t>
            </a:r>
            <a:r>
              <a:rPr lang="es-CL" sz="2000" dirty="0"/>
              <a:t> de mejor forma a </a:t>
            </a:r>
            <a:r>
              <a:rPr lang="es-CL" sz="2000" b="1" dirty="0"/>
              <a:t>los actores y procesos </a:t>
            </a:r>
            <a:r>
              <a:rPr lang="es-CL" sz="2000" dirty="0"/>
              <a:t>para hacer frente a la </a:t>
            </a:r>
            <a:r>
              <a:rPr lang="es-CL" sz="2000" b="1" dirty="0"/>
              <a:t>epidemia del sobrepeso y la obesidad.</a:t>
            </a:r>
          </a:p>
        </p:txBody>
      </p:sp>
    </p:spTree>
    <p:extLst>
      <p:ext uri="{BB962C8B-B14F-4D97-AF65-F5344CB8AC3E}">
        <p14:creationId xmlns:p14="http://schemas.microsoft.com/office/powerpoint/2010/main" val="5663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/>
          <a:srcRect l="20098" t="12647" r="21291" b="5440"/>
          <a:stretch/>
        </p:blipFill>
        <p:spPr bwMode="auto">
          <a:xfrm>
            <a:off x="0" y="-104775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4535124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80000"/>
              </a:lnSpc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Joao Marcelo Intini </a:t>
            </a:r>
          </a:p>
          <a:p>
            <a:pPr algn="r">
              <a:lnSpc>
                <a:spcPct val="80000"/>
              </a:lnSpc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Estelle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Jac</a:t>
            </a:r>
            <a:endParaRPr lang="es-ES_tradnl" sz="2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>
              <a:lnSpc>
                <a:spcPct val="80000"/>
              </a:lnSpc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David Torres </a:t>
            </a:r>
          </a:p>
          <a:p>
            <a:pPr algn="r">
              <a:lnSpc>
                <a:spcPct val="80000"/>
              </a:lnSpc>
            </a:pPr>
            <a:r>
              <a:rPr lang="es-PE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PE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PE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octubre 2019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0" y="590550"/>
            <a:ext cx="7505700" cy="2592024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04" y="144960"/>
            <a:ext cx="7210496" cy="250233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s-ES_tradnl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_tradnl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_tradnl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_tradnl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_tradnl" sz="6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Transformar los Sistemas Alimentarios para alcanzar los ODS</a:t>
            </a:r>
            <a:r>
              <a:rPr lang="es-PE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PE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ES" sz="4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933450" y="4069623"/>
            <a:ext cx="8229600" cy="20688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CL" sz="10300" b="1" dirty="0" smtClean="0">
                <a:solidFill>
                  <a:srgbClr val="FFFF00"/>
                </a:solidFill>
              </a:rPr>
              <a:t>MUCHAS GRACIAS </a:t>
            </a:r>
            <a:r>
              <a:rPr lang="es-CL" sz="10300" dirty="0" smtClean="0"/>
              <a:t/>
            </a:r>
            <a:br>
              <a:rPr lang="es-CL" sz="10300" dirty="0" smtClean="0"/>
            </a:br>
            <a:endParaRPr lang="es-ES" sz="10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Los Sistemas </a:t>
            </a:r>
            <a:r>
              <a:rPr lang="es-ES" sz="3200" b="1" dirty="0">
                <a:solidFill>
                  <a:schemeClr val="bg1"/>
                </a:solidFill>
              </a:rPr>
              <a:t>A</a:t>
            </a:r>
            <a:r>
              <a:rPr lang="es-ES" sz="3200" b="1" dirty="0" smtClean="0">
                <a:solidFill>
                  <a:schemeClr val="bg1"/>
                </a:solidFill>
              </a:rPr>
              <a:t>limentarios</a:t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smtClean="0">
                <a:solidFill>
                  <a:schemeClr val="bg1"/>
                </a:solidFill>
              </a:rPr>
              <a:t>Importancia – Transformaciones 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97279" y="4091720"/>
            <a:ext cx="715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Transformaciones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interconectadas de los SA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producto de la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globalización</a:t>
            </a:r>
            <a:endParaRPr lang="es-C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1387912"/>
            <a:ext cx="4663503" cy="2525720"/>
          </a:xfrm>
          <a:prstGeom prst="rect">
            <a:avLst/>
          </a:prstGeom>
          <a:noFill/>
        </p:spPr>
      </p:pic>
      <p:sp>
        <p:nvSpPr>
          <p:cNvPr id="14" name="Rectángulo 13"/>
          <p:cNvSpPr/>
          <p:nvPr/>
        </p:nvSpPr>
        <p:spPr>
          <a:xfrm>
            <a:off x="4910328" y="1496610"/>
            <a:ext cx="4105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L" dirty="0"/>
              <a:t>Sistema alimentario sostenible es un sistema alimentario que garantiza la </a:t>
            </a:r>
            <a:r>
              <a:rPr lang="es-CL" i="1" dirty="0"/>
              <a:t>seguridad alimentaria y la nutrición </a:t>
            </a:r>
            <a:r>
              <a:rPr lang="es-CL" dirty="0"/>
              <a:t>para todas las personas de tal forma que no se pongan en </a:t>
            </a:r>
            <a:r>
              <a:rPr lang="es-CL" i="1" dirty="0"/>
              <a:t>riesgo las bases económicas, sociales y ambientales </a:t>
            </a:r>
            <a:r>
              <a:rPr lang="es-CL" dirty="0"/>
              <a:t>que permiten proporcionar </a:t>
            </a:r>
            <a:r>
              <a:rPr lang="es-CL" i="1" dirty="0"/>
              <a:t>seguridad alimentaria y nutrición a las generaciones futuras</a:t>
            </a:r>
            <a:r>
              <a:rPr lang="es-CL" dirty="0"/>
              <a:t>”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-1" y="3865233"/>
            <a:ext cx="9877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Fuente: FAO (2017</a:t>
            </a:r>
            <a:r>
              <a:rPr lang="es-CL" sz="800" dirty="0" smtClean="0"/>
              <a:t>)</a:t>
            </a:r>
            <a:endParaRPr lang="es-CL" sz="800" dirty="0"/>
          </a:p>
        </p:txBody>
      </p:sp>
      <p:sp>
        <p:nvSpPr>
          <p:cNvPr id="16" name="Rectángulo 15"/>
          <p:cNvSpPr/>
          <p:nvPr/>
        </p:nvSpPr>
        <p:spPr>
          <a:xfrm>
            <a:off x="1728215" y="65686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800" dirty="0"/>
              <a:t>Elaboración propia en base a </a:t>
            </a:r>
            <a:r>
              <a:rPr lang="es-CL" sz="800" dirty="0" err="1"/>
              <a:t>Reardon</a:t>
            </a:r>
            <a:r>
              <a:rPr lang="es-CL" sz="800" dirty="0"/>
              <a:t> y </a:t>
            </a:r>
            <a:r>
              <a:rPr lang="es-CL" sz="800" dirty="0" err="1"/>
              <a:t>Timmer</a:t>
            </a:r>
            <a:r>
              <a:rPr lang="es-CL" sz="800" dirty="0"/>
              <a:t> (2014).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875864408"/>
              </p:ext>
            </p:extLst>
          </p:nvPr>
        </p:nvGraphicFramePr>
        <p:xfrm>
          <a:off x="1214119" y="4449842"/>
          <a:ext cx="6520181" cy="198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42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Cambios en las </a:t>
            </a:r>
            <a:r>
              <a:rPr lang="es-ES" sz="3200" b="1" dirty="0" smtClean="0">
                <a:solidFill>
                  <a:srgbClr val="FFFF00"/>
                </a:solidFill>
              </a:rPr>
              <a:t>cadenas </a:t>
            </a:r>
            <a:r>
              <a:rPr lang="es-ES" sz="3200" b="1" dirty="0">
                <a:solidFill>
                  <a:srgbClr val="FFFF00"/>
                </a:solidFill>
              </a:rPr>
              <a:t>de suministro de alimentos</a:t>
            </a:r>
            <a:r>
              <a:rPr lang="es-ES" sz="3200" b="1" dirty="0">
                <a:solidFill>
                  <a:schemeClr val="bg1"/>
                </a:solidFill>
              </a:rPr>
              <a:t> y entornos </a:t>
            </a:r>
            <a:r>
              <a:rPr lang="es-ES" sz="3200" b="1" dirty="0" smtClean="0">
                <a:solidFill>
                  <a:schemeClr val="bg1"/>
                </a:solidFill>
              </a:rPr>
              <a:t>alimentarios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5" y="1892659"/>
            <a:ext cx="4828032" cy="38214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1998" y="1507772"/>
            <a:ext cx="4049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Caracterizadas cada vez más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por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una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coordinación vertical.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79438" y="3654296"/>
            <a:ext cx="3907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integración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de las instalaciones de producción primaria, procesado y distribución, la automatización del procesado a gran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escala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07990" y="5234027"/>
            <a:ext cx="4169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Tienen una </a:t>
            </a:r>
            <a:r>
              <a:rPr lang="es-CL" dirty="0"/>
              <a:t>mayor </a:t>
            </a:r>
            <a:r>
              <a:rPr lang="es-CL" dirty="0" smtClean="0"/>
              <a:t>concentración del </a:t>
            </a:r>
            <a:r>
              <a:rPr lang="es-CL" dirty="0"/>
              <a:t>capital y conocimientos, y </a:t>
            </a:r>
            <a:r>
              <a:rPr lang="es-CL" dirty="0" smtClean="0"/>
              <a:t>del </a:t>
            </a:r>
            <a:r>
              <a:rPr lang="es-CL" dirty="0"/>
              <a:t>sector </a:t>
            </a:r>
            <a:r>
              <a:rPr lang="es-CL" dirty="0" smtClean="0"/>
              <a:t>agroalimentario.  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4906704" y="2589741"/>
            <a:ext cx="390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Con número </a:t>
            </a:r>
            <a:r>
              <a:rPr lang="es-CL" dirty="0"/>
              <a:t>más reducido de </a:t>
            </a:r>
            <a:r>
              <a:rPr lang="es-CL" dirty="0" smtClean="0"/>
              <a:t>agentes en los procesos como: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429766" y="5835655"/>
            <a:ext cx="3913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dirty="0"/>
              <a:t>Fuente: El concepto de la rueda se ha adaptado de </a:t>
            </a:r>
            <a:r>
              <a:rPr lang="es-CL" sz="800" dirty="0" err="1"/>
              <a:t>Ranganathan</a:t>
            </a:r>
            <a:r>
              <a:rPr lang="es-CL" sz="800" dirty="0"/>
              <a:t> et al. (2016). Tomado de: HLPE. 2017.</a:t>
            </a:r>
          </a:p>
        </p:txBody>
      </p:sp>
    </p:spTree>
    <p:extLst>
      <p:ext uri="{BB962C8B-B14F-4D97-AF65-F5344CB8AC3E}">
        <p14:creationId xmlns:p14="http://schemas.microsoft.com/office/powerpoint/2010/main" val="20072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Cambios en las cadenas </a:t>
            </a:r>
            <a:r>
              <a:rPr lang="es-ES" sz="3200" b="1" dirty="0">
                <a:solidFill>
                  <a:schemeClr val="bg1"/>
                </a:solidFill>
              </a:rPr>
              <a:t>de suministro de alimentos y </a:t>
            </a:r>
            <a:r>
              <a:rPr lang="es-ES" sz="3200" b="1" dirty="0">
                <a:solidFill>
                  <a:srgbClr val="FFFF00"/>
                </a:solidFill>
              </a:rPr>
              <a:t>entornos </a:t>
            </a:r>
            <a:r>
              <a:rPr lang="es-ES" sz="3200" b="1" dirty="0" smtClean="0">
                <a:solidFill>
                  <a:srgbClr val="FFFF00"/>
                </a:solidFill>
              </a:rPr>
              <a:t>alimentarios 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/>
          <a:srcRect l="13541" t="19036" r="14915" b="20344"/>
          <a:stretch/>
        </p:blipFill>
        <p:spPr bwMode="auto">
          <a:xfrm>
            <a:off x="1285526" y="1649515"/>
            <a:ext cx="6490650" cy="265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425196" y="1113072"/>
            <a:ext cx="84719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Prevalencia de resultados en materia de salud y nutrición en diferentes tipos de sistemas alimentarios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12609" y="3997567"/>
            <a:ext cx="1027845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954405" algn="l"/>
              </a:tabLst>
            </a:pPr>
            <a:r>
              <a:rPr lang="es-CL" sz="800" b="1" dirty="0"/>
              <a:t>Fuente</a:t>
            </a:r>
            <a:r>
              <a:rPr lang="es-CL" sz="8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HLPE (2017</a:t>
            </a:r>
            <a:r>
              <a:rPr lang="es-CL" sz="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L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2419451" y="5580689"/>
            <a:ext cx="626806" cy="2630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Flecha derecha 24"/>
          <p:cNvSpPr/>
          <p:nvPr/>
        </p:nvSpPr>
        <p:spPr>
          <a:xfrm>
            <a:off x="2423853" y="6264711"/>
            <a:ext cx="626806" cy="2630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863142401"/>
              </p:ext>
            </p:extLst>
          </p:nvPr>
        </p:nvGraphicFramePr>
        <p:xfrm>
          <a:off x="653796" y="4305980"/>
          <a:ext cx="7900269" cy="247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50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FFFF00"/>
                </a:solidFill>
              </a:rPr>
              <a:t>Mercados de alimentos </a:t>
            </a:r>
            <a:r>
              <a:rPr lang="es-CL" sz="3200" b="1" dirty="0">
                <a:solidFill>
                  <a:schemeClr val="bg1"/>
                </a:solidFill>
              </a:rPr>
              <a:t>e implicaciones en el </a:t>
            </a:r>
            <a:r>
              <a:rPr lang="es-CL" sz="3200" b="1" dirty="0" smtClean="0">
                <a:solidFill>
                  <a:schemeClr val="bg1"/>
                </a:solidFill>
              </a:rPr>
              <a:t>Sistema </a:t>
            </a:r>
            <a:r>
              <a:rPr lang="es-CL" sz="3200" b="1" dirty="0">
                <a:solidFill>
                  <a:schemeClr val="bg1"/>
                </a:solidFill>
              </a:rPr>
              <a:t>A</a:t>
            </a:r>
            <a:r>
              <a:rPr lang="es-CL" sz="3200" b="1" dirty="0" smtClean="0">
                <a:solidFill>
                  <a:schemeClr val="bg1"/>
                </a:solidFill>
              </a:rPr>
              <a:t>limentario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595"/>
            <a:ext cx="5901596" cy="4468589"/>
          </a:xfrm>
          <a:prstGeom prst="rect">
            <a:avLst/>
          </a:prstGeom>
          <a:noFill/>
          <a:ln w="0">
            <a:noFill/>
            <a:prstDash val="dash"/>
          </a:ln>
        </p:spPr>
      </p:pic>
      <p:sp>
        <p:nvSpPr>
          <p:cNvPr id="3" name="Rectángulo 2"/>
          <p:cNvSpPr/>
          <p:nvPr/>
        </p:nvSpPr>
        <p:spPr>
          <a:xfrm>
            <a:off x="5901596" y="2638764"/>
            <a:ext cx="3043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predominio de los supermercados permite una presencia mayoritaria sobre la producción, distribución y comercio, en particular mediante la relación directa con los abastecedores </a:t>
            </a:r>
            <a:r>
              <a:rPr lang="es-ES" sz="800" dirty="0"/>
              <a:t>(FAO 2017)</a:t>
            </a:r>
            <a:endParaRPr lang="es-CL" sz="800" dirty="0"/>
          </a:p>
        </p:txBody>
      </p:sp>
      <p:sp>
        <p:nvSpPr>
          <p:cNvPr id="6" name="Rectángulo 5"/>
          <p:cNvSpPr/>
          <p:nvPr/>
        </p:nvSpPr>
        <p:spPr>
          <a:xfrm>
            <a:off x="2002534" y="1152913"/>
            <a:ext cx="607958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Presencia internacional de cadenas globales y regionales</a:t>
            </a:r>
            <a:endParaRPr lang="es-C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12999" y="6240879"/>
            <a:ext cx="1665841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800" b="1" dirty="0"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ILACAD </a:t>
            </a:r>
            <a:r>
              <a:rPr lang="es-CL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Retail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 (2013</a:t>
            </a:r>
            <a:r>
              <a:rPr lang="es-CL" sz="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L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FFFF00"/>
                </a:solidFill>
              </a:rPr>
              <a:t>Mercados de alimentos </a:t>
            </a:r>
            <a:r>
              <a:rPr lang="es-CL" sz="3200" b="1" dirty="0">
                <a:solidFill>
                  <a:schemeClr val="bg1"/>
                </a:solidFill>
              </a:rPr>
              <a:t>e implicaciones en el S</a:t>
            </a:r>
            <a:r>
              <a:rPr lang="es-CL" sz="3200" b="1" dirty="0" smtClean="0">
                <a:solidFill>
                  <a:schemeClr val="bg1"/>
                </a:solidFill>
              </a:rPr>
              <a:t>istema </a:t>
            </a:r>
            <a:r>
              <a:rPr lang="es-CL" sz="3200" b="1" dirty="0">
                <a:solidFill>
                  <a:schemeClr val="bg1"/>
                </a:solidFill>
              </a:rPr>
              <a:t>A</a:t>
            </a:r>
            <a:r>
              <a:rPr lang="es-CL" sz="3200" b="1" dirty="0" smtClean="0">
                <a:solidFill>
                  <a:schemeClr val="bg1"/>
                </a:solidFill>
              </a:rPr>
              <a:t>limentario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" y="4336293"/>
            <a:ext cx="8446770" cy="2149125"/>
          </a:xfrm>
          <a:prstGeom prst="rect">
            <a:avLst/>
          </a:prstGeom>
          <a:noFill/>
        </p:spPr>
      </p:pic>
      <p:sp>
        <p:nvSpPr>
          <p:cNvPr id="10" name="Rectángulo 9"/>
          <p:cNvSpPr/>
          <p:nvPr/>
        </p:nvSpPr>
        <p:spPr>
          <a:xfrm>
            <a:off x="140350" y="3621602"/>
            <a:ext cx="855878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Consecuencias importantes en los sistemas alimentarios frente las características de la comercialización moderna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28540" r="47283" b="3651"/>
          <a:stretch/>
        </p:blipFill>
        <p:spPr bwMode="auto">
          <a:xfrm>
            <a:off x="140350" y="1247378"/>
            <a:ext cx="2460767" cy="2192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294385" y="1264986"/>
            <a:ext cx="530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Top 10, retails alimenticios de America Latina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733675" y="1663605"/>
            <a:ext cx="60537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2000" dirty="0"/>
              <a:t>L</a:t>
            </a:r>
            <a:r>
              <a:rPr lang="es-ES" sz="2000" dirty="0" smtClean="0"/>
              <a:t>as </a:t>
            </a:r>
            <a:r>
              <a:rPr lang="es-ES" sz="2000" dirty="0"/>
              <a:t>ventas de los 10 primeros retailers de América Latina alcanzaron casi el 60% de las ventas de la región en el 2013, </a:t>
            </a:r>
            <a:r>
              <a:rPr lang="es-ES" sz="2000" dirty="0" smtClean="0"/>
              <a:t>lo cual representa alrededor de 139</a:t>
            </a:r>
            <a:r>
              <a:rPr lang="es-ES" sz="2000" dirty="0"/>
              <a:t> 232 millones USD.</a:t>
            </a:r>
            <a:endParaRPr lang="es-CL" sz="2000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182880" y="3592711"/>
            <a:ext cx="8668512" cy="0"/>
          </a:xfrm>
          <a:prstGeom prst="line">
            <a:avLst/>
          </a:prstGeom>
          <a:ln w="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40350" y="3373247"/>
            <a:ext cx="1665841" cy="233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800" b="1" dirty="0"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ILACAD </a:t>
            </a:r>
            <a:r>
              <a:rPr lang="es-CL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Retail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 (2013</a:t>
            </a:r>
            <a:r>
              <a:rPr lang="es-CL" sz="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L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9983" y="6399014"/>
            <a:ext cx="13580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dirty="0"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L" sz="800" dirty="0">
                <a:ea typeface="Calibri" panose="020F0502020204030204" pitchFamily="34" charset="0"/>
                <a:cs typeface="Times New Roman" panose="02020603050405020304" pitchFamily="18" charset="0"/>
              </a:rPr>
              <a:t>Elaboración propia.</a:t>
            </a:r>
          </a:p>
        </p:txBody>
      </p:sp>
    </p:spTree>
    <p:extLst>
      <p:ext uri="{BB962C8B-B14F-4D97-AF65-F5344CB8AC3E}">
        <p14:creationId xmlns:p14="http://schemas.microsoft.com/office/powerpoint/2010/main" val="18262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FFFF00"/>
                </a:solidFill>
              </a:rPr>
              <a:t>Mercados de alimentos </a:t>
            </a:r>
            <a:r>
              <a:rPr lang="es-CL" sz="3200" b="1" dirty="0">
                <a:solidFill>
                  <a:schemeClr val="bg1"/>
                </a:solidFill>
              </a:rPr>
              <a:t>e implicaciones en el </a:t>
            </a:r>
            <a:r>
              <a:rPr lang="es-CL" sz="3200" b="1" dirty="0" smtClean="0">
                <a:solidFill>
                  <a:schemeClr val="bg1"/>
                </a:solidFill>
              </a:rPr>
              <a:t>Sistema </a:t>
            </a:r>
            <a:r>
              <a:rPr lang="es-CL" sz="3200" b="1" dirty="0">
                <a:solidFill>
                  <a:schemeClr val="bg1"/>
                </a:solidFill>
              </a:rPr>
              <a:t>A</a:t>
            </a:r>
            <a:r>
              <a:rPr lang="es-CL" sz="3200" b="1" dirty="0" smtClean="0">
                <a:solidFill>
                  <a:schemeClr val="bg1"/>
                </a:solidFill>
              </a:rPr>
              <a:t>limentario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7783" y="1116410"/>
            <a:ext cx="764837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Mercados tradicionales de comercialización  </a:t>
            </a:r>
            <a:endParaRPr lang="es-C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8" y="1703782"/>
            <a:ext cx="3049712" cy="259380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3276600" y="1536380"/>
            <a:ext cx="5867400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dirty="0" smtClean="0"/>
              <a:t>Los </a:t>
            </a:r>
            <a:r>
              <a:rPr lang="es-ES" dirty="0"/>
              <a:t>mercados mayoristas siguen manteniendo un papel muy importante en el abastecimiento del comercio minorista tradicional de varios países de América </a:t>
            </a:r>
            <a:r>
              <a:rPr lang="es-ES" dirty="0" smtClean="0"/>
              <a:t>Latina. Ejemplo de su aporte: 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70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% de la producción agropecuaria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es-ES" dirty="0" smtClean="0"/>
              <a:t>México - CONACCA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% de las hortalizas frescas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en Argentina </a:t>
            </a:r>
            <a:endParaRPr lang="es-ES" b="1" dirty="0" smtClean="0"/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90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% de las frutas consumidas en Chile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dirty="0" smtClean="0"/>
              <a:t>Lo Valledor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67894" y="4397958"/>
            <a:ext cx="87622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dirty="0"/>
              <a:t>En la actualidad se han identificado mas de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293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mercados mayoristas </a:t>
            </a:r>
            <a:r>
              <a:rPr lang="es-ES" dirty="0"/>
              <a:t>en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ALC</a:t>
            </a:r>
            <a:r>
              <a:rPr lang="es-ES" dirty="0" smtClean="0"/>
              <a:t>, </a:t>
            </a:r>
            <a:r>
              <a:rPr lang="es-ES" dirty="0"/>
              <a:t>los cuales son clave </a:t>
            </a:r>
            <a:r>
              <a:rPr lang="es-CL" dirty="0" smtClean="0"/>
              <a:t>para: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37953643"/>
              </p:ext>
            </p:extLst>
          </p:nvPr>
        </p:nvGraphicFramePr>
        <p:xfrm>
          <a:off x="557783" y="4545391"/>
          <a:ext cx="8154826" cy="269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5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600" b="1" dirty="0" smtClean="0">
                <a:solidFill>
                  <a:srgbClr val="FFFF00"/>
                </a:solidFill>
              </a:rPr>
              <a:t>Acciones </a:t>
            </a:r>
            <a:r>
              <a:rPr lang="es-ES" sz="3600" b="1" dirty="0">
                <a:solidFill>
                  <a:srgbClr val="FFFF00"/>
                </a:solidFill>
              </a:rPr>
              <a:t>positivas </a:t>
            </a:r>
            <a:r>
              <a:rPr lang="es-ES" sz="3600" b="1" dirty="0">
                <a:solidFill>
                  <a:schemeClr val="bg1"/>
                </a:solidFill>
              </a:rPr>
              <a:t>para los </a:t>
            </a:r>
            <a:r>
              <a:rPr lang="es-ES" sz="3600" b="1" dirty="0" smtClean="0">
                <a:solidFill>
                  <a:schemeClr val="bg1"/>
                </a:solidFill>
              </a:rPr>
              <a:t>Sistemas </a:t>
            </a:r>
            <a:r>
              <a:rPr lang="es-ES" sz="3600" b="1" dirty="0">
                <a:solidFill>
                  <a:schemeClr val="bg1"/>
                </a:solidFill>
              </a:rPr>
              <a:t>A</a:t>
            </a:r>
            <a:r>
              <a:rPr lang="es-ES" sz="3600" b="1" dirty="0" smtClean="0">
                <a:solidFill>
                  <a:schemeClr val="bg1"/>
                </a:solidFill>
              </a:rPr>
              <a:t>limentarios</a:t>
            </a:r>
            <a:r>
              <a:rPr lang="es-CL" dirty="0"/>
              <a:t/>
            </a:r>
            <a:br>
              <a:rPr lang="es-CL" dirty="0"/>
            </a:br>
            <a:endParaRPr lang="es-ES" sz="3200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0369812"/>
              </p:ext>
            </p:extLst>
          </p:nvPr>
        </p:nvGraphicFramePr>
        <p:xfrm>
          <a:off x="142876" y="1568450"/>
          <a:ext cx="8577832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8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-1" y="0"/>
            <a:ext cx="9143999" cy="1133856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783" y="-2992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600" b="1" dirty="0" smtClean="0">
                <a:solidFill>
                  <a:srgbClr val="FFFF00"/>
                </a:solidFill>
              </a:rPr>
              <a:t>Acciones </a:t>
            </a:r>
            <a:r>
              <a:rPr lang="es-ES" sz="3600" b="1" dirty="0">
                <a:solidFill>
                  <a:srgbClr val="FFFF00"/>
                </a:solidFill>
              </a:rPr>
              <a:t>positivas </a:t>
            </a:r>
            <a:r>
              <a:rPr lang="es-ES" sz="3600" b="1" dirty="0">
                <a:solidFill>
                  <a:schemeClr val="bg1"/>
                </a:solidFill>
              </a:rPr>
              <a:t>para los </a:t>
            </a:r>
            <a:r>
              <a:rPr lang="es-ES" sz="3600" b="1" dirty="0" smtClean="0">
                <a:solidFill>
                  <a:schemeClr val="bg1"/>
                </a:solidFill>
              </a:rPr>
              <a:t>Sistemas Alimentarios</a:t>
            </a:r>
            <a:r>
              <a:rPr lang="es-CL" dirty="0"/>
              <a:t/>
            </a:r>
            <a:br>
              <a:rPr lang="es-CL" dirty="0"/>
            </a:br>
            <a:endParaRPr lang="es-ES" sz="3200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39903101"/>
              </p:ext>
            </p:extLst>
          </p:nvPr>
        </p:nvGraphicFramePr>
        <p:xfrm>
          <a:off x="283082" y="1254124"/>
          <a:ext cx="8577832" cy="535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9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74DCA5E8CEA4E912B7198CE871E35" ma:contentTypeVersion="8" ma:contentTypeDescription="Creare un nuovo documento." ma:contentTypeScope="" ma:versionID="d2314fad0e3a7c879aaadd85273b68c3">
  <xsd:schema xmlns:xsd="http://www.w3.org/2001/XMLSchema" xmlns:xs="http://www.w3.org/2001/XMLSchema" xmlns:p="http://schemas.microsoft.com/office/2006/metadata/properties" xmlns:ns3="3c9ac98d-36e3-464e-9a3d-571690e2b8cf" targetNamespace="http://schemas.microsoft.com/office/2006/metadata/properties" ma:root="true" ma:fieldsID="68898abe9a58f75e0d346d78d4dcc83d" ns3:_="">
    <xsd:import namespace="3c9ac98d-36e3-464e-9a3d-571690e2b8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ac98d-36e3-464e-9a3d-571690e2b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333B5-941E-461A-9193-443ACF89FD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c9ac98d-36e3-464e-9a3d-571690e2b8c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861146-8ADB-4298-A293-8B52AD827D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11D60-9C20-44B3-825F-A78CF7D81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ac98d-36e3-464e-9a3d-571690e2b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885</Words>
  <Application>Microsoft Office PowerPoint</Application>
  <PresentationFormat>Presentación en pantalla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Tema de Office</vt:lpstr>
      <vt:lpstr>   Transformación rural Pensando el futuro de         América Latina y el Caribe</vt:lpstr>
      <vt:lpstr>Los Sistemas Alimentarios Importancia – Transformaciones  </vt:lpstr>
      <vt:lpstr>Cambios en las cadenas de suministro de alimentos y entornos alimentarios </vt:lpstr>
      <vt:lpstr>Cambios en las cadenas de suministro de alimentos y entornos alimentarios </vt:lpstr>
      <vt:lpstr>Mercados de alimentos e implicaciones en el Sistema Alimentario</vt:lpstr>
      <vt:lpstr>Mercados de alimentos e implicaciones en el Sistema Alimentario</vt:lpstr>
      <vt:lpstr>Mercados de alimentos e implicaciones en el Sistema Alimentario</vt:lpstr>
      <vt:lpstr> Acciones positivas para los Sistemas Alimentarios </vt:lpstr>
      <vt:lpstr> Acciones positivas para los Sistemas Alimentarios </vt:lpstr>
      <vt:lpstr>  CONCLUSIONES  </vt:lpstr>
      <vt:lpstr>   Transformar los Sistemas Alimentarios para alcanzar los ODS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Transformación rural  Pensando el futuro de América Latina y el Caribe</dc:title>
  <dc:subject/>
  <dc:creator>Carolina Trivelli</dc:creator>
  <cp:keywords/>
  <dc:description/>
  <cp:lastModifiedBy>TorresGallardo, Jose (FAORLC)</cp:lastModifiedBy>
  <cp:revision>192</cp:revision>
  <cp:lastPrinted>2019-10-14T12:08:35Z</cp:lastPrinted>
  <dcterms:created xsi:type="dcterms:W3CDTF">2019-09-03T23:16:09Z</dcterms:created>
  <dcterms:modified xsi:type="dcterms:W3CDTF">2019-10-14T12:16:43Z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0x01010069574DCA5E8CEA4E912B7198CE871E35</vt:lpwstr>
  </property>
</Properties>
</file>