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69" r:id="rId5"/>
    <p:sldId id="275" r:id="rId6"/>
    <p:sldId id="279" r:id="rId7"/>
    <p:sldId id="276" r:id="rId8"/>
    <p:sldId id="281" r:id="rId9"/>
    <p:sldId id="280" r:id="rId10"/>
    <p:sldId id="274" r:id="rId11"/>
    <p:sldId id="282" r:id="rId12"/>
    <p:sldId id="25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885" autoAdjust="0"/>
  </p:normalViewPr>
  <p:slideViewPr>
    <p:cSldViewPr snapToGrid="0">
      <p:cViewPr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FD31-44D1-44FE-8EA1-849A254C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424ED-1633-4B94-868B-86D6D2E5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6780-3B1E-4F56-AA2B-F573DBDF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14EA-274B-44CC-ADFA-0135673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8FA0-3D15-40FC-AC39-86B77BCF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ED34-6B92-4B21-8EDE-4C82E48B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3ED23-4E9C-468F-BCF3-4B331393F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AF0C-D1B0-4F33-A0C8-91C3B5D5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E4E8-16C1-462F-8CD1-1B94BB78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C7EB-EECB-41BC-ACF1-DD5C2C61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703E5-2D96-4500-9A26-7E689018E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E0D12-F03E-4F6F-8538-1AC616715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43825-B4DD-4493-A9FE-B8C4B8F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972F2-07A6-4A6A-891D-4CBC3E88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F343-DBB7-4FDA-BD3A-556AF43A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AC7-6BF8-40AF-9EA3-28EBD2BB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2C85-B818-4E55-AEEB-026CFC99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5567-46FF-4E10-8560-D923C468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AE1E-E7F4-494E-ADC9-9C28C8F6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08239-2E0D-4FE4-8984-E1F70C8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4BB3-BA33-4BC7-8A4F-7852E661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7D91-31A4-4F78-8EE9-03887843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E48B-87A6-4578-8CAF-753452C6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075B0-0E00-4589-B18B-2C7FA5B5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55E3-6BB4-435A-B1FE-B8733759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6032-C95F-43F4-A4D9-F0095975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B031-023F-4DA0-8E4C-20D887440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D19C0-3664-45BA-B07E-4401F8B05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92C37-1BF3-48A7-9BBA-1F7F5076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013E9-B9BB-48E9-9578-F8D1FA10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71F15-12E6-48CA-8969-94C0D365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07FF-6227-407F-B5FE-B3A6030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87D5F-D784-4057-816B-7B0C3D66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52817-9A3A-438E-9D96-8BF04EA5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5E98E-857B-48E6-8026-70C9F4326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1B8A8-1661-482F-AC5A-AD36DF4D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CBD46-1920-4880-981E-FCB0393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32C1C-523F-49DA-82D6-254F295F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78B86-4756-4D89-9915-56A1BEE4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2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D8D5-97BD-4CAA-BB2E-840E013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8E528-8174-419A-9641-B284D58E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EF62E-95C3-4221-901F-453E7B5E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8B9FF-6E7D-4247-91AC-18935A36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55C49A-39D0-4FC3-9C45-F5334D7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B32FE-88A8-4807-BE27-6CD5C91E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F4B2D-6773-4C67-9579-E6C0F55B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506F-5C75-400C-ACD6-90ED1BC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4D71B-955E-49AE-9803-E0951B7E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23045-5209-43C2-9F36-EDBC59E4C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DA4E7-D02D-400C-8BC8-F6F0C3FB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F752F-928F-42F4-9E8F-47BE37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DE27-4B96-41D8-BE29-422448C1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74A6-18BC-4038-B6E4-C4E08669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3FD43-9596-47CB-90CE-AAF07E7AC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2B4B5-FF9D-44D9-9431-124ABD778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F1B85-DDC7-4146-ABF6-0E24EF6F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2C1D-4FA4-4D0D-A092-4640D531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4A20-FEDA-4C12-A5DE-4ABC52DC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B3B5A-163F-45E9-9FB3-0B7E1317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346D9-0A8E-454E-B179-420E3E16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CCAD-D0D5-404A-985F-BDD9C334A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52AA-CB78-4328-AB5B-8CCC845EC59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63940-FA8D-43FB-BF91-6523FC333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255-0ECB-4BF5-B163-F3347618C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0ACB-8CD9-4D2F-A544-353CC413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Rapallo@fao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2127ES/CA2127ES.pdf" TargetMode="External"/><Relationship Id="rId7" Type="http://schemas.openxmlformats.org/officeDocument/2006/relationships/hyperlink" Target="https://lac.foodsystems-obesity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pan.org/wp-content/uploads/2019/06/ForesightReport.pdf" TargetMode="External"/><Relationship Id="rId5" Type="http://schemas.openxmlformats.org/officeDocument/2006/relationships/hyperlink" Target="http://www.fao.org/fileadmin/user_upload/hlpe/hlpe_documents/HLPE_Reports/HLPE-Report-12_EN.pdf" TargetMode="External"/><Relationship Id="rId4" Type="http://schemas.openxmlformats.org/officeDocument/2006/relationships/hyperlink" Target="https://onlinelibrary.wiley.com/doi/epdf/10.1111/obr.126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2000" r="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>
            <a:extLst>
              <a:ext uri="{FF2B5EF4-FFF2-40B4-BE49-F238E27FC236}">
                <a16:creationId xmlns:a16="http://schemas.microsoft.com/office/drawing/2014/main" id="{FFEEAE91-441B-463E-B49C-44E37BCFC99B}"/>
              </a:ext>
            </a:extLst>
          </p:cNvPr>
          <p:cNvSpPr/>
          <p:nvPr/>
        </p:nvSpPr>
        <p:spPr>
          <a:xfrm>
            <a:off x="8218171" y="3036570"/>
            <a:ext cx="3486149" cy="367919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Gotham" panose="02000604040000020004" pitchFamily="50" charset="0"/>
              </a:rPr>
              <a:t>Ricardo Rapallo</a:t>
            </a:r>
          </a:p>
          <a:p>
            <a:pPr algn="ctr"/>
            <a:endParaRPr lang="es-ES" sz="2000" dirty="0">
              <a:latin typeface="Gotham" panose="02000604040000020004" pitchFamily="50" charset="0"/>
            </a:endParaRPr>
          </a:p>
          <a:p>
            <a:pPr algn="ctr"/>
            <a:r>
              <a:rPr lang="es-ES" b="1" dirty="0">
                <a:latin typeface="Gotham" panose="02000604040000020004" pitchFamily="50" charset="0"/>
              </a:rPr>
              <a:t>Santiago de Chile, </a:t>
            </a:r>
          </a:p>
          <a:p>
            <a:pPr algn="ctr"/>
            <a:r>
              <a:rPr lang="es-ES" b="1" dirty="0">
                <a:latin typeface="Gotham" panose="02000604040000020004" pitchFamily="50" charset="0"/>
              </a:rPr>
              <a:t>14 de octubre de 2019</a:t>
            </a:r>
          </a:p>
        </p:txBody>
      </p:sp>
    </p:spTree>
    <p:extLst>
      <p:ext uri="{BB962C8B-B14F-4D97-AF65-F5344CB8AC3E}">
        <p14:creationId xmlns:p14="http://schemas.microsoft.com/office/powerpoint/2010/main" val="41719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6"/>
            <a:ext cx="9096375" cy="901700"/>
          </a:xfrm>
        </p:spPr>
        <p:txBody>
          <a:bodyPr>
            <a:no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Gotham" panose="02000604040000020004" pitchFamily="50" charset="0"/>
              </a:rPr>
              <a:t>3. Solución: transformar los sistemas alimentarios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62328-2BAA-4F76-A506-FBDB5F8D46E2}"/>
              </a:ext>
            </a:extLst>
          </p:cNvPr>
          <p:cNvGrpSpPr/>
          <p:nvPr/>
        </p:nvGrpSpPr>
        <p:grpSpPr>
          <a:xfrm>
            <a:off x="485775" y="1600200"/>
            <a:ext cx="7367587" cy="4762500"/>
            <a:chOff x="1066800" y="2559049"/>
            <a:chExt cx="7867650" cy="49879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75546A-4A2C-41C1-B79C-8F4E63181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4" t="25139" r="18514" b="66806"/>
            <a:stretch/>
          </p:blipFill>
          <p:spPr>
            <a:xfrm>
              <a:off x="1066800" y="2559049"/>
              <a:ext cx="7867650" cy="5524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10DFAA-136B-435D-B650-D02A615373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1" t="19861" r="18515" b="15694"/>
            <a:stretch/>
          </p:blipFill>
          <p:spPr>
            <a:xfrm>
              <a:off x="1066800" y="3127373"/>
              <a:ext cx="7858125" cy="441959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CC41FE-5415-434B-BBF7-D97A942F7745}"/>
              </a:ext>
            </a:extLst>
          </p:cNvPr>
          <p:cNvSpPr txBox="1"/>
          <p:nvPr/>
        </p:nvSpPr>
        <p:spPr>
          <a:xfrm>
            <a:off x="347663" y="6377856"/>
            <a:ext cx="73675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Leyenda: 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Mejora de la nutrición (N); reducción de la desnutrición (D), reducción del sobrepeso y obesidad (S)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2CB65A-EBD1-425E-B9F5-0F2F82A0C1C5}"/>
              </a:ext>
            </a:extLst>
          </p:cNvPr>
          <p:cNvSpPr txBox="1">
            <a:spLocks/>
          </p:cNvSpPr>
          <p:nvPr/>
        </p:nvSpPr>
        <p:spPr>
          <a:xfrm>
            <a:off x="8110537" y="1600200"/>
            <a:ext cx="3681413" cy="517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dirty="0">
                <a:solidFill>
                  <a:srgbClr val="F067A6"/>
                </a:solidFill>
                <a:latin typeface="Gotham" panose="02000604040000020004" pitchFamily="50" charset="0"/>
              </a:rPr>
              <a:t>Oportunidades de política: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o</a:t>
            </a:r>
            <a:r>
              <a:rPr lang="es-419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rientar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los entornos y las actitudes de los consumidores hacia una alimentación más saludable, sistemas alimentarios más inclusivos y </a:t>
            </a:r>
            <a:r>
              <a:rPr lang="es-419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sostenibles</a:t>
            </a: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dirty="0" smtClean="0">
                <a:solidFill>
                  <a:srgbClr val="F067A6"/>
                </a:solidFill>
                <a:latin typeface="Gotham" panose="02000604040000020004" pitchFamily="50" charset="0"/>
              </a:rPr>
              <a:t>Costos y gobernanza: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necesidad de política pública, conciliación y acuerdos entre actores e intereses</a:t>
            </a:r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No todo son calorías</a:t>
            </a:r>
          </a:p>
          <a:p>
            <a:pPr marL="514350" indent="-514350">
              <a:buAutoNum type="arabicPeriod"/>
            </a:pPr>
            <a:endParaRPr lang="es-419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marL="514350" indent="-514350">
              <a:buAutoNum type="arabicPeriod"/>
            </a:pP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Consumidores mas conscientes, no solo inocuidad y salud, la exigencia ambiental ha llegado</a:t>
            </a:r>
          </a:p>
          <a:p>
            <a:pPr marL="514350" indent="-514350">
              <a:buAutoNum type="arabicPeriod"/>
            </a:pPr>
            <a:endParaRPr lang="es-419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marL="514350" indent="-514350">
              <a:buAutoNum type="arabicPeriod"/>
            </a:pP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Sistemas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alimentarios más inclusivos</a:t>
            </a: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, más </a:t>
            </a:r>
            <a:r>
              <a:rPr lang="es-419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sostenibles y </a:t>
            </a:r>
            <a:r>
              <a:rPr lang="es-419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más saludables ¿todo es posible al mismo tiempo?</a:t>
            </a:r>
          </a:p>
          <a:p>
            <a:pPr marL="0" indent="0">
              <a:buNone/>
            </a:pPr>
            <a:endParaRPr lang="es-419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 txBox="1">
            <a:spLocks/>
          </p:cNvSpPr>
          <p:nvPr/>
        </p:nvSpPr>
        <p:spPr>
          <a:xfrm>
            <a:off x="838200" y="230187"/>
            <a:ext cx="909637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dirty="0" smtClean="0">
                <a:solidFill>
                  <a:schemeClr val="bg1"/>
                </a:solidFill>
                <a:latin typeface="Gotham" panose="02000604040000020004" pitchFamily="50" charset="0"/>
              </a:rPr>
              <a:t>Mas desafíos, mas oportunidades para lo rural 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F04C-6EFB-4F2D-B515-A7EF9D67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" panose="02000604040000020004" pitchFamily="50" charset="0"/>
              </a:rPr>
              <a:t>Gracias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4DE08-4208-404D-B85D-50985F183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Gotham" panose="0200060404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Ricardo.Rapallo</a:t>
            </a:r>
            <a:r>
              <a:rPr lang="es-419" dirty="0">
                <a:solidFill>
                  <a:schemeClr val="bg1"/>
                </a:solidFill>
                <a:latin typeface="Gotham" panose="0200060404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@fao.org</a:t>
            </a:r>
            <a:endParaRPr lang="es-419" dirty="0">
              <a:solidFill>
                <a:schemeClr val="bg1"/>
              </a:solidFill>
              <a:latin typeface="Gotham" panose="02000604040000020004" pitchFamily="50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otham" panose="02000604040000020004" pitchFamily="50" charset="0"/>
              </a:rPr>
              <a:t>Official Principal de </a:t>
            </a:r>
            <a:r>
              <a:rPr lang="en-US" b="1" dirty="0" err="1">
                <a:solidFill>
                  <a:schemeClr val="bg1"/>
                </a:solidFill>
                <a:latin typeface="Gotham" panose="02000604040000020004" pitchFamily="50" charset="0"/>
              </a:rPr>
              <a:t>Políticas</a:t>
            </a:r>
            <a:endParaRPr lang="en-US" b="1" dirty="0">
              <a:solidFill>
                <a:schemeClr val="bg1"/>
              </a:solidFill>
              <a:latin typeface="Gotham" panose="02000604040000020004" pitchFamily="50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Gotham" panose="02000604040000020004" pitchFamily="50" charset="0"/>
              </a:rPr>
              <a:t>Oficina regional de la FAO para América Latina y el Caribe </a:t>
            </a:r>
            <a:endParaRPr lang="en-US" b="1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4A09-748F-488A-8922-F7C3B8F9C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4" b="77400"/>
          <a:stretch/>
        </p:blipFill>
        <p:spPr>
          <a:xfrm>
            <a:off x="8546011" y="0"/>
            <a:ext cx="36459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>
            <a:noAutofit/>
          </a:bodyPr>
          <a:lstStyle/>
          <a:p>
            <a:r>
              <a:rPr lang="es-419" sz="3200" dirty="0" smtClean="0">
                <a:solidFill>
                  <a:schemeClr val="bg1"/>
                </a:solidFill>
                <a:latin typeface="Gotham" panose="02000604040000020004" pitchFamily="50" charset="0"/>
              </a:rPr>
              <a:t>Algunos d</a:t>
            </a:r>
            <a:r>
              <a:rPr lang="es-419" sz="3200" dirty="0" smtClean="0">
                <a:solidFill>
                  <a:schemeClr val="bg1"/>
                </a:solidFill>
                <a:latin typeface="Gotham" panose="02000604040000020004" pitchFamily="50" charset="0"/>
              </a:rPr>
              <a:t>ocumentos de referencia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825624"/>
            <a:ext cx="11597882" cy="4872887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Panorama </a:t>
            </a:r>
            <a:r>
              <a:rPr lang="es-CL" dirty="0"/>
              <a:t>de la seguridad alimentaria y nutricional en A. Latina y el Caribe. Desigualdad y Sistemas alimentarios </a:t>
            </a:r>
            <a:r>
              <a:rPr lang="es-CL" dirty="0" smtClean="0"/>
              <a:t>(FAO, OPS/OMS, UNICEF, WFP, 2018)  </a:t>
            </a:r>
            <a:r>
              <a:rPr lang="es-CL" u="sng" dirty="0" smtClean="0">
                <a:hlinkClick r:id="rId3"/>
              </a:rPr>
              <a:t>http</a:t>
            </a:r>
            <a:r>
              <a:rPr lang="es-CL" u="sng" dirty="0">
                <a:hlinkClick r:id="rId3"/>
              </a:rPr>
              <a:t>://www.fao.org/3/CA2127ES/CA2127ES.pdf</a:t>
            </a:r>
            <a:r>
              <a:rPr lang="es-CL" dirty="0"/>
              <a:t> 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n-US" dirty="0" smtClean="0"/>
              <a:t>Obesity </a:t>
            </a:r>
            <a:r>
              <a:rPr lang="en-US" dirty="0"/>
              <a:t>and the food system transformation in Latin America </a:t>
            </a:r>
            <a:r>
              <a:rPr lang="en-US" dirty="0"/>
              <a:t>B.M </a:t>
            </a:r>
            <a:r>
              <a:rPr lang="en-US" dirty="0" err="1"/>
              <a:t>Popkin</a:t>
            </a:r>
            <a:r>
              <a:rPr lang="en-US" dirty="0"/>
              <a:t> y T. Reardon (2018) </a:t>
            </a: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://onlinelibrary.wiley.com/doi/epdf/10.1111/obr.12694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s-CL" u="sng" dirty="0" smtClean="0"/>
          </a:p>
          <a:p>
            <a:r>
              <a:rPr lang="en-US" dirty="0" smtClean="0"/>
              <a:t>Nutrition and food systems. </a:t>
            </a:r>
            <a:r>
              <a:rPr lang="en-US" dirty="0"/>
              <a:t>(HLPE, 2017). </a:t>
            </a:r>
          </a:p>
          <a:p>
            <a:pPr marL="0" indent="0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www.fao.org/fileadmin/user_upload/hlpe/hlpe_documents/HLPE_Reports/HLPE-Report-12_EN.pdf</a:t>
            </a:r>
            <a:endParaRPr lang="en-US" u="sng" dirty="0" smtClean="0"/>
          </a:p>
          <a:p>
            <a:endParaRPr lang="en-US" dirty="0"/>
          </a:p>
          <a:p>
            <a:r>
              <a:rPr lang="en-US" dirty="0" smtClean="0"/>
              <a:t>Food </a:t>
            </a:r>
            <a:r>
              <a:rPr lang="en-US" dirty="0"/>
              <a:t>systems and diets: Facing the challenges of the 21st century </a:t>
            </a:r>
            <a:r>
              <a:rPr lang="en-US" u="sng" dirty="0">
                <a:hlinkClick r:id="rId6"/>
              </a:rPr>
              <a:t>https://www.glopan.org/wp-content/uploads/2019/06/ForesightReport.pdf</a:t>
            </a:r>
            <a:r>
              <a:rPr lang="en-US" dirty="0"/>
              <a:t> </a:t>
            </a:r>
            <a:r>
              <a:rPr lang="en-US" dirty="0"/>
              <a:t>(GLOPAN, 2017) </a:t>
            </a:r>
            <a:endParaRPr lang="en-US" dirty="0" smtClean="0"/>
          </a:p>
          <a:p>
            <a:endParaRPr lang="es-CL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Gotham" panose="02000604040000020004" pitchFamily="50" charset="0"/>
            </a:endParaRPr>
          </a:p>
          <a:p>
            <a:r>
              <a:rPr lang="es-ES" dirty="0"/>
              <a:t>El </a:t>
            </a:r>
            <a:r>
              <a:rPr lang="es-CL" dirty="0"/>
              <a:t>Foro FAO-IFPRI en </a:t>
            </a:r>
            <a:r>
              <a:rPr lang="es-CL" i="1" dirty="0" err="1"/>
              <a:t>Food</a:t>
            </a:r>
            <a:r>
              <a:rPr lang="es-CL" i="1" dirty="0"/>
              <a:t> </a:t>
            </a:r>
            <a:r>
              <a:rPr lang="es-CL" i="1" dirty="0" err="1"/>
              <a:t>systems</a:t>
            </a:r>
            <a:r>
              <a:rPr lang="es-CL" i="1" dirty="0"/>
              <a:t>, </a:t>
            </a:r>
            <a:r>
              <a:rPr lang="es-CL" i="1" dirty="0" err="1"/>
              <a:t>obesity</a:t>
            </a:r>
            <a:r>
              <a:rPr lang="es-CL" i="1" dirty="0"/>
              <a:t>, and </a:t>
            </a:r>
            <a:r>
              <a:rPr lang="es-CL" i="1" dirty="0" err="1"/>
              <a:t>gender</a:t>
            </a:r>
            <a:r>
              <a:rPr lang="es-CL" i="1" dirty="0"/>
              <a:t> in </a:t>
            </a:r>
            <a:r>
              <a:rPr lang="es-CL" i="1" dirty="0" err="1"/>
              <a:t>Latin</a:t>
            </a:r>
            <a:r>
              <a:rPr lang="es-CL" i="1" dirty="0"/>
              <a:t> America</a:t>
            </a:r>
            <a:r>
              <a:rPr lang="es-ES" dirty="0"/>
              <a:t> (</a:t>
            </a:r>
            <a:r>
              <a:rPr lang="es-CL" u="sng" dirty="0">
                <a:hlinkClick r:id="rId7"/>
              </a:rPr>
              <a:t>https://lac.foodsystems-obesity.org/</a:t>
            </a:r>
            <a:r>
              <a:rPr lang="es-CL" dirty="0"/>
              <a:t>) 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/>
          <a:lstStyle/>
          <a:p>
            <a:r>
              <a:rPr lang="es-419" dirty="0">
                <a:solidFill>
                  <a:schemeClr val="bg1"/>
                </a:solidFill>
                <a:latin typeface="Gotham" panose="02000604040000020004" pitchFamily="50" charset="0"/>
              </a:rPr>
              <a:t>Preguntas orientadoras</a:t>
            </a:r>
            <a:endParaRPr lang="en-US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419" b="1" dirty="0">
                <a:solidFill>
                  <a:srgbClr val="F067A6"/>
                </a:solidFill>
                <a:latin typeface="Gotham" panose="02000604040000020004" pitchFamily="50" charset="0"/>
              </a:rPr>
              <a:t>1. ¿Cómo cambió nuestra alimentación en las últimas décadas?</a:t>
            </a:r>
          </a:p>
          <a:p>
            <a:endParaRPr lang="es-419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marL="0" indent="0">
              <a:buNone/>
            </a:pPr>
            <a:r>
              <a:rPr lang="es-419" b="1" dirty="0">
                <a:solidFill>
                  <a:srgbClr val="F067A6"/>
                </a:solidFill>
                <a:latin typeface="Gotham" panose="02000604040000020004" pitchFamily="50" charset="0"/>
              </a:rPr>
              <a:t>2. ¿Cuál fue el resultado en el hambre, la inseguridad alimentaria y la malnutrición?</a:t>
            </a:r>
          </a:p>
          <a:p>
            <a:pPr marL="0" indent="0">
              <a:buNone/>
            </a:pPr>
            <a:endParaRPr lang="es-419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marL="0" indent="0">
              <a:buNone/>
            </a:pPr>
            <a:r>
              <a:rPr lang="es-419" b="1" dirty="0">
                <a:solidFill>
                  <a:srgbClr val="F067A6"/>
                </a:solidFill>
                <a:latin typeface="Gotham" panose="02000604040000020004" pitchFamily="50" charset="0"/>
              </a:rPr>
              <a:t>3. ¿Cómo podemos transformar los sistemas alimentarios para abordar los viejos y nuevos desafíos en alimentación y nutrición?</a:t>
            </a:r>
          </a:p>
        </p:txBody>
      </p:sp>
    </p:spTree>
    <p:extLst>
      <p:ext uri="{BB962C8B-B14F-4D97-AF65-F5344CB8AC3E}">
        <p14:creationId xmlns:p14="http://schemas.microsoft.com/office/powerpoint/2010/main" val="3131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F04C-6EFB-4F2D-B515-A7EF9D67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9125"/>
            <a:ext cx="8991600" cy="1400175"/>
          </a:xfrm>
          <a:solidFill>
            <a:schemeClr val="tx1">
              <a:alpha val="28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otham" panose="02000604040000020004" pitchFamily="50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Gotham" panose="02000604040000020004" pitchFamily="50" charset="0"/>
              </a:rPr>
              <a:t>Patrones</a:t>
            </a:r>
            <a:r>
              <a:rPr lang="en-US" sz="4400" dirty="0">
                <a:solidFill>
                  <a:schemeClr val="bg1"/>
                </a:solidFill>
                <a:latin typeface="Gotham" panose="02000604040000020004" pitchFamily="50" charset="0"/>
              </a:rPr>
              <a:t> de </a:t>
            </a:r>
            <a:r>
              <a:rPr lang="en-US" sz="4400" dirty="0" err="1">
                <a:solidFill>
                  <a:schemeClr val="bg1"/>
                </a:solidFill>
                <a:latin typeface="Gotham" panose="02000604040000020004" pitchFamily="50" charset="0"/>
              </a:rPr>
              <a:t>consumo</a:t>
            </a:r>
            <a:r>
              <a:rPr lang="en-US" sz="4400" dirty="0">
                <a:solidFill>
                  <a:schemeClr val="bg1"/>
                </a:solidFill>
                <a:latin typeface="Gotham" panose="02000604040000020004" pitchFamily="50" charset="0"/>
              </a:rPr>
              <a:t> de </a:t>
            </a:r>
            <a:r>
              <a:rPr lang="en-US" sz="4400" dirty="0" err="1">
                <a:solidFill>
                  <a:schemeClr val="bg1"/>
                </a:solidFill>
                <a:latin typeface="Gotham" panose="02000604040000020004" pitchFamily="50" charset="0"/>
              </a:rPr>
              <a:t>alimentos</a:t>
            </a:r>
            <a:r>
              <a:rPr lang="en-US" sz="4400" dirty="0">
                <a:solidFill>
                  <a:schemeClr val="bg1"/>
                </a:solidFill>
                <a:latin typeface="Gotham" panose="02000604040000020004" pitchFamily="50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Gotham" panose="02000604040000020004" pitchFamily="50" charset="0"/>
              </a:rPr>
              <a:t>en</a:t>
            </a:r>
            <a:r>
              <a:rPr lang="en-US" sz="4400" dirty="0">
                <a:solidFill>
                  <a:schemeClr val="bg1"/>
                </a:solidFill>
                <a:latin typeface="Gotham" panose="02000604040000020004" pitchFamily="50" charset="0"/>
              </a:rPr>
              <a:t> ALC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56696-8165-4A45-B496-9948D0CF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4" b="77400"/>
          <a:stretch/>
        </p:blipFill>
        <p:spPr>
          <a:xfrm>
            <a:off x="8546011" y="0"/>
            <a:ext cx="36459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>
            <a:noAutofit/>
          </a:bodyPr>
          <a:lstStyle/>
          <a:p>
            <a:r>
              <a:rPr lang="es-419" sz="3000" dirty="0">
                <a:solidFill>
                  <a:schemeClr val="bg1"/>
                </a:solidFill>
                <a:latin typeface="Gotham" panose="02000604040000020004" pitchFamily="50" charset="0"/>
              </a:rPr>
              <a:t>ALC dispone de suficientes alimentos</a:t>
            </a:r>
            <a:endParaRPr lang="en-US" sz="30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84A931-7B02-4DBC-918A-ACCE31A3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837" y="1825624"/>
            <a:ext cx="3829571" cy="4351338"/>
          </a:xfrm>
        </p:spPr>
        <p:txBody>
          <a:bodyPr>
            <a:normAutofit fontScale="85000" lnSpcReduction="20000"/>
          </a:bodyPr>
          <a:lstStyle/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La disponibilidad promedio de energía alimentaria en América Latina y el Caribe </a:t>
            </a:r>
            <a:r>
              <a:rPr lang="es-ES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supera en 25% el requerimiento promedio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(2 400 kcal/per-cápita/día)</a:t>
            </a:r>
          </a:p>
          <a:p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Es decir, ALC puede </a:t>
            </a:r>
            <a:r>
              <a:rPr lang="es-ES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satisfacer las necesidades energéticas de 820 millones de personas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(168 millones más de quienes viven actualmente en la región)</a:t>
            </a: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39% de la energía alimentaria disponible en ALC proviene de </a:t>
            </a:r>
            <a:r>
              <a:rPr lang="es-419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cereales, raíces y tubérculos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CD2B9-B4D3-4BE9-97FA-6034EDE3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666" r="2179" b="4167"/>
          <a:stretch/>
        </p:blipFill>
        <p:spPr>
          <a:xfrm>
            <a:off x="137592" y="2190750"/>
            <a:ext cx="7987878" cy="3986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F819F-AEF7-4EC5-AEAC-F010C17E7047}"/>
              </a:ext>
            </a:extLst>
          </p:cNvPr>
          <p:cNvSpPr txBox="1"/>
          <p:nvPr/>
        </p:nvSpPr>
        <p:spPr>
          <a:xfrm>
            <a:off x="137592" y="1610180"/>
            <a:ext cx="7965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067A6"/>
                </a:solidFill>
                <a:latin typeface="Gotham" panose="02000604040000020004" pitchFamily="50" charset="0"/>
              </a:rPr>
              <a:t>Suficiencia de la disponibilidad de energía alimentaria promedio en América Latina y el Caribe (en %), </a:t>
            </a:r>
          </a:p>
          <a:p>
            <a:r>
              <a:rPr lang="es-ES" sz="1100" b="1" dirty="0">
                <a:solidFill>
                  <a:srgbClr val="F067A6"/>
                </a:solidFill>
                <a:latin typeface="Gotham" panose="02000604040000020004" pitchFamily="50" charset="0"/>
              </a:rPr>
              <a:t>trienio 2015-2017</a:t>
            </a:r>
            <a:endParaRPr lang="en-US" sz="1100" b="1" dirty="0">
              <a:solidFill>
                <a:srgbClr val="F067A6"/>
              </a:solidFill>
              <a:latin typeface="Gotham" panose="02000604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16C5D-3DA5-49B2-BE6D-73B9C52655EE}"/>
              </a:ext>
            </a:extLst>
          </p:cNvPr>
          <p:cNvSpPr txBox="1"/>
          <p:nvPr/>
        </p:nvSpPr>
        <p:spPr>
          <a:xfrm>
            <a:off x="180454" y="6095813"/>
            <a:ext cx="788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Fuente: Elaboración propia en base a FAOSTAT (2019)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>
            <a:no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Gotham" panose="02000604040000020004" pitchFamily="50" charset="0"/>
              </a:rPr>
              <a:t>Las dietas en ALC han cambiado entre 1960 y </a:t>
            </a:r>
            <a:r>
              <a:rPr lang="es-419" sz="3200" dirty="0" smtClean="0">
                <a:solidFill>
                  <a:schemeClr val="bg1"/>
                </a:solidFill>
                <a:latin typeface="Gotham" panose="02000604040000020004" pitchFamily="50" charset="0"/>
              </a:rPr>
              <a:t>2013 (i)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730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En términos de kg/per-cápita/año:</a:t>
            </a:r>
          </a:p>
          <a:p>
            <a:pPr lvl="1"/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lvl="1"/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Relativa estabilidad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en consumo de cereales, raíces y tubérculos y azúcar y dulcificantes</a:t>
            </a:r>
          </a:p>
          <a:p>
            <a:pPr lvl="1"/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Incremento considerable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en consumo de aceites vegetales, huevo, y carnes; e </a:t>
            </a:r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incremento moderado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en consumo de frutas, hortalizas y lácteos</a:t>
            </a:r>
          </a:p>
          <a:p>
            <a:pPr lvl="1"/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Disminución moderada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en consumo de leguminosas</a:t>
            </a:r>
          </a:p>
          <a:p>
            <a:pPr lvl="2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En consecuencia: </a:t>
            </a:r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caída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en la contribución de carbohidratos como fuente de energía y un </a:t>
            </a:r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alza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en la contribución de grasas (tanto de origen vegetal como animal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)</a:t>
            </a: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Mayor presencia de </a:t>
            </a:r>
            <a:r>
              <a:rPr lang="es-ES" b="1" dirty="0">
                <a:solidFill>
                  <a:srgbClr val="F067A6"/>
                </a:solidFill>
                <a:latin typeface="Gotham" panose="02000604040000020004" pitchFamily="50" charset="0"/>
              </a:rPr>
              <a:t>productos altamente procesados</a:t>
            </a:r>
            <a:endParaRPr lang="es-ES" b="1" dirty="0">
              <a:solidFill>
                <a:srgbClr val="F067A6"/>
              </a:solidFill>
              <a:latin typeface="Gotham" panose="02000604040000020004" pitchFamily="50" charset="0"/>
            </a:endParaRPr>
          </a:p>
          <a:p>
            <a:pPr lvl="1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lvl="2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pPr lvl="1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F04C-6EFB-4F2D-B515-A7EF9D67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7225"/>
            <a:ext cx="8963025" cy="1524000"/>
          </a:xfrm>
          <a:solidFill>
            <a:schemeClr val="tx1">
              <a:alpha val="28000"/>
            </a:schemeClr>
          </a:solidFill>
        </p:spPr>
        <p:txBody>
          <a:bodyPr>
            <a:noAutofit/>
          </a:bodyPr>
          <a:lstStyle/>
          <a:p>
            <a:r>
              <a:rPr lang="es-419" sz="3600" dirty="0">
                <a:solidFill>
                  <a:schemeClr val="bg1"/>
                </a:solidFill>
                <a:latin typeface="Gotham" panose="02000604040000020004" pitchFamily="50" charset="0"/>
              </a:rPr>
              <a:t>2. Viejos y nuevos desafíos del hambre, la inseguridad alimentaria y la malnutrición en ALC</a:t>
            </a:r>
            <a:endParaRPr lang="en-US" sz="36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56696-8165-4A45-B496-9948D0CF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4" b="77400"/>
          <a:stretch/>
        </p:blipFill>
        <p:spPr>
          <a:xfrm>
            <a:off x="8546011" y="0"/>
            <a:ext cx="36459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>
            <a:no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Gotham" panose="02000604040000020004" pitchFamily="50" charset="0"/>
              </a:rPr>
              <a:t>Resultado: Buenas y malas noticias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837" y="1825624"/>
            <a:ext cx="3862388" cy="4351338"/>
          </a:xfrm>
        </p:spPr>
        <p:txBody>
          <a:bodyPr>
            <a:normAutofit/>
          </a:bodyPr>
          <a:lstStyle/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Hambre, inseguridad alimentaria y desnutrición se encuentran por </a:t>
            </a:r>
            <a:r>
              <a:rPr lang="es-419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debajo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de los niveles mundiales</a:t>
            </a: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Sobrepeso y obesidad crecieron y se mantienen por </a:t>
            </a:r>
            <a:r>
              <a:rPr lang="es-419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arriba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de los niveles mundiales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B99C-BA5C-4152-9DE3-8E4891336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0" t="20972" r="14999" b="11250"/>
          <a:stretch/>
        </p:blipFill>
        <p:spPr>
          <a:xfrm>
            <a:off x="177972" y="1903357"/>
            <a:ext cx="7965902" cy="3942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6E3B53-72E0-47E6-A9A3-9CD34AF7323A}"/>
              </a:ext>
            </a:extLst>
          </p:cNvPr>
          <p:cNvSpPr txBox="1"/>
          <p:nvPr/>
        </p:nvSpPr>
        <p:spPr>
          <a:xfrm>
            <a:off x="177972" y="1472470"/>
            <a:ext cx="7965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067A6"/>
                </a:solidFill>
                <a:latin typeface="Gotham" panose="02000604040000020004" pitchFamily="50" charset="0"/>
              </a:rPr>
              <a:t>Prevalencia de la malnutrición en América Latina y el Caribe según diversos grupos de población (en %), 2015 a 2018</a:t>
            </a:r>
            <a:endParaRPr lang="en-US" sz="1100" b="1" dirty="0">
              <a:solidFill>
                <a:srgbClr val="F067A6"/>
              </a:solidFill>
              <a:latin typeface="Gotham" panose="02000604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8673D-C4E9-47F2-9231-0355BDA0DB02}"/>
              </a:ext>
            </a:extLst>
          </p:cNvPr>
          <p:cNvSpPr txBox="1"/>
          <p:nvPr/>
        </p:nvSpPr>
        <p:spPr>
          <a:xfrm>
            <a:off x="177972" y="5806896"/>
            <a:ext cx="7880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+/Dato para América Latina y el Caribe excluye a El Caribe.</a:t>
            </a:r>
          </a:p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*/Dato incluye población con obesidad.</a:t>
            </a:r>
          </a:p>
          <a:p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Fuente: Elaboración propia en base a FAO, FIDA, UNICEF, PMA y OMS (2018), UNICEF, OMS y BM (2018) y ONU (2017)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1C1E-9906-47D6-9E4F-E7FDEA30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7"/>
            <a:ext cx="9096375" cy="901700"/>
          </a:xfrm>
        </p:spPr>
        <p:txBody>
          <a:bodyPr>
            <a:no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Gotham" panose="02000604040000020004" pitchFamily="50" charset="0"/>
              </a:rPr>
              <a:t>Resultado: múltiples cargas de la malnutrición en ALC</a:t>
            </a:r>
            <a:endParaRPr lang="en-US" sz="32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BAB5-1AC3-47A1-9098-5BDE4892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612" y="1825624"/>
            <a:ext cx="3376613" cy="4351338"/>
          </a:xfrm>
        </p:spPr>
        <p:txBody>
          <a:bodyPr>
            <a:normAutofit fontScale="92500" lnSpcReduction="20000"/>
          </a:bodyPr>
          <a:lstStyle/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26 de los 33 países de la región enfrentan </a:t>
            </a:r>
            <a:r>
              <a:rPr lang="es-ES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dos o más problemas de malnutrición o hambre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de manera simultánea</a:t>
            </a: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Haití 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se mantiene como el país de la región con más desafíos SAN</a:t>
            </a:r>
          </a:p>
          <a:p>
            <a:endParaRPr lang="es-419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  <a:p>
            <a:r>
              <a:rPr lang="es-419" sz="2000" b="1" dirty="0">
                <a:solidFill>
                  <a:srgbClr val="F067A6"/>
                </a:solidFill>
                <a:latin typeface="Gotham" panose="02000604040000020004" pitchFamily="50" charset="0"/>
              </a:rPr>
              <a:t>Dietas no saludables</a:t>
            </a:r>
            <a:r>
              <a:rPr lang="es-419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604040000020004" pitchFamily="50" charset="0"/>
              </a:rPr>
              <a:t> asociadas a enfermedades crónicas con altos costos económicos 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8673D-C4E9-47F2-9231-0355BDA0DB02}"/>
              </a:ext>
            </a:extLst>
          </p:cNvPr>
          <p:cNvSpPr txBox="1"/>
          <p:nvPr/>
        </p:nvSpPr>
        <p:spPr>
          <a:xfrm>
            <a:off x="177972" y="5806896"/>
            <a:ext cx="788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Fuente: Elaboración propia en base a FAO, FIDA, UNICEF, PMA y OMS (2018).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D07F5-85D0-4EC0-B154-07B1F5521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07" t="21805" r="14610" b="12083"/>
          <a:stretch/>
        </p:blipFill>
        <p:spPr>
          <a:xfrm>
            <a:off x="141242" y="1825624"/>
            <a:ext cx="8188370" cy="3981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B91121-84E9-40C3-9DCE-B29F4BAC171A}"/>
              </a:ext>
            </a:extLst>
          </p:cNvPr>
          <p:cNvSpPr/>
          <p:nvPr/>
        </p:nvSpPr>
        <p:spPr>
          <a:xfrm>
            <a:off x="1857375" y="3190875"/>
            <a:ext cx="2286000" cy="1123950"/>
          </a:xfrm>
          <a:prstGeom prst="rect">
            <a:avLst/>
          </a:prstGeom>
          <a:solidFill>
            <a:srgbClr val="F067A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F04C-6EFB-4F2D-B515-A7EF9D67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00550"/>
            <a:ext cx="8953500" cy="1400175"/>
          </a:xfrm>
          <a:solidFill>
            <a:schemeClr val="tx1">
              <a:alpha val="28000"/>
            </a:schemeClr>
          </a:solidFill>
        </p:spPr>
        <p:txBody>
          <a:bodyPr>
            <a:normAutofit/>
          </a:bodyPr>
          <a:lstStyle/>
          <a:p>
            <a:r>
              <a:rPr lang="es-419" sz="4400" dirty="0">
                <a:solidFill>
                  <a:schemeClr val="bg1"/>
                </a:solidFill>
                <a:latin typeface="Gotham" panose="02000604040000020004" pitchFamily="50" charset="0"/>
              </a:rPr>
              <a:t>3. Transformación de los sistemas alimentarios</a:t>
            </a:r>
            <a:endParaRPr lang="en-US" sz="4400" dirty="0">
              <a:solidFill>
                <a:schemeClr val="bg1"/>
              </a:solidFill>
              <a:latin typeface="Gotham" panose="02000604040000020004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56696-8165-4A45-B496-9948D0CF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4" b="77400"/>
          <a:stretch/>
        </p:blipFill>
        <p:spPr>
          <a:xfrm>
            <a:off x="8546011" y="0"/>
            <a:ext cx="36459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719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Gotham</vt:lpstr>
      <vt:lpstr>Gotham Book</vt:lpstr>
      <vt:lpstr>Office Theme</vt:lpstr>
      <vt:lpstr>PowerPoint Presentation</vt:lpstr>
      <vt:lpstr>Preguntas orientadoras</vt:lpstr>
      <vt:lpstr>1. Patrones de consumo de alimentos en ALC</vt:lpstr>
      <vt:lpstr>ALC dispone de suficientes alimentos</vt:lpstr>
      <vt:lpstr>Las dietas en ALC han cambiado entre 1960 y 2013 (i)</vt:lpstr>
      <vt:lpstr>2. Viejos y nuevos desafíos del hambre, la inseguridad alimentaria y la malnutrición en ALC</vt:lpstr>
      <vt:lpstr>Resultado: Buenas y malas noticias</vt:lpstr>
      <vt:lpstr>Resultado: múltiples cargas de la malnutrición en ALC</vt:lpstr>
      <vt:lpstr>3. Transformación de los sistemas alimentarios</vt:lpstr>
      <vt:lpstr>3. Solución: transformar los sistemas alimentarios</vt:lpstr>
      <vt:lpstr>PowerPoint Presentation</vt:lpstr>
      <vt:lpstr>Gracias</vt:lpstr>
      <vt:lpstr>Algunos documentos de referencia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Rivera</dc:creator>
  <cp:lastModifiedBy>Rapallo, Ricardo (FAORLC)</cp:lastModifiedBy>
  <cp:revision>31</cp:revision>
  <dcterms:created xsi:type="dcterms:W3CDTF">2019-10-10T22:23:11Z</dcterms:created>
  <dcterms:modified xsi:type="dcterms:W3CDTF">2019-10-11T23:37:32Z</dcterms:modified>
</cp:coreProperties>
</file>