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75" r:id="rId5"/>
    <p:sldId id="276" r:id="rId6"/>
    <p:sldId id="277" r:id="rId7"/>
    <p:sldId id="260" r:id="rId8"/>
    <p:sldId id="271" r:id="rId9"/>
    <p:sldId id="274" r:id="rId10"/>
    <p:sldId id="278" r:id="rId11"/>
    <p:sldId id="265" r:id="rId12"/>
    <p:sldId id="279" r:id="rId13"/>
    <p:sldId id="280" r:id="rId14"/>
    <p:sldId id="266" r:id="rId15"/>
    <p:sldId id="281" r:id="rId16"/>
    <p:sldId id="268" r:id="rId17"/>
    <p:sldId id="2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91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81" d="100"/>
          <a:sy n="81" d="100"/>
        </p:scale>
        <p:origin x="96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968924-31AD-4D09-A565-910446444349}" type="doc">
      <dgm:prSet loTypeId="urn:microsoft.com/office/officeart/2005/8/layout/chevron2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19E3FDF-47AB-46EC-8168-9DE4E00503D5}">
      <dgm:prSet phldrT="[Texto]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pt-BR" dirty="0">
              <a:latin typeface="Calibri" panose="020F0502020204030204" pitchFamily="34" charset="0"/>
            </a:rPr>
            <a:t>Ceará</a:t>
          </a:r>
        </a:p>
      </dgm:t>
    </dgm:pt>
    <dgm:pt modelId="{3C79F72F-790C-443D-9E45-2628C8DB6FB5}" type="parTrans" cxnId="{3D5FB8C2-1E88-4657-8A98-4D331634DF46}">
      <dgm:prSet/>
      <dgm:spPr/>
      <dgm:t>
        <a:bodyPr/>
        <a:lstStyle/>
        <a:p>
          <a:endParaRPr lang="pt-BR">
            <a:latin typeface="Calibri" panose="020F0502020204030204" pitchFamily="34" charset="0"/>
          </a:endParaRPr>
        </a:p>
      </dgm:t>
    </dgm:pt>
    <dgm:pt modelId="{55147EA2-D6F5-427D-B88A-9609E9B411D3}" type="sibTrans" cxnId="{3D5FB8C2-1E88-4657-8A98-4D331634DF46}">
      <dgm:prSet/>
      <dgm:spPr/>
      <dgm:t>
        <a:bodyPr/>
        <a:lstStyle/>
        <a:p>
          <a:endParaRPr lang="pt-BR">
            <a:latin typeface="Calibri" panose="020F0502020204030204" pitchFamily="34" charset="0"/>
          </a:endParaRPr>
        </a:p>
      </dgm:t>
    </dgm:pt>
    <dgm:pt modelId="{940845B1-7EBE-487F-838B-312333FCE738}">
      <dgm:prSet phldrT="[Texto]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pt-BR" dirty="0" err="1">
              <a:latin typeface="Calibri" panose="020F0502020204030204" pitchFamily="34" charset="0"/>
              <a:cs typeface="Calibri" panose="020F0502020204030204" pitchFamily="34" charset="0"/>
            </a:rPr>
            <a:t>Secretary</a:t>
          </a:r>
          <a:r>
            <a:rPr lang="pt-BR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pt-BR" dirty="0" err="1">
              <a:latin typeface="Calibri" panose="020F0502020204030204" pitchFamily="34" charset="0"/>
              <a:cs typeface="Calibri" panose="020F0502020204030204" pitchFamily="34" charset="0"/>
            </a:rPr>
            <a:t>of</a:t>
          </a:r>
          <a:r>
            <a:rPr lang="pt-BR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pt-BR" dirty="0" err="1">
              <a:latin typeface="Calibri" panose="020F0502020204030204" pitchFamily="34" charset="0"/>
              <a:cs typeface="Calibri" panose="020F0502020204030204" pitchFamily="34" charset="0"/>
            </a:rPr>
            <a:t>Agriculture</a:t>
          </a:r>
          <a:r>
            <a:rPr lang="pt-BR" dirty="0">
              <a:latin typeface="Calibri" panose="020F0502020204030204" pitchFamily="34" charset="0"/>
              <a:cs typeface="Calibri" panose="020F0502020204030204" pitchFamily="34" charset="0"/>
            </a:rPr>
            <a:t> – </a:t>
          </a:r>
          <a:r>
            <a:rPr lang="pt-BR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public</a:t>
          </a:r>
          <a:r>
            <a:rPr lang="pt-BR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pt-BR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strains</a:t>
          </a:r>
          <a:r>
            <a:rPr lang="pt-BR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are </a:t>
          </a:r>
          <a:r>
            <a:rPr lang="pt-BR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used</a:t>
          </a:r>
          <a:endParaRPr lang="pt-BR" dirty="0">
            <a:latin typeface="Calibri" panose="020F0502020204030204" pitchFamily="34" charset="0"/>
          </a:endParaRPr>
        </a:p>
      </dgm:t>
    </dgm:pt>
    <dgm:pt modelId="{51D6DF10-1031-463E-8722-EF9E2CD2358C}" type="parTrans" cxnId="{A2B91050-5328-413D-8396-4CEEDDA6488D}">
      <dgm:prSet/>
      <dgm:spPr/>
      <dgm:t>
        <a:bodyPr/>
        <a:lstStyle/>
        <a:p>
          <a:endParaRPr lang="pt-BR">
            <a:latin typeface="Calibri" panose="020F0502020204030204" pitchFamily="34" charset="0"/>
          </a:endParaRPr>
        </a:p>
      </dgm:t>
    </dgm:pt>
    <dgm:pt modelId="{C5475FC8-0E33-4E67-918E-F84ED41E7069}" type="sibTrans" cxnId="{A2B91050-5328-413D-8396-4CEEDDA6488D}">
      <dgm:prSet/>
      <dgm:spPr/>
      <dgm:t>
        <a:bodyPr/>
        <a:lstStyle/>
        <a:p>
          <a:endParaRPr lang="pt-BR">
            <a:latin typeface="Calibri" panose="020F0502020204030204" pitchFamily="34" charset="0"/>
          </a:endParaRPr>
        </a:p>
      </dgm:t>
    </dgm:pt>
    <dgm:pt modelId="{283A6D47-04DA-4258-9FAB-CDD2EBACD18B}">
      <dgm:prSet phldrT="[Texto]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pt-BR" dirty="0">
              <a:latin typeface="Calibri" panose="020F0502020204030204" pitchFamily="34" charset="0"/>
              <a:cs typeface="Calibri" panose="020F0502020204030204" pitchFamily="34" charset="0"/>
            </a:rPr>
            <a:t>Small </a:t>
          </a:r>
          <a:r>
            <a:rPr lang="pt-BR" dirty="0" smtClean="0">
              <a:latin typeface="Calibri" panose="020F0502020204030204" pitchFamily="34" charset="0"/>
              <a:cs typeface="Calibri" panose="020F0502020204030204" pitchFamily="34" charset="0"/>
            </a:rPr>
            <a:t>holder </a:t>
          </a:r>
          <a:r>
            <a:rPr lang="pt-BR" dirty="0">
              <a:latin typeface="Calibri" panose="020F0502020204030204" pitchFamily="34" charset="0"/>
              <a:cs typeface="Calibri" panose="020F0502020204030204" pitchFamily="34" charset="0"/>
            </a:rPr>
            <a:t>farmers</a:t>
          </a:r>
          <a:endParaRPr lang="pt-BR" dirty="0">
            <a:latin typeface="Calibri" panose="020F0502020204030204" pitchFamily="34" charset="0"/>
          </a:endParaRPr>
        </a:p>
      </dgm:t>
    </dgm:pt>
    <dgm:pt modelId="{445318B5-2822-4F40-A7CA-EBD5A658788D}" type="parTrans" cxnId="{4C97B30B-E6B0-4A5C-8875-D0BBBB8C12FF}">
      <dgm:prSet/>
      <dgm:spPr/>
      <dgm:t>
        <a:bodyPr/>
        <a:lstStyle/>
        <a:p>
          <a:endParaRPr lang="pt-BR">
            <a:latin typeface="Calibri" panose="020F0502020204030204" pitchFamily="34" charset="0"/>
          </a:endParaRPr>
        </a:p>
      </dgm:t>
    </dgm:pt>
    <dgm:pt modelId="{6A9A1E2D-004E-4571-8AA9-E695B72B049F}" type="sibTrans" cxnId="{4C97B30B-E6B0-4A5C-8875-D0BBBB8C12FF}">
      <dgm:prSet/>
      <dgm:spPr/>
      <dgm:t>
        <a:bodyPr/>
        <a:lstStyle/>
        <a:p>
          <a:endParaRPr lang="pt-BR">
            <a:latin typeface="Calibri" panose="020F0502020204030204" pitchFamily="34" charset="0"/>
          </a:endParaRPr>
        </a:p>
      </dgm:t>
    </dgm:pt>
    <dgm:pt modelId="{DBDA21AA-8C4E-408A-AB9F-2C5F6A6A3B1F}">
      <dgm:prSet phldrT="[Texto]"/>
      <dgm:spPr>
        <a:solidFill>
          <a:srgbClr val="99CCFF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pt-BR" dirty="0" err="1">
              <a:latin typeface="Calibri" panose="020F0502020204030204" pitchFamily="34" charset="0"/>
            </a:rPr>
            <a:t>Africa</a:t>
          </a:r>
          <a:endParaRPr lang="pt-BR" dirty="0">
            <a:latin typeface="Calibri" panose="020F0502020204030204" pitchFamily="34" charset="0"/>
          </a:endParaRPr>
        </a:p>
      </dgm:t>
    </dgm:pt>
    <dgm:pt modelId="{177CDA90-9266-46BE-9EDF-A41C9DA97480}" type="parTrans" cxnId="{4706D143-91B8-4B12-B016-C576EEE21671}">
      <dgm:prSet/>
      <dgm:spPr/>
      <dgm:t>
        <a:bodyPr/>
        <a:lstStyle/>
        <a:p>
          <a:endParaRPr lang="pt-BR">
            <a:latin typeface="Calibri" panose="020F0502020204030204" pitchFamily="34" charset="0"/>
          </a:endParaRPr>
        </a:p>
      </dgm:t>
    </dgm:pt>
    <dgm:pt modelId="{5D3C8404-EC40-46E7-896A-C035C90D4508}" type="sibTrans" cxnId="{4706D143-91B8-4B12-B016-C576EEE21671}">
      <dgm:prSet/>
      <dgm:spPr/>
      <dgm:t>
        <a:bodyPr/>
        <a:lstStyle/>
        <a:p>
          <a:endParaRPr lang="pt-BR">
            <a:latin typeface="Calibri" panose="020F0502020204030204" pitchFamily="34" charset="0"/>
          </a:endParaRPr>
        </a:p>
      </dgm:t>
    </dgm:pt>
    <dgm:pt modelId="{472776AB-29E8-4A91-8821-7F59D9598AE4}">
      <dgm:prSet phldrT="[Texto]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pt-BR" dirty="0">
              <a:latin typeface="Calibri" panose="020F0502020204030204" pitchFamily="34" charset="0"/>
              <a:cs typeface="Calibri" panose="020F0502020204030204" pitchFamily="34" charset="0"/>
            </a:rPr>
            <a:t>Project – </a:t>
          </a:r>
          <a:r>
            <a:rPr lang="pt-BR" err="1">
              <a:latin typeface="Calibri" panose="020F0502020204030204" pitchFamily="34" charset="0"/>
              <a:cs typeface="Calibri" panose="020F0502020204030204" pitchFamily="34" charset="0"/>
            </a:rPr>
            <a:t>MarketPlace</a:t>
          </a:r>
          <a:r>
            <a:rPr lang="pt-BR">
              <a:latin typeface="Calibri" panose="020F0502020204030204" pitchFamily="34" charset="0"/>
              <a:cs typeface="Calibri" panose="020F0502020204030204" pitchFamily="34" charset="0"/>
            </a:rPr>
            <a:t> – </a:t>
          </a:r>
          <a:r>
            <a:rPr lang="pt-BR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Africa</a:t>
          </a:r>
          <a:endParaRPr lang="pt-BR" dirty="0">
            <a:latin typeface="Calibri" panose="020F0502020204030204" pitchFamily="34" charset="0"/>
          </a:endParaRPr>
        </a:p>
      </dgm:t>
    </dgm:pt>
    <dgm:pt modelId="{1B4899B6-DB2C-4C6C-BD69-462C1A9C779C}" type="parTrans" cxnId="{444580A4-6D22-448E-907D-89B15D8703B1}">
      <dgm:prSet/>
      <dgm:spPr/>
      <dgm:t>
        <a:bodyPr/>
        <a:lstStyle/>
        <a:p>
          <a:endParaRPr lang="pt-BR">
            <a:latin typeface="Calibri" panose="020F0502020204030204" pitchFamily="34" charset="0"/>
          </a:endParaRPr>
        </a:p>
      </dgm:t>
    </dgm:pt>
    <dgm:pt modelId="{24618B80-D583-43F2-AA07-0216E543765A}" type="sibTrans" cxnId="{444580A4-6D22-448E-907D-89B15D8703B1}">
      <dgm:prSet/>
      <dgm:spPr/>
      <dgm:t>
        <a:bodyPr/>
        <a:lstStyle/>
        <a:p>
          <a:endParaRPr lang="pt-BR">
            <a:latin typeface="Calibri" panose="020F0502020204030204" pitchFamily="34" charset="0"/>
          </a:endParaRPr>
        </a:p>
      </dgm:t>
    </dgm:pt>
    <dgm:pt modelId="{7A90B93B-1816-4A77-BBC4-90E739629F9F}">
      <dgm:prSet phldrT="[Texto]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pt-BR" dirty="0">
              <a:latin typeface="Calibri" panose="020F0502020204030204" pitchFamily="34" charset="0"/>
              <a:cs typeface="Calibri" panose="020F0502020204030204" pitchFamily="34" charset="0"/>
            </a:rPr>
            <a:t>Mali, Burkina Faso, </a:t>
          </a:r>
          <a:r>
            <a:rPr lang="pt-BR" dirty="0" err="1">
              <a:latin typeface="Calibri" panose="020F0502020204030204" pitchFamily="34" charset="0"/>
              <a:cs typeface="Calibri" panose="020F0502020204030204" pitchFamily="34" charset="0"/>
            </a:rPr>
            <a:t>Niger</a:t>
          </a:r>
          <a:r>
            <a:rPr lang="pt-BR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pt-BR" dirty="0" err="1">
              <a:latin typeface="Calibri" panose="020F0502020204030204" pitchFamily="34" charset="0"/>
              <a:cs typeface="Calibri" panose="020F0502020204030204" pitchFamily="34" charset="0"/>
            </a:rPr>
            <a:t>and</a:t>
          </a:r>
          <a:r>
            <a:rPr lang="pt-BR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pt-BR" dirty="0" err="1">
              <a:latin typeface="Calibri" panose="020F0502020204030204" pitchFamily="34" charset="0"/>
              <a:cs typeface="Calibri" panose="020F0502020204030204" pitchFamily="34" charset="0"/>
            </a:rPr>
            <a:t>Ivory</a:t>
          </a:r>
          <a:r>
            <a:rPr lang="pt-BR" dirty="0">
              <a:latin typeface="Calibri" panose="020F0502020204030204" pitchFamily="34" charset="0"/>
              <a:cs typeface="Calibri" panose="020F0502020204030204" pitchFamily="34" charset="0"/>
            </a:rPr>
            <a:t> Coast </a:t>
          </a:r>
          <a:endParaRPr lang="pt-BR" dirty="0">
            <a:latin typeface="Calibri" panose="020F0502020204030204" pitchFamily="34" charset="0"/>
          </a:endParaRPr>
        </a:p>
      </dgm:t>
    </dgm:pt>
    <dgm:pt modelId="{374B5966-7B88-4CA2-8A89-87DB158023B3}" type="parTrans" cxnId="{67905BD5-9697-48AB-8161-2AC8F5F8F61E}">
      <dgm:prSet/>
      <dgm:spPr/>
      <dgm:t>
        <a:bodyPr/>
        <a:lstStyle/>
        <a:p>
          <a:endParaRPr lang="pt-BR">
            <a:latin typeface="Calibri" panose="020F0502020204030204" pitchFamily="34" charset="0"/>
          </a:endParaRPr>
        </a:p>
      </dgm:t>
    </dgm:pt>
    <dgm:pt modelId="{0B55F5BE-8EFF-46DA-854F-67C5B03FA28E}" type="sibTrans" cxnId="{67905BD5-9697-48AB-8161-2AC8F5F8F61E}">
      <dgm:prSet/>
      <dgm:spPr/>
      <dgm:t>
        <a:bodyPr/>
        <a:lstStyle/>
        <a:p>
          <a:endParaRPr lang="pt-BR">
            <a:latin typeface="Calibri" panose="020F0502020204030204" pitchFamily="34" charset="0"/>
          </a:endParaRPr>
        </a:p>
      </dgm:t>
    </dgm:pt>
    <dgm:pt modelId="{846C8BF8-B092-4AAA-976B-154F15197FD4}">
      <dgm:prSet phldrT="[Texto]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pt-BR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Bacillus thuringiensis </a:t>
          </a:r>
          <a:r>
            <a:rPr lang="pt-BR" dirty="0">
              <a:latin typeface="Calibri" panose="020F0502020204030204" pitchFamily="34" charset="0"/>
              <a:cs typeface="Calibri" panose="020F0502020204030204" pitchFamily="34" charset="0"/>
            </a:rPr>
            <a:t>isolated in Mali</a:t>
          </a:r>
          <a:endParaRPr lang="pt-BR" dirty="0">
            <a:latin typeface="Calibri" panose="020F0502020204030204" pitchFamily="34" charset="0"/>
          </a:endParaRPr>
        </a:p>
      </dgm:t>
    </dgm:pt>
    <dgm:pt modelId="{F04E58B3-847D-412E-9266-16B0B0EB816C}" type="parTrans" cxnId="{CBF29873-0287-4B21-BE57-0898B4B1BC60}">
      <dgm:prSet/>
      <dgm:spPr/>
      <dgm:t>
        <a:bodyPr/>
        <a:lstStyle/>
        <a:p>
          <a:endParaRPr lang="pt-BR">
            <a:latin typeface="Calibri" panose="020F0502020204030204" pitchFamily="34" charset="0"/>
          </a:endParaRPr>
        </a:p>
      </dgm:t>
    </dgm:pt>
    <dgm:pt modelId="{FF42D282-08E5-46B8-B881-D54AFF907AD0}" type="sibTrans" cxnId="{CBF29873-0287-4B21-BE57-0898B4B1BC60}">
      <dgm:prSet/>
      <dgm:spPr/>
      <dgm:t>
        <a:bodyPr/>
        <a:lstStyle/>
        <a:p>
          <a:endParaRPr lang="pt-BR">
            <a:latin typeface="Calibri" panose="020F0502020204030204" pitchFamily="34" charset="0"/>
          </a:endParaRPr>
        </a:p>
      </dgm:t>
    </dgm:pt>
    <dgm:pt modelId="{54237D66-0AFA-4759-907A-7C2130A79D09}" type="pres">
      <dgm:prSet presAssocID="{03968924-31AD-4D09-A565-91044644434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6958DC-DFDC-450D-90B2-D2F5404D593D}" type="pres">
      <dgm:prSet presAssocID="{B19E3FDF-47AB-46EC-8168-9DE4E00503D5}" presName="composite" presStyleCnt="0"/>
      <dgm:spPr/>
    </dgm:pt>
    <dgm:pt modelId="{363644A3-4052-4F6F-9496-044239410625}" type="pres">
      <dgm:prSet presAssocID="{B19E3FDF-47AB-46EC-8168-9DE4E00503D5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98A9C1-E9C6-4F66-ACFD-FF931F5FD288}" type="pres">
      <dgm:prSet presAssocID="{B19E3FDF-47AB-46EC-8168-9DE4E00503D5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EC7619-7823-4E1A-9A74-5D8732253630}" type="pres">
      <dgm:prSet presAssocID="{55147EA2-D6F5-427D-B88A-9609E9B411D3}" presName="sp" presStyleCnt="0"/>
      <dgm:spPr/>
    </dgm:pt>
    <dgm:pt modelId="{4F75B3E8-BEDB-4617-A658-710E59AD3254}" type="pres">
      <dgm:prSet presAssocID="{DBDA21AA-8C4E-408A-AB9F-2C5F6A6A3B1F}" presName="composite" presStyleCnt="0"/>
      <dgm:spPr/>
    </dgm:pt>
    <dgm:pt modelId="{355085BE-FE45-4229-95EE-6745CDD3AD0C}" type="pres">
      <dgm:prSet presAssocID="{DBDA21AA-8C4E-408A-AB9F-2C5F6A6A3B1F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5AB7D3-34F8-420D-A78D-7B7569EA56D6}" type="pres">
      <dgm:prSet presAssocID="{DBDA21AA-8C4E-408A-AB9F-2C5F6A6A3B1F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F29873-0287-4B21-BE57-0898B4B1BC60}" srcId="{DBDA21AA-8C4E-408A-AB9F-2C5F6A6A3B1F}" destId="{846C8BF8-B092-4AAA-976B-154F15197FD4}" srcOrd="2" destOrd="0" parTransId="{F04E58B3-847D-412E-9266-16B0B0EB816C}" sibTransId="{FF42D282-08E5-46B8-B881-D54AFF907AD0}"/>
    <dgm:cxn modelId="{9D3B95FB-8FBE-490E-AB01-BCBDDDBDCEBF}" type="presOf" srcId="{940845B1-7EBE-487F-838B-312333FCE738}" destId="{8B98A9C1-E9C6-4F66-ACFD-FF931F5FD288}" srcOrd="0" destOrd="0" presId="urn:microsoft.com/office/officeart/2005/8/layout/chevron2"/>
    <dgm:cxn modelId="{9CC81A8F-62DA-4727-935F-271C176A7013}" type="presOf" srcId="{03968924-31AD-4D09-A565-910446444349}" destId="{54237D66-0AFA-4759-907A-7C2130A79D09}" srcOrd="0" destOrd="0" presId="urn:microsoft.com/office/officeart/2005/8/layout/chevron2"/>
    <dgm:cxn modelId="{4C97B30B-E6B0-4A5C-8875-D0BBBB8C12FF}" srcId="{B19E3FDF-47AB-46EC-8168-9DE4E00503D5}" destId="{283A6D47-04DA-4258-9FAB-CDD2EBACD18B}" srcOrd="1" destOrd="0" parTransId="{445318B5-2822-4F40-A7CA-EBD5A658788D}" sibTransId="{6A9A1E2D-004E-4571-8AA9-E695B72B049F}"/>
    <dgm:cxn modelId="{A2B91050-5328-413D-8396-4CEEDDA6488D}" srcId="{B19E3FDF-47AB-46EC-8168-9DE4E00503D5}" destId="{940845B1-7EBE-487F-838B-312333FCE738}" srcOrd="0" destOrd="0" parTransId="{51D6DF10-1031-463E-8722-EF9E2CD2358C}" sibTransId="{C5475FC8-0E33-4E67-918E-F84ED41E7069}"/>
    <dgm:cxn modelId="{4706D143-91B8-4B12-B016-C576EEE21671}" srcId="{03968924-31AD-4D09-A565-910446444349}" destId="{DBDA21AA-8C4E-408A-AB9F-2C5F6A6A3B1F}" srcOrd="1" destOrd="0" parTransId="{177CDA90-9266-46BE-9EDF-A41C9DA97480}" sibTransId="{5D3C8404-EC40-46E7-896A-C035C90D4508}"/>
    <dgm:cxn modelId="{59124E7C-D3B8-45F3-BD19-B4E396E598F9}" type="presOf" srcId="{283A6D47-04DA-4258-9FAB-CDD2EBACD18B}" destId="{8B98A9C1-E9C6-4F66-ACFD-FF931F5FD288}" srcOrd="0" destOrd="1" presId="urn:microsoft.com/office/officeart/2005/8/layout/chevron2"/>
    <dgm:cxn modelId="{377D1022-2E77-4A39-8DA3-97593EA503AF}" type="presOf" srcId="{B19E3FDF-47AB-46EC-8168-9DE4E00503D5}" destId="{363644A3-4052-4F6F-9496-044239410625}" srcOrd="0" destOrd="0" presId="urn:microsoft.com/office/officeart/2005/8/layout/chevron2"/>
    <dgm:cxn modelId="{F49CB45E-D86E-4623-AF35-3CBC8C02EC57}" type="presOf" srcId="{DBDA21AA-8C4E-408A-AB9F-2C5F6A6A3B1F}" destId="{355085BE-FE45-4229-95EE-6745CDD3AD0C}" srcOrd="0" destOrd="0" presId="urn:microsoft.com/office/officeart/2005/8/layout/chevron2"/>
    <dgm:cxn modelId="{444580A4-6D22-448E-907D-89B15D8703B1}" srcId="{DBDA21AA-8C4E-408A-AB9F-2C5F6A6A3B1F}" destId="{472776AB-29E8-4A91-8821-7F59D9598AE4}" srcOrd="0" destOrd="0" parTransId="{1B4899B6-DB2C-4C6C-BD69-462C1A9C779C}" sibTransId="{24618B80-D583-43F2-AA07-0216E543765A}"/>
    <dgm:cxn modelId="{3D5FB8C2-1E88-4657-8A98-4D331634DF46}" srcId="{03968924-31AD-4D09-A565-910446444349}" destId="{B19E3FDF-47AB-46EC-8168-9DE4E00503D5}" srcOrd="0" destOrd="0" parTransId="{3C79F72F-790C-443D-9E45-2628C8DB6FB5}" sibTransId="{55147EA2-D6F5-427D-B88A-9609E9B411D3}"/>
    <dgm:cxn modelId="{2B5E3E6F-C4B8-4E08-97FD-C714DEDA747F}" type="presOf" srcId="{472776AB-29E8-4A91-8821-7F59D9598AE4}" destId="{395AB7D3-34F8-420D-A78D-7B7569EA56D6}" srcOrd="0" destOrd="0" presId="urn:microsoft.com/office/officeart/2005/8/layout/chevron2"/>
    <dgm:cxn modelId="{352EB04C-0E35-4222-86C4-A296AF51A4B1}" type="presOf" srcId="{7A90B93B-1816-4A77-BBC4-90E739629F9F}" destId="{395AB7D3-34F8-420D-A78D-7B7569EA56D6}" srcOrd="0" destOrd="1" presId="urn:microsoft.com/office/officeart/2005/8/layout/chevron2"/>
    <dgm:cxn modelId="{67905BD5-9697-48AB-8161-2AC8F5F8F61E}" srcId="{DBDA21AA-8C4E-408A-AB9F-2C5F6A6A3B1F}" destId="{7A90B93B-1816-4A77-BBC4-90E739629F9F}" srcOrd="1" destOrd="0" parTransId="{374B5966-7B88-4CA2-8A89-87DB158023B3}" sibTransId="{0B55F5BE-8EFF-46DA-854F-67C5B03FA28E}"/>
    <dgm:cxn modelId="{1DFDB0D8-8924-4D5D-9EA9-46107FF51E17}" type="presOf" srcId="{846C8BF8-B092-4AAA-976B-154F15197FD4}" destId="{395AB7D3-34F8-420D-A78D-7B7569EA56D6}" srcOrd="0" destOrd="2" presId="urn:microsoft.com/office/officeart/2005/8/layout/chevron2"/>
    <dgm:cxn modelId="{A704A43E-A172-485F-B7D6-AF47E3911D09}" type="presParOf" srcId="{54237D66-0AFA-4759-907A-7C2130A79D09}" destId="{FE6958DC-DFDC-450D-90B2-D2F5404D593D}" srcOrd="0" destOrd="0" presId="urn:microsoft.com/office/officeart/2005/8/layout/chevron2"/>
    <dgm:cxn modelId="{919825C3-FFFD-4751-B718-0419EED3D9F8}" type="presParOf" srcId="{FE6958DC-DFDC-450D-90B2-D2F5404D593D}" destId="{363644A3-4052-4F6F-9496-044239410625}" srcOrd="0" destOrd="0" presId="urn:microsoft.com/office/officeart/2005/8/layout/chevron2"/>
    <dgm:cxn modelId="{373CD769-23D2-41E9-9E9D-52C9DAC05208}" type="presParOf" srcId="{FE6958DC-DFDC-450D-90B2-D2F5404D593D}" destId="{8B98A9C1-E9C6-4F66-ACFD-FF931F5FD288}" srcOrd="1" destOrd="0" presId="urn:microsoft.com/office/officeart/2005/8/layout/chevron2"/>
    <dgm:cxn modelId="{CFB6FA3A-1794-41C2-8047-5BE2A971F1BA}" type="presParOf" srcId="{54237D66-0AFA-4759-907A-7C2130A79D09}" destId="{21EC7619-7823-4E1A-9A74-5D8732253630}" srcOrd="1" destOrd="0" presId="urn:microsoft.com/office/officeart/2005/8/layout/chevron2"/>
    <dgm:cxn modelId="{341EE990-CF37-4CA9-A4BD-4EE7EB8AC2AA}" type="presParOf" srcId="{54237D66-0AFA-4759-907A-7C2130A79D09}" destId="{4F75B3E8-BEDB-4617-A658-710E59AD3254}" srcOrd="2" destOrd="0" presId="urn:microsoft.com/office/officeart/2005/8/layout/chevron2"/>
    <dgm:cxn modelId="{FDCD874C-295F-4F4D-B60A-5A6464546F70}" type="presParOf" srcId="{4F75B3E8-BEDB-4617-A658-710E59AD3254}" destId="{355085BE-FE45-4229-95EE-6745CDD3AD0C}" srcOrd="0" destOrd="0" presId="urn:microsoft.com/office/officeart/2005/8/layout/chevron2"/>
    <dgm:cxn modelId="{E7C1A110-D4D6-4E28-98C4-4DF3E5D7FC88}" type="presParOf" srcId="{4F75B3E8-BEDB-4617-A658-710E59AD3254}" destId="{395AB7D3-34F8-420D-A78D-7B7569EA56D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3644A3-4052-4F6F-9496-044239410625}">
      <dsp:nvSpPr>
        <dsp:cNvPr id="0" name=""/>
        <dsp:cNvSpPr/>
      </dsp:nvSpPr>
      <dsp:spPr>
        <a:xfrm rot="5400000">
          <a:off x="-308324" y="310167"/>
          <a:ext cx="2055499" cy="143884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kern="1200" dirty="0">
              <a:latin typeface="Calibri" panose="020F0502020204030204" pitchFamily="34" charset="0"/>
            </a:rPr>
            <a:t>Ceará</a:t>
          </a:r>
        </a:p>
      </dsp:txBody>
      <dsp:txXfrm rot="-5400000">
        <a:off x="2" y="721267"/>
        <a:ext cx="1438849" cy="616650"/>
      </dsp:txXfrm>
    </dsp:sp>
    <dsp:sp modelId="{8B98A9C1-E9C6-4F66-ACFD-FF931F5FD288}">
      <dsp:nvSpPr>
        <dsp:cNvPr id="0" name=""/>
        <dsp:cNvSpPr/>
      </dsp:nvSpPr>
      <dsp:spPr>
        <a:xfrm rot="5400000">
          <a:off x="4469008" y="-3028315"/>
          <a:ext cx="1336074" cy="73963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500" kern="1200" dirty="0" err="1">
              <a:latin typeface="Calibri" panose="020F0502020204030204" pitchFamily="34" charset="0"/>
              <a:cs typeface="Calibri" panose="020F0502020204030204" pitchFamily="34" charset="0"/>
            </a:rPr>
            <a:t>Secretary</a:t>
          </a:r>
          <a:r>
            <a:rPr lang="pt-BR" sz="25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pt-BR" sz="2500" kern="1200" dirty="0" err="1">
              <a:latin typeface="Calibri" panose="020F0502020204030204" pitchFamily="34" charset="0"/>
              <a:cs typeface="Calibri" panose="020F0502020204030204" pitchFamily="34" charset="0"/>
            </a:rPr>
            <a:t>of</a:t>
          </a:r>
          <a:r>
            <a:rPr lang="pt-BR" sz="25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pt-BR" sz="2500" kern="1200" dirty="0" err="1">
              <a:latin typeface="Calibri" panose="020F0502020204030204" pitchFamily="34" charset="0"/>
              <a:cs typeface="Calibri" panose="020F0502020204030204" pitchFamily="34" charset="0"/>
            </a:rPr>
            <a:t>Agriculture</a:t>
          </a:r>
          <a:r>
            <a:rPr lang="pt-BR" sz="2500" kern="1200" dirty="0">
              <a:latin typeface="Calibri" panose="020F0502020204030204" pitchFamily="34" charset="0"/>
              <a:cs typeface="Calibri" panose="020F0502020204030204" pitchFamily="34" charset="0"/>
            </a:rPr>
            <a:t> – </a:t>
          </a:r>
          <a:r>
            <a:rPr lang="pt-BR" sz="2500" kern="1200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public</a:t>
          </a:r>
          <a:r>
            <a:rPr lang="pt-BR" sz="2500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pt-BR" sz="2500" kern="1200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strains</a:t>
          </a:r>
          <a:r>
            <a:rPr lang="pt-BR" sz="2500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are </a:t>
          </a:r>
          <a:r>
            <a:rPr lang="pt-BR" sz="2500" kern="1200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used</a:t>
          </a:r>
          <a:endParaRPr lang="pt-BR" sz="2500" kern="1200" dirty="0">
            <a:latin typeface="Calibri" panose="020F0502020204030204" pitchFamily="34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500" kern="1200" dirty="0">
              <a:latin typeface="Calibri" panose="020F0502020204030204" pitchFamily="34" charset="0"/>
              <a:cs typeface="Calibri" panose="020F0502020204030204" pitchFamily="34" charset="0"/>
            </a:rPr>
            <a:t>Small </a:t>
          </a:r>
          <a:r>
            <a:rPr lang="pt-BR" sz="25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holder </a:t>
          </a:r>
          <a:r>
            <a:rPr lang="pt-BR" sz="2500" kern="1200" dirty="0">
              <a:latin typeface="Calibri" panose="020F0502020204030204" pitchFamily="34" charset="0"/>
              <a:cs typeface="Calibri" panose="020F0502020204030204" pitchFamily="34" charset="0"/>
            </a:rPr>
            <a:t>farmers</a:t>
          </a:r>
          <a:endParaRPr lang="pt-BR" sz="2500" kern="1200" dirty="0">
            <a:latin typeface="Calibri" panose="020F0502020204030204" pitchFamily="34" charset="0"/>
          </a:endParaRPr>
        </a:p>
      </dsp:txBody>
      <dsp:txXfrm rot="-5400000">
        <a:off x="1438849" y="67066"/>
        <a:ext cx="7331170" cy="1205630"/>
      </dsp:txXfrm>
    </dsp:sp>
    <dsp:sp modelId="{355085BE-FE45-4229-95EE-6745CDD3AD0C}">
      <dsp:nvSpPr>
        <dsp:cNvPr id="0" name=""/>
        <dsp:cNvSpPr/>
      </dsp:nvSpPr>
      <dsp:spPr>
        <a:xfrm rot="5400000">
          <a:off x="-308324" y="2077949"/>
          <a:ext cx="2055499" cy="1438849"/>
        </a:xfrm>
        <a:prstGeom prst="chevron">
          <a:avLst/>
        </a:prstGeom>
        <a:solidFill>
          <a:srgbClr val="99CCFF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kern="1200" dirty="0" err="1">
              <a:latin typeface="Calibri" panose="020F0502020204030204" pitchFamily="34" charset="0"/>
            </a:rPr>
            <a:t>Africa</a:t>
          </a:r>
          <a:endParaRPr lang="pt-BR" sz="4000" kern="1200" dirty="0">
            <a:latin typeface="Calibri" panose="020F0502020204030204" pitchFamily="34" charset="0"/>
          </a:endParaRPr>
        </a:p>
      </dsp:txBody>
      <dsp:txXfrm rot="-5400000">
        <a:off x="2" y="2489049"/>
        <a:ext cx="1438849" cy="616650"/>
      </dsp:txXfrm>
    </dsp:sp>
    <dsp:sp modelId="{395AB7D3-34F8-420D-A78D-7B7569EA56D6}">
      <dsp:nvSpPr>
        <dsp:cNvPr id="0" name=""/>
        <dsp:cNvSpPr/>
      </dsp:nvSpPr>
      <dsp:spPr>
        <a:xfrm rot="5400000">
          <a:off x="4469008" y="-1260534"/>
          <a:ext cx="1336074" cy="73963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500" kern="1200" dirty="0">
              <a:latin typeface="Calibri" panose="020F0502020204030204" pitchFamily="34" charset="0"/>
              <a:cs typeface="Calibri" panose="020F0502020204030204" pitchFamily="34" charset="0"/>
            </a:rPr>
            <a:t>Project – </a:t>
          </a:r>
          <a:r>
            <a:rPr lang="pt-BR" sz="2500" kern="1200" err="1">
              <a:latin typeface="Calibri" panose="020F0502020204030204" pitchFamily="34" charset="0"/>
              <a:cs typeface="Calibri" panose="020F0502020204030204" pitchFamily="34" charset="0"/>
            </a:rPr>
            <a:t>MarketPlace</a:t>
          </a:r>
          <a:r>
            <a:rPr lang="pt-BR" sz="2500" kern="1200">
              <a:latin typeface="Calibri" panose="020F0502020204030204" pitchFamily="34" charset="0"/>
              <a:cs typeface="Calibri" panose="020F0502020204030204" pitchFamily="34" charset="0"/>
            </a:rPr>
            <a:t> – </a:t>
          </a:r>
          <a:r>
            <a:rPr lang="pt-BR" sz="2500" kern="12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Africa</a:t>
          </a:r>
          <a:endParaRPr lang="pt-BR" sz="2500" kern="1200" dirty="0">
            <a:latin typeface="Calibri" panose="020F0502020204030204" pitchFamily="34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500" kern="1200" dirty="0">
              <a:latin typeface="Calibri" panose="020F0502020204030204" pitchFamily="34" charset="0"/>
              <a:cs typeface="Calibri" panose="020F0502020204030204" pitchFamily="34" charset="0"/>
            </a:rPr>
            <a:t>Mali, Burkina Faso, </a:t>
          </a:r>
          <a:r>
            <a:rPr lang="pt-BR" sz="2500" kern="1200" dirty="0" err="1">
              <a:latin typeface="Calibri" panose="020F0502020204030204" pitchFamily="34" charset="0"/>
              <a:cs typeface="Calibri" panose="020F0502020204030204" pitchFamily="34" charset="0"/>
            </a:rPr>
            <a:t>Niger</a:t>
          </a:r>
          <a:r>
            <a:rPr lang="pt-BR" sz="25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pt-BR" sz="2500" kern="1200" dirty="0" err="1">
              <a:latin typeface="Calibri" panose="020F0502020204030204" pitchFamily="34" charset="0"/>
              <a:cs typeface="Calibri" panose="020F0502020204030204" pitchFamily="34" charset="0"/>
            </a:rPr>
            <a:t>and</a:t>
          </a:r>
          <a:r>
            <a:rPr lang="pt-BR" sz="25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pt-BR" sz="2500" kern="1200" dirty="0" err="1">
              <a:latin typeface="Calibri" panose="020F0502020204030204" pitchFamily="34" charset="0"/>
              <a:cs typeface="Calibri" panose="020F0502020204030204" pitchFamily="34" charset="0"/>
            </a:rPr>
            <a:t>Ivory</a:t>
          </a:r>
          <a:r>
            <a:rPr lang="pt-BR" sz="2500" kern="1200" dirty="0">
              <a:latin typeface="Calibri" panose="020F0502020204030204" pitchFamily="34" charset="0"/>
              <a:cs typeface="Calibri" panose="020F0502020204030204" pitchFamily="34" charset="0"/>
            </a:rPr>
            <a:t> Coast </a:t>
          </a:r>
          <a:endParaRPr lang="pt-BR" sz="2500" kern="1200" dirty="0">
            <a:latin typeface="Calibri" panose="020F0502020204030204" pitchFamily="34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500" kern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Bacillus thuringiensis </a:t>
          </a:r>
          <a:r>
            <a:rPr lang="pt-BR" sz="2500" kern="1200" dirty="0">
              <a:latin typeface="Calibri" panose="020F0502020204030204" pitchFamily="34" charset="0"/>
              <a:cs typeface="Calibri" panose="020F0502020204030204" pitchFamily="34" charset="0"/>
            </a:rPr>
            <a:t>isolated in Mali</a:t>
          </a:r>
          <a:endParaRPr lang="pt-BR" sz="2500" kern="1200" dirty="0">
            <a:latin typeface="Calibri" panose="020F0502020204030204" pitchFamily="34" charset="0"/>
          </a:endParaRPr>
        </a:p>
      </dsp:txBody>
      <dsp:txXfrm rot="-5400000">
        <a:off x="1438849" y="1834847"/>
        <a:ext cx="7331170" cy="1205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C1EF4-234F-4C51-8CF0-EDFCF88CFC39}" type="datetimeFigureOut">
              <a:rPr lang="en-US" smtClean="0"/>
              <a:t>03-Jul-17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389D2-7F8D-4A36-B02E-79484BF9B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99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389D2-7F8D-4A36-B02E-79484BF9B5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10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389D2-7F8D-4A36-B02E-79484BF9B5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06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838200" y="3512587"/>
            <a:ext cx="10515600" cy="7706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2">
                    <a:lumMod val="50000"/>
                  </a:schemeClr>
                </a:solidFill>
                <a:latin typeface="Oswald Medium" charset="0"/>
                <a:ea typeface="Oswald Medium" charset="0"/>
                <a:cs typeface="Oswald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3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7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2978" y="1968334"/>
            <a:ext cx="100229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>
                <a:latin typeface="Calibri" panose="020F0502020204030204" pitchFamily="34" charset="0"/>
              </a:rPr>
              <a:t>Biological control with Baculovirus</a:t>
            </a:r>
          </a:p>
        </p:txBody>
      </p:sp>
      <p:pic>
        <p:nvPicPr>
          <p:cNvPr id="3" name="Picture 4" descr="C:\D em flamingo\fotos1\SfNPV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3117" y="2655289"/>
            <a:ext cx="3617730" cy="418196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Documents and Settings\Fernando\Desktop\COMPUTADOR ANTIGO\Fernando\Meus documentos\fotos\baculoviru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5" y="2635542"/>
            <a:ext cx="2789668" cy="362286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21" y="2635543"/>
            <a:ext cx="3917056" cy="362286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379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2978" y="1968334"/>
            <a:ext cx="1002295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latin typeface="Calibri" panose="020F0502020204030204" pitchFamily="34" charset="0"/>
              </a:rPr>
              <a:t>Baculovirus collection</a:t>
            </a:r>
          </a:p>
          <a:p>
            <a:endParaRPr lang="pt-BR" sz="1100" b="1" dirty="0" smtClean="0">
              <a:latin typeface="Calibri" panose="020F050202020403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t-BR" sz="2600" b="1" dirty="0">
                <a:solidFill>
                  <a:srgbClr val="5291C7"/>
                </a:solidFill>
                <a:latin typeface="Calibri" panose="020F0502020204030204" pitchFamily="34" charset="0"/>
              </a:rPr>
              <a:t>NPV Baculovirus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t-BR" sz="2600" b="1" dirty="0">
                <a:solidFill>
                  <a:srgbClr val="5291C7"/>
                </a:solidFill>
                <a:latin typeface="Calibri" panose="020F0502020204030204" pitchFamily="34" charset="0"/>
              </a:rPr>
              <a:t>Fall armyworm:  </a:t>
            </a:r>
            <a:r>
              <a:rPr lang="pt-BR" sz="2600" b="1" dirty="0" smtClean="0">
                <a:solidFill>
                  <a:srgbClr val="5291C7"/>
                </a:solidFill>
                <a:latin typeface="Calibri" panose="020F0502020204030204" pitchFamily="34" charset="0"/>
              </a:rPr>
              <a:t>	</a:t>
            </a:r>
            <a:r>
              <a:rPr lang="pt-BR" sz="2600" b="1" i="1" dirty="0" smtClean="0">
                <a:solidFill>
                  <a:srgbClr val="5291C7"/>
                </a:solidFill>
                <a:latin typeface="Calibri" panose="020F0502020204030204" pitchFamily="34" charset="0"/>
              </a:rPr>
              <a:t>Spodoptera </a:t>
            </a:r>
            <a:r>
              <a:rPr lang="pt-BR" sz="2600" b="1" i="1" dirty="0">
                <a:solidFill>
                  <a:srgbClr val="5291C7"/>
                </a:solidFill>
                <a:latin typeface="Calibri" panose="020F0502020204030204" pitchFamily="34" charset="0"/>
              </a:rPr>
              <a:t>frugiperda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t-BR" sz="2600" b="1" dirty="0">
                <a:solidFill>
                  <a:srgbClr val="5291C7"/>
                </a:solidFill>
                <a:latin typeface="Calibri" panose="020F0502020204030204" pitchFamily="34" charset="0"/>
              </a:rPr>
              <a:t>Southern armyworm: </a:t>
            </a:r>
            <a:r>
              <a:rPr lang="pt-BR" sz="2600" b="1" dirty="0" smtClean="0">
                <a:solidFill>
                  <a:srgbClr val="5291C7"/>
                </a:solidFill>
                <a:latin typeface="Calibri" panose="020F0502020204030204" pitchFamily="34" charset="0"/>
              </a:rPr>
              <a:t>	</a:t>
            </a:r>
            <a:r>
              <a:rPr lang="pt-BR" sz="2600" b="1" i="1" dirty="0" smtClean="0">
                <a:solidFill>
                  <a:srgbClr val="5291C7"/>
                </a:solidFill>
                <a:latin typeface="Calibri" panose="020F0502020204030204" pitchFamily="34" charset="0"/>
              </a:rPr>
              <a:t>Spodoptera </a:t>
            </a:r>
            <a:r>
              <a:rPr lang="pt-BR" sz="2600" b="1" i="1" dirty="0">
                <a:solidFill>
                  <a:srgbClr val="5291C7"/>
                </a:solidFill>
                <a:latin typeface="Calibri" panose="020F0502020204030204" pitchFamily="34" charset="0"/>
              </a:rPr>
              <a:t>eridania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t-BR" sz="2600" b="1" dirty="0">
                <a:solidFill>
                  <a:srgbClr val="5291C7"/>
                </a:solidFill>
                <a:latin typeface="Calibri" panose="020F0502020204030204" pitchFamily="34" charset="0"/>
              </a:rPr>
              <a:t>Black armyworm: </a:t>
            </a:r>
            <a:r>
              <a:rPr lang="pt-BR" sz="2600" b="1" dirty="0" smtClean="0">
                <a:solidFill>
                  <a:srgbClr val="5291C7"/>
                </a:solidFill>
                <a:latin typeface="Calibri" panose="020F0502020204030204" pitchFamily="34" charset="0"/>
              </a:rPr>
              <a:t>	</a:t>
            </a:r>
            <a:r>
              <a:rPr lang="pt-BR" sz="2600" b="1" i="1" dirty="0" smtClean="0">
                <a:solidFill>
                  <a:srgbClr val="5291C7"/>
                </a:solidFill>
                <a:latin typeface="Calibri" panose="020F0502020204030204" pitchFamily="34" charset="0"/>
              </a:rPr>
              <a:t>Spodoptera </a:t>
            </a:r>
            <a:r>
              <a:rPr lang="pt-BR" sz="2600" b="1" i="1" dirty="0">
                <a:solidFill>
                  <a:srgbClr val="5291C7"/>
                </a:solidFill>
                <a:latin typeface="Calibri" panose="020F0502020204030204" pitchFamily="34" charset="0"/>
              </a:rPr>
              <a:t>cosmioides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pt-BR" sz="1050" b="1" dirty="0" smtClean="0">
              <a:solidFill>
                <a:srgbClr val="5291C7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b="1" dirty="0">
                <a:solidFill>
                  <a:srgbClr val="5291C7"/>
                </a:solidFill>
                <a:latin typeface="Calibri" panose="020F0502020204030204" pitchFamily="34" charset="0"/>
              </a:rPr>
              <a:t>Soybean looper: </a:t>
            </a:r>
            <a:r>
              <a:rPr lang="pt-BR" sz="2600" b="1" dirty="0" smtClean="0">
                <a:solidFill>
                  <a:srgbClr val="5291C7"/>
                </a:solidFill>
                <a:latin typeface="Calibri" panose="020F0502020204030204" pitchFamily="34" charset="0"/>
              </a:rPr>
              <a:t>	Chrysodeixis </a:t>
            </a:r>
            <a:r>
              <a:rPr lang="pt-BR" sz="2600" b="1" dirty="0">
                <a:solidFill>
                  <a:srgbClr val="5291C7"/>
                </a:solidFill>
                <a:latin typeface="Calibri" panose="020F0502020204030204" pitchFamily="34" charset="0"/>
              </a:rPr>
              <a:t>includens </a:t>
            </a:r>
          </a:p>
          <a:p>
            <a:pPr marL="800100" lvl="1" indent="-342900">
              <a:buFontTx/>
              <a:buChar char="-"/>
            </a:pPr>
            <a:endParaRPr lang="pt-BR" sz="1050" dirty="0" smtClean="0">
              <a:latin typeface="Calibri" panose="020F050202020403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t-BR" sz="2600" b="1" dirty="0">
                <a:solidFill>
                  <a:srgbClr val="5291C7"/>
                </a:solidFill>
                <a:latin typeface="Calibri" panose="020F0502020204030204" pitchFamily="34" charset="0"/>
              </a:rPr>
              <a:t>Cotton bollworm: </a:t>
            </a:r>
            <a:r>
              <a:rPr lang="pt-BR" sz="2600" b="1" dirty="0" smtClean="0">
                <a:solidFill>
                  <a:srgbClr val="5291C7"/>
                </a:solidFill>
                <a:latin typeface="Calibri" panose="020F0502020204030204" pitchFamily="34" charset="0"/>
              </a:rPr>
              <a:t>	Helicovera </a:t>
            </a:r>
            <a:r>
              <a:rPr lang="pt-BR" sz="2600" b="1" dirty="0">
                <a:solidFill>
                  <a:srgbClr val="5291C7"/>
                </a:solidFill>
                <a:latin typeface="Calibri" panose="020F0502020204030204" pitchFamily="34" charset="0"/>
              </a:rPr>
              <a:t>armigera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t-BR" sz="2600" b="1" dirty="0">
                <a:solidFill>
                  <a:srgbClr val="5291C7"/>
                </a:solidFill>
                <a:latin typeface="Calibri" panose="020F0502020204030204" pitchFamily="34" charset="0"/>
              </a:rPr>
              <a:t>Corn earworm: </a:t>
            </a:r>
            <a:r>
              <a:rPr lang="pt-BR" sz="2600" b="1" dirty="0" smtClean="0">
                <a:solidFill>
                  <a:srgbClr val="5291C7"/>
                </a:solidFill>
                <a:latin typeface="Calibri" panose="020F0502020204030204" pitchFamily="34" charset="0"/>
              </a:rPr>
              <a:t>		Helicoverpa </a:t>
            </a:r>
            <a:r>
              <a:rPr lang="pt-BR" sz="2600" b="1" dirty="0">
                <a:solidFill>
                  <a:srgbClr val="5291C7"/>
                </a:solidFill>
                <a:latin typeface="Calibri" panose="020F0502020204030204" pitchFamily="34" charset="0"/>
              </a:rPr>
              <a:t>z</a:t>
            </a:r>
            <a:r>
              <a:rPr lang="pt-BR" sz="2600" b="1" dirty="0" smtClean="0">
                <a:solidFill>
                  <a:srgbClr val="5291C7"/>
                </a:solidFill>
                <a:latin typeface="Calibri" panose="020F0502020204030204" pitchFamily="34" charset="0"/>
              </a:rPr>
              <a:t>ea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pt-BR" sz="2600" b="1" dirty="0">
              <a:latin typeface="Calibri" panose="020F0502020204030204" pitchFamily="34" charset="0"/>
            </a:endParaRPr>
          </a:p>
          <a:p>
            <a:pPr lvl="0" algn="ctr"/>
            <a:r>
              <a:rPr lang="pt-BR" sz="2600" dirty="0" smtClean="0">
                <a:latin typeface="Calibri" panose="020F0502020204030204" pitchFamily="34" charset="0"/>
              </a:rPr>
              <a:t>EMBRAPA has been collecting since 1984</a:t>
            </a:r>
            <a:endParaRPr lang="pt-BR" sz="2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10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MG_3004"/>
          <p:cNvPicPr>
            <a:picLocks noChangeAspect="1" noChangeArrowheads="1"/>
          </p:cNvPicPr>
          <p:nvPr/>
        </p:nvPicPr>
        <p:blipFill>
          <a:blip r:embed="rId2" cstate="print">
            <a:lum bright="6000" contras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125991" y="3900394"/>
            <a:ext cx="3645649" cy="2957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3">
            <a:extLst>
              <a:ext uri="{FF2B5EF4-FFF2-40B4-BE49-F238E27FC236}">
                <a16:creationId xmlns="" xmlns:a16="http://schemas.microsoft.com/office/drawing/2014/main" id="{8A2A36C0-A3D1-4F73-A595-EB76A7D350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659" y="2718372"/>
            <a:ext cx="4000655" cy="3000491"/>
          </a:xfrm>
          <a:prstGeom prst="rect">
            <a:avLst/>
          </a:prstGeom>
          <a:effectLst/>
        </p:spPr>
      </p:pic>
      <p:pic>
        <p:nvPicPr>
          <p:cNvPr id="4" name="Imagem 5">
            <a:extLst>
              <a:ext uri="{FF2B5EF4-FFF2-40B4-BE49-F238E27FC236}">
                <a16:creationId xmlns="" xmlns:a16="http://schemas.microsoft.com/office/drawing/2014/main" id="{A159E719-B062-4C8A-80BC-75D67D3E3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97" y="2718373"/>
            <a:ext cx="3992404" cy="29943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9034" y="1940308"/>
            <a:ext cx="100229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>
                <a:latin typeface="Calibri" panose="020F0502020204030204" pitchFamily="34" charset="0"/>
              </a:rPr>
              <a:t>Different types of formulations – final product</a:t>
            </a:r>
            <a:endParaRPr lang="pt-BR" sz="3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5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60" y="2565071"/>
            <a:ext cx="4603010" cy="425730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1754D895-833B-4072-9541-91F19C43E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560" y="2626098"/>
            <a:ext cx="5792196" cy="4206500"/>
          </a:xfrm>
          <a:prstGeom prst="rect">
            <a:avLst/>
          </a:prstGeom>
          <a:effectLst/>
        </p:spPr>
      </p:pic>
      <p:sp>
        <p:nvSpPr>
          <p:cNvPr id="4" name="Rectangle 3"/>
          <p:cNvSpPr/>
          <p:nvPr/>
        </p:nvSpPr>
        <p:spPr>
          <a:xfrm>
            <a:off x="1189034" y="1940308"/>
            <a:ext cx="100229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</a:rPr>
              <a:t>Biological Control with </a:t>
            </a:r>
            <a:r>
              <a:rPr lang="en-US" sz="3200" b="1" i="1" dirty="0">
                <a:latin typeface="Calibri" panose="020F0502020204030204" pitchFamily="34" charset="0"/>
              </a:rPr>
              <a:t>Bacillus thuringiensis</a:t>
            </a:r>
            <a:endParaRPr lang="pt-BR" sz="3200" b="1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63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15248" y="2122751"/>
            <a:ext cx="2403580" cy="1682428"/>
            <a:chOff x="780542" y="850173"/>
            <a:chExt cx="2692055" cy="1884351"/>
          </a:xfrm>
        </p:grpSpPr>
        <p:sp>
          <p:nvSpPr>
            <p:cNvPr id="20" name="Rounded Rectangle 19"/>
            <p:cNvSpPr/>
            <p:nvPr/>
          </p:nvSpPr>
          <p:spPr>
            <a:xfrm>
              <a:off x="780542" y="850173"/>
              <a:ext cx="2692055" cy="1884351"/>
            </a:xfrm>
            <a:prstGeom prst="roundRect">
              <a:avLst>
                <a:gd name="adj" fmla="val 16670"/>
              </a:avLst>
            </a:prstGeom>
            <a:solidFill>
              <a:srgbClr val="CCECF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21" name="Rounded Rectangle 5"/>
            <p:cNvSpPr/>
            <p:nvPr/>
          </p:nvSpPr>
          <p:spPr>
            <a:xfrm>
              <a:off x="886947" y="964175"/>
              <a:ext cx="2508049" cy="17003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540" tIns="129540" rIns="129540" bIns="129540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2000 </a:t>
              </a:r>
              <a:r>
                <a:rPr lang="pt-BR" sz="2800" kern="1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soil</a:t>
              </a:r>
              <a:r>
                <a:rPr lang="pt-BR" sz="2800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samples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951432" y="1311239"/>
            <a:ext cx="3000235" cy="2171325"/>
            <a:chOff x="3608149" y="201923"/>
            <a:chExt cx="3360319" cy="2431925"/>
          </a:xfrm>
        </p:grpSpPr>
        <p:sp>
          <p:nvSpPr>
            <p:cNvPr id="18" name="Rectangle 17"/>
            <p:cNvSpPr/>
            <p:nvPr/>
          </p:nvSpPr>
          <p:spPr>
            <a:xfrm>
              <a:off x="3608149" y="201923"/>
              <a:ext cx="3178429" cy="152301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3790039" y="1110832"/>
              <a:ext cx="3178429" cy="15230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pt-BR" sz="2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surface</a:t>
              </a:r>
              <a:endParaRPr lang="pt-BR" sz="2000" kern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Bent-Up Arrow 4"/>
          <p:cNvSpPr/>
          <p:nvPr/>
        </p:nvSpPr>
        <p:spPr>
          <a:xfrm rot="5400000">
            <a:off x="5596097" y="5242860"/>
            <a:ext cx="1001406" cy="1290725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Group 5"/>
          <p:cNvGrpSpPr/>
          <p:nvPr/>
        </p:nvGrpSpPr>
        <p:grpSpPr>
          <a:xfrm>
            <a:off x="4338583" y="3622947"/>
            <a:ext cx="2403580" cy="1682428"/>
            <a:chOff x="3123558" y="2152206"/>
            <a:chExt cx="2692055" cy="1884351"/>
          </a:xfrm>
        </p:grpSpPr>
        <p:sp>
          <p:nvSpPr>
            <p:cNvPr id="16" name="Rounded Rectangle 15"/>
            <p:cNvSpPr/>
            <p:nvPr/>
          </p:nvSpPr>
          <p:spPr>
            <a:xfrm>
              <a:off x="3123558" y="2152206"/>
              <a:ext cx="2692055" cy="1884351"/>
            </a:xfrm>
            <a:prstGeom prst="roundRect">
              <a:avLst>
                <a:gd name="adj" fmla="val 16670"/>
              </a:avLst>
            </a:prstGeom>
            <a:solidFill>
              <a:srgbClr val="CCECF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17" name="Rounded Rectangle 10"/>
            <p:cNvSpPr/>
            <p:nvPr/>
          </p:nvSpPr>
          <p:spPr>
            <a:xfrm>
              <a:off x="3215561" y="2244209"/>
              <a:ext cx="2508049" cy="17003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540" tIns="129540" rIns="129540" bIns="129540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 </a:t>
              </a:r>
              <a:r>
                <a:rPr lang="pt-BR" sz="2800" kern="1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Brazilian</a:t>
              </a:r>
              <a:r>
                <a:rPr lang="pt-BR" sz="2800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sz="2800" kern="1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States</a:t>
              </a:r>
              <a:endParaRPr lang="pt-BR" sz="2800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17649" y="3441237"/>
            <a:ext cx="4340413" cy="1646336"/>
            <a:chOff x="6022226" y="2331922"/>
            <a:chExt cx="4861344" cy="1843928"/>
          </a:xfrm>
        </p:grpSpPr>
        <p:sp>
          <p:nvSpPr>
            <p:cNvPr id="14" name="Rectangle 13"/>
            <p:cNvSpPr/>
            <p:nvPr/>
          </p:nvSpPr>
          <p:spPr>
            <a:xfrm>
              <a:off x="6022226" y="2331922"/>
              <a:ext cx="3665018" cy="152301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6477691" y="2652834"/>
              <a:ext cx="4405879" cy="15230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342900" indent="-342900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pt-B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From North to South </a:t>
              </a:r>
              <a:r>
                <a:rPr lang="pt-BR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pt-BR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pt-BR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since </a:t>
              </a:r>
              <a:r>
                <a:rPr lang="pt-B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1992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059286" y="5100327"/>
            <a:ext cx="2403580" cy="1682428"/>
            <a:chOff x="5648475" y="4268954"/>
            <a:chExt cx="2692055" cy="1884351"/>
          </a:xfrm>
        </p:grpSpPr>
        <p:sp>
          <p:nvSpPr>
            <p:cNvPr id="12" name="Rounded Rectangle 11"/>
            <p:cNvSpPr/>
            <p:nvPr/>
          </p:nvSpPr>
          <p:spPr>
            <a:xfrm>
              <a:off x="5648475" y="4268954"/>
              <a:ext cx="2692055" cy="1884351"/>
            </a:xfrm>
            <a:prstGeom prst="roundRect">
              <a:avLst>
                <a:gd name="adj" fmla="val 16670"/>
              </a:avLst>
            </a:prstGeom>
            <a:solidFill>
              <a:srgbClr val="CCECF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13" name="Rounded Rectangle 14"/>
            <p:cNvSpPr/>
            <p:nvPr/>
          </p:nvSpPr>
          <p:spPr>
            <a:xfrm>
              <a:off x="5740478" y="4360957"/>
              <a:ext cx="2508049" cy="17003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540" tIns="129540" rIns="129540" bIns="129540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More </a:t>
              </a:r>
              <a:r>
                <a:rPr lang="pt-BR" sz="2800" kern="1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than</a:t>
              </a:r>
              <a:r>
                <a:rPr lang="pt-BR" sz="2800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4600 </a:t>
              </a:r>
              <a:r>
                <a:rPr lang="pt-BR" sz="2800" kern="1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isolates</a:t>
              </a:r>
              <a:endParaRPr lang="pt-BR" sz="2800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545010" y="5153107"/>
            <a:ext cx="2981795" cy="1359813"/>
            <a:chOff x="8248312" y="4432633"/>
            <a:chExt cx="3339666" cy="1523016"/>
          </a:xfrm>
        </p:grpSpPr>
        <p:sp>
          <p:nvSpPr>
            <p:cNvPr id="10" name="Rectangle 9"/>
            <p:cNvSpPr/>
            <p:nvPr/>
          </p:nvSpPr>
          <p:spPr>
            <a:xfrm>
              <a:off x="8248312" y="4432633"/>
              <a:ext cx="3339666" cy="152301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8248312" y="4432633"/>
              <a:ext cx="3339666" cy="15230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285750" lvl="1" indent="-28575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pt-BR" sz="2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Maintained </a:t>
              </a:r>
              <a:endParaRPr lang="pt-BR" sz="2000" kern="12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lvl="1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pt-B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pt-BR" sz="2000" kern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in </a:t>
              </a:r>
              <a:r>
                <a:rPr lang="pt-BR" sz="2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freezers</a:t>
              </a:r>
            </a:p>
          </p:txBody>
        </p:sp>
      </p:grpSp>
      <p:sp>
        <p:nvSpPr>
          <p:cNvPr id="22" name="Bent-Up Arrow 21"/>
          <p:cNvSpPr/>
          <p:nvPr/>
        </p:nvSpPr>
        <p:spPr>
          <a:xfrm rot="5400000">
            <a:off x="2798346" y="3762306"/>
            <a:ext cx="1001406" cy="1290725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27754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10A70BD2-75AA-48C7-95CB-9C916338344D}"/>
              </a:ext>
            </a:extLst>
          </p:cNvPr>
          <p:cNvSpPr txBox="1"/>
          <p:nvPr/>
        </p:nvSpPr>
        <p:spPr>
          <a:xfrm>
            <a:off x="6359663" y="5777535"/>
            <a:ext cx="55589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dirty="0" err="1">
                <a:latin typeface="Calibri" panose="020F0502020204030204" pitchFamily="34" charset="0"/>
              </a:rPr>
              <a:t>Large</a:t>
            </a:r>
            <a:r>
              <a:rPr lang="pt-BR" sz="2600" dirty="0">
                <a:latin typeface="Calibri" panose="020F0502020204030204" pitchFamily="34" charset="0"/>
              </a:rPr>
              <a:t> </a:t>
            </a:r>
            <a:r>
              <a:rPr lang="pt-BR" sz="2600" dirty="0" err="1">
                <a:latin typeface="Calibri" panose="020F0502020204030204" pitchFamily="34" charset="0"/>
              </a:rPr>
              <a:t>scale</a:t>
            </a:r>
            <a:r>
              <a:rPr lang="pt-BR" sz="2600" dirty="0">
                <a:latin typeface="Calibri" panose="020F0502020204030204" pitchFamily="34" charset="0"/>
              </a:rPr>
              <a:t> </a:t>
            </a:r>
            <a:r>
              <a:rPr lang="pt-BR" sz="2600" dirty="0" err="1">
                <a:latin typeface="Calibri" panose="020F0502020204030204" pitchFamily="34" charset="0"/>
              </a:rPr>
              <a:t>fermentation</a:t>
            </a:r>
            <a:r>
              <a:rPr lang="pt-BR" sz="2600" dirty="0">
                <a:latin typeface="Calibri" panose="020F0502020204030204" pitchFamily="34" charset="0"/>
              </a:rPr>
              <a:t> systems </a:t>
            </a:r>
            <a:r>
              <a:rPr lang="pt-BR" sz="2600" dirty="0" err="1">
                <a:latin typeface="Calibri" panose="020F0502020204030204" pitchFamily="34" charset="0"/>
              </a:rPr>
              <a:t>with</a:t>
            </a:r>
            <a:r>
              <a:rPr lang="pt-BR" sz="2600" dirty="0"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pt-BR" sz="2600" dirty="0">
                <a:latin typeface="Calibri" panose="020F0502020204030204" pitchFamily="34" charset="0"/>
              </a:rPr>
              <a:t>p</a:t>
            </a:r>
            <a:r>
              <a:rPr lang="pt-BR" sz="2600" dirty="0" smtClean="0">
                <a:latin typeface="Calibri" panose="020F0502020204030204" pitchFamily="34" charset="0"/>
              </a:rPr>
              <a:t>rivate </a:t>
            </a:r>
            <a:r>
              <a:rPr lang="pt-BR" sz="2600" dirty="0">
                <a:latin typeface="Calibri" panose="020F0502020204030204" pitchFamily="34" charset="0"/>
              </a:rPr>
              <a:t>companies</a:t>
            </a:r>
          </a:p>
        </p:txBody>
      </p:sp>
      <p:pic>
        <p:nvPicPr>
          <p:cNvPr id="3" name="Imagem 4">
            <a:extLst>
              <a:ext uri="{FF2B5EF4-FFF2-40B4-BE49-F238E27FC236}">
                <a16:creationId xmlns="" xmlns:a16="http://schemas.microsoft.com/office/drawing/2014/main" id="{20270909-8A15-44F6-9294-516257CBD65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90200" y="3133993"/>
            <a:ext cx="2687921" cy="2154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32F09A10-E36E-40AD-A3AC-642E387DCF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475"/>
          <a:stretch/>
        </p:blipFill>
        <p:spPr bwMode="auto">
          <a:xfrm>
            <a:off x="1731929" y="2907794"/>
            <a:ext cx="1954621" cy="1857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5FA7D5D3-784F-4396-A787-0C8C38C51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29" y="4863631"/>
            <a:ext cx="3170903" cy="1994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ta: para Baixo 2">
            <a:extLst>
              <a:ext uri="{FF2B5EF4-FFF2-40B4-BE49-F238E27FC236}">
                <a16:creationId xmlns="" xmlns:a16="http://schemas.microsoft.com/office/drawing/2014/main" id="{475F78D1-2C63-43CD-AE9B-8AE80A8E0CAD}"/>
              </a:ext>
            </a:extLst>
          </p:cNvPr>
          <p:cNvSpPr/>
          <p:nvPr/>
        </p:nvSpPr>
        <p:spPr>
          <a:xfrm>
            <a:off x="2620852" y="4364371"/>
            <a:ext cx="217369" cy="75389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: para Baixo 8">
            <a:extLst>
              <a:ext uri="{FF2B5EF4-FFF2-40B4-BE49-F238E27FC236}">
                <a16:creationId xmlns="" xmlns:a16="http://schemas.microsoft.com/office/drawing/2014/main" id="{FDECD9C9-2E40-4965-BF49-96C631EA01BE}"/>
              </a:ext>
            </a:extLst>
          </p:cNvPr>
          <p:cNvSpPr/>
          <p:nvPr/>
        </p:nvSpPr>
        <p:spPr>
          <a:xfrm rot="14759978">
            <a:off x="5184332" y="4459292"/>
            <a:ext cx="217369" cy="103705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10">
            <a:extLst>
              <a:ext uri="{FF2B5EF4-FFF2-40B4-BE49-F238E27FC236}">
                <a16:creationId xmlns="" xmlns:a16="http://schemas.microsoft.com/office/drawing/2014/main" id="{12422D5E-6C6B-407F-BC1A-4FADAFC4706B}"/>
              </a:ext>
            </a:extLst>
          </p:cNvPr>
          <p:cNvSpPr txBox="1"/>
          <p:nvPr/>
        </p:nvSpPr>
        <p:spPr>
          <a:xfrm>
            <a:off x="1599444" y="1228699"/>
            <a:ext cx="10653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2" descr="G:\DCIM\100GOPRO\GOPR4373.JPG">
            <a:extLst>
              <a:ext uri="{FF2B5EF4-FFF2-40B4-BE49-F238E27FC236}">
                <a16:creationId xmlns="" xmlns:a16="http://schemas.microsoft.com/office/drawing/2014/main" id="{EDE84461-1727-4DA0-B556-6C0C8BF1D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17" y="3133994"/>
            <a:ext cx="2872025" cy="215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ta: para Baixo 9">
            <a:extLst>
              <a:ext uri="{FF2B5EF4-FFF2-40B4-BE49-F238E27FC236}">
                <a16:creationId xmlns="" xmlns:a16="http://schemas.microsoft.com/office/drawing/2014/main" id="{228AE50C-9780-4078-B09A-618CB4A7530B}"/>
              </a:ext>
            </a:extLst>
          </p:cNvPr>
          <p:cNvSpPr/>
          <p:nvPr/>
        </p:nvSpPr>
        <p:spPr>
          <a:xfrm rot="16200000">
            <a:off x="8665998" y="3737161"/>
            <a:ext cx="217369" cy="103705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ctangle 10"/>
          <p:cNvSpPr/>
          <p:nvPr/>
        </p:nvSpPr>
        <p:spPr>
          <a:xfrm>
            <a:off x="1189034" y="1869058"/>
            <a:ext cx="100229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</a:rPr>
              <a:t>Isolation, identification, testing against insect pests, </a:t>
            </a:r>
            <a:endParaRPr lang="en-US" sz="3200" b="1" dirty="0" smtClean="0">
              <a:latin typeface="Calibri" panose="020F0502020204030204" pitchFamily="34" charset="0"/>
            </a:endParaRPr>
          </a:p>
          <a:p>
            <a:r>
              <a:rPr lang="en-US" sz="3200" b="1" dirty="0" smtClean="0">
                <a:latin typeface="Calibri" panose="020F0502020204030204" pitchFamily="34" charset="0"/>
              </a:rPr>
              <a:t>pilot </a:t>
            </a:r>
            <a:r>
              <a:rPr lang="en-US" sz="3200" b="1" dirty="0">
                <a:latin typeface="Calibri" panose="020F0502020204030204" pitchFamily="34" charset="0"/>
              </a:rPr>
              <a:t>scale </a:t>
            </a:r>
            <a:r>
              <a:rPr lang="en-US" sz="3200" b="1" dirty="0" smtClean="0">
                <a:latin typeface="Calibri" panose="020F0502020204030204" pitchFamily="34" charset="0"/>
              </a:rPr>
              <a:t>fermentation</a:t>
            </a:r>
            <a:endParaRPr lang="en-US" sz="3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08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2"/>
          <p:cNvGraphicFramePr/>
          <p:nvPr>
            <p:extLst>
              <p:ext uri="{D42A27DB-BD31-4B8C-83A1-F6EECF244321}">
                <p14:modId xmlns:p14="http://schemas.microsoft.com/office/powerpoint/2010/main" val="3285221751"/>
              </p:ext>
            </p:extLst>
          </p:nvPr>
        </p:nvGraphicFramePr>
        <p:xfrm>
          <a:off x="1330038" y="3025096"/>
          <a:ext cx="8835242" cy="3826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ixaDeTexto 3">
            <a:extLst>
              <a:ext uri="{FF2B5EF4-FFF2-40B4-BE49-F238E27FC236}">
                <a16:creationId xmlns="" xmlns:a16="http://schemas.microsoft.com/office/drawing/2014/main" id="{C1541DA4-357E-4D9C-8021-9A07B55ECB46}"/>
              </a:ext>
            </a:extLst>
          </p:cNvPr>
          <p:cNvSpPr txBox="1"/>
          <p:nvPr/>
        </p:nvSpPr>
        <p:spPr>
          <a:xfrm>
            <a:off x="1187532" y="1875753"/>
            <a:ext cx="100358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Calibri" panose="020F0502020204030204" pitchFamily="34" charset="0"/>
              </a:rPr>
              <a:t>Fermentation using rice as a substrate </a:t>
            </a:r>
            <a:r>
              <a:rPr lang="pt-BR" sz="3200" b="1" dirty="0" smtClean="0">
                <a:latin typeface="Calibri" panose="020F0502020204030204" pitchFamily="34" charset="0"/>
              </a:rPr>
              <a:t>(</a:t>
            </a:r>
            <a:r>
              <a:rPr lang="pt-BR" sz="3200" b="1" dirty="0">
                <a:latin typeface="Calibri" panose="020F0502020204030204" pitchFamily="34" charset="0"/>
              </a:rPr>
              <a:t>the same as with fungi) –  </a:t>
            </a:r>
            <a:r>
              <a:rPr lang="pt-BR" sz="3200" b="1" dirty="0" smtClean="0">
                <a:latin typeface="Calibri" panose="020F0502020204030204" pitchFamily="34" charset="0"/>
              </a:rPr>
              <a:t>very </a:t>
            </a:r>
            <a:r>
              <a:rPr lang="pt-BR" sz="3200" b="1" dirty="0">
                <a:latin typeface="Calibri" panose="020F0502020204030204" pitchFamily="34" charset="0"/>
              </a:rPr>
              <a:t>cheap and efficient</a:t>
            </a:r>
          </a:p>
        </p:txBody>
      </p:sp>
    </p:spTree>
    <p:extLst>
      <p:ext uri="{BB962C8B-B14F-4D97-AF65-F5344CB8AC3E}">
        <p14:creationId xmlns:p14="http://schemas.microsoft.com/office/powerpoint/2010/main" val="221242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0" y="2848585"/>
            <a:ext cx="6096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</a:rPr>
              <a:t>Thanks for your attention!</a:t>
            </a:r>
          </a:p>
          <a:p>
            <a:pPr algn="ctr"/>
            <a:endParaRPr lang="en-US" sz="3200" b="1" dirty="0">
              <a:latin typeface="Calibri" panose="020F0502020204030204" pitchFamily="34" charset="0"/>
            </a:endParaRPr>
          </a:p>
          <a:p>
            <a:pPr algn="ctr"/>
            <a:r>
              <a:rPr lang="en-US" sz="3200" b="1" dirty="0">
                <a:latin typeface="Calibri" panose="020F0502020204030204" pitchFamily="34" charset="0"/>
              </a:rPr>
              <a:t>fernando.valicente@embrapa.br</a:t>
            </a:r>
          </a:p>
        </p:txBody>
      </p:sp>
      <p:pic>
        <p:nvPicPr>
          <p:cNvPr id="4" name="Picture 2" descr="http://www.redemineirapi.com/novo/wp-content/uploads/embrapa-milho-e-sorgo-assina_sinte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61" y="4892633"/>
            <a:ext cx="3803679" cy="176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36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512587"/>
            <a:ext cx="10515600" cy="7706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2">
                    <a:lumMod val="50000"/>
                  </a:schemeClr>
                </a:solidFill>
                <a:latin typeface="Oswald Medium" charset="0"/>
                <a:ea typeface="Oswald Medium" charset="0"/>
                <a:cs typeface="Oswald Medium" charset="0"/>
              </a:defRPr>
            </a:lvl1pPr>
          </a:lstStyle>
          <a:p>
            <a:r>
              <a:rPr lang="en-US" b="1" dirty="0" smtClean="0"/>
              <a:t>Fall Armyworm</a:t>
            </a:r>
          </a:p>
          <a:p>
            <a:r>
              <a:rPr lang="en-US" dirty="0" smtClean="0"/>
              <a:t>Side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92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2277551"/>
            <a:ext cx="10678610" cy="258381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2">
                    <a:lumMod val="50000"/>
                  </a:schemeClr>
                </a:solidFill>
                <a:latin typeface="Oswald Medium" charset="0"/>
                <a:ea typeface="Oswald Medium" charset="0"/>
                <a:cs typeface="Oswald Medium" charset="0"/>
              </a:defRPr>
            </a:lvl1pPr>
          </a:lstStyle>
          <a:p>
            <a:r>
              <a:rPr lang="en-US" sz="4000" b="1" dirty="0" smtClean="0">
                <a:solidFill>
                  <a:schemeClr val="tx1"/>
                </a:solidFill>
              </a:rPr>
              <a:t>Management and control of the</a:t>
            </a:r>
            <a:br>
              <a:rPr lang="en-US" sz="4000" b="1" dirty="0" smtClean="0">
                <a:solidFill>
                  <a:schemeClr val="tx1"/>
                </a:solidFill>
              </a:rPr>
            </a:br>
            <a:r>
              <a:rPr lang="en-US" sz="4000" b="1" dirty="0" smtClean="0">
                <a:solidFill>
                  <a:schemeClr val="tx1"/>
                </a:solidFill>
              </a:rPr>
              <a:t>Fall Armyworm, </a:t>
            </a:r>
            <a:r>
              <a:rPr lang="en-US" sz="4000" b="1" i="1" dirty="0" err="1" smtClean="0">
                <a:solidFill>
                  <a:schemeClr val="tx1"/>
                </a:solidFill>
              </a:rPr>
              <a:t>Spodoptera</a:t>
            </a:r>
            <a:r>
              <a:rPr lang="en-US" sz="4000" b="1" i="1" dirty="0" smtClean="0">
                <a:solidFill>
                  <a:schemeClr val="tx1"/>
                </a:solidFill>
              </a:rPr>
              <a:t> </a:t>
            </a:r>
            <a:r>
              <a:rPr lang="en-US" sz="4000" b="1" i="1" dirty="0" err="1" smtClean="0">
                <a:solidFill>
                  <a:schemeClr val="tx1"/>
                </a:solidFill>
              </a:rPr>
              <a:t>frugiperda</a:t>
            </a:r>
            <a:r>
              <a:rPr lang="en-US" sz="4000" b="1" i="1" dirty="0" smtClean="0">
                <a:solidFill>
                  <a:schemeClr val="tx1"/>
                </a:solidFill>
              </a:rPr>
              <a:t>:</a:t>
            </a:r>
          </a:p>
          <a:p>
            <a:endParaRPr lang="en-US" sz="4000" b="1" i="1" dirty="0" smtClean="0">
              <a:solidFill>
                <a:schemeClr val="tx1"/>
              </a:solidFill>
            </a:endParaRPr>
          </a:p>
          <a:p>
            <a:r>
              <a:rPr lang="en-US" sz="4000" b="1" i="1" dirty="0" smtClean="0">
                <a:solidFill>
                  <a:schemeClr val="tx1"/>
                </a:solidFill>
              </a:rPr>
              <a:t>Experience from Brazil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56886" y="5082284"/>
            <a:ext cx="54782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swald Medium"/>
              </a:rPr>
              <a:t>Dr. </a:t>
            </a:r>
            <a:r>
              <a:rPr lang="pt-B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swald Medium"/>
              </a:rPr>
              <a:t>Fernando </a:t>
            </a:r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swald Medium"/>
              </a:rPr>
              <a:t>Hercos Valicente </a:t>
            </a:r>
            <a:endParaRPr lang="pt-BR" sz="2800" b="1" kern="0" dirty="0">
              <a:solidFill>
                <a:schemeClr val="tx1">
                  <a:lumMod val="75000"/>
                  <a:lumOff val="25000"/>
                </a:schemeClr>
              </a:solidFill>
              <a:latin typeface="Oswald Medium"/>
            </a:endParaRPr>
          </a:p>
        </p:txBody>
      </p:sp>
      <p:pic>
        <p:nvPicPr>
          <p:cNvPr id="1026" name="Picture 2" descr="http://www.redemineirapi.com/novo/wp-content/uploads/embrapa-milho-e-sorgo-assina_sinte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023" y="5711677"/>
            <a:ext cx="1991095" cy="92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29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86" y="2553109"/>
            <a:ext cx="5765369" cy="4313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7370" y="1968334"/>
            <a:ext cx="3304105" cy="29911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901" y="4346470"/>
            <a:ext cx="4498500" cy="252023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207431" y="3285641"/>
            <a:ext cx="5780867" cy="46494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222978" y="1968334"/>
            <a:ext cx="100229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>
                <a:latin typeface="Calibri" panose="020F0502020204030204" pitchFamily="34" charset="0"/>
              </a:rPr>
              <a:t>Embrapa Maize and Sorghum Research Center</a:t>
            </a:r>
          </a:p>
        </p:txBody>
      </p:sp>
    </p:spTree>
    <p:extLst>
      <p:ext uri="{BB962C8B-B14F-4D97-AF65-F5344CB8AC3E}">
        <p14:creationId xmlns:p14="http://schemas.microsoft.com/office/powerpoint/2010/main" val="281073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2978" y="1968334"/>
            <a:ext cx="100229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>
                <a:latin typeface="Calibri" panose="020F0502020204030204" pitchFamily="34" charset="0"/>
              </a:rPr>
              <a:t>Fall Armyworm, </a:t>
            </a:r>
            <a:r>
              <a:rPr lang="pt-BR" sz="3200" b="1" i="1" dirty="0" smtClean="0">
                <a:latin typeface="Calibri" panose="020F0502020204030204" pitchFamily="34" charset="0"/>
              </a:rPr>
              <a:t>Spodoptera frugiperda </a:t>
            </a:r>
            <a:r>
              <a:rPr lang="pt-BR" sz="3200" b="1" dirty="0" smtClean="0">
                <a:latin typeface="Calibri" panose="020F0502020204030204" pitchFamily="34" charset="0"/>
              </a:rPr>
              <a:t>(J.E. Smith, 1797)</a:t>
            </a:r>
            <a:br>
              <a:rPr lang="pt-BR" sz="3200" b="1" dirty="0" smtClean="0">
                <a:latin typeface="Calibri" panose="020F0502020204030204" pitchFamily="34" charset="0"/>
              </a:rPr>
            </a:br>
            <a:r>
              <a:rPr lang="pt-BR" sz="3200" b="1" dirty="0" smtClean="0">
                <a:latin typeface="Calibri" panose="020F0502020204030204" pitchFamily="34" charset="0"/>
              </a:rPr>
              <a:t>(Lepidoptera: Noctuidae)</a:t>
            </a:r>
          </a:p>
        </p:txBody>
      </p:sp>
      <p:pic>
        <p:nvPicPr>
          <p:cNvPr id="5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21" y="3224476"/>
            <a:ext cx="3917056" cy="362286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155" y="3224476"/>
            <a:ext cx="3668941" cy="2742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72" y="3122077"/>
            <a:ext cx="3799331" cy="28447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45163" y="6090835"/>
            <a:ext cx="604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Damage may reduce yield production from 34 to 52% -  </a:t>
            </a:r>
            <a:br>
              <a:rPr lang="en-US" sz="2000" dirty="0" smtClean="0"/>
            </a:br>
            <a:r>
              <a:rPr lang="en-US" sz="2000" dirty="0" smtClean="0"/>
              <a:t>Millions of dollars in chemical insecticides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340101" y="5597515"/>
            <a:ext cx="814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Larvae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0858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can0005 copy">
            <a:extLst>
              <a:ext uri="{FF2B5EF4-FFF2-40B4-BE49-F238E27FC236}">
                <a16:creationId xmlns="" xmlns:a16="http://schemas.microsoft.com/office/drawing/2014/main" id="{C8A9FF71-44A6-4D1D-AFE7-C7372528F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3" b="33580"/>
          <a:stretch/>
        </p:blipFill>
        <p:spPr bwMode="auto">
          <a:xfrm>
            <a:off x="6649044" y="2004102"/>
            <a:ext cx="3509453" cy="197128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IMGP0736">
            <a:extLst>
              <a:ext uri="{FF2B5EF4-FFF2-40B4-BE49-F238E27FC236}">
                <a16:creationId xmlns="" xmlns:a16="http://schemas.microsoft.com/office/drawing/2014/main" id="{A86CC65C-4FF6-4505-99F7-E1BCAF9D7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09" y="5012953"/>
            <a:ext cx="2139351" cy="184504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GP0732">
            <a:extLst>
              <a:ext uri="{FF2B5EF4-FFF2-40B4-BE49-F238E27FC236}">
                <a16:creationId xmlns="" xmlns:a16="http://schemas.microsoft.com/office/drawing/2014/main" id="{783AA951-49BC-44C3-982E-2294181FB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-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29"/>
          <a:stretch/>
        </p:blipFill>
        <p:spPr bwMode="auto">
          <a:xfrm>
            <a:off x="994611" y="1973180"/>
            <a:ext cx="2353330" cy="22577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ovosSpodoptera">
            <a:extLst>
              <a:ext uri="{FF2B5EF4-FFF2-40B4-BE49-F238E27FC236}">
                <a16:creationId xmlns="" xmlns:a16="http://schemas.microsoft.com/office/drawing/2014/main" id="{BFB4ED9D-5C47-4BAB-AB13-E559DA322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524" y="2598815"/>
            <a:ext cx="1334607" cy="151923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IMGP0730">
            <a:extLst>
              <a:ext uri="{FF2B5EF4-FFF2-40B4-BE49-F238E27FC236}">
                <a16:creationId xmlns="" xmlns:a16="http://schemas.microsoft.com/office/drawing/2014/main" id="{F950E814-DB26-4A27-B457-FB8999CE4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0" r="18613"/>
          <a:stretch>
            <a:fillRect/>
          </a:stretch>
        </p:blipFill>
        <p:spPr bwMode="auto">
          <a:xfrm>
            <a:off x="1132086" y="4659655"/>
            <a:ext cx="2215855" cy="219834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IMGP0738">
            <a:extLst>
              <a:ext uri="{FF2B5EF4-FFF2-40B4-BE49-F238E27FC236}">
                <a16:creationId xmlns="" xmlns:a16="http://schemas.microsoft.com/office/drawing/2014/main" id="{C38FE085-CD93-4856-8107-670FB3CC6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9" t="9024" r="15639" b="14879"/>
          <a:stretch>
            <a:fillRect/>
          </a:stretch>
        </p:blipFill>
        <p:spPr bwMode="auto">
          <a:xfrm>
            <a:off x="8177992" y="4983857"/>
            <a:ext cx="2090390" cy="187414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">
            <a:extLst>
              <a:ext uri="{FF2B5EF4-FFF2-40B4-BE49-F238E27FC236}">
                <a16:creationId xmlns="" xmlns:a16="http://schemas.microsoft.com/office/drawing/2014/main" id="{A820B085-75C5-4FDD-8F19-4FEFE93637FF}"/>
              </a:ext>
            </a:extLst>
          </p:cNvPr>
          <p:cNvSpPr txBox="1"/>
          <p:nvPr/>
        </p:nvSpPr>
        <p:spPr>
          <a:xfrm>
            <a:off x="3721029" y="4041706"/>
            <a:ext cx="4749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Calibri" panose="020F0502020204030204" pitchFamily="34" charset="0"/>
              </a:rPr>
              <a:t>Life cycle around 30 </a:t>
            </a:r>
            <a:r>
              <a:rPr lang="pt-BR" sz="3200" b="1" dirty="0" smtClean="0">
                <a:latin typeface="Calibri" panose="020F0502020204030204" pitchFamily="34" charset="0"/>
              </a:rPr>
              <a:t>days (temperature dependent)</a:t>
            </a:r>
            <a:endParaRPr lang="pt-BR" sz="3200" b="1" dirty="0">
              <a:latin typeface="Calibri" panose="020F0502020204030204" pitchFamily="34" charset="0"/>
            </a:endParaRPr>
          </a:p>
        </p:txBody>
      </p:sp>
      <p:sp>
        <p:nvSpPr>
          <p:cNvPr id="12" name="AutoShape 10">
            <a:extLst>
              <a:ext uri="{FF2B5EF4-FFF2-40B4-BE49-F238E27FC236}">
                <a16:creationId xmlns="" xmlns:a16="http://schemas.microsoft.com/office/drawing/2014/main" id="{EB4E989D-6700-488D-8279-202E9155A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047" y="5895416"/>
            <a:ext cx="825647" cy="258015"/>
          </a:xfrm>
          <a:prstGeom prst="leftArrow">
            <a:avLst>
              <a:gd name="adj1" fmla="val 50000"/>
              <a:gd name="adj2" fmla="val 80000"/>
            </a:avLst>
          </a:prstGeom>
          <a:solidFill>
            <a:srgbClr val="5291C7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pt-BR"/>
          </a:p>
        </p:txBody>
      </p:sp>
      <p:sp>
        <p:nvSpPr>
          <p:cNvPr id="15" name="AutoShape 10">
            <a:extLst>
              <a:ext uri="{FF2B5EF4-FFF2-40B4-BE49-F238E27FC236}">
                <a16:creationId xmlns="" xmlns:a16="http://schemas.microsoft.com/office/drawing/2014/main" id="{EB4E989D-6700-488D-8279-202E9155A7F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842724" y="4401870"/>
            <a:ext cx="825648" cy="258015"/>
          </a:xfrm>
          <a:prstGeom prst="leftArrow">
            <a:avLst>
              <a:gd name="adj1" fmla="val 50000"/>
              <a:gd name="adj2" fmla="val 80000"/>
            </a:avLst>
          </a:prstGeom>
          <a:solidFill>
            <a:srgbClr val="5291C7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pt-BR"/>
          </a:p>
        </p:txBody>
      </p:sp>
      <p:sp>
        <p:nvSpPr>
          <p:cNvPr id="17" name="AutoShape 10">
            <a:extLst>
              <a:ext uri="{FF2B5EF4-FFF2-40B4-BE49-F238E27FC236}">
                <a16:creationId xmlns="" xmlns:a16="http://schemas.microsoft.com/office/drawing/2014/main" id="{EB4E989D-6700-488D-8279-202E9155A7F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095030" y="2900899"/>
            <a:ext cx="825647" cy="258015"/>
          </a:xfrm>
          <a:prstGeom prst="leftArrow">
            <a:avLst>
              <a:gd name="adj1" fmla="val 50000"/>
              <a:gd name="adj2" fmla="val 80000"/>
            </a:avLst>
          </a:prstGeom>
          <a:solidFill>
            <a:srgbClr val="5291C7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pt-BR"/>
          </a:p>
        </p:txBody>
      </p:sp>
      <p:sp>
        <p:nvSpPr>
          <p:cNvPr id="19" name="AutoShape 10">
            <a:extLst>
              <a:ext uri="{FF2B5EF4-FFF2-40B4-BE49-F238E27FC236}">
                <a16:creationId xmlns="" xmlns:a16="http://schemas.microsoft.com/office/drawing/2014/main" id="{EB4E989D-6700-488D-8279-202E9155A7F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810360" y="4413954"/>
            <a:ext cx="825654" cy="258017"/>
          </a:xfrm>
          <a:prstGeom prst="leftArrow">
            <a:avLst>
              <a:gd name="adj1" fmla="val 50000"/>
              <a:gd name="adj2" fmla="val 80000"/>
            </a:avLst>
          </a:prstGeom>
          <a:solidFill>
            <a:srgbClr val="5291C7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" name="AutoShape 10">
            <a:extLst>
              <a:ext uri="{FF2B5EF4-FFF2-40B4-BE49-F238E27FC236}">
                <a16:creationId xmlns="" xmlns:a16="http://schemas.microsoft.com/office/drawing/2014/main" id="{EB4E989D-6700-488D-8279-202E9155A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1905" y="5984260"/>
            <a:ext cx="825647" cy="258015"/>
          </a:xfrm>
          <a:prstGeom prst="leftArrow">
            <a:avLst>
              <a:gd name="adj1" fmla="val 50000"/>
              <a:gd name="adj2" fmla="val 80000"/>
            </a:avLst>
          </a:prstGeom>
          <a:solidFill>
            <a:srgbClr val="5291C7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025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2978" y="1968334"/>
            <a:ext cx="10022954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>
                <a:latin typeface="Calibri" panose="020F0502020204030204" pitchFamily="34" charset="0"/>
              </a:rPr>
              <a:t>Fall </a:t>
            </a:r>
            <a:r>
              <a:rPr lang="pt-BR" sz="3200" b="1" dirty="0">
                <a:latin typeface="Calibri" panose="020F0502020204030204" pitchFamily="34" charset="0"/>
              </a:rPr>
              <a:t>armyworm </a:t>
            </a:r>
            <a:r>
              <a:rPr lang="pt-BR" sz="3200" b="1" dirty="0" smtClean="0">
                <a:latin typeface="Calibri" panose="020F0502020204030204" pitchFamily="34" charset="0"/>
              </a:rPr>
              <a:t>management</a:t>
            </a:r>
          </a:p>
          <a:p>
            <a:endParaRPr lang="pt-BR" sz="1100" b="1" dirty="0" smtClean="0">
              <a:latin typeface="Calibri" panose="020F050202020403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t-BR" sz="2600" b="1" dirty="0">
                <a:solidFill>
                  <a:srgbClr val="5291C7"/>
                </a:solidFill>
                <a:latin typeface="Calibri" panose="020F0502020204030204" pitchFamily="34" charset="0"/>
              </a:rPr>
              <a:t>Chemical control</a:t>
            </a:r>
          </a:p>
          <a:p>
            <a:pPr marL="800100" lvl="1" indent="-342900">
              <a:buFontTx/>
              <a:buChar char="-"/>
            </a:pPr>
            <a:r>
              <a:rPr lang="pt-BR" sz="2200" dirty="0" smtClean="0">
                <a:latin typeface="Calibri" panose="020F0502020204030204" pitchFamily="34" charset="0"/>
              </a:rPr>
              <a:t>Chemical insecticides – useful and should not be discarded</a:t>
            </a:r>
            <a:endParaRPr lang="pt-BR" sz="22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b="1" dirty="0">
                <a:solidFill>
                  <a:srgbClr val="5291C7"/>
                </a:solidFill>
                <a:latin typeface="Calibri" panose="020F0502020204030204" pitchFamily="34" charset="0"/>
              </a:rPr>
              <a:t>Cultural Control</a:t>
            </a:r>
          </a:p>
          <a:p>
            <a:pPr marL="800100" lvl="1" indent="-342900">
              <a:buFontTx/>
              <a:buChar char="-"/>
            </a:pPr>
            <a:r>
              <a:rPr lang="pt-BR" sz="2200" dirty="0" smtClean="0">
                <a:latin typeface="Calibri" panose="020F0502020204030204" pitchFamily="34" charset="0"/>
              </a:rPr>
              <a:t>Expose </a:t>
            </a:r>
            <a:r>
              <a:rPr lang="pt-BR" sz="2200" dirty="0">
                <a:latin typeface="Calibri" panose="020F0502020204030204" pitchFamily="34" charset="0"/>
              </a:rPr>
              <a:t>pupae to high temperature </a:t>
            </a:r>
          </a:p>
          <a:p>
            <a:pPr marL="800100" lvl="1" indent="-342900">
              <a:buFontTx/>
              <a:buChar char="-"/>
            </a:pPr>
            <a:r>
              <a:rPr lang="pt-BR" sz="2200" dirty="0" smtClean="0">
                <a:latin typeface="Calibri" panose="020F0502020204030204" pitchFamily="34" charset="0"/>
              </a:rPr>
              <a:t>Damage </a:t>
            </a:r>
            <a:r>
              <a:rPr lang="pt-BR" sz="2200" dirty="0">
                <a:latin typeface="Calibri" panose="020F0502020204030204" pitchFamily="34" charset="0"/>
              </a:rPr>
              <a:t>pupae during plowing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t-BR" sz="2600" b="1" dirty="0">
                <a:solidFill>
                  <a:srgbClr val="5291C7"/>
                </a:solidFill>
                <a:latin typeface="Calibri" panose="020F0502020204030204" pitchFamily="34" charset="0"/>
              </a:rPr>
              <a:t>Biological Control</a:t>
            </a:r>
          </a:p>
          <a:p>
            <a:pPr marL="800100" lvl="1" indent="-342900">
              <a:buFontTx/>
              <a:buChar char="-"/>
            </a:pPr>
            <a:r>
              <a:rPr lang="pt-BR" sz="2200" dirty="0" smtClean="0">
                <a:latin typeface="Calibri" panose="020F0502020204030204" pitchFamily="34" charset="0"/>
              </a:rPr>
              <a:t>Parasitoids</a:t>
            </a:r>
            <a:r>
              <a:rPr lang="pt-BR" sz="2200" dirty="0">
                <a:latin typeface="Calibri" panose="020F0502020204030204" pitchFamily="34" charset="0"/>
              </a:rPr>
              <a:t>: </a:t>
            </a:r>
            <a:r>
              <a:rPr lang="pt-BR" sz="2200" dirty="0" smtClean="0">
                <a:latin typeface="Calibri" panose="020F0502020204030204" pitchFamily="34" charset="0"/>
              </a:rPr>
              <a:t>Trichogramma</a:t>
            </a:r>
            <a:endParaRPr lang="pt-BR" sz="2200" dirty="0" smtClean="0">
              <a:latin typeface="Calibri" panose="020F0502020204030204" pitchFamily="34" charset="0"/>
            </a:endParaRPr>
          </a:p>
          <a:p>
            <a:pPr marL="800100" lvl="1" indent="-342900">
              <a:buFontTx/>
              <a:buChar char="-"/>
            </a:pPr>
            <a:r>
              <a:rPr lang="pt-BR" sz="2200" dirty="0" smtClean="0">
                <a:latin typeface="Calibri" panose="020F0502020204030204" pitchFamily="34" charset="0"/>
              </a:rPr>
              <a:t>Pathogens</a:t>
            </a:r>
            <a:r>
              <a:rPr lang="pt-BR" sz="2200" dirty="0">
                <a:latin typeface="Calibri" panose="020F0502020204030204" pitchFamily="34" charset="0"/>
              </a:rPr>
              <a:t>: </a:t>
            </a:r>
            <a:r>
              <a:rPr lang="pt-BR" sz="2200" i="1" dirty="0">
                <a:latin typeface="Calibri" panose="020F0502020204030204" pitchFamily="34" charset="0"/>
              </a:rPr>
              <a:t>Bacillus thuringiensis </a:t>
            </a:r>
            <a:r>
              <a:rPr lang="pt-BR" sz="2200" dirty="0">
                <a:latin typeface="Calibri" panose="020F0502020204030204" pitchFamily="34" charset="0"/>
              </a:rPr>
              <a:t>(</a:t>
            </a:r>
            <a:r>
              <a:rPr lang="pt-BR" sz="2200" i="1" dirty="0">
                <a:latin typeface="Calibri" panose="020F0502020204030204" pitchFamily="34" charset="0"/>
              </a:rPr>
              <a:t>Bt), </a:t>
            </a:r>
            <a:r>
              <a:rPr lang="pt-BR" sz="2200" dirty="0">
                <a:latin typeface="Calibri" panose="020F0502020204030204" pitchFamily="34" charset="0"/>
              </a:rPr>
              <a:t>Baculovirus</a:t>
            </a:r>
            <a:r>
              <a:rPr lang="pt-BR" sz="2200" i="1" dirty="0">
                <a:latin typeface="Calibri" panose="020F0502020204030204" pitchFamily="34" charset="0"/>
              </a:rPr>
              <a:t> </a:t>
            </a:r>
            <a:r>
              <a:rPr lang="pt-BR" sz="2200" dirty="0">
                <a:latin typeface="Calibri" panose="020F0502020204030204" pitchFamily="34" charset="0"/>
              </a:rPr>
              <a:t>and </a:t>
            </a:r>
            <a:r>
              <a:rPr lang="pt-BR" sz="2200" dirty="0" smtClean="0">
                <a:latin typeface="Calibri" panose="020F0502020204030204" pitchFamily="34" charset="0"/>
              </a:rPr>
              <a:t>Fungi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b="1" dirty="0">
                <a:solidFill>
                  <a:srgbClr val="5291C7"/>
                </a:solidFill>
                <a:latin typeface="Calibri" panose="020F0502020204030204" pitchFamily="34" charset="0"/>
              </a:rPr>
              <a:t>Transgenic Maize (Bt Maize)</a:t>
            </a:r>
          </a:p>
          <a:p>
            <a:pPr marL="800100" lvl="1" indent="-342900">
              <a:buFontTx/>
              <a:buChar char="-"/>
            </a:pPr>
            <a:r>
              <a:rPr lang="pt-BR" sz="2200" dirty="0" smtClean="0">
                <a:latin typeface="Calibri" panose="020F0502020204030204" pitchFamily="34" charset="0"/>
              </a:rPr>
              <a:t>Different </a:t>
            </a:r>
            <a:r>
              <a:rPr lang="pt-BR" sz="2200" dirty="0">
                <a:latin typeface="Calibri" panose="020F0502020204030204" pitchFamily="34" charset="0"/>
              </a:rPr>
              <a:t>genes (proteins </a:t>
            </a:r>
            <a:r>
              <a:rPr lang="pt-BR" sz="2200" dirty="0" smtClean="0">
                <a:latin typeface="Calibri" panose="020F0502020204030204" pitchFamily="34" charset="0"/>
              </a:rPr>
              <a:t>expressed)</a:t>
            </a:r>
          </a:p>
          <a:p>
            <a:pPr marL="800100" lvl="1" indent="-342900">
              <a:buFontTx/>
              <a:buChar char="-"/>
            </a:pPr>
            <a:r>
              <a:rPr lang="pt-BR" sz="2200" dirty="0" smtClean="0">
                <a:latin typeface="Calibri" panose="020F0502020204030204" pitchFamily="34" charset="0"/>
              </a:rPr>
              <a:t>Insect </a:t>
            </a:r>
            <a:r>
              <a:rPr lang="pt-BR" sz="2200" dirty="0">
                <a:latin typeface="Calibri" panose="020F0502020204030204" pitchFamily="34" charset="0"/>
              </a:rPr>
              <a:t>Resistance Management (IRM) – Refuge area + high dose of the </a:t>
            </a:r>
            <a:r>
              <a:rPr lang="pt-BR" sz="2200" dirty="0" smtClean="0">
                <a:latin typeface="Calibri" panose="020F0502020204030204" pitchFamily="34" charset="0"/>
              </a:rPr>
              <a:t>protein</a:t>
            </a:r>
            <a:endParaRPr lang="pt-BR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55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2977" y="1962094"/>
            <a:ext cx="10414841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>
                <a:latin typeface="Calibri" panose="020F0502020204030204" pitchFamily="34" charset="0"/>
              </a:rPr>
              <a:t>Management of FAW in the Americas</a:t>
            </a:r>
          </a:p>
          <a:p>
            <a:endParaRPr lang="pt-BR" sz="800" b="1" dirty="0" smtClean="0">
              <a:latin typeface="Calibri" panose="020F0502020204030204" pitchFamily="34" charset="0"/>
            </a:endParaRPr>
          </a:p>
          <a:p>
            <a:pPr lvl="0"/>
            <a:r>
              <a:rPr lang="pt-BR" sz="2600" b="1" dirty="0" smtClean="0">
                <a:solidFill>
                  <a:srgbClr val="5291C7"/>
                </a:solidFill>
                <a:latin typeface="Calibri" panose="020F0502020204030204" pitchFamily="34" charset="0"/>
              </a:rPr>
              <a:t>Efficacy of Integrated Pest Management (IPM) interventions for FAW may be adopted and transferred to Africa</a:t>
            </a:r>
            <a:endParaRPr lang="pt-BR" sz="2600" b="1" dirty="0">
              <a:solidFill>
                <a:srgbClr val="5291C7"/>
              </a:solidFill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pt-BR" sz="2200" dirty="0" smtClean="0">
                <a:latin typeface="Calibri" panose="020F0502020204030204" pitchFamily="34" charset="0"/>
              </a:rPr>
              <a:t>Monitoring and scouting the presence of FAW in the field – for each regin and country</a:t>
            </a:r>
          </a:p>
          <a:p>
            <a:pPr marL="342900" indent="-342900">
              <a:buFontTx/>
              <a:buChar char="-"/>
            </a:pPr>
            <a:r>
              <a:rPr lang="pt-BR" sz="2200" dirty="0" smtClean="0">
                <a:latin typeface="Calibri" panose="020F0502020204030204" pitchFamily="34" charset="0"/>
              </a:rPr>
              <a:t>Larvae should be observed in the laboratory for the presence of parasitoids (important biological control agents) reaching up to </a:t>
            </a:r>
            <a:r>
              <a:rPr lang="pt-BR" sz="2600" b="1" dirty="0">
                <a:solidFill>
                  <a:srgbClr val="5291C7"/>
                </a:solidFill>
                <a:latin typeface="Calibri" panose="020F0502020204030204" pitchFamily="34" charset="0"/>
              </a:rPr>
              <a:t>50% of </a:t>
            </a:r>
            <a:r>
              <a:rPr lang="pt-BR" sz="2600" b="1" dirty="0" smtClean="0">
                <a:solidFill>
                  <a:srgbClr val="5291C7"/>
                </a:solidFill>
                <a:latin typeface="Calibri" panose="020F0502020204030204" pitchFamily="34" charset="0"/>
              </a:rPr>
              <a:t>parasistism</a:t>
            </a:r>
            <a:endParaRPr lang="pt-BR" sz="2200" b="1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pt-BR" sz="2200" dirty="0">
                <a:latin typeface="Calibri" panose="020F0502020204030204" pitchFamily="34" charset="0"/>
              </a:rPr>
              <a:t>Low-cost, effective and environmentally safer pesticides (or biopesticides) against </a:t>
            </a:r>
            <a:r>
              <a:rPr lang="pt-BR" sz="2200" dirty="0" smtClean="0">
                <a:latin typeface="Calibri" panose="020F0502020204030204" pitchFamily="34" charset="0"/>
              </a:rPr>
              <a:t>FAW </a:t>
            </a:r>
            <a:endParaRPr lang="pt-BR" sz="2200" dirty="0">
              <a:latin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200" dirty="0">
                <a:latin typeface="Calibri" panose="020F0502020204030204" pitchFamily="34" charset="0"/>
              </a:rPr>
              <a:t>Synthetic pesticides and their treatment protocols (e.g. Seed and foliar </a:t>
            </a:r>
            <a:r>
              <a:rPr lang="pt-BR" sz="2200" dirty="0" smtClean="0">
                <a:latin typeface="Calibri" panose="020F0502020204030204" pitchFamily="34" charset="0"/>
              </a:rPr>
              <a:t>treatments)</a:t>
            </a:r>
            <a:endParaRPr lang="pt-BR" sz="2200" dirty="0" smtClean="0">
              <a:latin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200" dirty="0" smtClean="0">
                <a:latin typeface="Calibri" panose="020F0502020204030204" pitchFamily="34" charset="0"/>
              </a:rPr>
              <a:t>Biopesticide (e.g. Baculovirus – SfMNPV, </a:t>
            </a:r>
            <a:r>
              <a:rPr lang="pt-BR" sz="2200" i="1" dirty="0" smtClean="0">
                <a:latin typeface="Calibri" panose="020F0502020204030204" pitchFamily="34" charset="0"/>
              </a:rPr>
              <a:t> Bacillus thuringiensis </a:t>
            </a:r>
            <a:r>
              <a:rPr lang="pt-BR" sz="2200" dirty="0" smtClean="0">
                <a:latin typeface="Calibri" panose="020F0502020204030204" pitchFamily="34" charset="0"/>
              </a:rPr>
              <a:t> (Bt) </a:t>
            </a:r>
            <a:r>
              <a:rPr lang="pt-BR" sz="2200" dirty="0" smtClean="0">
                <a:latin typeface="Calibri" panose="020F0502020204030204" pitchFamily="34" charset="0"/>
              </a:rPr>
              <a:t>sprays)</a:t>
            </a:r>
            <a:endParaRPr lang="pt-BR" sz="2200" dirty="0" smtClean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pt-BR" sz="2200" dirty="0" smtClean="0">
                <a:latin typeface="Calibri" panose="020F0502020204030204" pitchFamily="34" charset="0"/>
              </a:rPr>
              <a:t>Classical biological control (e.g. Introduction of effective egg parasitoids from Brazil to African countries)</a:t>
            </a:r>
          </a:p>
          <a:p>
            <a:pPr marL="342900" indent="-342900">
              <a:buFontTx/>
              <a:buChar char="-"/>
            </a:pPr>
            <a:r>
              <a:rPr lang="pt-BR" sz="2200" dirty="0" smtClean="0">
                <a:latin typeface="Calibri" panose="020F0502020204030204" pitchFamily="34" charset="0"/>
              </a:rPr>
              <a:t>Possibility of use of GM crops, respecting policy and laws of each country</a:t>
            </a:r>
          </a:p>
        </p:txBody>
      </p:sp>
    </p:spTree>
    <p:extLst>
      <p:ext uri="{BB962C8B-B14F-4D97-AF65-F5344CB8AC3E}">
        <p14:creationId xmlns:p14="http://schemas.microsoft.com/office/powerpoint/2010/main" val="404868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2978" y="1968334"/>
            <a:ext cx="10022954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>
                <a:latin typeface="Calibri" panose="020F0502020204030204" pitchFamily="34" charset="0"/>
              </a:rPr>
              <a:t>IPM interventions</a:t>
            </a:r>
          </a:p>
          <a:p>
            <a:endParaRPr lang="pt-BR" sz="1100" b="1" dirty="0" smtClean="0">
              <a:latin typeface="Calibri" panose="020F0502020204030204" pitchFamily="34" charset="0"/>
            </a:endParaRPr>
          </a:p>
          <a:p>
            <a:pPr marL="514350" lvl="0" indent="-514350">
              <a:buAutoNum type="arabicPeriod"/>
            </a:pPr>
            <a:r>
              <a:rPr lang="pt-BR" sz="2600" b="1" dirty="0" smtClean="0">
                <a:solidFill>
                  <a:srgbClr val="5291C7"/>
                </a:solidFill>
                <a:latin typeface="Calibri" panose="020F0502020204030204" pitchFamily="34" charset="0"/>
              </a:rPr>
              <a:t>Pheromone</a:t>
            </a:r>
            <a:r>
              <a:rPr lang="pt-BR" sz="2200" dirty="0" smtClean="0">
                <a:latin typeface="Calibri" panose="020F0502020204030204" pitchFamily="34" charset="0"/>
              </a:rPr>
              <a:t> </a:t>
            </a:r>
            <a:r>
              <a:rPr lang="pt-BR" sz="2200" dirty="0">
                <a:latin typeface="Calibri" panose="020F0502020204030204" pitchFamily="34" charset="0"/>
              </a:rPr>
              <a:t>– </a:t>
            </a:r>
            <a:r>
              <a:rPr lang="pt-BR" sz="2200" dirty="0" smtClean="0">
                <a:latin typeface="Calibri" panose="020F0502020204030204" pitchFamily="34" charset="0"/>
              </a:rPr>
              <a:t>Monitor the presence of FAW adults – early start</a:t>
            </a:r>
          </a:p>
          <a:p>
            <a:pPr marL="457200" lvl="0" indent="-457200">
              <a:buAutoNum type="arabicPeriod"/>
            </a:pPr>
            <a:r>
              <a:rPr lang="pt-BR" sz="2600" b="1" dirty="0">
                <a:solidFill>
                  <a:srgbClr val="5291C7"/>
                </a:solidFill>
                <a:latin typeface="Calibri" panose="020F0502020204030204" pitchFamily="34" charset="0"/>
              </a:rPr>
              <a:t>Bt</a:t>
            </a:r>
            <a:r>
              <a:rPr lang="pt-BR" sz="2200" dirty="0" smtClean="0">
                <a:latin typeface="Calibri" panose="020F0502020204030204" pitchFamily="34" charset="0"/>
              </a:rPr>
              <a:t> – Bt strains may be grown using rice as a substrate (sterile) – cheap to produce and large scale fermentation systems</a:t>
            </a:r>
          </a:p>
          <a:p>
            <a:pPr marL="457200" lvl="0" indent="-457200">
              <a:buAutoNum type="arabicPeriod"/>
            </a:pPr>
            <a:r>
              <a:rPr lang="pt-BR" sz="2600" b="1" dirty="0">
                <a:solidFill>
                  <a:srgbClr val="5291C7"/>
                </a:solidFill>
                <a:latin typeface="Calibri" panose="020F0502020204030204" pitchFamily="34" charset="0"/>
              </a:rPr>
              <a:t>Baculovirus </a:t>
            </a:r>
            <a:r>
              <a:rPr lang="pt-BR" sz="2200" dirty="0" smtClean="0">
                <a:latin typeface="Calibri" panose="020F0502020204030204" pitchFamily="34" charset="0"/>
              </a:rPr>
              <a:t>– efficient to control FAW</a:t>
            </a:r>
          </a:p>
          <a:p>
            <a:pPr lvl="1"/>
            <a:r>
              <a:rPr lang="pt-BR" sz="2200" dirty="0" smtClean="0">
                <a:latin typeface="Calibri" panose="020F0502020204030204" pitchFamily="34" charset="0"/>
              </a:rPr>
              <a:t>Use healthy larvae to multiply the virus in laboratory – formulations</a:t>
            </a:r>
          </a:p>
          <a:p>
            <a:pPr marL="457200" indent="-457200">
              <a:buAutoNum type="arabicPeriod"/>
            </a:pPr>
            <a:r>
              <a:rPr lang="pt-BR" sz="2600" b="1" i="1" dirty="0" smtClean="0">
                <a:solidFill>
                  <a:srgbClr val="5291C7"/>
                </a:solidFill>
                <a:latin typeface="Calibri" panose="020F0502020204030204" pitchFamily="34" charset="0"/>
              </a:rPr>
              <a:t>Trichogramma</a:t>
            </a:r>
            <a:r>
              <a:rPr lang="pt-BR" sz="2200" dirty="0" smtClean="0">
                <a:latin typeface="Calibri" panose="020F0502020204030204" pitchFamily="34" charset="0"/>
              </a:rPr>
              <a:t> – egg parasitoid</a:t>
            </a:r>
          </a:p>
          <a:p>
            <a:pPr lvl="1"/>
            <a:r>
              <a:rPr lang="pt-BR" sz="2200" dirty="0" smtClean="0">
                <a:latin typeface="Calibri" panose="020F0502020204030204" pitchFamily="34" charset="0"/>
              </a:rPr>
              <a:t>Rear the host and field release</a:t>
            </a:r>
          </a:p>
          <a:p>
            <a:pPr marL="457200" indent="-457200">
              <a:buAutoNum type="arabicPeriod"/>
            </a:pPr>
            <a:r>
              <a:rPr lang="pt-BR" sz="2600" b="1" dirty="0">
                <a:solidFill>
                  <a:srgbClr val="5291C7"/>
                </a:solidFill>
                <a:latin typeface="Calibri" panose="020F0502020204030204" pitchFamily="34" charset="0"/>
              </a:rPr>
              <a:t>Chemical (synthetic) pesticides </a:t>
            </a:r>
            <a:r>
              <a:rPr lang="pt-BR" sz="2200" dirty="0" smtClean="0">
                <a:latin typeface="Calibri" panose="020F0502020204030204" pitchFamily="34" charset="0"/>
              </a:rPr>
              <a:t>– When necessary according to the use of other IPM agents </a:t>
            </a:r>
          </a:p>
          <a:p>
            <a:pPr marL="457200" indent="-457200">
              <a:buAutoNum type="arabicPeriod"/>
            </a:pPr>
            <a:r>
              <a:rPr lang="pt-BR" sz="2600" b="1" dirty="0">
                <a:solidFill>
                  <a:srgbClr val="5291C7"/>
                </a:solidFill>
                <a:latin typeface="Calibri" panose="020F0502020204030204" pitchFamily="34" charset="0"/>
              </a:rPr>
              <a:t>GM crops </a:t>
            </a:r>
            <a:r>
              <a:rPr lang="pt-BR" sz="2200" dirty="0" smtClean="0">
                <a:latin typeface="Calibri" panose="020F0502020204030204" pitchFamily="34" charset="0"/>
              </a:rPr>
              <a:t>– All IPM interventions are suitable to be used with Bt Maize</a:t>
            </a:r>
          </a:p>
        </p:txBody>
      </p:sp>
    </p:spTree>
    <p:extLst>
      <p:ext uri="{BB962C8B-B14F-4D97-AF65-F5344CB8AC3E}">
        <p14:creationId xmlns:p14="http://schemas.microsoft.com/office/powerpoint/2010/main" val="171747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471</Words>
  <Application>Microsoft Office PowerPoint</Application>
  <PresentationFormat>Widescreen</PresentationFormat>
  <Paragraphs>84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Oswald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Antonella Porfido</dc:creator>
  <cp:lastModifiedBy>GutierrezMendez, Diana (AGPM)</cp:lastModifiedBy>
  <cp:revision>21</cp:revision>
  <dcterms:created xsi:type="dcterms:W3CDTF">2017-06-20T11:20:47Z</dcterms:created>
  <dcterms:modified xsi:type="dcterms:W3CDTF">2017-07-03T08:32:25Z</dcterms:modified>
</cp:coreProperties>
</file>