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sldIdLst>
    <p:sldId id="259" r:id="rId3"/>
    <p:sldId id="263" r:id="rId4"/>
    <p:sldId id="284" r:id="rId5"/>
    <p:sldId id="285" r:id="rId6"/>
    <p:sldId id="286" r:id="rId7"/>
    <p:sldId id="287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</p14:sldIdLst>
        </p14:section>
        <p14:section name="Project Overview" id="{087866C3-7028-482C-8D34-6BF5363FBD75}">
          <p14:sldIdLst/>
        </p14:section>
        <p14:section name="Status Update" id="{521DEF98-8796-4632-831A-16252E9A6054}">
          <p14:sldIdLst>
            <p14:sldId id="263"/>
            <p14:sldId id="284"/>
            <p14:sldId id="285"/>
            <p14:sldId id="286"/>
            <p14:sldId id="287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41" autoAdjust="0"/>
    <p:restoredTop sz="95405" autoAdjust="0"/>
  </p:normalViewPr>
  <p:slideViewPr>
    <p:cSldViewPr>
      <p:cViewPr varScale="1">
        <p:scale>
          <a:sx n="111" d="100"/>
          <a:sy n="111" d="100"/>
        </p:scale>
        <p:origin x="1236" y="11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95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0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jp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04800" y="33528"/>
            <a:ext cx="8534400" cy="761999"/>
          </a:xfrm>
        </p:spPr>
        <p:txBody>
          <a:bodyPr>
            <a:noAutofit/>
          </a:bodyPr>
          <a:lstStyle/>
          <a:p>
            <a:r>
              <a:rPr lang="en-US" dirty="0" smtClean="0"/>
              <a:t>Road </a:t>
            </a:r>
            <a:r>
              <a:rPr lang="en-US" dirty="0"/>
              <a:t>Map </a:t>
            </a:r>
            <a:r>
              <a:rPr lang="en-US" dirty="0" smtClean="0"/>
              <a:t>of the Food Security and Nutrition Program (</a:t>
            </a:r>
            <a:r>
              <a:rPr lang="en-US" dirty="0"/>
              <a:t>FSNP) of Kyrgyz Republic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2015-2017</a:t>
            </a:r>
            <a:r>
              <a:rPr lang="ru-RU" dirty="0" smtClean="0"/>
              <a:t> </a:t>
            </a:r>
            <a:r>
              <a:rPr lang="en-US" dirty="0" smtClean="0"/>
              <a:t>and beyond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3400" y="1524000"/>
            <a:ext cx="5275052" cy="1295400"/>
          </a:xfrm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2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FSNP </a:t>
            </a:r>
            <a:r>
              <a:rPr lang="en-US" sz="2400" dirty="0" smtClean="0"/>
              <a:t>in Kyrgyzstan </a:t>
            </a:r>
            <a:r>
              <a:rPr lang="en-US" sz="2400" dirty="0" smtClean="0"/>
              <a:t>has </a:t>
            </a:r>
            <a:r>
              <a:rPr lang="en-US" sz="2400" dirty="0" smtClean="0"/>
              <a:t>four </a:t>
            </a:r>
            <a:r>
              <a:rPr lang="en-US" sz="2400" dirty="0" smtClean="0"/>
              <a:t>targets: </a:t>
            </a:r>
            <a:r>
              <a:rPr lang="en-US" sz="2400" dirty="0" smtClean="0"/>
              <a:t>food availability, food accessibility,  food utilization and food safety.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For each </a:t>
            </a:r>
            <a:r>
              <a:rPr lang="en-US" sz="2400" dirty="0" smtClean="0"/>
              <a:t>target the Road Map suggest a </a:t>
            </a:r>
            <a:r>
              <a:rPr lang="en-US" sz="2400" dirty="0" smtClean="0"/>
              <a:t>set of </a:t>
            </a:r>
            <a:r>
              <a:rPr lang="en-US" sz="2400" dirty="0" smtClean="0"/>
              <a:t>activities by priorities with involved organizations.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Program  </a:t>
            </a:r>
            <a:r>
              <a:rPr lang="en-US" sz="2400" dirty="0" smtClean="0"/>
              <a:t>outcomes are structure in a timeline within and beyond the current FSNP period.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2362200" y="457200"/>
            <a:ext cx="3944163" cy="4370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 marL="1830388">
              <a:defRPr>
                <a:solidFill>
                  <a:schemeClr val="tx1"/>
                </a:solidFill>
                <a:latin typeface="Arial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GB" altLang="en-US" dirty="0" smtClean="0">
                <a:latin typeface="Georgia" pitchFamily="18" charset="0"/>
              </a:rPr>
              <a:t>FOOD AVAILABILITY</a:t>
            </a:r>
            <a:endParaRPr lang="en-GB" altLang="en-US" dirty="0">
              <a:latin typeface="Georg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692180"/>
              </p:ext>
            </p:extLst>
          </p:nvPr>
        </p:nvGraphicFramePr>
        <p:xfrm>
          <a:off x="152402" y="838200"/>
          <a:ext cx="8839198" cy="565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14"/>
                <a:gridCol w="1839684"/>
                <a:gridCol w="729344"/>
                <a:gridCol w="1556656"/>
                <a:gridCol w="838200"/>
                <a:gridCol w="1828800"/>
                <a:gridCol w="762000"/>
              </a:tblGrid>
              <a:tr h="32556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Implemented/ Ongoing Activities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 in 2017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Program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285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1 – Strengthen domestic 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 Framework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 Target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 </a:t>
                      </a: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</a:t>
                      </a:r>
                      <a:r>
                        <a:rPr lang="en-US" sz="1100" kern="120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 Key products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 Fortified food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system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 support to food producers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 and services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Wheat purchase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Climate change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Improved seeds and livestock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Capacity building preparation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SAEPF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Trainings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Investment projects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 approach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system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food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Improved seeds and livestock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Capacity building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 and services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campaign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SAEPF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 producers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Feasibility studies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Fortified food system work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Climate change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food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Trainings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Capacity building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 and services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campaign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SAEPF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7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2 – Food trade regulation</a:t>
                      </a:r>
                      <a:endParaRPr 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1.6. Wheat import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1.7. Domestic producers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Wheat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contracting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supply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 markets analysis and recommendations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Wheat </a:t>
                      </a:r>
                      <a:r>
                        <a:rPr lang="en-US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contracting</a:t>
                      </a: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supply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 market analysis and recommendations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7"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3- Infrastructure</a:t>
                      </a:r>
                      <a:endParaRPr 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1.8. Capacity building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1.9. Food storages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 reserves monitoring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 reserves monitoring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Needs assessment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 units selection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Trainings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 reserves monitoring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618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2286000" y="172557"/>
            <a:ext cx="4953000" cy="4370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 marL="1830388">
              <a:defRPr>
                <a:solidFill>
                  <a:schemeClr val="tx1"/>
                </a:solidFill>
                <a:latin typeface="Arial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GB" altLang="en-US" dirty="0" smtClean="0">
                <a:latin typeface="Georgia" pitchFamily="18" charset="0"/>
              </a:rPr>
              <a:t>FOOD ACCESSABILITY</a:t>
            </a:r>
            <a:endParaRPr lang="en-GB" altLang="en-US" dirty="0">
              <a:latin typeface="Georg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3463"/>
              </p:ext>
            </p:extLst>
          </p:nvPr>
        </p:nvGraphicFramePr>
        <p:xfrm>
          <a:off x="76200" y="609600"/>
          <a:ext cx="89154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993"/>
                <a:gridCol w="1510207"/>
                <a:gridCol w="762563"/>
                <a:gridCol w="1570076"/>
                <a:gridCol w="845426"/>
                <a:gridCol w="1844566"/>
                <a:gridCol w="768569"/>
              </a:tblGrid>
              <a:tr h="32556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Implemented/ Ongoing Activities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 in 2017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Program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893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1 – Public management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72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2.1. Food legislation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2.2. – 2.3.  Food reserves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2.4. Price regulation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2.5. Social support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2.6. – 2.7. Climate change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2.8. Capacity building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2.9. Information system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Food reserves optimization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/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Population </a:t>
                      </a:r>
                      <a:r>
                        <a:rPr lang="en-US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survey</a:t>
                      </a:r>
                    </a:p>
                    <a:p>
                      <a:pPr marL="0" marR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Amendments in the food security and nutrition law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IAWG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NSC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 Council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Trainings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Price assessment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Survey methodology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Climate change losses analysis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Infrastructure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Capacity building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SAEPF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  <a:endParaRPr lang="ru-RU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 Council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New antimonopoly law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Price assessment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New food security law and support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Capacity building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Infrastructure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Price regulation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SAEPF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KNAU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1808">
                <a:tc gridSpan="7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2 – Food market stability</a:t>
                      </a:r>
                      <a:endParaRPr 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2.10.  Price regulation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2.11. Warning system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Anti-inflation measures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Food security warning system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Information system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Information campaign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/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Food balances analysis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/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kern="120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Taxation measures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Information campaign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Food balances analysis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Assessment methodology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0253">
                <a:tc gridSpan="7"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3- Social support</a:t>
                      </a:r>
                      <a:endParaRPr 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2.12. – 2.14. Capacity building, methodology, transparency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Food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needs assessment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Social support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Information campaign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 </a:t>
                      </a:r>
                      <a:r>
                        <a:rPr lang="en-US" sz="1100" kern="1200" dirty="0" err="1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Coincil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Needs assessment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Trainings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Social support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Information campaign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FSMR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SALSGIR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0253">
                <a:tc gridSpan="7">
                  <a:txBody>
                    <a:bodyPr/>
                    <a:lstStyle/>
                    <a:p>
                      <a:pPr marL="0" marR="0"/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4- Income growth</a:t>
                      </a:r>
                      <a:endParaRPr 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/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2.15.-2.16. Income growth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2.17.  Capacity building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Home craft support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Farmers and vulnerable  people training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Income generation program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Job creation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Farmers and vulnerable  people training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MSD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LSG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SALSGIR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57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2819400" y="457200"/>
            <a:ext cx="4953000" cy="4370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 marL="1830388">
              <a:defRPr>
                <a:solidFill>
                  <a:schemeClr val="tx1"/>
                </a:solidFill>
                <a:latin typeface="Arial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GB" altLang="en-US" dirty="0" smtClean="0">
                <a:latin typeface="Georgia" pitchFamily="18" charset="0"/>
              </a:rPr>
              <a:t>FOOD UTILIZATION </a:t>
            </a:r>
            <a:endParaRPr lang="en-GB" altLang="en-US" dirty="0">
              <a:latin typeface="Georg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278938"/>
              </p:ext>
            </p:extLst>
          </p:nvPr>
        </p:nvGraphicFramePr>
        <p:xfrm>
          <a:off x="76200" y="838200"/>
          <a:ext cx="8915400" cy="5866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993"/>
                <a:gridCol w="1662607"/>
                <a:gridCol w="610163"/>
                <a:gridCol w="1570076"/>
                <a:gridCol w="845426"/>
                <a:gridCol w="1844566"/>
                <a:gridCol w="768569"/>
              </a:tblGrid>
              <a:tr h="4572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Implemented/ Ongoing Activities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 in 2017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Program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285">
                <a:tc gridSpan="7">
                  <a:txBody>
                    <a:bodyPr/>
                    <a:lstStyle/>
                    <a:p>
                      <a:pPr marL="0" marR="0" algn="l" defTabSz="914400" rtl="0" eaLnBrk="0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r>
                        <a:rPr lang="en-US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– Institutional sustainability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38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3.1. Coordination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3.2. Nutrition legislation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3.3. Capacity building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analysis</a:t>
                      </a:r>
                    </a:p>
                    <a:p>
                      <a:pPr marL="0" marR="0"/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Curriculum adoption-  Nutrition</a:t>
                      </a: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modules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Capacity building 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Intersectoral platform 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Law improvement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 MoAM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 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7">
                  <a:txBody>
                    <a:bodyPr/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r>
                        <a:rPr lang="en-US" alt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– Food diversity </a:t>
                      </a:r>
                      <a:endParaRPr lang="en-GB" alt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83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3.4. Diet for kids (&lt;5 y)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3.5. Schoolchild diet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3.6. School nutrition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3.7. School programs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3.8. Female diet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Food for exhausted kids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Pregnant women treatment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Information campaign 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Micronutrient “Gulazyk”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Needs assessment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r>
                        <a:rPr lang="en-US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Information campaign </a:t>
                      </a:r>
                    </a:p>
                    <a:p>
                      <a:pPr eaLnBrk="0" hangingPunct="0">
                        <a:spcBef>
                          <a:spcPct val="50000"/>
                        </a:spcBef>
                      </a:pPr>
                      <a:r>
                        <a:rPr lang="en-US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Trainings</a:t>
                      </a:r>
                    </a:p>
                    <a:p>
                      <a:pPr eaLnBrk="0" hangingPunct="0">
                        <a:spcBef>
                          <a:spcPct val="50000"/>
                        </a:spcBef>
                      </a:pPr>
                      <a:r>
                        <a:rPr lang="en-US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Infrastructure</a:t>
                      </a:r>
                      <a:endParaRPr lang="en-US" sz="105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Curriculum development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Capacity building/ Trainings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Legislation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School children assessment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Micronutrient “Gulazyk”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Information campaign 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Obesity prevention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School nutrition concept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7"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3- Information support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mbria" panose="02040503050406030204" pitchFamily="18" charset="0"/>
                        </a:rPr>
                        <a:t>3.9. – 3.11. Healthy diet, marketing, consumption </a:t>
                      </a:r>
                    </a:p>
                    <a:p>
                      <a:r>
                        <a:rPr lang="en-US" sz="1050" dirty="0" smtClean="0">
                          <a:latin typeface="Cambria" panose="02040503050406030204" pitchFamily="18" charset="0"/>
                        </a:rPr>
                        <a:t>3.12. Capacity building and dissemination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0" latinLnBrk="0" hangingPunct="0">
                        <a:spcBef>
                          <a:spcPct val="50000"/>
                        </a:spcBef>
                        <a:spcAft>
                          <a:spcPts val="6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Discussions</a:t>
                      </a:r>
                    </a:p>
                    <a:p>
                      <a:pPr marL="0" marR="0" algn="l" defTabSz="914400" rtl="0" eaLnBrk="0" latinLnBrk="0" hangingPunct="0">
                        <a:spcBef>
                          <a:spcPct val="50000"/>
                        </a:spcBef>
                        <a:spcAft>
                          <a:spcPts val="60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Monitoring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0" latin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 MoAM</a:t>
                      </a:r>
                      <a:r>
                        <a:rPr lang="en-US" sz="105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l" defTabSz="914400" rtl="0" eaLnBrk="0" latin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105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0" latinLnBrk="0" hangingPunct="0">
                        <a:spcBef>
                          <a:spcPct val="50000"/>
                        </a:spcBef>
                      </a:pPr>
                      <a:r>
                        <a:rPr lang="en-US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Information campaign </a:t>
                      </a:r>
                    </a:p>
                    <a:p>
                      <a:pPr marL="0" algn="l" defTabSz="914400" rtl="0" eaLnBrk="0" latinLnBrk="0" hangingPunct="0">
                        <a:spcBef>
                          <a:spcPct val="50000"/>
                        </a:spcBef>
                      </a:pPr>
                      <a:r>
                        <a:rPr lang="en-US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Capacity building</a:t>
                      </a:r>
                    </a:p>
                    <a:p>
                      <a:pPr marL="0" algn="l" defTabSz="914400" rtl="0" eaLnBrk="0" latinLnBrk="0" hangingPunct="0">
                        <a:spcBef>
                          <a:spcPct val="50000"/>
                        </a:spcBef>
                      </a:pPr>
                      <a:r>
                        <a:rPr lang="en-US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Discussions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 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Law</a:t>
                      </a: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change </a:t>
                      </a:r>
                      <a:endParaRPr lang="en-US" sz="1050" kern="120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Information campaign 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Capacity building 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Trainings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Promotion plan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0" latin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 MoAM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l" defTabSz="914400" rtl="0" eaLnBrk="0" latin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110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7">
                  <a:txBody>
                    <a:bodyPr/>
                    <a:lstStyle/>
                    <a:p>
                      <a:pPr marL="0" marR="0"/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4- Integrated</a:t>
                      </a:r>
                      <a:r>
                        <a:rPr lang="en-US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information system</a:t>
                      </a:r>
                      <a:endParaRPr 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/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3.13. - 3.15. Information system and monitoring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3.16. Monitoring system for neural tube 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Neural tube 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Methodology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Trainings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Knowledge exchange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NSC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/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Information</a:t>
                      </a: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system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Data analysis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Neural tube implementation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Legislation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Knowledge exchange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Software </a:t>
                      </a:r>
                      <a:endParaRPr lang="en-US" sz="1050" kern="120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NSC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SCS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319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3000375" y="345492"/>
            <a:ext cx="4486051" cy="4370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 marL="1830388">
              <a:defRPr>
                <a:solidFill>
                  <a:schemeClr val="tx1"/>
                </a:solidFill>
                <a:latin typeface="Arial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GB" altLang="en-US" dirty="0">
                <a:latin typeface="Georgia" pitchFamily="18" charset="0"/>
              </a:rPr>
              <a:t>FOOD SAFETY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37310"/>
              </p:ext>
            </p:extLst>
          </p:nvPr>
        </p:nvGraphicFramePr>
        <p:xfrm>
          <a:off x="152400" y="762000"/>
          <a:ext cx="8915400" cy="5871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219200"/>
                <a:gridCol w="685800"/>
                <a:gridCol w="1600200"/>
                <a:gridCol w="609600"/>
                <a:gridCol w="1828800"/>
                <a:gridCol w="914400"/>
              </a:tblGrid>
              <a:tr h="4572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Implemented/ Ongoing Activities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 in 2017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Program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Actors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011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r>
                        <a:rPr lang="en-US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– Food safety management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4.1. Optimization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4.2. </a:t>
                      </a:r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Veterinary practice 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en-US" altLang="en-US" sz="10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Functional analysis</a:t>
                      </a:r>
                      <a:r>
                        <a:rPr lang="en-US" altLang="en-US" sz="10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  <a:p>
                      <a:pPr eaLnBrk="0" hangingPunct="0"/>
                      <a:r>
                        <a:rPr lang="en-US" altLang="en-US" sz="10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Veterinary legislation adoption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SIVPSS</a:t>
                      </a:r>
                    </a:p>
                  </a:txBody>
                  <a:tcPr marL="68580" marR="68580" marT="0" marB="0" anchor="ctr"/>
                </a:tc>
              </a:tr>
              <a:tr h="170531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r>
                        <a:rPr lang="en-US" alt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– Veterinary regulation</a:t>
                      </a:r>
                      <a:endParaRPr lang="en-GB" alt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4.3. Veterinary system reform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Harmonization of legislation</a:t>
                      </a:r>
                    </a:p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SIVPSS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Legislation inventory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Harmonization of legislation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</a:p>
                    <a:p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SIVPSS</a:t>
                      </a:r>
                    </a:p>
                    <a:p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</a:p>
                    <a:p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</a:t>
                      </a:r>
                    </a:p>
                  </a:txBody>
                  <a:tcPr marL="68580" marR="68580" marT="0" marB="0" anchor="ctr"/>
                </a:tc>
              </a:tr>
              <a:tr h="246731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3- Food safety</a:t>
                      </a:r>
                      <a:r>
                        <a:rPr lang="en-US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infrastructure</a:t>
                      </a:r>
                      <a:endParaRPr 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4.4. – 4.6. Laboratories</a:t>
                      </a:r>
                    </a:p>
                    <a:p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0" latinLnBrk="0" hangingPunct="0">
                        <a:spcBef>
                          <a:spcPct val="50000"/>
                        </a:spcBef>
                        <a:spcAft>
                          <a:spcPts val="60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Laboratories renovation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Deregulation measures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Laboratories accreditation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Laboratories accreditation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Tax incentives</a:t>
                      </a:r>
                      <a:endParaRPr lang="en-US" sz="1050" kern="120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CSM 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SIVPSS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RCVDE</a:t>
                      </a:r>
                    </a:p>
                  </a:txBody>
                  <a:tcPr marL="68580" marR="68580" marT="0" marB="0" anchor="ctr"/>
                </a:tc>
              </a:tr>
              <a:tr h="94331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4- Technical standards control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4.7. Control implementation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4.8. Capacity building for standards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4.9.  Private sector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Technical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regulation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SIVPSS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KSTU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Technical</a:t>
                      </a: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regulation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Tax incentives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HAACP regulation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HACCP department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HACCP trainings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MoAM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SIVPSS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MoEd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KSTU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</a:p>
                  </a:txBody>
                  <a:tcPr marL="68580" marR="68580" marT="0" marB="0" anchor="ctr"/>
                </a:tc>
              </a:tr>
              <a:tr h="155291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5- Sanitary and veterinary control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4.10. Control system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4.11.  Veterinary zones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Control procedures</a:t>
                      </a:r>
                    </a:p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SIVPSS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Control procedures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Sanitary regulations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Feasibility study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SIVPSS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Dairy Union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0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3048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3886200" cy="5583067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1200" b="1" dirty="0" smtClean="0"/>
              <a:t>AMA</a:t>
            </a:r>
            <a:r>
              <a:rPr lang="en-US" sz="1200" dirty="0" smtClean="0"/>
              <a:t> - Anti-Monopoly  Regulation Agency Under the Government of the Kyrgyz Republic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200" b="1" dirty="0" smtClean="0"/>
              <a:t>APTE</a:t>
            </a:r>
            <a:r>
              <a:rPr lang="en-US" sz="1200" dirty="0" smtClean="0"/>
              <a:t> - Agency of Professional Technical Education under the Ministry of Education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GB" sz="1200" b="1" dirty="0" smtClean="0"/>
              <a:t>CSM ME</a:t>
            </a:r>
            <a:r>
              <a:rPr lang="en-GB" sz="1200" dirty="0" smtClean="0"/>
              <a:t>- Centre for Standardization and Metrology under the Ministry of Economy</a:t>
            </a:r>
            <a:endParaRPr lang="en-US" sz="12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sz="1200" b="1" dirty="0" smtClean="0"/>
              <a:t>FSMR</a:t>
            </a:r>
            <a:r>
              <a:rPr lang="en-US" sz="1200" dirty="0" smtClean="0"/>
              <a:t> – Fund of the State Material Reserves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200" b="1" dirty="0" smtClean="0"/>
              <a:t>FS Council</a:t>
            </a:r>
            <a:r>
              <a:rPr lang="en-US" sz="1200" dirty="0" smtClean="0"/>
              <a:t>- Food Security Council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200" b="1" dirty="0" smtClean="0"/>
              <a:t>GO </a:t>
            </a:r>
            <a:r>
              <a:rPr lang="en-US" sz="1200" dirty="0" smtClean="0"/>
              <a:t>-  Government Office</a:t>
            </a:r>
            <a:endParaRPr lang="ru-RU" sz="12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sz="1200" b="1" dirty="0" smtClean="0"/>
              <a:t>HACCP</a:t>
            </a:r>
            <a:r>
              <a:rPr lang="en-US" sz="1200" dirty="0"/>
              <a:t> </a:t>
            </a:r>
            <a:r>
              <a:rPr lang="ru-RU" sz="1200" dirty="0" smtClean="0"/>
              <a:t>- </a:t>
            </a:r>
            <a:r>
              <a:rPr lang="en-US" sz="1200" dirty="0"/>
              <a:t>Hazard analysis and critical control points </a:t>
            </a:r>
            <a:endParaRPr lang="en-US" sz="12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GB" sz="1200" b="1" dirty="0" smtClean="0"/>
              <a:t>IAWG</a:t>
            </a:r>
            <a:r>
              <a:rPr lang="ru-RU" sz="1200" b="1" dirty="0" smtClean="0"/>
              <a:t> </a:t>
            </a:r>
            <a:r>
              <a:rPr lang="ru-RU" sz="1200" dirty="0" smtClean="0"/>
              <a:t>– </a:t>
            </a:r>
            <a:r>
              <a:rPr lang="en-US" sz="1200" dirty="0" smtClean="0"/>
              <a:t>Inter- Agency Working Group</a:t>
            </a:r>
            <a:endParaRPr lang="en-US" sz="12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200" b="1" dirty="0" smtClean="0"/>
              <a:t>KNAU- </a:t>
            </a:r>
            <a:r>
              <a:rPr lang="en-US" sz="1200" dirty="0" smtClean="0"/>
              <a:t>Kyrgyz National Agrarian University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200" b="1" dirty="0" smtClean="0"/>
              <a:t>KRSU </a:t>
            </a:r>
            <a:r>
              <a:rPr lang="en-US" sz="1200" dirty="0" smtClean="0"/>
              <a:t>– Kyrgyz-Russian Slavonic University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200" b="1" dirty="0" smtClean="0"/>
              <a:t>KSTU</a:t>
            </a:r>
            <a:r>
              <a:rPr lang="en-US" sz="1200" dirty="0" smtClean="0"/>
              <a:t> -  Kyrgyz State Technical University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200" b="1" dirty="0"/>
              <a:t>LSG</a:t>
            </a:r>
            <a:r>
              <a:rPr lang="en-US" sz="1200" dirty="0"/>
              <a:t>- Local Self-Government (Municipal Governments)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GB" sz="1200" b="1" dirty="0"/>
              <a:t>ME </a:t>
            </a:r>
            <a:r>
              <a:rPr lang="en-US" sz="1200" dirty="0"/>
              <a:t>- Ministry of Economy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GB" sz="1200" b="1" dirty="0"/>
              <a:t>MoAM</a:t>
            </a:r>
            <a:r>
              <a:rPr lang="en-GB" sz="1200" dirty="0"/>
              <a:t> - Ministry of Agriculture, Food Industry, and Melioration</a:t>
            </a:r>
            <a:endParaRPr lang="en-US" sz="12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200" b="1" dirty="0"/>
              <a:t>MF</a:t>
            </a:r>
            <a:r>
              <a:rPr lang="en-US" sz="1200" dirty="0"/>
              <a:t>- Ministry of Finance </a:t>
            </a:r>
            <a:endParaRPr lang="en-US" sz="12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GB" sz="1200" b="1" dirty="0"/>
              <a:t>MoEd </a:t>
            </a:r>
            <a:r>
              <a:rPr lang="en-GB" sz="1200" dirty="0"/>
              <a:t>– Ministry of Education and </a:t>
            </a:r>
            <a:r>
              <a:rPr lang="en-GB" sz="1200" dirty="0" smtClean="0"/>
              <a:t>Science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4876800" y="685800"/>
            <a:ext cx="3657600" cy="558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GB" sz="1200" b="1" dirty="0"/>
              <a:t>MoH</a:t>
            </a:r>
            <a:r>
              <a:rPr lang="en-GB" sz="1200" dirty="0"/>
              <a:t>- Ministry of Healthcare</a:t>
            </a:r>
            <a:endParaRPr lang="en-US" sz="1200" dirty="0"/>
          </a:p>
          <a:p>
            <a:pPr>
              <a:lnSpc>
                <a:spcPct val="140000"/>
              </a:lnSpc>
            </a:pPr>
            <a:r>
              <a:rPr lang="en-US" sz="1200" b="1" dirty="0" smtClean="0"/>
              <a:t>MSD </a:t>
            </a:r>
            <a:r>
              <a:rPr lang="en-US" sz="1200" dirty="0"/>
              <a:t>- Ministry of Labor and Social Development</a:t>
            </a:r>
          </a:p>
          <a:p>
            <a:pPr>
              <a:lnSpc>
                <a:spcPct val="140000"/>
              </a:lnSpc>
            </a:pPr>
            <a:r>
              <a:rPr lang="en-US" sz="1200" b="1" dirty="0"/>
              <a:t>MEA</a:t>
            </a:r>
            <a:r>
              <a:rPr lang="en-US" sz="1200" dirty="0"/>
              <a:t> – Ministry of External Affairs </a:t>
            </a:r>
          </a:p>
          <a:p>
            <a:pPr>
              <a:lnSpc>
                <a:spcPct val="140000"/>
              </a:lnSpc>
            </a:pPr>
            <a:r>
              <a:rPr lang="en-US" sz="1200" b="1" dirty="0"/>
              <a:t>MES</a:t>
            </a:r>
            <a:r>
              <a:rPr lang="en-US" sz="1200" dirty="0"/>
              <a:t> – Ministry of Emergency Situations </a:t>
            </a:r>
          </a:p>
          <a:p>
            <a:pPr>
              <a:lnSpc>
                <a:spcPct val="140000"/>
              </a:lnSpc>
            </a:pPr>
            <a:r>
              <a:rPr lang="en-US" sz="1200" b="1" dirty="0"/>
              <a:t>MLMY </a:t>
            </a:r>
            <a:r>
              <a:rPr lang="en-US" sz="1200" dirty="0"/>
              <a:t>– Ministry of Labor, Migration, and Youth</a:t>
            </a:r>
            <a:r>
              <a:rPr lang="en-US" sz="1200" b="1" dirty="0"/>
              <a:t> </a:t>
            </a:r>
            <a:endParaRPr lang="en-US" sz="1200" dirty="0"/>
          </a:p>
          <a:p>
            <a:pPr>
              <a:lnSpc>
                <a:spcPct val="140000"/>
              </a:lnSpc>
            </a:pPr>
            <a:r>
              <a:rPr lang="en-US" sz="1200" b="1" dirty="0" smtClean="0"/>
              <a:t>NB </a:t>
            </a:r>
            <a:r>
              <a:rPr lang="en-US" sz="1200" dirty="0" smtClean="0"/>
              <a:t>– National Bank </a:t>
            </a:r>
            <a:endParaRPr lang="ru-RU" sz="1200" dirty="0" smtClean="0"/>
          </a:p>
          <a:p>
            <a:pPr>
              <a:lnSpc>
                <a:spcPct val="140000"/>
              </a:lnSpc>
            </a:pPr>
            <a:r>
              <a:rPr lang="en-US" sz="1200" b="1" dirty="0" smtClean="0"/>
              <a:t>NSC </a:t>
            </a:r>
            <a:r>
              <a:rPr lang="en-US" sz="1200" dirty="0"/>
              <a:t>–National Statistical Committee</a:t>
            </a:r>
          </a:p>
          <a:p>
            <a:pPr>
              <a:lnSpc>
                <a:spcPct val="140000"/>
              </a:lnSpc>
            </a:pPr>
            <a:r>
              <a:rPr lang="en-GB" sz="1200" b="1" dirty="0"/>
              <a:t>RCVDE</a:t>
            </a:r>
            <a:r>
              <a:rPr lang="en-GB" sz="1200" dirty="0"/>
              <a:t>- Republican Centre for Veterinary Diagnosis and Examination of the State Inspectorate for Veterinary and Phytosanitary Safety </a:t>
            </a:r>
            <a:endParaRPr lang="en-US" sz="1200" dirty="0"/>
          </a:p>
          <a:p>
            <a:pPr>
              <a:lnSpc>
                <a:spcPct val="140000"/>
              </a:lnSpc>
            </a:pPr>
            <a:r>
              <a:rPr lang="en-US" sz="1200" b="1" dirty="0"/>
              <a:t>SALSGIR</a:t>
            </a:r>
            <a:r>
              <a:rPr lang="en-US" sz="1200" dirty="0"/>
              <a:t> - State Agency for Local Self-Government and Inter-Ethnic Relations under the Government of Kyrgyz Republic</a:t>
            </a:r>
            <a:r>
              <a:rPr lang="en-US" sz="1200" b="1" dirty="0"/>
              <a:t> </a:t>
            </a:r>
            <a:endParaRPr lang="en-US" sz="1200" dirty="0"/>
          </a:p>
          <a:p>
            <a:pPr>
              <a:lnSpc>
                <a:spcPct val="140000"/>
              </a:lnSpc>
            </a:pPr>
            <a:r>
              <a:rPr lang="en-US" sz="1200" b="1" dirty="0"/>
              <a:t>SAEPF </a:t>
            </a:r>
            <a:r>
              <a:rPr lang="en-US" sz="1200" dirty="0"/>
              <a:t>- State Agency on Environment Protection and Forestry</a:t>
            </a:r>
          </a:p>
          <a:p>
            <a:pPr>
              <a:lnSpc>
                <a:spcPct val="140000"/>
              </a:lnSpc>
            </a:pPr>
            <a:r>
              <a:rPr lang="en-US" sz="1200" b="1" dirty="0"/>
              <a:t>SRS </a:t>
            </a:r>
            <a:r>
              <a:rPr lang="en-US" sz="1200" dirty="0"/>
              <a:t>– State Registration Service</a:t>
            </a:r>
          </a:p>
          <a:p>
            <a:pPr>
              <a:lnSpc>
                <a:spcPct val="140000"/>
              </a:lnSpc>
            </a:pPr>
            <a:r>
              <a:rPr lang="en-US" sz="1200" b="1" dirty="0"/>
              <a:t>SF</a:t>
            </a:r>
            <a:r>
              <a:rPr lang="en-US" sz="1200" dirty="0"/>
              <a:t>- Social Fund</a:t>
            </a:r>
          </a:p>
          <a:p>
            <a:pPr>
              <a:lnSpc>
                <a:spcPct val="140000"/>
              </a:lnSpc>
            </a:pPr>
            <a:r>
              <a:rPr lang="en-GB" sz="1200" b="1" dirty="0"/>
              <a:t>SIVPSS-</a:t>
            </a:r>
            <a:r>
              <a:rPr lang="en-GB" sz="1200" dirty="0"/>
              <a:t> State Inspectorate for Veterinary and Phytosanitary Safety under the Government of the Kyrgyz Republic</a:t>
            </a:r>
            <a:endParaRPr lang="en-US" sz="1200" dirty="0"/>
          </a:p>
          <a:p>
            <a:pPr>
              <a:lnSpc>
                <a:spcPct val="140000"/>
              </a:lnSpc>
            </a:pPr>
            <a:r>
              <a:rPr lang="en-US" sz="1200" b="1" dirty="0"/>
              <a:t>SCS</a:t>
            </a:r>
            <a:r>
              <a:rPr lang="en-US" sz="1200" dirty="0"/>
              <a:t>- State Customs Service</a:t>
            </a:r>
            <a:endParaRPr lang="ru-RU" sz="1200" dirty="0"/>
          </a:p>
          <a:p>
            <a:pPr eaLnBrk="0" hangingPunct="0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6043135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eaLnBrk="0" hangingPunct="0">
          <a:defRPr sz="8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501ADB-0687-4C08-ACC7-50606E233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Ticking clock design template</Template>
  <TotalTime>0</TotalTime>
  <Words>1081</Words>
  <Application>Microsoft Office PowerPoint</Application>
  <PresentationFormat>On-screen Show (4:3)</PresentationFormat>
  <Paragraphs>439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Courier New</vt:lpstr>
      <vt:lpstr>Georgia</vt:lpstr>
      <vt:lpstr>Times New Roman</vt:lpstr>
      <vt:lpstr>Project Status Report</vt:lpstr>
      <vt:lpstr>Road Map of the Food Security and Nutrition Program (FSNP) of Kyrgyz Republic for  2015-2017 and beyond</vt:lpstr>
      <vt:lpstr>Road Map Structure</vt:lpstr>
      <vt:lpstr>FOOD AVAILABILITY</vt:lpstr>
      <vt:lpstr>FOOD ACCESSABILITY</vt:lpstr>
      <vt:lpstr>FOOD UTILIZATION </vt:lpstr>
      <vt:lpstr>FOOD SAFETY</vt:lpstr>
      <vt:lpstr>Abbreviations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2016-04-15T01:17:51Z</dcterms:created>
  <dcterms:modified xsi:type="dcterms:W3CDTF">2016-10-28T11:27:49Z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