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58" r:id="rId2"/>
    <p:sldId id="440" r:id="rId3"/>
    <p:sldId id="450" r:id="rId4"/>
    <p:sldId id="462" r:id="rId5"/>
    <p:sldId id="451" r:id="rId6"/>
    <p:sldId id="452" r:id="rId7"/>
    <p:sldId id="443" r:id="rId8"/>
    <p:sldId id="454" r:id="rId9"/>
    <p:sldId id="445" r:id="rId10"/>
    <p:sldId id="438" r:id="rId11"/>
    <p:sldId id="447" r:id="rId12"/>
    <p:sldId id="446" r:id="rId13"/>
    <p:sldId id="448" r:id="rId14"/>
    <p:sldId id="456" r:id="rId15"/>
    <p:sldId id="449" r:id="rId16"/>
    <p:sldId id="320" r:id="rId17"/>
    <p:sldId id="463" r:id="rId18"/>
    <p:sldId id="464" r:id="rId19"/>
  </p:sldIdLst>
  <p:sldSz cx="12192000" cy="6858000"/>
  <p:notesSz cx="994092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518" autoAdjust="0"/>
  </p:normalViewPr>
  <p:slideViewPr>
    <p:cSldViewPr snapToGrid="0">
      <p:cViewPr varScale="1">
        <p:scale>
          <a:sx n="69" d="100"/>
          <a:sy n="69" d="100"/>
        </p:scale>
        <p:origin x="54" y="456"/>
      </p:cViewPr>
      <p:guideLst>
        <p:guide orient="horz" pos="2160"/>
        <p:guide pos="3840"/>
      </p:guideLst>
    </p:cSldViewPr>
  </p:slideViewPr>
  <p:notesTextViewPr>
    <p:cViewPr>
      <p:scale>
        <a:sx n="1" d="1"/>
        <a:sy n="1" d="1"/>
      </p:scale>
      <p:origin x="0" y="0"/>
    </p:cViewPr>
  </p:notesTextViewPr>
  <p:sorterViewPr>
    <p:cViewPr>
      <p:scale>
        <a:sx n="100" d="100"/>
        <a:sy n="100" d="100"/>
      </p:scale>
      <p:origin x="0" y="-4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739" cy="34141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9869" y="0"/>
            <a:ext cx="4308737" cy="341418"/>
          </a:xfrm>
          <a:prstGeom prst="rect">
            <a:avLst/>
          </a:prstGeom>
        </p:spPr>
        <p:txBody>
          <a:bodyPr vert="horz" lIns="91440" tIns="45720" rIns="91440" bIns="45720" rtlCol="0"/>
          <a:lstStyle>
            <a:lvl1pPr algn="r">
              <a:defRPr sz="1200"/>
            </a:lvl1pPr>
          </a:lstStyle>
          <a:p>
            <a:fld id="{CB25741F-8D89-41C4-8B56-9C22E6C64433}" type="datetimeFigureOut">
              <a:rPr lang="en-GB" smtClean="0"/>
              <a:t>31/05/2019</a:t>
            </a:fld>
            <a:endParaRPr lang="en-GB"/>
          </a:p>
        </p:txBody>
      </p:sp>
      <p:sp>
        <p:nvSpPr>
          <p:cNvPr id="4" name="Footer Placeholder 3"/>
          <p:cNvSpPr>
            <a:spLocks noGrp="1"/>
          </p:cNvSpPr>
          <p:nvPr>
            <p:ph type="ftr" sz="quarter" idx="2"/>
          </p:nvPr>
        </p:nvSpPr>
        <p:spPr>
          <a:xfrm>
            <a:off x="1" y="6467370"/>
            <a:ext cx="4308739" cy="34141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9869" y="6467370"/>
            <a:ext cx="4308737" cy="341418"/>
          </a:xfrm>
          <a:prstGeom prst="rect">
            <a:avLst/>
          </a:prstGeom>
        </p:spPr>
        <p:txBody>
          <a:bodyPr vert="horz" lIns="91440" tIns="45720" rIns="91440" bIns="45720" rtlCol="0" anchor="b"/>
          <a:lstStyle>
            <a:lvl1pPr algn="r">
              <a:defRPr sz="1200"/>
            </a:lvl1pPr>
          </a:lstStyle>
          <a:p>
            <a:fld id="{62DF870D-E180-4A74-AD09-B1599AAD8D97}" type="slidenum">
              <a:rPr lang="en-GB" smtClean="0"/>
              <a:t>‹#›</a:t>
            </a:fld>
            <a:endParaRPr lang="en-GB"/>
          </a:p>
        </p:txBody>
      </p:sp>
    </p:spTree>
    <p:extLst>
      <p:ext uri="{BB962C8B-B14F-4D97-AF65-F5344CB8AC3E}">
        <p14:creationId xmlns:p14="http://schemas.microsoft.com/office/powerpoint/2010/main" val="345379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739" cy="34141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9869" y="0"/>
            <a:ext cx="4308737" cy="341418"/>
          </a:xfrm>
          <a:prstGeom prst="rect">
            <a:avLst/>
          </a:prstGeom>
        </p:spPr>
        <p:txBody>
          <a:bodyPr vert="horz" lIns="91440" tIns="45720" rIns="91440" bIns="45720" rtlCol="0"/>
          <a:lstStyle>
            <a:lvl1pPr algn="r">
              <a:defRPr sz="1200"/>
            </a:lvl1pPr>
          </a:lstStyle>
          <a:p>
            <a:fld id="{552AE08C-62E1-48A4-AB29-FE776E72FFE1}" type="datetimeFigureOut">
              <a:rPr lang="en-GB" smtClean="0"/>
              <a:t>31/05/2019</a:t>
            </a:fld>
            <a:endParaRPr lang="en-GB"/>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325" y="3277178"/>
            <a:ext cx="7952275" cy="26802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67370"/>
            <a:ext cx="4308739" cy="34141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9869" y="6467370"/>
            <a:ext cx="4308737" cy="341418"/>
          </a:xfrm>
          <a:prstGeom prst="rect">
            <a:avLst/>
          </a:prstGeom>
        </p:spPr>
        <p:txBody>
          <a:bodyPr vert="horz" lIns="91440" tIns="45720" rIns="91440" bIns="45720" rtlCol="0" anchor="b"/>
          <a:lstStyle>
            <a:lvl1pPr algn="r">
              <a:defRPr sz="1200"/>
            </a:lvl1pPr>
          </a:lstStyle>
          <a:p>
            <a:fld id="{6AA9B622-F747-4E6A-9670-EA082D31F7E3}" type="slidenum">
              <a:rPr lang="en-GB" smtClean="0"/>
              <a:t>‹#›</a:t>
            </a:fld>
            <a:endParaRPr lang="en-GB"/>
          </a:p>
        </p:txBody>
      </p:sp>
    </p:spTree>
    <p:extLst>
      <p:ext uri="{BB962C8B-B14F-4D97-AF65-F5344CB8AC3E}">
        <p14:creationId xmlns:p14="http://schemas.microsoft.com/office/powerpoint/2010/main" val="156793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9B622-F747-4E6A-9670-EA082D31F7E3}" type="slidenum">
              <a:rPr lang="en-GB" smtClean="0"/>
              <a:t>1</a:t>
            </a:fld>
            <a:endParaRPr lang="en-GB"/>
          </a:p>
        </p:txBody>
      </p:sp>
    </p:spTree>
    <p:extLst>
      <p:ext uri="{BB962C8B-B14F-4D97-AF65-F5344CB8AC3E}">
        <p14:creationId xmlns:p14="http://schemas.microsoft.com/office/powerpoint/2010/main" val="48049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Capacities at the three dimensions are interlinked: individuals, organizations and the enabling environment are parts of a whole. Capacity development often involves enhancing the knowledge and skills of individuals, whose work results greatly rely on the performance of the organizations in which they work. The effectiveness of organizations is influenced by the enabling environment. Conversely, the environment is affected by organizations and the relationships between them.</a:t>
            </a:r>
            <a:endParaRPr lang="en-US" dirty="0"/>
          </a:p>
        </p:txBody>
      </p:sp>
      <p:sp>
        <p:nvSpPr>
          <p:cNvPr id="4" name="Slide Number Placeholder 3"/>
          <p:cNvSpPr>
            <a:spLocks noGrp="1"/>
          </p:cNvSpPr>
          <p:nvPr>
            <p:ph type="sldNum" sz="quarter" idx="10"/>
          </p:nvPr>
        </p:nvSpPr>
        <p:spPr/>
        <p:txBody>
          <a:bodyPr/>
          <a:lstStyle/>
          <a:p>
            <a:fld id="{6AA9B622-F747-4E6A-9670-EA082D31F7E3}" type="slidenum">
              <a:rPr lang="en-GB" smtClean="0"/>
              <a:t>3</a:t>
            </a:fld>
            <a:endParaRPr lang="en-GB"/>
          </a:p>
        </p:txBody>
      </p:sp>
    </p:spTree>
    <p:extLst>
      <p:ext uri="{BB962C8B-B14F-4D97-AF65-F5344CB8AC3E}">
        <p14:creationId xmlns:p14="http://schemas.microsoft.com/office/powerpoint/2010/main" val="107783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9B622-F747-4E6A-9670-EA082D31F7E3}" type="slidenum">
              <a:rPr lang="en-GB" smtClean="0"/>
              <a:t>5</a:t>
            </a:fld>
            <a:endParaRPr lang="en-GB"/>
          </a:p>
        </p:txBody>
      </p:sp>
    </p:spTree>
    <p:extLst>
      <p:ext uri="{BB962C8B-B14F-4D97-AF65-F5344CB8AC3E}">
        <p14:creationId xmlns:p14="http://schemas.microsoft.com/office/powerpoint/2010/main" val="37234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9B622-F747-4E6A-9670-EA082D31F7E3}" type="slidenum">
              <a:rPr lang="en-GB" smtClean="0"/>
              <a:t>6</a:t>
            </a:fld>
            <a:endParaRPr lang="en-GB"/>
          </a:p>
        </p:txBody>
      </p:sp>
    </p:spTree>
    <p:extLst>
      <p:ext uri="{BB962C8B-B14F-4D97-AF65-F5344CB8AC3E}">
        <p14:creationId xmlns:p14="http://schemas.microsoft.com/office/powerpoint/2010/main" val="213608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9B622-F747-4E6A-9670-EA082D31F7E3}" type="slidenum">
              <a:rPr lang="en-GB" smtClean="0"/>
              <a:t>7</a:t>
            </a:fld>
            <a:endParaRPr lang="en-GB"/>
          </a:p>
        </p:txBody>
      </p:sp>
    </p:spTree>
    <p:extLst>
      <p:ext uri="{BB962C8B-B14F-4D97-AF65-F5344CB8AC3E}">
        <p14:creationId xmlns:p14="http://schemas.microsoft.com/office/powerpoint/2010/main" val="36613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A9B622-F747-4E6A-9670-EA082D31F7E3}" type="slidenum">
              <a:rPr lang="en-GB" smtClean="0"/>
              <a:t>8</a:t>
            </a:fld>
            <a:endParaRPr lang="en-GB"/>
          </a:p>
        </p:txBody>
      </p:sp>
    </p:spTree>
    <p:extLst>
      <p:ext uri="{BB962C8B-B14F-4D97-AF65-F5344CB8AC3E}">
        <p14:creationId xmlns:p14="http://schemas.microsoft.com/office/powerpoint/2010/main" val="262388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9B622-F747-4E6A-9670-EA082D31F7E3}" type="slidenum">
              <a:rPr lang="en-GB" smtClean="0"/>
              <a:t>9</a:t>
            </a:fld>
            <a:endParaRPr lang="en-GB"/>
          </a:p>
        </p:txBody>
      </p:sp>
    </p:spTree>
    <p:extLst>
      <p:ext uri="{BB962C8B-B14F-4D97-AF65-F5344CB8AC3E}">
        <p14:creationId xmlns:p14="http://schemas.microsoft.com/office/powerpoint/2010/main" val="298979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865" indent="-287865">
              <a:buFont typeface="Arial" panose="020B0604020202020204" pitchFamily="34" charset="0"/>
              <a:buChar char="•"/>
            </a:pPr>
            <a:r>
              <a:rPr lang="en-GB" altLang="en-US" dirty="0">
                <a:solidFill>
                  <a:srgbClr val="1C4D5A"/>
                </a:solidFill>
                <a:latin typeface="+mn-lt"/>
              </a:rPr>
              <a:t>Policy makers</a:t>
            </a:r>
          </a:p>
          <a:p>
            <a:pPr marL="287865" indent="-287865">
              <a:buFont typeface="Arial" panose="020B0604020202020204" pitchFamily="34" charset="0"/>
              <a:buChar char="•"/>
            </a:pPr>
            <a:r>
              <a:rPr lang="en-GB" altLang="en-US" dirty="0">
                <a:solidFill>
                  <a:srgbClr val="1C4D5A"/>
                </a:solidFill>
                <a:latin typeface="+mn-lt"/>
              </a:rPr>
              <a:t>Administrators</a:t>
            </a:r>
          </a:p>
          <a:p>
            <a:pPr marL="287865" indent="-287865">
              <a:buFont typeface="Arial" panose="020B0604020202020204" pitchFamily="34" charset="0"/>
              <a:buChar char="•"/>
            </a:pPr>
            <a:r>
              <a:rPr lang="en-GB" altLang="en-US" dirty="0">
                <a:solidFill>
                  <a:srgbClr val="1C4D5A"/>
                </a:solidFill>
                <a:latin typeface="+mn-lt"/>
              </a:rPr>
              <a:t>Service deliverers in public and private sectors</a:t>
            </a:r>
          </a:p>
          <a:p>
            <a:pPr marL="287865" indent="-287865">
              <a:buFont typeface="Arial" panose="020B0604020202020204" pitchFamily="34" charset="0"/>
              <a:buChar char="•"/>
            </a:pPr>
            <a:r>
              <a:rPr lang="en-GB" altLang="en-US" dirty="0">
                <a:solidFill>
                  <a:srgbClr val="1C4D5A"/>
                </a:solidFill>
                <a:latin typeface="+mn-lt"/>
              </a:rPr>
              <a:t>Dispute resolution actors</a:t>
            </a:r>
          </a:p>
          <a:p>
            <a:pPr marL="287865" indent="-287865">
              <a:buFont typeface="Arial" panose="020B0604020202020204" pitchFamily="34" charset="0"/>
              <a:buChar char="•"/>
            </a:pPr>
            <a:r>
              <a:rPr lang="en-GB" altLang="en-US" dirty="0">
                <a:solidFill>
                  <a:srgbClr val="1C4D5A"/>
                </a:solidFill>
                <a:latin typeface="+mn-lt"/>
              </a:rPr>
              <a:t>Advocacy, control and monitoring professionals</a:t>
            </a:r>
          </a:p>
          <a:p>
            <a:pPr marL="287865" indent="-287865">
              <a:buFont typeface="Arial" panose="020B0604020202020204" pitchFamily="34" charset="0"/>
              <a:buChar char="•"/>
            </a:pPr>
            <a:r>
              <a:rPr lang="en-GB" altLang="en-US" dirty="0">
                <a:solidFill>
                  <a:srgbClr val="1C4D5A"/>
                </a:solidFill>
                <a:latin typeface="+mn-lt"/>
              </a:rPr>
              <a:t>Civil society</a:t>
            </a:r>
          </a:p>
          <a:p>
            <a:pPr marL="287865" indent="-287865">
              <a:buFont typeface="Arial" panose="020B0604020202020204" pitchFamily="34" charset="0"/>
              <a:buChar char="•"/>
            </a:pPr>
            <a:r>
              <a:rPr lang="en-GB" altLang="en-US" dirty="0">
                <a:solidFill>
                  <a:srgbClr val="1C4D5A"/>
                </a:solidFill>
                <a:latin typeface="+mn-lt"/>
              </a:rPr>
              <a:t>Private sector</a:t>
            </a:r>
          </a:p>
          <a:p>
            <a:pPr marL="287865" indent="-287865">
              <a:buFont typeface="Arial" panose="020B0604020202020204" pitchFamily="34" charset="0"/>
              <a:buChar char="•"/>
            </a:pPr>
            <a:r>
              <a:rPr lang="en-GB" altLang="en-US" dirty="0">
                <a:solidFill>
                  <a:srgbClr val="1C4D5A"/>
                </a:solidFill>
                <a:latin typeface="+mn-lt"/>
              </a:rPr>
              <a:t>Academics</a:t>
            </a:r>
          </a:p>
          <a:p>
            <a:pPr marL="287865" indent="-287865">
              <a:buFont typeface="Arial" panose="020B0604020202020204" pitchFamily="34" charset="0"/>
              <a:buChar char="•"/>
            </a:pPr>
            <a:r>
              <a:rPr lang="en-GB" altLang="en-US" dirty="0">
                <a:solidFill>
                  <a:srgbClr val="1C4D5A"/>
                </a:solidFill>
                <a:latin typeface="+mn-lt"/>
              </a:rPr>
              <a:t>Researchers</a:t>
            </a:r>
          </a:p>
          <a:p>
            <a:pPr eaLnBrk="1" hangingPunct="1">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35" indent="-285706" eaLnBrk="0" hangingPunct="0">
              <a:defRPr>
                <a:solidFill>
                  <a:schemeClr val="tx1"/>
                </a:solidFill>
                <a:latin typeface="Arial" charset="0"/>
                <a:cs typeface="Arial" charset="0"/>
              </a:defRPr>
            </a:lvl2pPr>
            <a:lvl3pPr marL="1142823" indent="-228565" eaLnBrk="0" hangingPunct="0">
              <a:defRPr>
                <a:solidFill>
                  <a:schemeClr val="tx1"/>
                </a:solidFill>
                <a:latin typeface="Arial" charset="0"/>
                <a:cs typeface="Arial" charset="0"/>
              </a:defRPr>
            </a:lvl3pPr>
            <a:lvl4pPr marL="1599952" indent="-228565" eaLnBrk="0" hangingPunct="0">
              <a:defRPr>
                <a:solidFill>
                  <a:schemeClr val="tx1"/>
                </a:solidFill>
                <a:latin typeface="Arial" charset="0"/>
                <a:cs typeface="Arial" charset="0"/>
              </a:defRPr>
            </a:lvl4pPr>
            <a:lvl5pPr marL="2057081" indent="-228565" eaLnBrk="0" hangingPunct="0">
              <a:defRPr>
                <a:solidFill>
                  <a:schemeClr val="tx1"/>
                </a:solidFill>
                <a:latin typeface="Arial" charset="0"/>
                <a:cs typeface="Arial" charset="0"/>
              </a:defRPr>
            </a:lvl5pPr>
            <a:lvl6pPr marL="2514209" indent="-228565" eaLnBrk="0" fontAlgn="base" hangingPunct="0">
              <a:spcBef>
                <a:spcPct val="0"/>
              </a:spcBef>
              <a:spcAft>
                <a:spcPct val="0"/>
              </a:spcAft>
              <a:defRPr>
                <a:solidFill>
                  <a:schemeClr val="tx1"/>
                </a:solidFill>
                <a:latin typeface="Arial" charset="0"/>
                <a:cs typeface="Arial" charset="0"/>
              </a:defRPr>
            </a:lvl6pPr>
            <a:lvl7pPr marL="2971338" indent="-228565" eaLnBrk="0" fontAlgn="base" hangingPunct="0">
              <a:spcBef>
                <a:spcPct val="0"/>
              </a:spcBef>
              <a:spcAft>
                <a:spcPct val="0"/>
              </a:spcAft>
              <a:defRPr>
                <a:solidFill>
                  <a:schemeClr val="tx1"/>
                </a:solidFill>
                <a:latin typeface="Arial" charset="0"/>
                <a:cs typeface="Arial" charset="0"/>
              </a:defRPr>
            </a:lvl7pPr>
            <a:lvl8pPr marL="3428467" indent="-228565" eaLnBrk="0" fontAlgn="base" hangingPunct="0">
              <a:spcBef>
                <a:spcPct val="0"/>
              </a:spcBef>
              <a:spcAft>
                <a:spcPct val="0"/>
              </a:spcAft>
              <a:defRPr>
                <a:solidFill>
                  <a:schemeClr val="tx1"/>
                </a:solidFill>
                <a:latin typeface="Arial" charset="0"/>
                <a:cs typeface="Arial" charset="0"/>
              </a:defRPr>
            </a:lvl8pPr>
            <a:lvl9pPr marL="3885596" indent="-228565" eaLnBrk="0" fontAlgn="base" hangingPunct="0">
              <a:spcBef>
                <a:spcPct val="0"/>
              </a:spcBef>
              <a:spcAft>
                <a:spcPct val="0"/>
              </a:spcAft>
              <a:defRPr>
                <a:solidFill>
                  <a:schemeClr val="tx1"/>
                </a:solidFill>
                <a:latin typeface="Arial" charset="0"/>
                <a:cs typeface="Arial" charset="0"/>
              </a:defRPr>
            </a:lvl9pPr>
          </a:lstStyle>
          <a:p>
            <a:pPr eaLnBrk="1" hangingPunct="1"/>
            <a:fld id="{B1327AE9-34B4-4B9D-A50C-A456D07C0503}"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207921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2CA7B6-94C2-43B3-B55A-E43F78691839}" type="datetimeFigureOut">
              <a:rPr lang="en-GB" smtClean="0"/>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42508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CA7B6-94C2-43B3-B55A-E43F78691839}" type="datetimeFigureOut">
              <a:rPr lang="en-GB" smtClean="0"/>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427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CA7B6-94C2-43B3-B55A-E43F78691839}" type="datetimeFigureOut">
              <a:rPr lang="en-GB" smtClean="0"/>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277787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2CA7B6-94C2-43B3-B55A-E43F78691839}" type="datetimeFigureOut">
              <a:rPr lang="en-GB" smtClean="0"/>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205098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2CA7B6-94C2-43B3-B55A-E43F78691839}" type="datetimeFigureOut">
              <a:rPr lang="en-GB" smtClean="0"/>
              <a:t>31/05/2019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239279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2CA7B6-94C2-43B3-B55A-E43F78691839}" type="datetimeFigureOut">
              <a:rPr lang="en-GB" smtClean="0"/>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61840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2CA7B6-94C2-43B3-B55A-E43F78691839}" type="datetimeFigureOut">
              <a:rPr lang="en-GB" smtClean="0"/>
              <a:t>31/05/2019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331916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2CA7B6-94C2-43B3-B55A-E43F78691839}" type="datetimeFigureOut">
              <a:rPr lang="en-GB" smtClean="0"/>
              <a:t>31/05/2019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50507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CA7B6-94C2-43B3-B55A-E43F78691839}" type="datetimeFigureOut">
              <a:rPr lang="en-GB" smtClean="0"/>
              <a:t>31/05/2019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80537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CA7B6-94C2-43B3-B55A-E43F78691839}" type="datetimeFigureOut">
              <a:rPr lang="en-GB" smtClean="0"/>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38016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2CA7B6-94C2-43B3-B55A-E43F78691839}" type="datetimeFigureOut">
              <a:rPr lang="en-GB" smtClean="0"/>
              <a:t>31/05/2019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ADFD70-1630-42CA-9B98-1DB48124A092}" type="slidenum">
              <a:rPr lang="en-GB" smtClean="0"/>
              <a:t>‹#›</a:t>
            </a:fld>
            <a:endParaRPr lang="en-GB"/>
          </a:p>
        </p:txBody>
      </p:sp>
    </p:spTree>
    <p:extLst>
      <p:ext uri="{BB962C8B-B14F-4D97-AF65-F5344CB8AC3E}">
        <p14:creationId xmlns:p14="http://schemas.microsoft.com/office/powerpoint/2010/main" val="285996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CA7B6-94C2-43B3-B55A-E43F78691839}" type="datetimeFigureOut">
              <a:rPr lang="en-GB" smtClean="0"/>
              <a:t>31/05/2019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DFD70-1630-42CA-9B98-1DB48124A092}" type="slidenum">
              <a:rPr lang="en-GB" smtClean="0"/>
              <a:t>‹#›</a:t>
            </a:fld>
            <a:endParaRPr lang="en-GB"/>
          </a:p>
        </p:txBody>
      </p:sp>
    </p:spTree>
    <p:extLst>
      <p:ext uri="{BB962C8B-B14F-4D97-AF65-F5344CB8AC3E}">
        <p14:creationId xmlns:p14="http://schemas.microsoft.com/office/powerpoint/2010/main" val="4157271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slideLayout" Target="../slideLayouts/slideLayout1.xml"/><Relationship Id="rId16" Type="http://schemas.openxmlformats.org/officeDocument/2006/relationships/image" Target="../media/image24.jpeg"/><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3.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hyperlink" Target="https://elearning.fao.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earning.fao.org/" TargetMode="Externa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mediasmarts.ca/digital-media-literacy/general-information/digital-media-literacy-fundamentals/digital-literacy-fundamentals" TargetMode="External"/><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edtechnow.net/2013/03/23/good_lord/"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fao.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74" y="4992417"/>
            <a:ext cx="4815840" cy="1430760"/>
          </a:xfrm>
          <a:prstGeom prst="rect">
            <a:avLst/>
          </a:prstGeom>
        </p:spPr>
      </p:pic>
      <p:sp>
        <p:nvSpPr>
          <p:cNvPr id="6" name="Title 1"/>
          <p:cNvSpPr txBox="1">
            <a:spLocks/>
          </p:cNvSpPr>
          <p:nvPr/>
        </p:nvSpPr>
        <p:spPr>
          <a:xfrm>
            <a:off x="1058958" y="1028389"/>
            <a:ext cx="7427545" cy="2737252"/>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6000" b="1"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t/>
            </a:r>
            <a:br>
              <a:rPr kumimoji="0" lang="en-US" sz="6000" b="1"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br>
            <a:r>
              <a:rPr kumimoji="0" lang="en-US" sz="6000" b="1"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t>Harnessing the power of innovation in agriculture </a:t>
            </a:r>
            <a:br>
              <a:rPr kumimoji="0" lang="en-US" sz="6000" b="1"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br>
            <a:r>
              <a:rPr kumimoji="0" lang="en-US" sz="6000" b="0"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t/>
            </a:r>
            <a:br>
              <a:rPr kumimoji="0" lang="en-US" sz="6000" b="0" i="0" u="none" strike="noStrike" kern="1200" cap="all" spc="200" normalizeH="0" baseline="0" noProof="0" dirty="0" smtClean="0">
                <a:ln>
                  <a:noFill/>
                </a:ln>
                <a:solidFill>
                  <a:srgbClr val="FFFFFF"/>
                </a:solidFill>
                <a:effectLst/>
                <a:uLnTx/>
                <a:uFillTx/>
                <a:latin typeface="Tw Cen MT Condensed" panose="020B0606020104020203"/>
                <a:ea typeface="+mj-ea"/>
                <a:cs typeface="+mj-cs"/>
              </a:rPr>
            </a:br>
            <a:endParaRPr kumimoji="0" lang="en-US" sz="6000" b="0" i="0" u="none" strike="noStrike" kern="1200" cap="all" spc="10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ubtitle 2"/>
          <p:cNvSpPr txBox="1">
            <a:spLocks/>
          </p:cNvSpPr>
          <p:nvPr/>
        </p:nvSpPr>
        <p:spPr>
          <a:xfrm>
            <a:off x="8267419" y="5112537"/>
            <a:ext cx="3695981"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ctr"/>
            <a:r>
              <a:rPr lang="en-US" sz="2400" cap="all" spc="100" dirty="0" smtClean="0">
                <a:solidFill>
                  <a:srgbClr val="9D3E59"/>
                </a:solidFill>
                <a:latin typeface="Open Sans" panose="020B0606030504020204" pitchFamily="34" charset="0"/>
                <a:ea typeface="Open Sans" panose="020B0606030504020204" pitchFamily="34" charset="0"/>
                <a:cs typeface="Open Sans" panose="020B0606030504020204" pitchFamily="34" charset="0"/>
              </a:rPr>
              <a:t>Agrotech-2019. Steps Beyond the Horizon</a:t>
            </a:r>
          </a:p>
          <a:p>
            <a:pPr algn="ctr"/>
            <a:r>
              <a:rPr lang="en-US" sz="2400" cap="all" spc="100" dirty="0" smtClean="0">
                <a:solidFill>
                  <a:srgbClr val="9D3E59"/>
                </a:solidFill>
                <a:latin typeface="Open Sans" panose="020B0606030504020204" pitchFamily="34" charset="0"/>
                <a:ea typeface="Open Sans" panose="020B0606030504020204" pitchFamily="34" charset="0"/>
                <a:cs typeface="Open Sans" panose="020B0606030504020204" pitchFamily="34" charset="0"/>
              </a:rPr>
              <a:t>Moscow, 30-31 may </a:t>
            </a:r>
            <a:r>
              <a:rPr lang="ru-RU" sz="2400" cap="all" spc="100" dirty="0" smtClean="0">
                <a:solidFill>
                  <a:srgbClr val="9D3E59"/>
                </a:solidFill>
                <a:latin typeface="Open Sans" panose="020B0606030504020204" pitchFamily="34" charset="0"/>
                <a:ea typeface="Open Sans" panose="020B0606030504020204" pitchFamily="34" charset="0"/>
                <a:cs typeface="Open Sans" panose="020B0606030504020204" pitchFamily="34" charset="0"/>
              </a:rPr>
              <a:t>201</a:t>
            </a:r>
            <a:r>
              <a:rPr lang="en-US" sz="2400" cap="all" spc="100" dirty="0" smtClean="0">
                <a:solidFill>
                  <a:srgbClr val="9D3E59"/>
                </a:solidFill>
                <a:latin typeface="Open Sans" panose="020B0606030504020204" pitchFamily="34" charset="0"/>
                <a:ea typeface="Open Sans" panose="020B0606030504020204" pitchFamily="34" charset="0"/>
                <a:cs typeface="Open Sans" panose="020B0606030504020204" pitchFamily="34" charset="0"/>
              </a:rPr>
              <a:t>9</a:t>
            </a:r>
            <a:endParaRPr lang="en-US" sz="2400" cap="all" spc="100" dirty="0">
              <a:solidFill>
                <a:srgbClr val="9D3E5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74" y="5144817"/>
            <a:ext cx="4815840" cy="1430760"/>
          </a:xfrm>
          <a:prstGeom prst="rect">
            <a:avLst/>
          </a:prstGeom>
        </p:spPr>
      </p:pic>
      <p:sp>
        <p:nvSpPr>
          <p:cNvPr id="11" name="TextBox 10"/>
          <p:cNvSpPr txBox="1"/>
          <p:nvPr/>
        </p:nvSpPr>
        <p:spPr>
          <a:xfrm>
            <a:off x="0" y="-15174"/>
            <a:ext cx="12192000" cy="4870564"/>
          </a:xfrm>
          <a:prstGeom prst="rect">
            <a:avLst/>
          </a:prstGeom>
          <a:solidFill>
            <a:schemeClr val="accent1">
              <a:lumMod val="60000"/>
              <a:lumOff val="40000"/>
            </a:schemeClr>
          </a:solidFill>
          <a:ln>
            <a:solidFill>
              <a:schemeClr val="accent1">
                <a:lumMod val="60000"/>
                <a:lumOff val="40000"/>
              </a:schemeClr>
            </a:solidFill>
          </a:ln>
        </p:spPr>
        <p:txBody>
          <a:bodyPr wrap="square" rtlCol="0">
            <a:spAutoFit/>
          </a:bodyPr>
          <a:lstStyle/>
          <a:p>
            <a:pPr marL="1023938" indent="-1023938" fontAlgn="base"/>
            <a:r>
              <a:rPr lang="en-US" sz="6000" b="1" cap="all" spc="200" dirty="0" smtClean="0">
                <a:solidFill>
                  <a:schemeClr val="bg1"/>
                </a:solidFill>
                <a:latin typeface="+mj-lt"/>
                <a:ea typeface="+mj-ea"/>
                <a:cs typeface="+mj-cs"/>
              </a:rPr>
              <a:t>	</a:t>
            </a:r>
          </a:p>
          <a:p>
            <a:pPr marL="1023938" indent="-1023938" fontAlgn="base"/>
            <a:r>
              <a:rPr lang="en-US" sz="6000" b="1" cap="all" spc="200" dirty="0">
                <a:solidFill>
                  <a:schemeClr val="bg1"/>
                </a:solidFill>
                <a:latin typeface="+mj-lt"/>
                <a:ea typeface="+mj-ea"/>
                <a:cs typeface="+mj-cs"/>
              </a:rPr>
              <a:t>	</a:t>
            </a:r>
            <a:r>
              <a:rPr lang="en-US" sz="6000" b="1" cap="all" spc="200" dirty="0" smtClean="0">
                <a:solidFill>
                  <a:schemeClr val="bg1"/>
                </a:solidFill>
                <a:latin typeface="+mj-lt"/>
                <a:ea typeface="+mj-ea"/>
                <a:cs typeface="+mj-cs"/>
              </a:rPr>
              <a:t>Digital </a:t>
            </a:r>
            <a:r>
              <a:rPr lang="en-US" sz="6000" b="1" cap="all" spc="200" dirty="0">
                <a:solidFill>
                  <a:schemeClr val="bg1"/>
                </a:solidFill>
                <a:latin typeface="+mj-lt"/>
                <a:ea typeface="+mj-ea"/>
                <a:cs typeface="+mj-cs"/>
              </a:rPr>
              <a:t>skills: </a:t>
            </a:r>
          </a:p>
          <a:p>
            <a:pPr marL="1023938" indent="-1023938" fontAlgn="base"/>
            <a:r>
              <a:rPr lang="en-US" sz="6000" b="1" cap="all" spc="200" dirty="0" smtClean="0">
                <a:solidFill>
                  <a:schemeClr val="bg1"/>
                </a:solidFill>
                <a:latin typeface="+mj-lt"/>
                <a:ea typeface="+mj-ea"/>
                <a:cs typeface="+mj-cs"/>
              </a:rPr>
              <a:t>	Capacity </a:t>
            </a:r>
            <a:r>
              <a:rPr lang="en-US" sz="6000" b="1" cap="all" spc="200" dirty="0">
                <a:solidFill>
                  <a:schemeClr val="bg1"/>
                </a:solidFill>
                <a:latin typeface="+mj-lt"/>
                <a:ea typeface="+mj-ea"/>
                <a:cs typeface="+mj-cs"/>
              </a:rPr>
              <a:t>Development </a:t>
            </a:r>
            <a:r>
              <a:rPr lang="en-US" sz="6000" b="1" cap="all" spc="200" dirty="0" smtClean="0">
                <a:solidFill>
                  <a:schemeClr val="bg1"/>
                </a:solidFill>
                <a:latin typeface="+mj-lt"/>
                <a:ea typeface="+mj-ea"/>
                <a:cs typeface="+mj-cs"/>
              </a:rPr>
              <a:t/>
            </a:r>
            <a:br>
              <a:rPr lang="en-US" sz="6000" b="1" cap="all" spc="200" dirty="0" smtClean="0">
                <a:solidFill>
                  <a:schemeClr val="bg1"/>
                </a:solidFill>
                <a:latin typeface="+mj-lt"/>
                <a:ea typeface="+mj-ea"/>
                <a:cs typeface="+mj-cs"/>
              </a:rPr>
            </a:br>
            <a:r>
              <a:rPr lang="en-US" sz="6000" b="1" cap="all" spc="200" dirty="0" smtClean="0">
                <a:solidFill>
                  <a:schemeClr val="bg1"/>
                </a:solidFill>
                <a:latin typeface="+mj-lt"/>
                <a:ea typeface="+mj-ea"/>
                <a:cs typeface="+mj-cs"/>
              </a:rPr>
              <a:t>from </a:t>
            </a:r>
            <a:r>
              <a:rPr lang="en-US" sz="6000" b="1" cap="all" spc="200" dirty="0">
                <a:solidFill>
                  <a:schemeClr val="bg1"/>
                </a:solidFill>
                <a:latin typeface="+mj-lt"/>
                <a:ea typeface="+mj-ea"/>
                <a:cs typeface="+mj-cs"/>
              </a:rPr>
              <a:t>farms to policy </a:t>
            </a:r>
            <a:r>
              <a:rPr lang="en-US" sz="6000" b="1" cap="all" spc="200" dirty="0" smtClean="0">
                <a:solidFill>
                  <a:schemeClr val="bg1"/>
                </a:solidFill>
                <a:latin typeface="+mj-lt"/>
                <a:ea typeface="+mj-ea"/>
                <a:cs typeface="+mj-cs"/>
              </a:rPr>
              <a:t>level</a:t>
            </a:r>
          </a:p>
          <a:p>
            <a:pPr marL="1023938" indent="-1023938" fontAlgn="base"/>
            <a:endParaRPr lang="en-GB" sz="1050" b="1" cap="all" spc="200" dirty="0" smtClean="0">
              <a:solidFill>
                <a:schemeClr val="bg1"/>
              </a:solidFill>
              <a:latin typeface="+mj-lt"/>
              <a:ea typeface="+mj-ea"/>
              <a:cs typeface="+mj-cs"/>
            </a:endParaRPr>
          </a:p>
          <a:p>
            <a:pPr marL="1023938" indent="-1023938" fontAlgn="base"/>
            <a:endParaRPr lang="en-GB" sz="6000" b="1" cap="all" spc="200" dirty="0">
              <a:solidFill>
                <a:schemeClr val="bg1"/>
              </a:solidFill>
              <a:latin typeface="+mj-lt"/>
              <a:ea typeface="+mj-ea"/>
              <a:cs typeface="+mj-cs"/>
            </a:endParaRPr>
          </a:p>
        </p:txBody>
      </p:sp>
      <p:sp>
        <p:nvSpPr>
          <p:cNvPr id="12" name="Rectangle 11"/>
          <p:cNvSpPr/>
          <p:nvPr/>
        </p:nvSpPr>
        <p:spPr>
          <a:xfrm>
            <a:off x="1058958" y="3991258"/>
            <a:ext cx="11633785" cy="830997"/>
          </a:xfrm>
          <a:prstGeom prst="rect">
            <a:avLst/>
          </a:prstGeom>
        </p:spPr>
        <p:txBody>
          <a:bodyPr wrap="square">
            <a:spAutoFit/>
          </a:bodyPr>
          <a:lstStyle/>
          <a:p>
            <a:r>
              <a:rPr lang="it-IT" sz="2400" dirty="0" smtClean="0">
                <a:latin typeface="Calibri" panose="020F0502020204030204" pitchFamily="34" charset="0"/>
                <a:ea typeface="Arial Unicode MS" panose="020B0604020202020204" pitchFamily="34" charset="-128"/>
                <a:cs typeface="Calibri" panose="020F0502020204030204" pitchFamily="34" charset="0"/>
              </a:rPr>
              <a:t>Sophie Treinen - Information and Knowledge Management Officer</a:t>
            </a:r>
          </a:p>
          <a:p>
            <a:r>
              <a:rPr lang="it-IT" sz="2400" dirty="0" smtClean="0">
                <a:latin typeface="Calibri" panose="020F0502020204030204" pitchFamily="34" charset="0"/>
                <a:ea typeface="Arial Unicode MS" panose="020B0604020202020204" pitchFamily="34" charset="-128"/>
                <a:cs typeface="Calibri" panose="020F0502020204030204" pitchFamily="34" charset="0"/>
              </a:rPr>
              <a:t>FAO Regional Office for Europe and Central Asia</a:t>
            </a:r>
            <a:endParaRPr lang="en-GB" sz="2400" dirty="0"/>
          </a:p>
        </p:txBody>
      </p:sp>
    </p:spTree>
    <p:extLst>
      <p:ext uri="{BB962C8B-B14F-4D97-AF65-F5344CB8AC3E}">
        <p14:creationId xmlns:p14="http://schemas.microsoft.com/office/powerpoint/2010/main" val="1536655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6636" y="-308268"/>
            <a:ext cx="6198560" cy="7166268"/>
          </a:xfrm>
          <a:prstGeom prst="rect">
            <a:avLst/>
          </a:prstGeom>
        </p:spPr>
      </p:pic>
    </p:spTree>
    <p:extLst>
      <p:ext uri="{BB962C8B-B14F-4D97-AF65-F5344CB8AC3E}">
        <p14:creationId xmlns:p14="http://schemas.microsoft.com/office/powerpoint/2010/main" val="22953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8699" y="952388"/>
            <a:ext cx="11626014" cy="4916783"/>
          </a:xfrm>
          <a:prstGeom prst="rect">
            <a:avLst/>
          </a:prstGeom>
        </p:spPr>
      </p:pic>
    </p:spTree>
    <p:extLst>
      <p:ext uri="{BB962C8B-B14F-4D97-AF65-F5344CB8AC3E}">
        <p14:creationId xmlns:p14="http://schemas.microsoft.com/office/powerpoint/2010/main" val="105354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1618" y="293814"/>
            <a:ext cx="10568763" cy="5972659"/>
          </a:xfrm>
          <a:prstGeom prst="rect">
            <a:avLst/>
          </a:prstGeom>
        </p:spPr>
      </p:pic>
    </p:spTree>
    <p:extLst>
      <p:ext uri="{BB962C8B-B14F-4D97-AF65-F5344CB8AC3E}">
        <p14:creationId xmlns:p14="http://schemas.microsoft.com/office/powerpoint/2010/main" val="828714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8316" y="266829"/>
            <a:ext cx="9909544" cy="6333401"/>
          </a:xfrm>
          <a:prstGeom prst="rect">
            <a:avLst/>
          </a:prstGeom>
        </p:spPr>
      </p:pic>
    </p:spTree>
    <p:extLst>
      <p:ext uri="{BB962C8B-B14F-4D97-AF65-F5344CB8AC3E}">
        <p14:creationId xmlns:p14="http://schemas.microsoft.com/office/powerpoint/2010/main" val="612761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7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1" y="-31342"/>
            <a:ext cx="12285327" cy="6993469"/>
          </a:xfrm>
          <a:prstGeom prst="rect">
            <a:avLst/>
          </a:prstGeom>
        </p:spPr>
      </p:pic>
      <p:pic>
        <p:nvPicPr>
          <p:cNvPr id="35"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557138" y="1323511"/>
            <a:ext cx="2614274" cy="1541046"/>
          </a:xfrm>
          <a:prstGeom prst="rect">
            <a:avLst/>
          </a:prstGeom>
          <a:noFill/>
          <a:ln w="9525">
            <a:noFill/>
            <a:miter lim="800000"/>
            <a:headEnd/>
            <a:tailEnd/>
          </a:ln>
          <a:effectLst/>
        </p:spPr>
      </p:pic>
      <p:pic>
        <p:nvPicPr>
          <p:cNvPr id="43" name="Picture 46" descr="websit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43397" y="1741445"/>
            <a:ext cx="2489776" cy="2111648"/>
          </a:xfrm>
          <a:prstGeom prst="rect">
            <a:avLst/>
          </a:prstGeom>
        </p:spPr>
      </p:pic>
      <p:sp>
        <p:nvSpPr>
          <p:cNvPr id="47" name="Oval 37"/>
          <p:cNvSpPr/>
          <p:nvPr>
            <p:custDataLst>
              <p:tags r:id="rId1"/>
            </p:custDataLst>
          </p:nvPr>
        </p:nvSpPr>
        <p:spPr>
          <a:xfrm>
            <a:off x="3841088" y="4325095"/>
            <a:ext cx="2424245" cy="2253610"/>
          </a:xfrm>
          <a:prstGeom prst="ellipse">
            <a:avLst/>
          </a:prstGeom>
          <a:noFill/>
          <a:ln w="7620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a:p>
        </p:txBody>
      </p:sp>
      <p:pic>
        <p:nvPicPr>
          <p:cNvPr id="48" name="Picture 2"/>
          <p:cNvPicPr>
            <a:picLocks noChangeAspect="1" noChangeArrowheads="1"/>
          </p:cNvPicPr>
          <p:nvPr/>
        </p:nvPicPr>
        <p:blipFill rotWithShape="1">
          <a:blip r:embed="rId7" cstate="screen">
            <a:extLst>
              <a:ext uri="{28A0092B-C50C-407E-A947-70E740481C1C}">
                <a14:useLocalDpi xmlns:a14="http://schemas.microsoft.com/office/drawing/2010/main" val="0"/>
              </a:ext>
            </a:extLst>
          </a:blip>
          <a:srcRect/>
          <a:stretch/>
        </p:blipFill>
        <p:spPr bwMode="auto">
          <a:xfrm>
            <a:off x="3964143" y="4137349"/>
            <a:ext cx="864000" cy="846336"/>
          </a:xfrm>
          <a:prstGeom prst="roundRect">
            <a:avLst/>
          </a:prstGeom>
          <a:noFill/>
          <a:ln w="9525">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512079" y="4159092"/>
            <a:ext cx="882725" cy="882725"/>
          </a:xfrm>
          <a:prstGeom prst="roundRect">
            <a:avLst/>
          </a:prstGeom>
          <a:noFill/>
          <a:ln w="9525">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4681512" y="5844914"/>
            <a:ext cx="907383" cy="872202"/>
          </a:xfrm>
          <a:prstGeom prst="roundRect">
            <a:avLst/>
          </a:prstGeom>
          <a:noFill/>
          <a:ln w="9525">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3499201" y="5320873"/>
            <a:ext cx="873556" cy="878111"/>
          </a:xfrm>
          <a:prstGeom prst="roundRect">
            <a:avLst/>
          </a:prstGeom>
          <a:noFill/>
          <a:ln w="952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9"/>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5898313" y="5476854"/>
            <a:ext cx="821177" cy="802628"/>
          </a:xfrm>
          <a:prstGeom prst="roundRect">
            <a:avLst/>
          </a:prstGeom>
          <a:noFill/>
          <a:ln w="9525">
            <a:solidFill>
              <a:schemeClr val="accent4">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8"/>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620422" y="4159145"/>
            <a:ext cx="2156815" cy="1550498"/>
          </a:xfrm>
          <a:prstGeom prst="roundRect">
            <a:avLst/>
          </a:prstGeom>
          <a:ln>
            <a:noFill/>
          </a:ln>
          <a:effectLst/>
        </p:spPr>
      </p:pic>
      <p:pic>
        <p:nvPicPr>
          <p:cNvPr id="54"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62"/>
          <a:stretch/>
        </p:blipFill>
        <p:spPr bwMode="auto">
          <a:xfrm rot="410249">
            <a:off x="9184653" y="5343372"/>
            <a:ext cx="692376" cy="8885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8068960" y="5492322"/>
            <a:ext cx="1173106" cy="8098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 Box 19"/>
          <p:cNvSpPr txBox="1">
            <a:spLocks noChangeArrowheads="1"/>
          </p:cNvSpPr>
          <p:nvPr/>
        </p:nvSpPr>
        <p:spPr bwMode="auto">
          <a:xfrm>
            <a:off x="10282910" y="3586049"/>
            <a:ext cx="1368425" cy="442674"/>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pPr>
            <a:r>
              <a:rPr lang="en-US" sz="2000" b="1" dirty="0">
                <a:solidFill>
                  <a:schemeClr val="accent1">
                    <a:lumMod val="50000"/>
                  </a:schemeClr>
                </a:solidFill>
                <a:cs typeface="Arial" charset="0"/>
              </a:rPr>
              <a:t>Internet</a:t>
            </a:r>
          </a:p>
        </p:txBody>
      </p:sp>
      <p:sp>
        <p:nvSpPr>
          <p:cNvPr id="57" name="Text Box 19"/>
          <p:cNvSpPr txBox="1">
            <a:spLocks noChangeArrowheads="1"/>
          </p:cNvSpPr>
          <p:nvPr/>
        </p:nvSpPr>
        <p:spPr bwMode="auto">
          <a:xfrm>
            <a:off x="8776163" y="6190959"/>
            <a:ext cx="1872208" cy="40862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b="1" dirty="0">
                <a:solidFill>
                  <a:schemeClr val="accent1">
                    <a:lumMod val="50000"/>
                  </a:schemeClr>
                </a:solidFill>
                <a:cs typeface="Arial" charset="0"/>
              </a:rPr>
              <a:t>Face to face</a:t>
            </a:r>
          </a:p>
        </p:txBody>
      </p:sp>
      <p:pic>
        <p:nvPicPr>
          <p:cNvPr id="59" name="Immagine 58" descr="0d1b9c0.jp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337551" y="2995287"/>
            <a:ext cx="2695411" cy="934632"/>
          </a:xfrm>
          <a:prstGeom prst="rect">
            <a:avLst/>
          </a:prstGeom>
        </p:spPr>
      </p:pic>
      <p:sp>
        <p:nvSpPr>
          <p:cNvPr id="60" name="Text Box 3"/>
          <p:cNvSpPr txBox="1">
            <a:spLocks noChangeArrowheads="1"/>
          </p:cNvSpPr>
          <p:nvPr/>
        </p:nvSpPr>
        <p:spPr bwMode="auto">
          <a:xfrm>
            <a:off x="265544" y="3863119"/>
            <a:ext cx="2736303" cy="1021556"/>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0" lvl="3">
              <a:spcBef>
                <a:spcPct val="50000"/>
              </a:spcBef>
            </a:pPr>
            <a:r>
              <a:rPr lang="en-US" b="1" dirty="0">
                <a:solidFill>
                  <a:schemeClr val="accent1">
                    <a:lumMod val="50000"/>
                  </a:schemeClr>
                </a:solidFill>
                <a:cs typeface="Arial" charset="0"/>
              </a:rPr>
              <a:t>Other Learning Systems</a:t>
            </a:r>
            <a:br>
              <a:rPr lang="en-US" b="1" dirty="0">
                <a:solidFill>
                  <a:schemeClr val="accent1">
                    <a:lumMod val="50000"/>
                  </a:schemeClr>
                </a:solidFill>
                <a:cs typeface="Arial" charset="0"/>
              </a:rPr>
            </a:br>
            <a:r>
              <a:rPr lang="en-US" dirty="0">
                <a:solidFill>
                  <a:schemeClr val="accent1">
                    <a:lumMod val="50000"/>
                  </a:schemeClr>
                </a:solidFill>
                <a:cs typeface="Arial" charset="0"/>
              </a:rPr>
              <a:t>Universities, Donors, Other UN, NGOs</a:t>
            </a:r>
          </a:p>
        </p:txBody>
      </p:sp>
      <p:sp>
        <p:nvSpPr>
          <p:cNvPr id="63" name="CasellaDiTesto 1"/>
          <p:cNvSpPr txBox="1"/>
          <p:nvPr/>
        </p:nvSpPr>
        <p:spPr>
          <a:xfrm>
            <a:off x="0" y="85610"/>
            <a:ext cx="12120594" cy="769441"/>
          </a:xfrm>
          <a:prstGeom prst="rect">
            <a:avLst/>
          </a:prstGeom>
          <a:noFill/>
        </p:spPr>
        <p:txBody>
          <a:bodyPr wrap="square" rtlCol="0">
            <a:spAutoFit/>
          </a:bodyPr>
          <a:lstStyle/>
          <a:p>
            <a:pPr marL="0" lvl="1" algn="ctr"/>
            <a:r>
              <a:rPr lang="it-IT" altLang="en-US" sz="4400" b="1" dirty="0">
                <a:solidFill>
                  <a:schemeClr val="accent1">
                    <a:lumMod val="75000"/>
                  </a:schemeClr>
                </a:solidFill>
                <a:latin typeface="+mj-lt"/>
                <a:ea typeface="+mj-ea"/>
                <a:cs typeface="+mj-cs"/>
              </a:rPr>
              <a:t>E-learning content and delivery methods</a:t>
            </a:r>
          </a:p>
        </p:txBody>
      </p:sp>
      <p:pic>
        <p:nvPicPr>
          <p:cNvPr id="34" name="Picture 3"/>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rot="21324163">
            <a:off x="5716665" y="902588"/>
            <a:ext cx="2320701" cy="140463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0" name="Rectangle 5"/>
          <p:cNvSpPr>
            <a:spLocks noChangeArrowheads="1"/>
          </p:cNvSpPr>
          <p:nvPr/>
        </p:nvSpPr>
        <p:spPr bwMode="auto">
          <a:xfrm>
            <a:off x="5649980" y="2141071"/>
            <a:ext cx="2721297" cy="510778"/>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pPr>
            <a:r>
              <a:rPr lang="en-US" sz="2400" dirty="0">
                <a:cs typeface="Arial" charset="0"/>
              </a:rPr>
              <a:t>E-learning Content</a:t>
            </a:r>
          </a:p>
        </p:txBody>
      </p:sp>
      <p:sp>
        <p:nvSpPr>
          <p:cNvPr id="46" name="Text Box 28"/>
          <p:cNvSpPr txBox="1">
            <a:spLocks noChangeArrowheads="1"/>
          </p:cNvSpPr>
          <p:nvPr/>
        </p:nvSpPr>
        <p:spPr bwMode="auto">
          <a:xfrm>
            <a:off x="1748055" y="6186103"/>
            <a:ext cx="2896773" cy="40862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b="1" dirty="0">
                <a:solidFill>
                  <a:schemeClr val="accent1">
                    <a:lumMod val="50000"/>
                  </a:schemeClr>
                </a:solidFill>
              </a:rPr>
              <a:t>Online tutored courses</a:t>
            </a:r>
            <a:endParaRPr lang="en-US" b="1" dirty="0">
              <a:solidFill>
                <a:schemeClr val="accent1">
                  <a:lumMod val="50000"/>
                </a:schemeClr>
              </a:solidFill>
              <a:cs typeface="Arial" charset="0"/>
            </a:endParaRPr>
          </a:p>
        </p:txBody>
      </p:sp>
      <p:pic>
        <p:nvPicPr>
          <p:cNvPr id="4" name="Immagine 3" descr="curved-arrow-bright-green-clip-art-at-clker-com-vector-clip-art-DrShRh-clipart.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192907" flipV="1">
            <a:off x="8034347" y="2655643"/>
            <a:ext cx="834390" cy="1030819"/>
          </a:xfrm>
          <a:prstGeom prst="rect">
            <a:avLst/>
          </a:prstGeom>
        </p:spPr>
      </p:pic>
      <p:pic>
        <p:nvPicPr>
          <p:cNvPr id="65" name="Immagine 64" descr="curved-arrow-bright-green-clip-art-at-clker-com-vector-clip-art-DrShRh-clipart.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6407093" flipH="1" flipV="1">
            <a:off x="3311312" y="2913590"/>
            <a:ext cx="834390" cy="1030819"/>
          </a:xfrm>
          <a:prstGeom prst="rect">
            <a:avLst/>
          </a:prstGeom>
        </p:spPr>
      </p:pic>
      <p:pic>
        <p:nvPicPr>
          <p:cNvPr id="66" name="Immagine 65" descr="curved-arrow-bright-green-clip-art-at-clker-com-vector-clip-art-DrShRh-clipart.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7291660" flipV="1">
            <a:off x="6834738" y="3135752"/>
            <a:ext cx="834390" cy="1030819"/>
          </a:xfrm>
          <a:prstGeom prst="rect">
            <a:avLst/>
          </a:prstGeom>
        </p:spPr>
      </p:pic>
      <p:pic>
        <p:nvPicPr>
          <p:cNvPr id="67" name="Immagine 66" descr="curved-arrow-bright-green-clip-art-at-clker-com-vector-clip-art-DrShRh-clipart.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3841128" flipH="1" flipV="1">
            <a:off x="5117244" y="3137954"/>
            <a:ext cx="834390" cy="1030819"/>
          </a:xfrm>
          <a:prstGeom prst="rect">
            <a:avLst/>
          </a:prstGeom>
        </p:spPr>
      </p:pic>
    </p:spTree>
    <p:extLst>
      <p:ext uri="{BB962C8B-B14F-4D97-AF65-F5344CB8AC3E}">
        <p14:creationId xmlns:p14="http://schemas.microsoft.com/office/powerpoint/2010/main" val="11949503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400" dirty="0" smtClean="0"/>
              <a:t>Let’s discover </a:t>
            </a:r>
            <a:r>
              <a:rPr lang="en-US" sz="4400" dirty="0"/>
              <a:t>together</a:t>
            </a:r>
          </a:p>
          <a:p>
            <a:pPr marL="0" indent="0" algn="ctr">
              <a:buNone/>
            </a:pPr>
            <a:endParaRPr lang="en-GB" sz="4400" b="1" dirty="0" smtClean="0">
              <a:solidFill>
                <a:schemeClr val="accent1">
                  <a:lumMod val="75000"/>
                </a:schemeClr>
              </a:solidFill>
            </a:endParaRPr>
          </a:p>
          <a:p>
            <a:pPr marL="0" indent="0" algn="ctr">
              <a:buNone/>
            </a:pPr>
            <a:r>
              <a:rPr lang="en-GB" sz="4400" b="1" dirty="0" smtClean="0">
                <a:solidFill>
                  <a:schemeClr val="accent1">
                    <a:lumMod val="75000"/>
                  </a:schemeClr>
                </a:solidFill>
              </a:rPr>
              <a:t>FAO </a:t>
            </a:r>
            <a:r>
              <a:rPr lang="en-GB" sz="4400" b="1" dirty="0">
                <a:solidFill>
                  <a:schemeClr val="accent1">
                    <a:lumMod val="75000"/>
                  </a:schemeClr>
                </a:solidFill>
              </a:rPr>
              <a:t>e-learning Centre</a:t>
            </a:r>
            <a:endParaRPr lang="en-US" sz="4400" dirty="0" smtClean="0"/>
          </a:p>
          <a:p>
            <a:pPr algn="ctr"/>
            <a:endParaRPr lang="en-US" sz="4400" dirty="0"/>
          </a:p>
          <a:p>
            <a:pPr marL="0" indent="0" algn="ctr">
              <a:buNone/>
            </a:pPr>
            <a:r>
              <a:rPr lang="en-US" sz="4400" dirty="0">
                <a:hlinkClick r:id="rId2"/>
              </a:rPr>
              <a:t>https://elearning.fao.org</a:t>
            </a:r>
            <a:r>
              <a:rPr lang="en-US" sz="4400" dirty="0" smtClean="0">
                <a:hlinkClick r:id="rId2"/>
              </a:rPr>
              <a:t>/</a:t>
            </a:r>
            <a:endParaRPr lang="en-GB" sz="4400" b="1" dirty="0">
              <a:solidFill>
                <a:schemeClr val="accent1">
                  <a:lumMod val="75000"/>
                </a:schemeClr>
              </a:solidFill>
            </a:endParaRPr>
          </a:p>
        </p:txBody>
      </p:sp>
    </p:spTree>
    <p:extLst>
      <p:ext uri="{BB962C8B-B14F-4D97-AF65-F5344CB8AC3E}">
        <p14:creationId xmlns:p14="http://schemas.microsoft.com/office/powerpoint/2010/main" val="3099406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1804" y="1269574"/>
            <a:ext cx="8432799" cy="1661993"/>
          </a:xfrm>
          <a:prstGeom prst="rect">
            <a:avLst/>
          </a:prstGeom>
          <a:noFill/>
        </p:spPr>
        <p:txBody>
          <a:bodyPr wrap="square" rtlCol="0">
            <a:spAutoFit/>
          </a:bodyPr>
          <a:lstStyle/>
          <a:p>
            <a:pPr algn="ctr"/>
            <a:r>
              <a:rPr lang="fr-FR" sz="5400" dirty="0" err="1">
                <a:solidFill>
                  <a:schemeClr val="accent5"/>
                </a:solidFill>
              </a:rPr>
              <a:t>Thank</a:t>
            </a:r>
            <a:r>
              <a:rPr lang="fr-FR" sz="5400" dirty="0">
                <a:solidFill>
                  <a:schemeClr val="accent5"/>
                </a:solidFill>
              </a:rPr>
              <a:t> </a:t>
            </a:r>
            <a:r>
              <a:rPr lang="fr-FR" sz="5400" dirty="0" err="1">
                <a:solidFill>
                  <a:schemeClr val="accent5"/>
                </a:solidFill>
              </a:rPr>
              <a:t>you</a:t>
            </a:r>
            <a:endParaRPr lang="fr-FR" sz="5400" dirty="0">
              <a:solidFill>
                <a:schemeClr val="accent5"/>
              </a:solidFill>
            </a:endParaRPr>
          </a:p>
          <a:p>
            <a:pPr algn="ctr"/>
            <a:endParaRPr lang="fr-FR" sz="2400" dirty="0"/>
          </a:p>
          <a:p>
            <a:pPr algn="ctr"/>
            <a:r>
              <a:rPr lang="fr-FR" sz="2400" dirty="0"/>
              <a:t>For more </a:t>
            </a:r>
            <a:r>
              <a:rPr lang="fr-FR" sz="2400" dirty="0" smtClean="0"/>
              <a:t>information</a:t>
            </a:r>
            <a:endParaRPr lang="en-GB" sz="2400" dirty="0"/>
          </a:p>
        </p:txBody>
      </p:sp>
      <p:pic>
        <p:nvPicPr>
          <p:cNvPr id="13" name="Picture 12"/>
          <p:cNvPicPr>
            <a:picLocks noChangeAspect="1"/>
          </p:cNvPicPr>
          <p:nvPr/>
        </p:nvPicPr>
        <p:blipFill>
          <a:blip r:embed="rId2"/>
          <a:stretch>
            <a:fillRect/>
          </a:stretch>
        </p:blipFill>
        <p:spPr>
          <a:xfrm>
            <a:off x="251603" y="5693398"/>
            <a:ext cx="3249115" cy="736466"/>
          </a:xfrm>
          <a:prstGeom prst="rect">
            <a:avLst/>
          </a:prstGeom>
        </p:spPr>
      </p:pic>
      <p:sp>
        <p:nvSpPr>
          <p:cNvPr id="7" name="TextBox 6"/>
          <p:cNvSpPr txBox="1"/>
          <p:nvPr/>
        </p:nvSpPr>
        <p:spPr>
          <a:xfrm>
            <a:off x="3004930" y="4430201"/>
            <a:ext cx="6182139" cy="1077218"/>
          </a:xfrm>
          <a:prstGeom prst="rect">
            <a:avLst/>
          </a:prstGeom>
          <a:noFill/>
        </p:spPr>
        <p:txBody>
          <a:bodyPr wrap="square" rtlCol="0">
            <a:spAutoFit/>
          </a:bodyPr>
          <a:lstStyle/>
          <a:p>
            <a:pPr algn="ctr"/>
            <a:r>
              <a:rPr lang="fr-FR" sz="3200" dirty="0" smtClean="0"/>
              <a:t>sophie.treinen@fao.org</a:t>
            </a:r>
          </a:p>
          <a:p>
            <a:endParaRPr lang="en-GB" sz="3200" dirty="0"/>
          </a:p>
        </p:txBody>
      </p:sp>
      <p:sp>
        <p:nvSpPr>
          <p:cNvPr id="3" name="Rectangle 2"/>
          <p:cNvSpPr/>
          <p:nvPr/>
        </p:nvSpPr>
        <p:spPr>
          <a:xfrm>
            <a:off x="2561516" y="3245535"/>
            <a:ext cx="7068967" cy="707886"/>
          </a:xfrm>
          <a:prstGeom prst="rect">
            <a:avLst/>
          </a:prstGeom>
        </p:spPr>
        <p:txBody>
          <a:bodyPr wrap="square">
            <a:spAutoFit/>
          </a:bodyPr>
          <a:lstStyle/>
          <a:p>
            <a:pPr algn="ctr"/>
            <a:r>
              <a:rPr lang="en-US" sz="4000" dirty="0">
                <a:hlinkClick r:id="rId3"/>
              </a:rPr>
              <a:t>https://elearning.fao.org/</a:t>
            </a:r>
            <a:endParaRPr lang="en-US" sz="4000" dirty="0"/>
          </a:p>
        </p:txBody>
      </p:sp>
    </p:spTree>
    <p:extLst>
      <p:ext uri="{BB962C8B-B14F-4D97-AF65-F5344CB8AC3E}">
        <p14:creationId xmlns:p14="http://schemas.microsoft.com/office/powerpoint/2010/main" val="292698724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Digital Literacy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84" y="-169277"/>
            <a:ext cx="5914911" cy="66720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1999" y="6333466"/>
            <a:ext cx="11848002" cy="338554"/>
          </a:xfrm>
          <a:prstGeom prst="rect">
            <a:avLst/>
          </a:prstGeom>
        </p:spPr>
        <p:txBody>
          <a:bodyPr wrap="square">
            <a:spAutoFit/>
          </a:bodyPr>
          <a:lstStyle/>
          <a:p>
            <a:r>
              <a:rPr lang="en-US" sz="1600" dirty="0">
                <a:hlinkClick r:id="rId3"/>
              </a:rPr>
              <a:t>http://mediasmarts.ca/digital-media-literacy/general-information/digital-media-literacy-fundamentals/digital-literacy-fundamentals</a:t>
            </a:r>
            <a:endParaRPr lang="en-US" sz="1600" dirty="0"/>
          </a:p>
        </p:txBody>
      </p:sp>
    </p:spTree>
    <p:extLst>
      <p:ext uri="{BB962C8B-B14F-4D97-AF65-F5344CB8AC3E}">
        <p14:creationId xmlns:p14="http://schemas.microsoft.com/office/powerpoint/2010/main" val="1407774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Seven element of digital litera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810" y="0"/>
            <a:ext cx="9898380" cy="64130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8178" y="6413095"/>
            <a:ext cx="6096000" cy="369332"/>
          </a:xfrm>
          <a:prstGeom prst="rect">
            <a:avLst/>
          </a:prstGeom>
        </p:spPr>
        <p:txBody>
          <a:bodyPr>
            <a:spAutoFit/>
          </a:bodyPr>
          <a:lstStyle/>
          <a:p>
            <a:pPr fontAlgn="base"/>
            <a:r>
              <a:rPr lang="en-US" dirty="0">
                <a:solidFill>
                  <a:srgbClr val="2C3841"/>
                </a:solidFill>
                <a:latin typeface="Roboto"/>
              </a:rPr>
              <a:t>Seven element of digital </a:t>
            </a:r>
            <a:r>
              <a:rPr lang="en-US" dirty="0" smtClean="0">
                <a:solidFill>
                  <a:srgbClr val="2C3841"/>
                </a:solidFill>
                <a:latin typeface="Roboto"/>
              </a:rPr>
              <a:t>literacies - ©</a:t>
            </a:r>
            <a:r>
              <a:rPr lang="en-US" dirty="0" err="1" smtClean="0">
                <a:solidFill>
                  <a:srgbClr val="2C3841"/>
                </a:solidFill>
                <a:latin typeface="inherit"/>
              </a:rPr>
              <a:t>Jisc</a:t>
            </a:r>
            <a:r>
              <a:rPr lang="en-US" dirty="0" smtClean="0">
                <a:solidFill>
                  <a:srgbClr val="2C3841"/>
                </a:solidFill>
                <a:latin typeface="inherit"/>
              </a:rPr>
              <a:t> </a:t>
            </a:r>
            <a:r>
              <a:rPr lang="en-US" u="sng" dirty="0" smtClean="0">
                <a:solidFill>
                  <a:srgbClr val="7755BB"/>
                </a:solidFill>
                <a:latin typeface="Roboto"/>
                <a:hlinkClick r:id="rId3"/>
              </a:rPr>
              <a:t>CC </a:t>
            </a:r>
            <a:r>
              <a:rPr lang="en-US" u="sng" dirty="0">
                <a:solidFill>
                  <a:srgbClr val="7755BB"/>
                </a:solidFill>
                <a:latin typeface="Roboto"/>
                <a:hlinkClick r:id="rId3"/>
              </a:rPr>
              <a:t>BY-NC-ND</a:t>
            </a:r>
            <a:endParaRPr lang="en-US" b="0" i="0" dirty="0">
              <a:solidFill>
                <a:srgbClr val="2C3841"/>
              </a:solidFill>
              <a:effectLst/>
              <a:latin typeface="Roboto"/>
            </a:endParaRPr>
          </a:p>
        </p:txBody>
      </p:sp>
    </p:spTree>
    <p:extLst>
      <p:ext uri="{BB962C8B-B14F-4D97-AF65-F5344CB8AC3E}">
        <p14:creationId xmlns:p14="http://schemas.microsoft.com/office/powerpoint/2010/main" val="370910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1">
                    <a:lumMod val="75000"/>
                  </a:schemeClr>
                </a:solidFill>
              </a:rPr>
              <a:t>Overview</a:t>
            </a:r>
            <a:endParaRPr lang="en-US" b="1" dirty="0">
              <a:solidFill>
                <a:schemeClr val="accent1">
                  <a:lumMod val="75000"/>
                </a:schemeClr>
              </a:solidFill>
            </a:endParaRPr>
          </a:p>
        </p:txBody>
      </p:sp>
      <p:sp>
        <p:nvSpPr>
          <p:cNvPr id="3" name="Content Placeholder 2"/>
          <p:cNvSpPr>
            <a:spLocks noGrp="1"/>
          </p:cNvSpPr>
          <p:nvPr>
            <p:ph idx="1"/>
          </p:nvPr>
        </p:nvSpPr>
        <p:spPr>
          <a:xfrm>
            <a:off x="1391092" y="1974481"/>
            <a:ext cx="10515600" cy="4351338"/>
          </a:xfrm>
        </p:spPr>
        <p:txBody>
          <a:bodyPr>
            <a:normAutofit/>
          </a:bodyPr>
          <a:lstStyle/>
          <a:p>
            <a:pPr marL="404813" lvl="0" indent="-404813"/>
            <a:r>
              <a:rPr lang="en-US" sz="4400" dirty="0" smtClean="0"/>
              <a:t>FAO Capacity development framework</a:t>
            </a:r>
          </a:p>
          <a:p>
            <a:pPr marL="404813" lvl="0" indent="-404813"/>
            <a:r>
              <a:rPr lang="en-US" sz="4400" dirty="0" smtClean="0"/>
              <a:t>Primary and secondary </a:t>
            </a:r>
            <a:r>
              <a:rPr lang="en-US" sz="4400" dirty="0"/>
              <a:t>schools</a:t>
            </a:r>
          </a:p>
          <a:p>
            <a:pPr marL="404813" indent="-404813"/>
            <a:r>
              <a:rPr lang="en-US" sz="4400" dirty="0" smtClean="0"/>
              <a:t>Life long learning at farm level </a:t>
            </a:r>
            <a:br>
              <a:rPr lang="en-US" sz="4400" dirty="0" smtClean="0"/>
            </a:br>
            <a:r>
              <a:rPr lang="en-US" sz="4400" dirty="0" smtClean="0"/>
              <a:t>and in rural areas</a:t>
            </a:r>
          </a:p>
          <a:p>
            <a:pPr marL="404813" indent="-404813"/>
            <a:r>
              <a:rPr lang="en-US" sz="4400" dirty="0" smtClean="0"/>
              <a:t>FAO e-learning </a:t>
            </a:r>
            <a:r>
              <a:rPr lang="en-US" sz="4400" dirty="0" err="1" smtClean="0"/>
              <a:t>centre</a:t>
            </a:r>
            <a:endParaRPr lang="en-US" sz="4400" dirty="0" smtClean="0"/>
          </a:p>
          <a:p>
            <a:pPr marL="0" lvl="0" indent="0">
              <a:buNone/>
            </a:pPr>
            <a:endParaRPr lang="en-US" sz="4400" dirty="0"/>
          </a:p>
        </p:txBody>
      </p:sp>
    </p:spTree>
    <p:extLst>
      <p:ext uri="{BB962C8B-B14F-4D97-AF65-F5344CB8AC3E}">
        <p14:creationId xmlns:p14="http://schemas.microsoft.com/office/powerpoint/2010/main" val="315689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4591" y="1568412"/>
            <a:ext cx="5972616" cy="4665357"/>
          </a:xfrm>
          <a:prstGeom prst="rect">
            <a:avLst/>
          </a:prstGeom>
        </p:spPr>
      </p:pic>
      <p:sp>
        <p:nvSpPr>
          <p:cNvPr id="3" name="Title 1"/>
          <p:cNvSpPr txBox="1">
            <a:spLocks/>
          </p:cNvSpPr>
          <p:nvPr/>
        </p:nvSpPr>
        <p:spPr>
          <a:xfrm>
            <a:off x="6096000" y="282666"/>
            <a:ext cx="10515600" cy="132556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rPr>
              <a:t>FAO </a:t>
            </a:r>
            <a:br>
              <a:rPr lang="en-US" b="1" dirty="0" smtClean="0">
                <a:solidFill>
                  <a:schemeClr val="accent1">
                    <a:lumMod val="75000"/>
                  </a:schemeClr>
                </a:solidFill>
              </a:rPr>
            </a:br>
            <a:r>
              <a:rPr lang="en-US" b="1" dirty="0" smtClean="0">
                <a:solidFill>
                  <a:schemeClr val="accent1">
                    <a:lumMod val="75000"/>
                  </a:schemeClr>
                </a:solidFill>
              </a:rPr>
              <a:t>Capacity Development </a:t>
            </a:r>
            <a:br>
              <a:rPr lang="en-US" b="1" dirty="0" smtClean="0">
                <a:solidFill>
                  <a:schemeClr val="accent1">
                    <a:lumMod val="75000"/>
                  </a:schemeClr>
                </a:solidFill>
              </a:rPr>
            </a:br>
            <a:r>
              <a:rPr lang="en-US" b="1" dirty="0" smtClean="0">
                <a:solidFill>
                  <a:schemeClr val="accent1">
                    <a:lumMod val="75000"/>
                  </a:schemeClr>
                </a:solidFill>
              </a:rPr>
              <a:t>Framework </a:t>
            </a:r>
            <a:endParaRPr lang="en-US" b="1" dirty="0">
              <a:solidFill>
                <a:schemeClr val="accent1">
                  <a:lumMod val="75000"/>
                </a:schemeClr>
              </a:solidFill>
            </a:endParaRPr>
          </a:p>
        </p:txBody>
      </p:sp>
      <p:sp>
        <p:nvSpPr>
          <p:cNvPr id="4" name="Rectangle 3"/>
          <p:cNvSpPr/>
          <p:nvPr/>
        </p:nvSpPr>
        <p:spPr>
          <a:xfrm>
            <a:off x="1602622" y="6233769"/>
            <a:ext cx="7668318" cy="523220"/>
          </a:xfrm>
          <a:prstGeom prst="rect">
            <a:avLst/>
          </a:prstGeom>
        </p:spPr>
        <p:txBody>
          <a:bodyPr wrap="none">
            <a:spAutoFit/>
          </a:bodyPr>
          <a:lstStyle/>
          <a:p>
            <a:r>
              <a:rPr lang="en-US" sz="2800" dirty="0" smtClean="0">
                <a:solidFill>
                  <a:schemeClr val="accent5"/>
                </a:solidFill>
              </a:rPr>
              <a:t>www.fao.org/capacity-development/our-vision/en</a:t>
            </a:r>
            <a:r>
              <a:rPr lang="en-US" sz="2800" dirty="0">
                <a:solidFill>
                  <a:schemeClr val="accent5"/>
                </a:solidFill>
              </a:rPr>
              <a:t>/</a:t>
            </a:r>
          </a:p>
        </p:txBody>
      </p:sp>
      <p:pic>
        <p:nvPicPr>
          <p:cNvPr id="5" name="Picture 4"/>
          <p:cNvPicPr>
            <a:picLocks noChangeAspect="1"/>
          </p:cNvPicPr>
          <p:nvPr/>
        </p:nvPicPr>
        <p:blipFill>
          <a:blip r:embed="rId4"/>
          <a:stretch>
            <a:fillRect/>
          </a:stretch>
        </p:blipFill>
        <p:spPr>
          <a:xfrm>
            <a:off x="0" y="0"/>
            <a:ext cx="4233963" cy="1345239"/>
          </a:xfrm>
          <a:prstGeom prst="rect">
            <a:avLst/>
          </a:prstGeom>
        </p:spPr>
      </p:pic>
    </p:spTree>
    <p:extLst>
      <p:ext uri="{BB962C8B-B14F-4D97-AF65-F5344CB8AC3E}">
        <p14:creationId xmlns:p14="http://schemas.microsoft.com/office/powerpoint/2010/main" val="47710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27"/>
            <a:ext cx="10515600" cy="1325563"/>
          </a:xfrm>
        </p:spPr>
        <p:txBody>
          <a:bodyPr>
            <a:normAutofit/>
          </a:bodyPr>
          <a:lstStyle/>
          <a:p>
            <a:pPr algn="ctr"/>
            <a:r>
              <a:rPr lang="en-US" b="1" dirty="0" smtClean="0">
                <a:solidFill>
                  <a:schemeClr val="accent1">
                    <a:lumMod val="75000"/>
                  </a:schemeClr>
                </a:solidFill>
              </a:rPr>
              <a:t>Digital literacy and skills</a:t>
            </a:r>
            <a:endParaRPr lang="en-US" b="1" dirty="0">
              <a:solidFill>
                <a:schemeClr val="accent1">
                  <a:lumMod val="75000"/>
                </a:schemeClr>
              </a:solidFill>
            </a:endParaRPr>
          </a:p>
        </p:txBody>
      </p:sp>
      <p:pic>
        <p:nvPicPr>
          <p:cNvPr id="3074" name="Picture 2" descr="RÃ©sultat de recherche d'images pour &quot;digital literacy four aspect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532" y="1241243"/>
            <a:ext cx="5208936" cy="52089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3028" y="6437299"/>
            <a:ext cx="4656724" cy="369332"/>
          </a:xfrm>
          <a:prstGeom prst="rect">
            <a:avLst/>
          </a:prstGeom>
        </p:spPr>
        <p:txBody>
          <a:bodyPr wrap="none">
            <a:spAutoFit/>
          </a:bodyPr>
          <a:lstStyle/>
          <a:p>
            <a:r>
              <a:rPr lang="en-US" dirty="0">
                <a:hlinkClick r:id="rId3"/>
              </a:rPr>
              <a:t>https://edtechnow.net/2013/03/23/good_lord/</a:t>
            </a:r>
            <a:endParaRPr lang="en-US" dirty="0"/>
          </a:p>
        </p:txBody>
      </p:sp>
    </p:spTree>
    <p:extLst>
      <p:ext uri="{BB962C8B-B14F-4D97-AF65-F5344CB8AC3E}">
        <p14:creationId xmlns:p14="http://schemas.microsoft.com/office/powerpoint/2010/main" val="3311001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891" y="302530"/>
            <a:ext cx="6022927" cy="1143000"/>
          </a:xfrm>
        </p:spPr>
        <p:txBody>
          <a:bodyPr>
            <a:noAutofit/>
          </a:bodyPr>
          <a:lstStyle/>
          <a:p>
            <a:pPr algn="r"/>
            <a:r>
              <a:rPr lang="en-GB" b="1" dirty="0" smtClean="0">
                <a:solidFill>
                  <a:schemeClr val="accent1">
                    <a:lumMod val="75000"/>
                  </a:schemeClr>
                </a:solidFill>
              </a:rPr>
              <a:t>At primary and </a:t>
            </a:r>
            <a:br>
              <a:rPr lang="en-GB" b="1" dirty="0" smtClean="0">
                <a:solidFill>
                  <a:schemeClr val="accent1">
                    <a:lumMod val="75000"/>
                  </a:schemeClr>
                </a:solidFill>
              </a:rPr>
            </a:br>
            <a:r>
              <a:rPr lang="en-GB" b="1" dirty="0" smtClean="0">
                <a:solidFill>
                  <a:schemeClr val="accent1">
                    <a:lumMod val="75000"/>
                  </a:schemeClr>
                </a:solidFill>
              </a:rPr>
              <a:t>secondary school level</a:t>
            </a:r>
            <a:endParaRPr lang="en-GB" b="1" dirty="0">
              <a:solidFill>
                <a:schemeClr val="accent1">
                  <a:lumMod val="75000"/>
                </a:schemeClr>
              </a:solidFill>
            </a:endParaRPr>
          </a:p>
        </p:txBody>
      </p:sp>
      <p:sp>
        <p:nvSpPr>
          <p:cNvPr id="10" name="Rounded Rectangle 9"/>
          <p:cNvSpPr/>
          <p:nvPr/>
        </p:nvSpPr>
        <p:spPr>
          <a:xfrm>
            <a:off x="7081284" y="2870791"/>
            <a:ext cx="5110716" cy="1956390"/>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r>
              <a:rPr lang="en-US" sz="3200" b="1" dirty="0" smtClean="0">
                <a:solidFill>
                  <a:schemeClr val="tx1"/>
                </a:solidFill>
                <a:latin typeface="Myriad Pro" pitchFamily="34" charset="0"/>
              </a:rPr>
              <a:t>Are agricultural skills part of the curriculum?</a:t>
            </a:r>
          </a:p>
        </p:txBody>
      </p:sp>
      <p:pic>
        <p:nvPicPr>
          <p:cNvPr id="1026" name="Picture 2" descr="http://www.fao.org/assets/infographics/pdfimg/FAO-Infographic-5benefitsschoolgarde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48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505" y="246574"/>
            <a:ext cx="6022927" cy="1143000"/>
          </a:xfrm>
        </p:spPr>
        <p:txBody>
          <a:bodyPr>
            <a:noAutofit/>
          </a:bodyPr>
          <a:lstStyle/>
          <a:p>
            <a:pPr algn="r"/>
            <a:r>
              <a:rPr lang="en-GB" b="1" dirty="0" smtClean="0">
                <a:solidFill>
                  <a:schemeClr val="accent1">
                    <a:lumMod val="75000"/>
                  </a:schemeClr>
                </a:solidFill>
              </a:rPr>
              <a:t>At primary and </a:t>
            </a:r>
            <a:br>
              <a:rPr lang="en-GB" b="1" dirty="0" smtClean="0">
                <a:solidFill>
                  <a:schemeClr val="accent1">
                    <a:lumMod val="75000"/>
                  </a:schemeClr>
                </a:solidFill>
              </a:rPr>
            </a:br>
            <a:r>
              <a:rPr lang="en-GB" b="1" dirty="0" smtClean="0">
                <a:solidFill>
                  <a:schemeClr val="accent1">
                    <a:lumMod val="75000"/>
                  </a:schemeClr>
                </a:solidFill>
              </a:rPr>
              <a:t>secondary school level</a:t>
            </a:r>
            <a:endParaRPr lang="en-GB" b="1" dirty="0">
              <a:solidFill>
                <a:schemeClr val="accent1">
                  <a:lumMod val="75000"/>
                </a:schemeClr>
              </a:solidFill>
            </a:endParaRPr>
          </a:p>
        </p:txBody>
      </p:sp>
      <p:sp>
        <p:nvSpPr>
          <p:cNvPr id="9" name="Rounded Rectangle 8"/>
          <p:cNvSpPr/>
          <p:nvPr/>
        </p:nvSpPr>
        <p:spPr>
          <a:xfrm>
            <a:off x="553841" y="6208166"/>
            <a:ext cx="4508129" cy="601216"/>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Gamification </a:t>
            </a:r>
            <a:endParaRPr lang="en-US" sz="3200" b="1" dirty="0">
              <a:solidFill>
                <a:schemeClr val="tx1"/>
              </a:solidFill>
              <a:latin typeface="Myriad Pro" pitchFamily="34" charset="0"/>
            </a:endParaRPr>
          </a:p>
        </p:txBody>
      </p:sp>
      <p:sp>
        <p:nvSpPr>
          <p:cNvPr id="11" name="Rounded Rectangle 10"/>
          <p:cNvSpPr/>
          <p:nvPr/>
        </p:nvSpPr>
        <p:spPr>
          <a:xfrm>
            <a:off x="553838" y="4866257"/>
            <a:ext cx="4508129" cy="552858"/>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en-US" sz="3200" b="1" dirty="0">
                <a:solidFill>
                  <a:schemeClr val="tx1"/>
                </a:solidFill>
                <a:latin typeface="Myriad Pro" pitchFamily="34" charset="0"/>
              </a:rPr>
              <a:t>Collaborative spaces</a:t>
            </a:r>
          </a:p>
        </p:txBody>
      </p:sp>
      <p:sp>
        <p:nvSpPr>
          <p:cNvPr id="13" name="Rounded Rectangle 12"/>
          <p:cNvSpPr/>
          <p:nvPr/>
        </p:nvSpPr>
        <p:spPr>
          <a:xfrm>
            <a:off x="553845" y="983856"/>
            <a:ext cx="4508129" cy="444343"/>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Netiquette</a:t>
            </a:r>
          </a:p>
        </p:txBody>
      </p:sp>
      <p:sp>
        <p:nvSpPr>
          <p:cNvPr id="14" name="Rounded Rectangle 13"/>
          <p:cNvSpPr/>
          <p:nvPr/>
        </p:nvSpPr>
        <p:spPr>
          <a:xfrm>
            <a:off x="553840" y="2635272"/>
            <a:ext cx="4508129" cy="584576"/>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e-reputation</a:t>
            </a:r>
            <a:endParaRPr lang="en-US" sz="3200" b="1" dirty="0">
              <a:solidFill>
                <a:schemeClr val="tx1"/>
              </a:solidFill>
              <a:latin typeface="Myriad Pro" pitchFamily="34" charset="0"/>
            </a:endParaRPr>
          </a:p>
        </p:txBody>
      </p:sp>
      <p:sp>
        <p:nvSpPr>
          <p:cNvPr id="15" name="Rounded Rectangle 14"/>
          <p:cNvSpPr/>
          <p:nvPr/>
        </p:nvSpPr>
        <p:spPr>
          <a:xfrm>
            <a:off x="553840" y="1573539"/>
            <a:ext cx="4508129" cy="958626"/>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a:solidFill>
                  <a:schemeClr val="tx1"/>
                </a:solidFill>
                <a:latin typeface="Myriad Pro" pitchFamily="34" charset="0"/>
              </a:rPr>
              <a:t>S</a:t>
            </a:r>
            <a:r>
              <a:rPr lang="en-US" sz="3200" b="1" dirty="0" smtClean="0">
                <a:solidFill>
                  <a:schemeClr val="tx1"/>
                </a:solidFill>
                <a:latin typeface="Myriad Pro" pitchFamily="34" charset="0"/>
              </a:rPr>
              <a:t>afe use of Internet and social media</a:t>
            </a:r>
            <a:endParaRPr lang="en-US" sz="3200" b="1" dirty="0">
              <a:solidFill>
                <a:schemeClr val="tx1"/>
              </a:solidFill>
              <a:latin typeface="Myriad Pro" pitchFamily="34" charset="0"/>
            </a:endParaRPr>
          </a:p>
        </p:txBody>
      </p:sp>
      <p:sp>
        <p:nvSpPr>
          <p:cNvPr id="16" name="Rounded Rectangle 15"/>
          <p:cNvSpPr/>
          <p:nvPr/>
        </p:nvSpPr>
        <p:spPr>
          <a:xfrm>
            <a:off x="553845" y="159490"/>
            <a:ext cx="4508129" cy="658989"/>
          </a:xfrm>
          <a:prstGeom prst="roundRect">
            <a:avLst/>
          </a:prstGeom>
          <a:solidFill>
            <a:schemeClr val="accent6">
              <a:lumMod val="60000"/>
              <a:lumOff val="40000"/>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Basics</a:t>
            </a:r>
          </a:p>
        </p:txBody>
      </p:sp>
      <p:sp>
        <p:nvSpPr>
          <p:cNvPr id="17" name="Rounded Rectangle 16"/>
          <p:cNvSpPr/>
          <p:nvPr/>
        </p:nvSpPr>
        <p:spPr>
          <a:xfrm>
            <a:off x="553839" y="3429000"/>
            <a:ext cx="4508129" cy="616729"/>
          </a:xfrm>
          <a:prstGeom prst="roundRect">
            <a:avLst/>
          </a:prstGeom>
          <a:solidFill>
            <a:schemeClr val="accent6">
              <a:lumMod val="60000"/>
              <a:lumOff val="40000"/>
              <a:alpha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Tools</a:t>
            </a:r>
          </a:p>
        </p:txBody>
      </p:sp>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2000"/>
                    </a14:imgEffect>
                  </a14:imgLayer>
                </a14:imgProps>
              </a:ext>
              <a:ext uri="{28A0092B-C50C-407E-A947-70E740481C1C}">
                <a14:useLocalDpi xmlns:a14="http://schemas.microsoft.com/office/drawing/2010/main" val="0"/>
              </a:ext>
            </a:extLst>
          </a:blip>
          <a:srcRect l="27907" r="16279"/>
          <a:stretch/>
        </p:blipFill>
        <p:spPr>
          <a:xfrm rot="5400000">
            <a:off x="7050702" y="2690554"/>
            <a:ext cx="4278742" cy="5110718"/>
          </a:xfrm>
          <a:prstGeom prst="rect">
            <a:avLst/>
          </a:prstGeom>
        </p:spPr>
      </p:pic>
      <p:sp>
        <p:nvSpPr>
          <p:cNvPr id="10" name="Rounded Rectangle 9"/>
          <p:cNvSpPr/>
          <p:nvPr/>
        </p:nvSpPr>
        <p:spPr>
          <a:xfrm>
            <a:off x="6634716" y="1615566"/>
            <a:ext cx="5110716" cy="1956390"/>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a:r>
              <a:rPr lang="en-US" sz="3200" b="1" dirty="0" smtClean="0">
                <a:solidFill>
                  <a:schemeClr val="tx1"/>
                </a:solidFill>
                <a:latin typeface="Myriad Pro" pitchFamily="34" charset="0"/>
              </a:rPr>
              <a:t>Are digital skills part of the curriculum?</a:t>
            </a:r>
          </a:p>
        </p:txBody>
      </p:sp>
      <p:sp>
        <p:nvSpPr>
          <p:cNvPr id="18" name="Rounded Rectangle 17"/>
          <p:cNvSpPr/>
          <p:nvPr/>
        </p:nvSpPr>
        <p:spPr>
          <a:xfrm>
            <a:off x="553838" y="4211134"/>
            <a:ext cx="4508129" cy="518709"/>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Office package</a:t>
            </a:r>
          </a:p>
        </p:txBody>
      </p:sp>
      <p:sp>
        <p:nvSpPr>
          <p:cNvPr id="19" name="Rounded Rectangle 18"/>
          <p:cNvSpPr/>
          <p:nvPr/>
        </p:nvSpPr>
        <p:spPr>
          <a:xfrm>
            <a:off x="553838" y="5537498"/>
            <a:ext cx="4508129" cy="601216"/>
          </a:xfrm>
          <a:prstGeom prst="roundRect">
            <a:avLst/>
          </a:prstGeom>
          <a:solidFill>
            <a:schemeClr val="accent5">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Apps </a:t>
            </a:r>
            <a:endParaRPr lang="en-US" sz="3200" b="1" dirty="0">
              <a:solidFill>
                <a:schemeClr val="tx1"/>
              </a:solidFill>
              <a:latin typeface="Myriad Pro" pitchFamily="34" charset="0"/>
            </a:endParaRPr>
          </a:p>
        </p:txBody>
      </p:sp>
    </p:spTree>
    <p:extLst>
      <p:ext uri="{BB962C8B-B14F-4D97-AF65-F5344CB8AC3E}">
        <p14:creationId xmlns:p14="http://schemas.microsoft.com/office/powerpoint/2010/main" val="193875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536" y="239875"/>
            <a:ext cx="9474964" cy="1143000"/>
          </a:xfrm>
        </p:spPr>
        <p:txBody>
          <a:bodyPr>
            <a:noAutofit/>
          </a:bodyPr>
          <a:lstStyle/>
          <a:p>
            <a:pPr algn="r"/>
            <a:r>
              <a:rPr lang="en-GB" b="1" dirty="0" smtClean="0">
                <a:solidFill>
                  <a:schemeClr val="accent1">
                    <a:lumMod val="75000"/>
                  </a:schemeClr>
                </a:solidFill>
              </a:rPr>
              <a:t>Life long learning at farm level </a:t>
            </a:r>
            <a:br>
              <a:rPr lang="en-GB" b="1" dirty="0" smtClean="0">
                <a:solidFill>
                  <a:schemeClr val="accent1">
                    <a:lumMod val="75000"/>
                  </a:schemeClr>
                </a:solidFill>
              </a:rPr>
            </a:br>
            <a:r>
              <a:rPr lang="en-GB" b="1" dirty="0" smtClean="0">
                <a:solidFill>
                  <a:schemeClr val="accent1">
                    <a:lumMod val="75000"/>
                  </a:schemeClr>
                </a:solidFill>
              </a:rPr>
              <a:t>and in rural areas for all</a:t>
            </a:r>
            <a:endParaRPr lang="en-GB" b="1" dirty="0">
              <a:solidFill>
                <a:schemeClr val="accent1">
                  <a:lumMod val="75000"/>
                </a:schemeClr>
              </a:solidFill>
            </a:endParaRPr>
          </a:p>
        </p:txBody>
      </p:sp>
      <p:sp>
        <p:nvSpPr>
          <p:cNvPr id="10" name="Rounded Rectangle 9"/>
          <p:cNvSpPr/>
          <p:nvPr/>
        </p:nvSpPr>
        <p:spPr>
          <a:xfrm>
            <a:off x="557329" y="1663261"/>
            <a:ext cx="10698500" cy="828000"/>
          </a:xfrm>
          <a:prstGeom prst="roundRect">
            <a:avLst/>
          </a:prstGeom>
          <a:solidFill>
            <a:schemeClr val="accent6">
              <a:lumMod val="60000"/>
              <a:lumOff val="4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tx1"/>
                </a:solidFill>
                <a:latin typeface="Myriad Pro" pitchFamily="34" charset="0"/>
              </a:rPr>
              <a:t>Digital skills in rural areas? A few examples </a:t>
            </a:r>
            <a:endParaRPr lang="en-US" sz="3200" b="1" dirty="0">
              <a:solidFill>
                <a:schemeClr val="tx1"/>
              </a:solidFill>
              <a:latin typeface="Myriad Pro" pitchFamily="34" charset="0"/>
            </a:endParaRPr>
          </a:p>
        </p:txBody>
      </p:sp>
      <p:sp>
        <p:nvSpPr>
          <p:cNvPr id="11" name="Rounded Rectangle 10"/>
          <p:cNvSpPr/>
          <p:nvPr/>
        </p:nvSpPr>
        <p:spPr>
          <a:xfrm>
            <a:off x="3840512" y="2654698"/>
            <a:ext cx="2469025" cy="828000"/>
          </a:xfrm>
          <a:prstGeom prst="roundRect">
            <a:avLst/>
          </a:prstGeom>
          <a:solidFill>
            <a:schemeClr val="accent5">
              <a:lumMod val="75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bg1"/>
                </a:solidFill>
                <a:latin typeface="Myriad Pro" pitchFamily="34" charset="0"/>
              </a:rPr>
              <a:t>Audience</a:t>
            </a:r>
            <a:endParaRPr lang="en-US" sz="3200" b="1" dirty="0">
              <a:solidFill>
                <a:schemeClr val="bg1"/>
              </a:solidFill>
              <a:latin typeface="Myriad Pro" pitchFamily="34" charset="0"/>
            </a:endParaRPr>
          </a:p>
        </p:txBody>
      </p:sp>
      <p:sp>
        <p:nvSpPr>
          <p:cNvPr id="9" name="Rounded Rectangle 8"/>
          <p:cNvSpPr/>
          <p:nvPr/>
        </p:nvSpPr>
        <p:spPr>
          <a:xfrm>
            <a:off x="557329" y="2654698"/>
            <a:ext cx="1983855" cy="828000"/>
          </a:xfrm>
          <a:prstGeom prst="roundRect">
            <a:avLst/>
          </a:prstGeom>
          <a:solidFill>
            <a:schemeClr val="accent5">
              <a:lumMod val="75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bg1"/>
                </a:solidFill>
                <a:latin typeface="Myriad Pro" pitchFamily="34" charset="0"/>
              </a:rPr>
              <a:t>Purpose</a:t>
            </a:r>
            <a:endParaRPr lang="en-US" sz="3200" b="1" dirty="0">
              <a:solidFill>
                <a:schemeClr val="bg1"/>
              </a:solidFill>
              <a:latin typeface="Myriad Pro" pitchFamily="34" charset="0"/>
            </a:endParaRPr>
          </a:p>
        </p:txBody>
      </p:sp>
      <p:sp>
        <p:nvSpPr>
          <p:cNvPr id="13" name="Rounded Rectangle 12"/>
          <p:cNvSpPr/>
          <p:nvPr/>
        </p:nvSpPr>
        <p:spPr>
          <a:xfrm>
            <a:off x="7351363" y="2653119"/>
            <a:ext cx="3904466" cy="828000"/>
          </a:xfrm>
          <a:prstGeom prst="roundRect">
            <a:avLst/>
          </a:prstGeom>
          <a:solidFill>
            <a:schemeClr val="accent5">
              <a:lumMod val="75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b="1" dirty="0" smtClean="0">
                <a:solidFill>
                  <a:schemeClr val="bg1"/>
                </a:solidFill>
                <a:latin typeface="Myriad Pro" pitchFamily="34" charset="0"/>
              </a:rPr>
              <a:t>Methodology</a:t>
            </a:r>
            <a:endParaRPr lang="en-US" sz="3200" b="1" dirty="0">
              <a:solidFill>
                <a:schemeClr val="bg1"/>
              </a:solidFill>
              <a:latin typeface="Myriad Pro" pitchFamily="34" charset="0"/>
            </a:endParaRPr>
          </a:p>
        </p:txBody>
      </p:sp>
      <p:sp>
        <p:nvSpPr>
          <p:cNvPr id="14" name="Rounded Rectangle 13"/>
          <p:cNvSpPr/>
          <p:nvPr/>
        </p:nvSpPr>
        <p:spPr>
          <a:xfrm>
            <a:off x="3752001" y="3624836"/>
            <a:ext cx="2646045"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Age</a:t>
            </a:r>
            <a:endParaRPr lang="en-US" sz="3200" dirty="0">
              <a:solidFill>
                <a:schemeClr val="tx1"/>
              </a:solidFill>
              <a:latin typeface="Myriad Pro" pitchFamily="34" charset="0"/>
            </a:endParaRPr>
          </a:p>
        </p:txBody>
      </p:sp>
      <p:sp>
        <p:nvSpPr>
          <p:cNvPr id="17" name="Rounded Rectangle 16"/>
          <p:cNvSpPr/>
          <p:nvPr/>
        </p:nvSpPr>
        <p:spPr>
          <a:xfrm>
            <a:off x="3761991" y="4486123"/>
            <a:ext cx="2636056"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Sex</a:t>
            </a:r>
            <a:endParaRPr lang="en-US" sz="3200" dirty="0">
              <a:solidFill>
                <a:schemeClr val="tx1"/>
              </a:solidFill>
              <a:latin typeface="Myriad Pro" pitchFamily="34" charset="0"/>
            </a:endParaRPr>
          </a:p>
        </p:txBody>
      </p:sp>
      <p:sp>
        <p:nvSpPr>
          <p:cNvPr id="18" name="Rounded Rectangle 17"/>
          <p:cNvSpPr/>
          <p:nvPr/>
        </p:nvSpPr>
        <p:spPr>
          <a:xfrm>
            <a:off x="3752001" y="6069725"/>
            <a:ext cx="2646045"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Literacy level</a:t>
            </a:r>
            <a:endParaRPr lang="en-US" sz="3200" dirty="0">
              <a:solidFill>
                <a:schemeClr val="tx1"/>
              </a:solidFill>
              <a:latin typeface="Myriad Pro" pitchFamily="34" charset="0"/>
            </a:endParaRPr>
          </a:p>
        </p:txBody>
      </p:sp>
      <p:sp>
        <p:nvSpPr>
          <p:cNvPr id="19" name="Rounded Rectangle 18"/>
          <p:cNvSpPr/>
          <p:nvPr/>
        </p:nvSpPr>
        <p:spPr>
          <a:xfrm>
            <a:off x="3761990" y="5322623"/>
            <a:ext cx="2636055"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Role</a:t>
            </a:r>
            <a:endParaRPr lang="en-US" sz="3200" dirty="0">
              <a:solidFill>
                <a:schemeClr val="tx1"/>
              </a:solidFill>
              <a:latin typeface="Myriad Pro" pitchFamily="34" charset="0"/>
            </a:endParaRPr>
          </a:p>
        </p:txBody>
      </p:sp>
      <p:sp>
        <p:nvSpPr>
          <p:cNvPr id="20" name="Rounded Rectangle 19"/>
          <p:cNvSpPr/>
          <p:nvPr/>
        </p:nvSpPr>
        <p:spPr>
          <a:xfrm>
            <a:off x="557329" y="3599648"/>
            <a:ext cx="2447128"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Farm </a:t>
            </a:r>
            <a:r>
              <a:rPr lang="en-US" sz="3200" dirty="0" err="1" smtClean="0">
                <a:solidFill>
                  <a:schemeClr val="tx1"/>
                </a:solidFill>
                <a:latin typeface="Myriad Pro" pitchFamily="34" charset="0"/>
              </a:rPr>
              <a:t>mgt</a:t>
            </a:r>
            <a:endParaRPr lang="en-US" sz="3200" dirty="0">
              <a:solidFill>
                <a:schemeClr val="tx1"/>
              </a:solidFill>
              <a:latin typeface="Myriad Pro" pitchFamily="34" charset="0"/>
            </a:endParaRPr>
          </a:p>
        </p:txBody>
      </p:sp>
      <p:sp>
        <p:nvSpPr>
          <p:cNvPr id="22" name="Rounded Rectangle 21"/>
          <p:cNvSpPr/>
          <p:nvPr/>
        </p:nvSpPr>
        <p:spPr>
          <a:xfrm>
            <a:off x="517269" y="4486123"/>
            <a:ext cx="2487188"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Precision Ag</a:t>
            </a:r>
            <a:endParaRPr lang="en-US" sz="3200" dirty="0">
              <a:solidFill>
                <a:schemeClr val="tx1"/>
              </a:solidFill>
              <a:latin typeface="Myriad Pro" pitchFamily="34" charset="0"/>
            </a:endParaRPr>
          </a:p>
        </p:txBody>
      </p:sp>
      <p:sp>
        <p:nvSpPr>
          <p:cNvPr id="23" name="Rounded Rectangle 22"/>
          <p:cNvSpPr/>
          <p:nvPr/>
        </p:nvSpPr>
        <p:spPr>
          <a:xfrm>
            <a:off x="517269" y="5277244"/>
            <a:ext cx="2487188"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Marketing</a:t>
            </a:r>
            <a:endParaRPr lang="en-US" sz="3200" dirty="0">
              <a:solidFill>
                <a:schemeClr val="tx1"/>
              </a:solidFill>
              <a:latin typeface="Myriad Pro" pitchFamily="34" charset="0"/>
            </a:endParaRPr>
          </a:p>
        </p:txBody>
      </p:sp>
      <p:sp>
        <p:nvSpPr>
          <p:cNvPr id="24" name="Rounded Rectangle 23"/>
          <p:cNvSpPr/>
          <p:nvPr/>
        </p:nvSpPr>
        <p:spPr>
          <a:xfrm>
            <a:off x="517268" y="6072392"/>
            <a:ext cx="2487189"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Tax &amp; Subs</a:t>
            </a:r>
            <a:endParaRPr lang="en-US" sz="3200" dirty="0">
              <a:solidFill>
                <a:schemeClr val="tx1"/>
              </a:solidFill>
              <a:latin typeface="Myriad Pro" pitchFamily="34" charset="0"/>
            </a:endParaRPr>
          </a:p>
        </p:txBody>
      </p:sp>
      <p:sp>
        <p:nvSpPr>
          <p:cNvPr id="16" name="Rounded Rectangle 15"/>
          <p:cNvSpPr/>
          <p:nvPr/>
        </p:nvSpPr>
        <p:spPr>
          <a:xfrm>
            <a:off x="7311051" y="3624836"/>
            <a:ext cx="3944778"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Farmer field school</a:t>
            </a:r>
            <a:endParaRPr lang="en-US" sz="3200" dirty="0">
              <a:solidFill>
                <a:schemeClr val="tx1"/>
              </a:solidFill>
              <a:latin typeface="Myriad Pro" pitchFamily="34" charset="0"/>
            </a:endParaRPr>
          </a:p>
        </p:txBody>
      </p:sp>
      <p:sp>
        <p:nvSpPr>
          <p:cNvPr id="21" name="Rounded Rectangle 20"/>
          <p:cNvSpPr/>
          <p:nvPr/>
        </p:nvSpPr>
        <p:spPr>
          <a:xfrm>
            <a:off x="7321499" y="4512357"/>
            <a:ext cx="3934330"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Field days - visits</a:t>
            </a:r>
            <a:endParaRPr lang="en-US" sz="3200" dirty="0">
              <a:solidFill>
                <a:schemeClr val="tx1"/>
              </a:solidFill>
              <a:latin typeface="Myriad Pro" pitchFamily="34" charset="0"/>
            </a:endParaRPr>
          </a:p>
        </p:txBody>
      </p:sp>
      <p:sp>
        <p:nvSpPr>
          <p:cNvPr id="25" name="Rounded Rectangle 24"/>
          <p:cNvSpPr/>
          <p:nvPr/>
        </p:nvSpPr>
        <p:spPr>
          <a:xfrm>
            <a:off x="7321499" y="5304538"/>
            <a:ext cx="3934330"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Face-to-face</a:t>
            </a:r>
            <a:endParaRPr lang="en-US" sz="3200" dirty="0">
              <a:solidFill>
                <a:schemeClr val="tx1"/>
              </a:solidFill>
              <a:latin typeface="Myriad Pro" pitchFamily="34" charset="0"/>
            </a:endParaRPr>
          </a:p>
        </p:txBody>
      </p:sp>
      <p:sp>
        <p:nvSpPr>
          <p:cNvPr id="26" name="Rounded Rectangle 25"/>
          <p:cNvSpPr/>
          <p:nvPr/>
        </p:nvSpPr>
        <p:spPr>
          <a:xfrm>
            <a:off x="7365295" y="6069725"/>
            <a:ext cx="3890534" cy="649417"/>
          </a:xfrm>
          <a:prstGeom prst="roundRect">
            <a:avLst/>
          </a:prstGeom>
          <a:solidFill>
            <a:schemeClr val="accent5">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US" sz="3200" dirty="0" smtClean="0">
                <a:solidFill>
                  <a:schemeClr val="tx1"/>
                </a:solidFill>
                <a:latin typeface="Myriad Pro" pitchFamily="34" charset="0"/>
              </a:rPr>
              <a:t>e-learning</a:t>
            </a:r>
            <a:endParaRPr lang="en-US" sz="3200" dirty="0">
              <a:solidFill>
                <a:schemeClr val="tx1"/>
              </a:solidFill>
              <a:latin typeface="Myriad Pro" pitchFamily="34" charset="0"/>
            </a:endParaRPr>
          </a:p>
        </p:txBody>
      </p:sp>
    </p:spTree>
    <p:extLst>
      <p:ext uri="{BB962C8B-B14F-4D97-AF65-F5344CB8AC3E}">
        <p14:creationId xmlns:p14="http://schemas.microsoft.com/office/powerpoint/2010/main" val="3156096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Learning by doing</a:t>
            </a:r>
          </a:p>
        </p:txBody>
      </p:sp>
      <p:sp>
        <p:nvSpPr>
          <p:cNvPr id="3" name="Content Placeholder 2"/>
          <p:cNvSpPr>
            <a:spLocks noGrp="1"/>
          </p:cNvSpPr>
          <p:nvPr>
            <p:ph idx="1"/>
          </p:nvPr>
        </p:nvSpPr>
        <p:spPr>
          <a:xfrm>
            <a:off x="7039259" y="409907"/>
            <a:ext cx="4782627" cy="2348791"/>
          </a:xfrm>
        </p:spPr>
        <p:txBody>
          <a:bodyPr>
            <a:normAutofit/>
          </a:bodyPr>
          <a:lstStyle/>
          <a:p>
            <a:pPr marL="0" indent="0">
              <a:buNone/>
            </a:pPr>
            <a:r>
              <a:rPr lang="en-US" sz="3200" i="1" dirty="0" smtClean="0">
                <a:solidFill>
                  <a:schemeClr val="accent5">
                    <a:lumMod val="75000"/>
                  </a:schemeClr>
                </a:solidFill>
              </a:rPr>
              <a:t>“I </a:t>
            </a:r>
            <a:r>
              <a:rPr lang="en-US" sz="3200" i="1" dirty="0">
                <a:solidFill>
                  <a:schemeClr val="accent5">
                    <a:lumMod val="75000"/>
                  </a:schemeClr>
                </a:solidFill>
              </a:rPr>
              <a:t>hear and I forget. </a:t>
            </a:r>
            <a:endParaRPr lang="en-US" sz="3200" i="1" dirty="0" smtClean="0">
              <a:solidFill>
                <a:schemeClr val="accent5">
                  <a:lumMod val="75000"/>
                </a:schemeClr>
              </a:solidFill>
            </a:endParaRPr>
          </a:p>
          <a:p>
            <a:pPr marL="0" indent="0">
              <a:buNone/>
            </a:pPr>
            <a:r>
              <a:rPr lang="en-US" sz="3200" i="1" dirty="0" smtClean="0">
                <a:solidFill>
                  <a:schemeClr val="accent5">
                    <a:lumMod val="75000"/>
                  </a:schemeClr>
                </a:solidFill>
              </a:rPr>
              <a:t>  I </a:t>
            </a:r>
            <a:r>
              <a:rPr lang="en-US" sz="3200" i="1" dirty="0">
                <a:solidFill>
                  <a:schemeClr val="accent5">
                    <a:lumMod val="75000"/>
                  </a:schemeClr>
                </a:solidFill>
              </a:rPr>
              <a:t>see and I remember. </a:t>
            </a:r>
            <a:endParaRPr lang="en-US" sz="3200" i="1" dirty="0" smtClean="0">
              <a:solidFill>
                <a:schemeClr val="accent5">
                  <a:lumMod val="75000"/>
                </a:schemeClr>
              </a:solidFill>
            </a:endParaRPr>
          </a:p>
          <a:p>
            <a:pPr marL="0" indent="0">
              <a:buNone/>
            </a:pPr>
            <a:r>
              <a:rPr lang="en-US" sz="3200" i="1" dirty="0" smtClean="0">
                <a:solidFill>
                  <a:schemeClr val="accent5">
                    <a:lumMod val="75000"/>
                  </a:schemeClr>
                </a:solidFill>
              </a:rPr>
              <a:t>  I </a:t>
            </a:r>
            <a:r>
              <a:rPr lang="en-US" sz="3200" i="1" dirty="0">
                <a:solidFill>
                  <a:schemeClr val="accent5">
                    <a:lumMod val="75000"/>
                  </a:schemeClr>
                </a:solidFill>
              </a:rPr>
              <a:t>do and I understand</a:t>
            </a:r>
            <a:r>
              <a:rPr lang="en-US" sz="3200" i="1" dirty="0" smtClean="0">
                <a:solidFill>
                  <a:schemeClr val="accent5">
                    <a:lumMod val="75000"/>
                  </a:schemeClr>
                </a:solidFill>
              </a:rPr>
              <a:t>.” </a:t>
            </a:r>
          </a:p>
          <a:p>
            <a:pPr marL="0" indent="0">
              <a:buNone/>
            </a:pPr>
            <a:r>
              <a:rPr lang="en-US" sz="3200" i="1" dirty="0" smtClean="0">
                <a:solidFill>
                  <a:schemeClr val="accent5">
                    <a:lumMod val="75000"/>
                  </a:schemeClr>
                </a:solidFill>
              </a:rPr>
              <a:t>		Confucius</a:t>
            </a:r>
            <a:endParaRPr lang="en-US" sz="3200" i="1" dirty="0">
              <a:solidFill>
                <a:schemeClr val="accent5">
                  <a:lumMod val="75000"/>
                </a:schemeClr>
              </a:solidFill>
            </a:endParaRPr>
          </a:p>
        </p:txBody>
      </p:sp>
      <p:pic>
        <p:nvPicPr>
          <p:cNvPr id="4" name="Picture 3"/>
          <p:cNvPicPr>
            <a:picLocks noChangeAspect="1"/>
          </p:cNvPicPr>
          <p:nvPr/>
        </p:nvPicPr>
        <p:blipFill>
          <a:blip r:embed="rId3"/>
          <a:stretch>
            <a:fillRect/>
          </a:stretch>
        </p:blipFill>
        <p:spPr>
          <a:xfrm>
            <a:off x="0" y="1761645"/>
            <a:ext cx="6496050" cy="3810000"/>
          </a:xfrm>
          <a:prstGeom prst="rect">
            <a:avLst/>
          </a:prstGeom>
        </p:spPr>
      </p:pic>
      <p:sp>
        <p:nvSpPr>
          <p:cNvPr id="5" name="TextBox 4"/>
          <p:cNvSpPr txBox="1"/>
          <p:nvPr/>
        </p:nvSpPr>
        <p:spPr>
          <a:xfrm>
            <a:off x="489098" y="5911702"/>
            <a:ext cx="6006952" cy="400110"/>
          </a:xfrm>
          <a:prstGeom prst="rect">
            <a:avLst/>
          </a:prstGeom>
          <a:noFill/>
        </p:spPr>
        <p:txBody>
          <a:bodyPr wrap="square" rtlCol="0">
            <a:spAutoFit/>
          </a:bodyPr>
          <a:lstStyle/>
          <a:p>
            <a:r>
              <a:rPr lang="en-US" sz="2000" dirty="0" smtClean="0"/>
              <a:t>Source: FAO </a:t>
            </a:r>
            <a:r>
              <a:rPr lang="en-US" sz="2000" b="1" dirty="0" smtClean="0"/>
              <a:t>Armenia</a:t>
            </a:r>
            <a:r>
              <a:rPr lang="en-US" sz="2000" dirty="0" smtClean="0"/>
              <a:t> - Farmers field schools in video</a:t>
            </a:r>
            <a:endParaRPr lang="en-US" sz="2000" dirty="0"/>
          </a:p>
        </p:txBody>
      </p:sp>
      <p:sp>
        <p:nvSpPr>
          <p:cNvPr id="6" name="TextBox 5"/>
          <p:cNvSpPr txBox="1"/>
          <p:nvPr/>
        </p:nvSpPr>
        <p:spPr>
          <a:xfrm>
            <a:off x="7039259" y="2758698"/>
            <a:ext cx="5297392" cy="3539430"/>
          </a:xfrm>
          <a:prstGeom prst="rect">
            <a:avLst/>
          </a:prstGeom>
          <a:noFill/>
        </p:spPr>
        <p:txBody>
          <a:bodyPr wrap="square" rtlCol="0">
            <a:spAutoFit/>
          </a:bodyPr>
          <a:lstStyle/>
          <a:p>
            <a:r>
              <a:rPr lang="en-US" sz="2800" dirty="0" smtClean="0"/>
              <a:t>Farmers prefer: </a:t>
            </a:r>
          </a:p>
          <a:p>
            <a:pPr marL="457200" indent="-457200">
              <a:buFont typeface="Arial" panose="020B0604020202020204" pitchFamily="34" charset="0"/>
              <a:buChar char="•"/>
            </a:pPr>
            <a:r>
              <a:rPr lang="en-US" sz="2800" dirty="0"/>
              <a:t>Concrete, localized info </a:t>
            </a:r>
            <a:r>
              <a:rPr lang="en-US" sz="2800" dirty="0" smtClean="0"/>
              <a:t/>
            </a:r>
            <a:br>
              <a:rPr lang="en-US" sz="2800" dirty="0" smtClean="0"/>
            </a:br>
            <a:r>
              <a:rPr lang="en-US" sz="2800" dirty="0" smtClean="0"/>
              <a:t>at </a:t>
            </a:r>
            <a:r>
              <a:rPr lang="en-US" sz="2800" dirty="0"/>
              <a:t>the right time</a:t>
            </a:r>
          </a:p>
          <a:p>
            <a:pPr marL="457200" indent="-457200">
              <a:buFont typeface="Arial" panose="020B0604020202020204" pitchFamily="34" charset="0"/>
              <a:buChar char="•"/>
            </a:pPr>
            <a:r>
              <a:rPr lang="en-US" sz="2800" dirty="0" smtClean="0"/>
              <a:t>Videos</a:t>
            </a:r>
          </a:p>
          <a:p>
            <a:pPr marL="457200" indent="-457200">
              <a:buFont typeface="Arial" panose="020B0604020202020204" pitchFamily="34" charset="0"/>
              <a:buChar char="•"/>
            </a:pPr>
            <a:r>
              <a:rPr lang="en-US" sz="2800" dirty="0" smtClean="0"/>
              <a:t>Mobile phone resistant to shock, water, cold and heat, with large keys (big fingers)</a:t>
            </a:r>
          </a:p>
          <a:p>
            <a:pPr marL="457200" indent="-457200">
              <a:buFont typeface="Arial" panose="020B0604020202020204" pitchFamily="34" charset="0"/>
              <a:buChar char="•"/>
            </a:pPr>
            <a:r>
              <a:rPr lang="en-US" sz="2800" dirty="0" smtClean="0"/>
              <a:t>Support from trusted people </a:t>
            </a:r>
            <a:endParaRPr lang="en-US" sz="2800" dirty="0"/>
          </a:p>
        </p:txBody>
      </p:sp>
    </p:spTree>
    <p:extLst>
      <p:ext uri="{BB962C8B-B14F-4D97-AF65-F5344CB8AC3E}">
        <p14:creationId xmlns:p14="http://schemas.microsoft.com/office/powerpoint/2010/main" val="156494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992" y="302530"/>
            <a:ext cx="9474964" cy="1143000"/>
          </a:xfrm>
        </p:spPr>
        <p:txBody>
          <a:bodyPr>
            <a:noAutofit/>
          </a:bodyPr>
          <a:lstStyle/>
          <a:p>
            <a:r>
              <a:rPr lang="en-GB" b="1" dirty="0" smtClean="0">
                <a:solidFill>
                  <a:schemeClr val="accent1">
                    <a:lumMod val="75000"/>
                  </a:schemeClr>
                </a:solidFill>
              </a:rPr>
              <a:t>FAO e-learning Centre </a:t>
            </a:r>
            <a:r>
              <a:rPr lang="en-US" dirty="0">
                <a:hlinkClick r:id="rId3"/>
              </a:rPr>
              <a:t>https://elearning.fao.org/</a:t>
            </a:r>
            <a:endParaRPr lang="en-GB" b="1" dirty="0">
              <a:solidFill>
                <a:schemeClr val="accent1">
                  <a:lumMod val="75000"/>
                </a:schemeClr>
              </a:solidFill>
            </a:endParaRPr>
          </a:p>
        </p:txBody>
      </p:sp>
      <p:pic>
        <p:nvPicPr>
          <p:cNvPr id="3" name="Picture 2"/>
          <p:cNvPicPr>
            <a:picLocks noChangeAspect="1"/>
          </p:cNvPicPr>
          <p:nvPr/>
        </p:nvPicPr>
        <p:blipFill rotWithShape="1">
          <a:blip r:embed="rId4"/>
          <a:srcRect l="15686" t="11509"/>
          <a:stretch/>
        </p:blipFill>
        <p:spPr>
          <a:xfrm>
            <a:off x="1335992" y="1692605"/>
            <a:ext cx="8399721" cy="5165395"/>
          </a:xfrm>
          <a:prstGeom prst="rect">
            <a:avLst/>
          </a:prstGeom>
        </p:spPr>
      </p:pic>
    </p:spTree>
    <p:extLst>
      <p:ext uri="{BB962C8B-B14F-4D97-AF65-F5344CB8AC3E}">
        <p14:creationId xmlns:p14="http://schemas.microsoft.com/office/powerpoint/2010/main" val="26727929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BackGroun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7336</TotalTime>
  <Words>338</Words>
  <Application>Microsoft Office PowerPoint</Application>
  <PresentationFormat>Widescreen</PresentationFormat>
  <Paragraphs>95</Paragraphs>
  <Slides>18</Slides>
  <Notes>8</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 Unicode MS</vt:lpstr>
      <vt:lpstr>Arial</vt:lpstr>
      <vt:lpstr>Calibri</vt:lpstr>
      <vt:lpstr>Calibri Light</vt:lpstr>
      <vt:lpstr>inherit</vt:lpstr>
      <vt:lpstr>Myriad Pro</vt:lpstr>
      <vt:lpstr>Open Sans</vt:lpstr>
      <vt:lpstr>Roboto</vt:lpstr>
      <vt:lpstr>Tw Cen MT</vt:lpstr>
      <vt:lpstr>Tw Cen MT Condensed</vt:lpstr>
      <vt:lpstr>Office Theme</vt:lpstr>
      <vt:lpstr>PowerPoint Presentation</vt:lpstr>
      <vt:lpstr>Overview</vt:lpstr>
      <vt:lpstr>PowerPoint Presentation</vt:lpstr>
      <vt:lpstr>Digital literacy and skills</vt:lpstr>
      <vt:lpstr>At primary and  secondary school level</vt:lpstr>
      <vt:lpstr>At primary and  secondary school level</vt:lpstr>
      <vt:lpstr>Life long learning at farm level  and in rural areas for all</vt:lpstr>
      <vt:lpstr>Learning by doing</vt:lpstr>
      <vt:lpstr>FAO e-learning Centre https://elearning.fao.org/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Treinen, Sophie (OPCC)</dc:creator>
  <cp:lastModifiedBy>Mikheev, Vladimir (FAORU)</cp:lastModifiedBy>
  <cp:revision>164</cp:revision>
  <cp:lastPrinted>2018-11-05T09:38:20Z</cp:lastPrinted>
  <dcterms:created xsi:type="dcterms:W3CDTF">2018-05-03T12:18:06Z</dcterms:created>
  <dcterms:modified xsi:type="dcterms:W3CDTF">2019-05-31T13:43:26Z</dcterms:modified>
</cp:coreProperties>
</file>