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1" r:id="rId4"/>
  </p:sldMasterIdLst>
  <p:notesMasterIdLst>
    <p:notesMasterId r:id="rId15"/>
  </p:notesMasterIdLst>
  <p:sldIdLst>
    <p:sldId id="256" r:id="rId5"/>
    <p:sldId id="284" r:id="rId6"/>
    <p:sldId id="292" r:id="rId7"/>
    <p:sldId id="285" r:id="rId8"/>
    <p:sldId id="286" r:id="rId9"/>
    <p:sldId id="293" r:id="rId10"/>
    <p:sldId id="289" r:id="rId11"/>
    <p:sldId id="290" r:id="rId12"/>
    <p:sldId id="291" r:id="rId13"/>
    <p:sldId id="272"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B9D"/>
    <a:srgbClr val="FCE5F4"/>
    <a:srgbClr val="FFD2E8"/>
    <a:srgbClr val="FF2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7143" autoAdjust="0"/>
  </p:normalViewPr>
  <p:slideViewPr>
    <p:cSldViewPr snapToGrid="0">
      <p:cViewPr varScale="1">
        <p:scale>
          <a:sx n="62" d="100"/>
          <a:sy n="62" d="100"/>
        </p:scale>
        <p:origin x="6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C1614F-085C-4E28-B5AD-981D981BA066}"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AF17F4-7530-4F1B-989D-7D8FE5FAB12A}" type="slidenum">
              <a:rPr lang="en-US" smtClean="0"/>
              <a:t>‹#›</a:t>
            </a:fld>
            <a:endParaRPr lang="en-US"/>
          </a:p>
        </p:txBody>
      </p:sp>
    </p:spTree>
    <p:extLst>
      <p:ext uri="{BB962C8B-B14F-4D97-AF65-F5344CB8AC3E}">
        <p14:creationId xmlns:p14="http://schemas.microsoft.com/office/powerpoint/2010/main" val="2859672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foodandagricultureorganization.shinyapps.io/FOFA-DT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This report fits within a long lasting corporate tradition of carrying out forward-looking studies in support</a:t>
            </a:r>
            <a:r>
              <a:rPr lang="en-GB" baseline="0" dirty="0"/>
              <a:t> to corporate strategic planning activities and to the service of the development community at large. It is the fourth issue in the corporate series “The future of food and agriculture”. </a:t>
            </a:r>
          </a:p>
          <a:p>
            <a:pPr marL="171450" indent="-171450">
              <a:buFont typeface="Arial" panose="020B0604020202020204" pitchFamily="34" charset="0"/>
              <a:buChar char="•"/>
            </a:pPr>
            <a:r>
              <a:rPr lang="en-GB" baseline="0" dirty="0"/>
              <a:t>The number 0, </a:t>
            </a:r>
            <a:r>
              <a:rPr lang="en-GB" i="1" baseline="0" dirty="0"/>
              <a:t>Achieving zero hunger</a:t>
            </a:r>
            <a:r>
              <a:rPr lang="en-GB" baseline="0" dirty="0"/>
              <a:t>, preliminary to the formal set-up of the series, served to set up FAO’s position at the Conference on Financing for Development, In Addis Ababa in 2015. </a:t>
            </a:r>
          </a:p>
          <a:p>
            <a:pPr marL="171450" indent="-171450">
              <a:buFont typeface="Arial" panose="020B0604020202020204" pitchFamily="34" charset="0"/>
              <a:buChar char="•"/>
            </a:pPr>
            <a:r>
              <a:rPr lang="en-GB" baseline="0" dirty="0"/>
              <a:t>The second report </a:t>
            </a:r>
            <a:r>
              <a:rPr lang="en-GB" i="1" baseline="0" dirty="0"/>
              <a:t>Trends and challenges</a:t>
            </a:r>
            <a:r>
              <a:rPr lang="en-GB" baseline="0" dirty="0"/>
              <a:t>, constituted the conceptual backbone of the FAO Medium Term Plan in 2017. </a:t>
            </a:r>
          </a:p>
          <a:p>
            <a:pPr marL="171450" indent="-171450">
              <a:buFont typeface="Arial" panose="020B0604020202020204" pitchFamily="34" charset="0"/>
              <a:buChar char="•"/>
            </a:pPr>
            <a:r>
              <a:rPr lang="en-GB" baseline="0" dirty="0"/>
              <a:t>The third one, Alternative pathways to 2050, for the first time at FAO provided alternative scenarios for agrifood systems and related quantitative projections.</a:t>
            </a:r>
          </a:p>
          <a:p>
            <a:pPr marL="171450" indent="-171450">
              <a:buFont typeface="Arial" panose="020B0604020202020204" pitchFamily="34" charset="0"/>
              <a:buChar char="•"/>
            </a:pPr>
            <a:r>
              <a:rPr lang="en-GB" baseline="0" dirty="0"/>
              <a:t> As already highlighted, this FOFA report has been developed in close synergy with the preparation of the FAO Strategic Framework 2022-2031, thanks to a Corporate Strategic Foresight Exercise </a:t>
            </a:r>
            <a:endParaRPr lang="en-US" dirty="0"/>
          </a:p>
          <a:p>
            <a:endParaRPr lang="en-GB" dirty="0"/>
          </a:p>
        </p:txBody>
      </p:sp>
      <p:sp>
        <p:nvSpPr>
          <p:cNvPr id="4" name="Slide Number Placeholder 3"/>
          <p:cNvSpPr>
            <a:spLocks noGrp="1"/>
          </p:cNvSpPr>
          <p:nvPr>
            <p:ph type="sldNum" sz="quarter" idx="5"/>
          </p:nvPr>
        </p:nvSpPr>
        <p:spPr/>
        <p:txBody>
          <a:bodyPr/>
          <a:lstStyle/>
          <a:p>
            <a:fld id="{8CAF17F4-7530-4F1B-989D-7D8FE5FAB12A}" type="slidenum">
              <a:rPr lang="en-US" smtClean="0"/>
              <a:t>1</a:t>
            </a:fld>
            <a:endParaRPr lang="en-US"/>
          </a:p>
        </p:txBody>
      </p:sp>
    </p:spTree>
    <p:extLst>
      <p:ext uri="{BB962C8B-B14F-4D97-AF65-F5344CB8AC3E}">
        <p14:creationId xmlns:p14="http://schemas.microsoft.com/office/powerpoint/2010/main" val="192229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8CAF17F4-7530-4F1B-989D-7D8FE5FAB12A}" type="slidenum">
              <a:rPr lang="en-US" smtClean="0"/>
              <a:t>2</a:t>
            </a:fld>
            <a:endParaRPr lang="en-US"/>
          </a:p>
        </p:txBody>
      </p:sp>
    </p:spTree>
    <p:extLst>
      <p:ext uri="{BB962C8B-B14F-4D97-AF65-F5344CB8AC3E}">
        <p14:creationId xmlns:p14="http://schemas.microsoft.com/office/powerpoint/2010/main" val="2744158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Core activities of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systems (production, processing, retailing etc.), which are interlinked through flows of goods and services</a:t>
            </a:r>
          </a:p>
          <a:p>
            <a:r>
              <a:rPr lang="en-US" sz="1200" b="0" i="0" u="none" strike="noStrike" kern="1200" baseline="0" dirty="0">
                <a:solidFill>
                  <a:schemeClr val="tx1"/>
                </a:solidFill>
                <a:latin typeface="+mn-lt"/>
                <a:ea typeface="+mn-ea"/>
                <a:cs typeface="+mn-cs"/>
              </a:rPr>
              <a:t>(items in the white box at the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occur within broader socioeconomic and environmental systems (light blue and dark blue boxes).</a:t>
            </a:r>
          </a:p>
          <a:p>
            <a:r>
              <a:rPr lang="en-US" sz="1200" b="0" i="0" u="none" strike="noStrike" kern="1200" baseline="0" dirty="0">
                <a:solidFill>
                  <a:schemeClr val="tx1"/>
                </a:solidFill>
                <a:latin typeface="+mn-lt"/>
                <a:ea typeface="+mn-ea"/>
                <a:cs typeface="+mn-cs"/>
              </a:rPr>
              <a:t>Socioeconomic and environmental drivers, as well as selected drivers determined within the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systems themselves, (labels on the lefthand</a:t>
            </a:r>
          </a:p>
          <a:p>
            <a:r>
              <a:rPr lang="en-US" sz="1200" b="0" i="0" u="none" strike="noStrike" kern="1200" baseline="0" dirty="0">
                <a:solidFill>
                  <a:schemeClr val="tx1"/>
                </a:solidFill>
                <a:latin typeface="+mn-lt"/>
                <a:ea typeface="+mn-ea"/>
                <a:cs typeface="+mn-cs"/>
              </a:rPr>
              <a:t>side of the figure), influence the state and dynamics of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systems and their socioeconomic and environmental outcomes (labels on</a:t>
            </a:r>
          </a:p>
          <a:p>
            <a:r>
              <a:rPr lang="en-US" sz="1200" b="0" i="0" u="none" strike="noStrike" kern="1200" baseline="0" dirty="0">
                <a:solidFill>
                  <a:schemeClr val="tx1"/>
                </a:solidFill>
                <a:latin typeface="+mn-lt"/>
                <a:ea typeface="+mn-ea"/>
                <a:cs typeface="+mn-cs"/>
              </a:rPr>
              <a:t>the right-hand side of the figure). Triggers of change (top of the figure) affect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systems and their outcomes through their impacts on</a:t>
            </a:r>
          </a:p>
          <a:p>
            <a:r>
              <a:rPr lang="en-US" sz="1200" b="0" i="0" u="none" strike="noStrike" kern="1200" baseline="0" dirty="0">
                <a:solidFill>
                  <a:schemeClr val="tx1"/>
                </a:solidFill>
                <a:latin typeface="+mn-lt"/>
                <a:ea typeface="+mn-ea"/>
                <a:cs typeface="+mn-cs"/>
              </a:rPr>
              <a:t>selected environmental, socioeconomic and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drivers (labels on the left of the figure in the first, second and third columns, respectively).</a:t>
            </a:r>
          </a:p>
          <a:p>
            <a:r>
              <a:rPr lang="en-US" sz="1200" b="0" i="0" u="none" strike="noStrike" kern="1200" baseline="0" dirty="0">
                <a:solidFill>
                  <a:schemeClr val="tx1"/>
                </a:solidFill>
                <a:latin typeface="+mn-lt"/>
                <a:ea typeface="+mn-ea"/>
                <a:cs typeface="+mn-cs"/>
              </a:rPr>
              <a:t>The different </a:t>
            </a:r>
            <a:r>
              <a:rPr lang="en-US" sz="1200" b="0" i="0" u="none" strike="noStrike" kern="1200" baseline="0" dirty="0" err="1">
                <a:solidFill>
                  <a:schemeClr val="tx1"/>
                </a:solidFill>
                <a:latin typeface="+mn-lt"/>
                <a:ea typeface="+mn-ea"/>
                <a:cs typeface="+mn-cs"/>
              </a:rPr>
              <a:t>colours</a:t>
            </a:r>
            <a:r>
              <a:rPr lang="en-US" sz="1200" b="0" i="0" u="none" strike="noStrike" kern="1200" baseline="0" dirty="0">
                <a:solidFill>
                  <a:schemeClr val="tx1"/>
                </a:solidFill>
                <a:latin typeface="+mn-lt"/>
                <a:ea typeface="+mn-ea"/>
                <a:cs typeface="+mn-cs"/>
              </a:rPr>
              <a:t> of drivers reflect their relationship with the trigger affecting them. The trigger designated "Institutions and governance’"</a:t>
            </a:r>
          </a:p>
          <a:p>
            <a:r>
              <a:rPr lang="en-US" sz="1200" b="0" i="0" u="none" strike="noStrike" kern="1200" baseline="0" dirty="0">
                <a:solidFill>
                  <a:schemeClr val="tx1"/>
                </a:solidFill>
                <a:latin typeface="+mn-lt"/>
                <a:ea typeface="+mn-ea"/>
                <a:cs typeface="+mn-cs"/>
              </a:rPr>
              <a:t>affects all drivers and directly impinges on the functioning of the whole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 and its relationships with the other systems. Given the</a:t>
            </a:r>
          </a:p>
          <a:p>
            <a:r>
              <a:rPr lang="en-US" sz="1200" b="0" i="0" u="none" strike="noStrike" kern="1200" baseline="0" dirty="0">
                <a:solidFill>
                  <a:schemeClr val="tx1"/>
                </a:solidFill>
                <a:latin typeface="+mn-lt"/>
                <a:ea typeface="+mn-ea"/>
                <a:cs typeface="+mn-cs"/>
              </a:rPr>
              <a:t>systemic relationships among drivers, core activities of </a:t>
            </a:r>
            <a:r>
              <a:rPr lang="en-US" sz="1200" b="0" i="0" u="none" strike="noStrike" kern="1200" baseline="0" dirty="0" err="1">
                <a:solidFill>
                  <a:schemeClr val="tx1"/>
                </a:solidFill>
                <a:latin typeface="+mn-lt"/>
                <a:ea typeface="+mn-ea"/>
                <a:cs typeface="+mn-cs"/>
              </a:rPr>
              <a:t>agrifood</a:t>
            </a:r>
            <a:r>
              <a:rPr lang="en-US" sz="1200" b="0" i="0" u="none" strike="noStrike" kern="1200" baseline="0" dirty="0">
                <a:solidFill>
                  <a:schemeClr val="tx1"/>
                </a:solidFill>
                <a:latin typeface="+mn-lt"/>
                <a:ea typeface="+mn-ea"/>
                <a:cs typeface="+mn-cs"/>
              </a:rPr>
              <a:t> systems and their outcomes, the various triggers may concurrently affect</a:t>
            </a:r>
          </a:p>
          <a:p>
            <a:r>
              <a:rPr lang="en-US" sz="1200" b="0" i="0" u="none" strike="noStrike" kern="1200" baseline="0" dirty="0">
                <a:solidFill>
                  <a:schemeClr val="tx1"/>
                </a:solidFill>
                <a:latin typeface="+mn-lt"/>
                <a:ea typeface="+mn-ea"/>
                <a:cs typeface="+mn-cs"/>
              </a:rPr>
              <a:t>different drivers, while each driver can be also affected by different triggers of change. The overall graph, core activities and outcomes were</a:t>
            </a:r>
          </a:p>
          <a:p>
            <a:r>
              <a:rPr lang="en-US" sz="1200" b="0" i="0" u="none" strike="noStrike" kern="1200" baseline="0" dirty="0">
                <a:solidFill>
                  <a:schemeClr val="tx1"/>
                </a:solidFill>
                <a:latin typeface="+mn-lt"/>
                <a:ea typeface="+mn-ea"/>
                <a:cs typeface="+mn-cs"/>
              </a:rPr>
              <a:t>adapted from the Foresight4Food website (www.foresight4food.net/category/blog)</a:t>
            </a:r>
            <a:endParaRPr lang="en-US" dirty="0"/>
          </a:p>
          <a:p>
            <a:endParaRPr lang="en-US" dirty="0"/>
          </a:p>
        </p:txBody>
      </p:sp>
      <p:sp>
        <p:nvSpPr>
          <p:cNvPr id="4" name="Slide Number Placeholder 3"/>
          <p:cNvSpPr>
            <a:spLocks noGrp="1"/>
          </p:cNvSpPr>
          <p:nvPr>
            <p:ph type="sldNum" sz="quarter" idx="10"/>
          </p:nvPr>
        </p:nvSpPr>
        <p:spPr/>
        <p:txBody>
          <a:bodyPr/>
          <a:lstStyle/>
          <a:p>
            <a:fld id="{8CAF17F4-7530-4F1B-989D-7D8FE5FAB12A}" type="slidenum">
              <a:rPr lang="en-US" smtClean="0"/>
              <a:t>3</a:t>
            </a:fld>
            <a:endParaRPr lang="en-US"/>
          </a:p>
        </p:txBody>
      </p:sp>
    </p:spTree>
    <p:extLst>
      <p:ext uri="{BB962C8B-B14F-4D97-AF65-F5344CB8AC3E}">
        <p14:creationId xmlns:p14="http://schemas.microsoft.com/office/powerpoint/2010/main" val="565185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Some drivers had already been identified and </a:t>
            </a:r>
            <a:r>
              <a:rPr lang="en-GB" sz="1200" baseline="0" dirty="0"/>
              <a:t> </a:t>
            </a:r>
            <a:r>
              <a:rPr lang="en-GB" sz="1200" dirty="0"/>
              <a:t>analysed in previous FOFA works. </a:t>
            </a:r>
          </a:p>
          <a:p>
            <a:r>
              <a:rPr lang="en-GB" sz="1200" dirty="0"/>
              <a:t>In this report, their analyses have been updated/upgraded: this concerns for instance drivers such as Population, climate change economic growth, poverty and inequalities, for instance</a:t>
            </a:r>
            <a:endParaRPr lang="en-US" dirty="0"/>
          </a:p>
        </p:txBody>
      </p:sp>
      <p:sp>
        <p:nvSpPr>
          <p:cNvPr id="4" name="Slide Number Placeholder 3"/>
          <p:cNvSpPr>
            <a:spLocks noGrp="1"/>
          </p:cNvSpPr>
          <p:nvPr>
            <p:ph type="sldNum" sz="quarter" idx="5"/>
          </p:nvPr>
        </p:nvSpPr>
        <p:spPr/>
        <p:txBody>
          <a:bodyPr/>
          <a:lstStyle/>
          <a:p>
            <a:fld id="{8CAF17F4-7530-4F1B-989D-7D8FE5FAB12A}" type="slidenum">
              <a:rPr lang="en-US" smtClean="0"/>
              <a:t>4</a:t>
            </a:fld>
            <a:endParaRPr lang="en-US"/>
          </a:p>
        </p:txBody>
      </p:sp>
    </p:spTree>
    <p:extLst>
      <p:ext uri="{BB962C8B-B14F-4D97-AF65-F5344CB8AC3E}">
        <p14:creationId xmlns:p14="http://schemas.microsoft.com/office/powerpoint/2010/main" val="2103652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buNone/>
            </a:pPr>
            <a:r>
              <a:rPr lang="en-GB" sz="1200" dirty="0"/>
              <a:t>Understanding how the different drivers interact to influence agrifood systems’ activities and their performance implied massive cross- and </a:t>
            </a:r>
            <a:r>
              <a:rPr lang="en-GB" sz="1200" baseline="0" dirty="0"/>
              <a:t> </a:t>
            </a:r>
            <a:r>
              <a:rPr lang="en-GB" sz="1200" dirty="0"/>
              <a:t>inter-disciplinary work. Chapter 1 of the report zooms on such analyses.</a:t>
            </a:r>
          </a:p>
          <a:p>
            <a:pPr marL="0" indent="0">
              <a:lnSpc>
                <a:spcPct val="100000"/>
              </a:lnSpc>
              <a:buNone/>
            </a:pPr>
            <a:r>
              <a:rPr lang="en-GB" sz="1200" dirty="0"/>
              <a:t>   </a:t>
            </a:r>
          </a:p>
          <a:p>
            <a:pPr marL="0" indent="0">
              <a:lnSpc>
                <a:spcPct val="100000"/>
              </a:lnSpc>
              <a:buNone/>
            </a:pPr>
            <a:r>
              <a:rPr lang="en-GB" sz="1200" dirty="0"/>
              <a:t>The analyses of trends of key variables and indicators allowed detecting “</a:t>
            </a:r>
            <a:r>
              <a:rPr lang="en-GB" sz="1200" b="1" dirty="0"/>
              <a:t>weak signals”</a:t>
            </a:r>
            <a:r>
              <a:rPr lang="en-GB" sz="1200" dirty="0"/>
              <a:t> of possible futures, that is events and occurrences already observable that may magnify and deepen enough to determine future patterns of agrifood systems.     </a:t>
            </a:r>
            <a:endParaRPr lang="en-US" sz="1200" dirty="0"/>
          </a:p>
          <a:p>
            <a:pPr marL="0" indent="0">
              <a:lnSpc>
                <a:spcPct val="100000"/>
              </a:lnSpc>
              <a:buNone/>
            </a:pPr>
            <a:r>
              <a:rPr lang="en-GB" sz="1200" dirty="0"/>
              <a:t>In many instances, </a:t>
            </a:r>
            <a:r>
              <a:rPr lang="en-GB" sz="1200" b="1" dirty="0"/>
              <a:t>historical trends </a:t>
            </a:r>
            <a:r>
              <a:rPr lang="en-GB" sz="1200" dirty="0"/>
              <a:t>have been compared with </a:t>
            </a:r>
            <a:r>
              <a:rPr lang="en-GB" sz="1200" b="1" dirty="0"/>
              <a:t>projections</a:t>
            </a:r>
            <a:r>
              <a:rPr lang="en-GB" sz="1200" dirty="0"/>
              <a:t> found in literature and in previous FAO’s works.  Although the scenarios in this report are depicted in </a:t>
            </a:r>
            <a:r>
              <a:rPr lang="en-GB" sz="1200" b="1" dirty="0"/>
              <a:t>qualitative </a:t>
            </a:r>
            <a:r>
              <a:rPr lang="en-GB" sz="1200" dirty="0"/>
              <a:t>terms, massive </a:t>
            </a:r>
            <a:r>
              <a:rPr lang="en-GB" sz="1200" b="1" dirty="0"/>
              <a:t>quantitative</a:t>
            </a:r>
            <a:r>
              <a:rPr lang="en-GB" sz="1200" dirty="0"/>
              <a:t> data have been used.    </a:t>
            </a:r>
            <a:endParaRPr lang="en-US" sz="1200" dirty="0"/>
          </a:p>
          <a:p>
            <a:pPr marL="0" indent="0">
              <a:lnSpc>
                <a:spcPct val="100000"/>
              </a:lnSpc>
              <a:buNone/>
            </a:pPr>
            <a:r>
              <a:rPr lang="en-GB" sz="1200" dirty="0"/>
              <a:t>To make the report FOFA - Drivers and triggers of transformation, a live product, the data analysed are shared are available through a </a:t>
            </a:r>
            <a:r>
              <a:rPr lang="en-GB" sz="1200" b="1" dirty="0">
                <a:hlinkClick r:id="rId3"/>
              </a:rPr>
              <a:t>web-based data dashboard</a:t>
            </a:r>
            <a:r>
              <a:rPr lang="en-GB" sz="1200" dirty="0"/>
              <a:t>, that allows to replicate the figures of the report and much more: </a:t>
            </a:r>
          </a:p>
        </p:txBody>
      </p:sp>
      <p:sp>
        <p:nvSpPr>
          <p:cNvPr id="4" name="Slide Number Placeholder 3"/>
          <p:cNvSpPr>
            <a:spLocks noGrp="1"/>
          </p:cNvSpPr>
          <p:nvPr>
            <p:ph type="sldNum" sz="quarter" idx="5"/>
          </p:nvPr>
        </p:nvSpPr>
        <p:spPr/>
        <p:txBody>
          <a:bodyPr/>
          <a:lstStyle/>
          <a:p>
            <a:fld id="{8CAF17F4-7530-4F1B-989D-7D8FE5FAB12A}" type="slidenum">
              <a:rPr lang="en-US" smtClean="0"/>
              <a:t>5</a:t>
            </a:fld>
            <a:endParaRPr lang="en-US"/>
          </a:p>
        </p:txBody>
      </p:sp>
    </p:spTree>
    <p:extLst>
      <p:ext uri="{BB962C8B-B14F-4D97-AF65-F5344CB8AC3E}">
        <p14:creationId xmlns:p14="http://schemas.microsoft.com/office/powerpoint/2010/main" val="180550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“four betters” are paired to allow for visualization under some assumptions. Better nutrition is assumed to be a dimension of better</a:t>
            </a:r>
          </a:p>
          <a:p>
            <a:r>
              <a:rPr lang="en-US" sz="1200" b="0" i="0" u="none" strike="noStrike" kern="1200" baseline="0" dirty="0">
                <a:solidFill>
                  <a:schemeClr val="tx1"/>
                </a:solidFill>
                <a:latin typeface="+mn-lt"/>
                <a:ea typeface="+mn-ea"/>
                <a:cs typeface="+mn-cs"/>
              </a:rPr>
              <a:t>life and to be positively correlated with it if the other dimensions are kept constant. Better production is assumed to be an important contributor</a:t>
            </a:r>
          </a:p>
          <a:p>
            <a:r>
              <a:rPr lang="en-US" sz="1200" b="0" i="0" u="none" strike="noStrike" kern="1200" baseline="0" dirty="0">
                <a:solidFill>
                  <a:schemeClr val="tx1"/>
                </a:solidFill>
                <a:latin typeface="+mn-lt"/>
                <a:ea typeface="+mn-ea"/>
                <a:cs typeface="+mn-cs"/>
              </a:rPr>
              <a:t>to better environment and to be positively correlated with it if other factors affecting the environmental quality are kept constant. Note that the</a:t>
            </a:r>
          </a:p>
          <a:p>
            <a:r>
              <a:rPr lang="en-US" sz="1200" b="0" i="0" u="none" strike="noStrike" kern="1200" baseline="0" dirty="0">
                <a:solidFill>
                  <a:schemeClr val="tx1"/>
                </a:solidFill>
                <a:latin typeface="+mn-lt"/>
                <a:ea typeface="+mn-ea"/>
                <a:cs typeface="+mn-cs"/>
              </a:rPr>
              <a:t>“end-states” of the scenarios in the space of the “four betters” are placed for illustrative purposes, just to portray the relative position of each</a:t>
            </a:r>
          </a:p>
          <a:p>
            <a:r>
              <a:rPr lang="en-US" sz="1200" b="0" i="0" u="none" strike="noStrike" kern="1200" baseline="0" dirty="0">
                <a:solidFill>
                  <a:schemeClr val="tx1"/>
                </a:solidFill>
                <a:latin typeface="+mn-lt"/>
                <a:ea typeface="+mn-ea"/>
                <a:cs typeface="+mn-cs"/>
              </a:rPr>
              <a:t>scenario with respect to the others.</a:t>
            </a:r>
          </a:p>
          <a:p>
            <a:endParaRPr lang="en-GB" sz="1200" b="0" i="0" u="none" strike="noStrike" kern="1200" baseline="0" dirty="0">
              <a:solidFill>
                <a:schemeClr val="tx1"/>
              </a:solidFill>
              <a:latin typeface="+mn-lt"/>
              <a:ea typeface="+mn-ea"/>
              <a:cs typeface="+mn-cs"/>
            </a:endParaRPr>
          </a:p>
          <a:p>
            <a:pPr rtl="0" eaLnBrk="1" fontAlgn="t" latinLnBrk="0" hangingPunct="1"/>
            <a:r>
              <a:rPr lang="en-GB" sz="1200" b="1" i="0" u="none" strike="noStrike" kern="1200" dirty="0">
                <a:solidFill>
                  <a:schemeClr val="tx1"/>
                </a:solidFill>
                <a:effectLst/>
                <a:latin typeface="+mn-lt"/>
                <a:ea typeface="+mn-ea"/>
                <a:cs typeface="+mn-cs"/>
              </a:rPr>
              <a:t>More of the same (MOS). </a:t>
            </a:r>
            <a:r>
              <a:rPr lang="en-GB" sz="1200" b="0" i="0" u="none" strike="noStrike" kern="1200" dirty="0">
                <a:solidFill>
                  <a:schemeClr val="tx1"/>
                </a:solidFill>
                <a:effectLst/>
                <a:latin typeface="+mn-lt"/>
                <a:ea typeface="+mn-ea"/>
                <a:cs typeface="+mn-cs"/>
              </a:rPr>
              <a:t>Muddling through reactions to events and crises, while doing just enough to avoid systemic collapses, led to degradation of agrifood systems sustainability and to poor living conditions for a large number of people, thus increasing the long-run likelihood of systemic failures.</a:t>
            </a:r>
            <a:endParaRPr lang="en-US" sz="1200" b="0" i="0" u="none" strike="noStrike" kern="1200" dirty="0">
              <a:solidFill>
                <a:schemeClr val="tx1"/>
              </a:solidFill>
              <a:effectLst/>
              <a:latin typeface="+mn-lt"/>
              <a:ea typeface="+mn-ea"/>
              <a:cs typeface="+mn-cs"/>
            </a:endParaRPr>
          </a:p>
          <a:p>
            <a:pPr rtl="0" eaLnBrk="1" fontAlgn="t" latinLnBrk="0" hangingPunct="1"/>
            <a:r>
              <a:rPr lang="en-GB" sz="1200" b="1" i="0" u="none" strike="noStrike" kern="1200" dirty="0">
                <a:solidFill>
                  <a:schemeClr val="tx1"/>
                </a:solidFill>
                <a:effectLst/>
                <a:latin typeface="+mn-lt"/>
                <a:ea typeface="+mn-ea"/>
                <a:cs typeface="+mn-cs"/>
              </a:rPr>
              <a:t>Adjusted future (AFU)</a:t>
            </a:r>
            <a:r>
              <a:rPr lang="en-GB" sz="1200" b="0" i="0" u="none" strike="noStrike" kern="1200" dirty="0">
                <a:solidFill>
                  <a:schemeClr val="tx1"/>
                </a:solidFill>
                <a:effectLst/>
                <a:latin typeface="+mn-lt"/>
                <a:ea typeface="+mn-ea"/>
                <a:cs typeface="+mn-cs"/>
              </a:rPr>
              <a:t>. Some moves towards sustainable agrifood systems were triggered in an attempt to achieve Agenda 2030 goals and some improvements in terms of well-being were obtained, but the lack of overall sustainability and systemic resilience hampered their maintenance in the long run. </a:t>
            </a:r>
            <a:endParaRPr lang="en-US" sz="1200" b="0" i="0" u="none" strike="noStrike" kern="1200" dirty="0">
              <a:solidFill>
                <a:schemeClr val="tx1"/>
              </a:solidFill>
              <a:effectLst/>
              <a:latin typeface="+mn-lt"/>
              <a:ea typeface="+mn-ea"/>
              <a:cs typeface="+mn-cs"/>
            </a:endParaRPr>
          </a:p>
          <a:p>
            <a:pPr rtl="0" eaLnBrk="1" fontAlgn="t" latinLnBrk="0" hangingPunct="1"/>
            <a:r>
              <a:rPr lang="en-GB" sz="1200" b="1" i="0" u="none" strike="noStrike" kern="1200" dirty="0">
                <a:solidFill>
                  <a:schemeClr val="tx1"/>
                </a:solidFill>
                <a:effectLst/>
                <a:latin typeface="+mn-lt"/>
                <a:ea typeface="+mn-ea"/>
                <a:cs typeface="+mn-cs"/>
              </a:rPr>
              <a:t>Race to the bottom</a:t>
            </a:r>
            <a:r>
              <a:rPr lang="en-GB" sz="1200" b="0" i="0" u="none" strike="noStrike" kern="1200" dirty="0">
                <a:solidFill>
                  <a:schemeClr val="tx1"/>
                </a:solidFill>
                <a:effectLst/>
                <a:latin typeface="+mn-lt"/>
                <a:ea typeface="+mn-ea"/>
                <a:cs typeface="+mn-cs"/>
              </a:rPr>
              <a:t> </a:t>
            </a:r>
            <a:r>
              <a:rPr lang="en-GB" sz="1200" b="1" i="0" u="none" strike="noStrike" kern="1200" dirty="0">
                <a:solidFill>
                  <a:schemeClr val="tx1"/>
                </a:solidFill>
                <a:effectLst/>
                <a:latin typeface="+mn-lt"/>
                <a:ea typeface="+mn-ea"/>
                <a:cs typeface="+mn-cs"/>
              </a:rPr>
              <a:t>(RAB).</a:t>
            </a:r>
            <a:r>
              <a:rPr lang="en-GB" sz="1200" b="0" i="0" u="none" strike="noStrike" kern="1200" dirty="0">
                <a:solidFill>
                  <a:schemeClr val="tx1"/>
                </a:solidFill>
                <a:effectLst/>
                <a:latin typeface="+mn-lt"/>
                <a:ea typeface="+mn-ea"/>
                <a:cs typeface="+mn-cs"/>
              </a:rPr>
              <a:t> Gravely ill-incentivized decisions led the world to the worst version of itself after the collapse of substantial parts of socioeconomic, environmental and agrifood systems with costly and almost irreversible consequences for a very large number of people and ecosystems.</a:t>
            </a:r>
            <a:endParaRPr lang="en-US" sz="1200" b="0" i="0" u="none" strike="noStrike" kern="1200" dirty="0">
              <a:solidFill>
                <a:schemeClr val="tx1"/>
              </a:solidFill>
              <a:effectLst/>
              <a:latin typeface="+mn-lt"/>
              <a:ea typeface="+mn-ea"/>
              <a:cs typeface="+mn-cs"/>
            </a:endParaRPr>
          </a:p>
          <a:p>
            <a:pPr rtl="0" eaLnBrk="1" fontAlgn="t" latinLnBrk="0" hangingPunct="1"/>
            <a:r>
              <a:rPr lang="en-GB" sz="1200" b="1" i="0" u="none" strike="noStrike" kern="1200" dirty="0">
                <a:solidFill>
                  <a:schemeClr val="tx1"/>
                </a:solidFill>
                <a:effectLst/>
                <a:latin typeface="+mn-lt"/>
                <a:ea typeface="+mn-ea"/>
                <a:cs typeface="+mn-cs"/>
              </a:rPr>
              <a:t>Trading off for sustainability (TOS). </a:t>
            </a:r>
            <a:r>
              <a:rPr lang="en-GB" sz="1200" b="0" i="0" u="none" strike="noStrike" kern="1200" dirty="0">
                <a:solidFill>
                  <a:schemeClr val="tx1"/>
                </a:solidFill>
                <a:effectLst/>
                <a:latin typeface="+mn-lt"/>
                <a:ea typeface="+mn-ea"/>
                <a:cs typeface="+mn-cs"/>
              </a:rPr>
              <a:t>Awareness, education, social commitment, sense of responsibility and participation triggered new power relationships, and shifted the development paradigm in most countries. Gross domestic product (GDP) growth was traded off for inclusiveness, resilience and sustainability of agrifood, socioeconomic and environmental systems. </a:t>
            </a:r>
            <a:endParaRPr lang="en-US" sz="1200" b="0" i="0" u="none" strike="noStrike"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8CAF17F4-7530-4F1B-989D-7D8FE5FAB12A}" type="slidenum">
              <a:rPr lang="en-US" smtClean="0"/>
              <a:t>7</a:t>
            </a:fld>
            <a:endParaRPr lang="en-US"/>
          </a:p>
        </p:txBody>
      </p:sp>
    </p:spTree>
    <p:extLst>
      <p:ext uri="{BB962C8B-B14F-4D97-AF65-F5344CB8AC3E}">
        <p14:creationId xmlns:p14="http://schemas.microsoft.com/office/powerpoint/2010/main" val="1638957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8CAF17F4-7530-4F1B-989D-7D8FE5FAB12A}" type="slidenum">
              <a:rPr lang="en-US" smtClean="0"/>
              <a:t>8</a:t>
            </a:fld>
            <a:endParaRPr lang="en-US"/>
          </a:p>
        </p:txBody>
      </p:sp>
    </p:spTree>
    <p:extLst>
      <p:ext uri="{BB962C8B-B14F-4D97-AF65-F5344CB8AC3E}">
        <p14:creationId xmlns:p14="http://schemas.microsoft.com/office/powerpoint/2010/main" val="3008203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8CAF17F4-7530-4F1B-989D-7D8FE5FAB12A}" type="slidenum">
              <a:rPr lang="en-US" smtClean="0"/>
              <a:t>9</a:t>
            </a:fld>
            <a:endParaRPr lang="en-US"/>
          </a:p>
        </p:txBody>
      </p:sp>
    </p:spTree>
    <p:extLst>
      <p:ext uri="{BB962C8B-B14F-4D97-AF65-F5344CB8AC3E}">
        <p14:creationId xmlns:p14="http://schemas.microsoft.com/office/powerpoint/2010/main" val="2251918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B9755A-00F5-4F14-A08B-3803D1F8BF6C}" type="slidenum">
              <a:rPr lang="en-GB" smtClean="0"/>
              <a:t>10</a:t>
            </a:fld>
            <a:endParaRPr lang="en-GB"/>
          </a:p>
        </p:txBody>
      </p:sp>
    </p:spTree>
    <p:extLst>
      <p:ext uri="{BB962C8B-B14F-4D97-AF65-F5344CB8AC3E}">
        <p14:creationId xmlns:p14="http://schemas.microsoft.com/office/powerpoint/2010/main" val="127874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357BE0F3-3315-C149-AF7F-C5AE706305A3}" type="datetimeFigureOut">
              <a:rPr lang="en-GB" smtClean="0"/>
              <a:t>02/12/2022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E0B1040-8BC3-FF40-B051-FAD7B93FED51}" type="slidenum">
              <a:rPr lang="en-GB" smtClean="0"/>
              <a:t>‹#›</a:t>
            </a:fld>
            <a:endParaRPr lang="en-GB"/>
          </a:p>
        </p:txBody>
      </p:sp>
    </p:spTree>
    <p:extLst>
      <p:ext uri="{BB962C8B-B14F-4D97-AF65-F5344CB8AC3E}">
        <p14:creationId xmlns:p14="http://schemas.microsoft.com/office/powerpoint/2010/main" val="191243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E583DDF-CA54-461A-A486-592D2374C532}"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70451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E583DDF-CA54-461A-A486-592D2374C532}"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944845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9" name="Title 1"/>
          <p:cNvSpPr>
            <a:spLocks noGrp="1"/>
          </p:cNvSpPr>
          <p:nvPr>
            <p:ph type="title"/>
          </p:nvPr>
        </p:nvSpPr>
        <p:spPr>
          <a:xfrm>
            <a:off x="1391055" y="933854"/>
            <a:ext cx="7784750" cy="408563"/>
          </a:xfrm>
          <a:prstGeom prst="rect">
            <a:avLst/>
          </a:prstGeom>
        </p:spPr>
        <p:txBody>
          <a:bodyPr>
            <a:normAutofit fontScale="90000"/>
          </a:bodyPr>
          <a:lstStyle/>
          <a:p>
            <a:endParaRPr lang="en-US" dirty="0"/>
          </a:p>
        </p:txBody>
      </p:sp>
    </p:spTree>
    <p:extLst>
      <p:ext uri="{BB962C8B-B14F-4D97-AF65-F5344CB8AC3E}">
        <p14:creationId xmlns:p14="http://schemas.microsoft.com/office/powerpoint/2010/main" val="2302109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9" name="Title 1"/>
          <p:cNvSpPr>
            <a:spLocks noGrp="1"/>
          </p:cNvSpPr>
          <p:nvPr>
            <p:ph type="title"/>
          </p:nvPr>
        </p:nvSpPr>
        <p:spPr>
          <a:xfrm>
            <a:off x="1391055" y="933854"/>
            <a:ext cx="7784750" cy="408563"/>
          </a:xfrm>
          <a:prstGeom prst="rect">
            <a:avLst/>
          </a:prstGeom>
        </p:spPr>
        <p:txBody>
          <a:bodyPr>
            <a:normAutofit fontScale="90000"/>
          </a:bodyPr>
          <a:lstStyle/>
          <a:p>
            <a:endParaRPr lang="en-US" dirty="0"/>
          </a:p>
        </p:txBody>
      </p:sp>
    </p:spTree>
    <p:extLst>
      <p:ext uri="{BB962C8B-B14F-4D97-AF65-F5344CB8AC3E}">
        <p14:creationId xmlns:p14="http://schemas.microsoft.com/office/powerpoint/2010/main" val="14147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1755"/>
            <a:ext cx="11353800" cy="900000"/>
          </a:xfrm>
          <a:solidFill>
            <a:schemeClr val="accent5">
              <a:lumMod val="20000"/>
              <a:lumOff val="80000"/>
            </a:schemeClr>
          </a:solidFill>
        </p:spPr>
        <p:txBody>
          <a:bodyPr>
            <a:noAutofit/>
          </a:bodyPr>
          <a:lstStyle>
            <a:lvl1pPr marL="230188" indent="0">
              <a:tabLst/>
              <a:defRPr sz="2800" b="1">
                <a:solidFill>
                  <a:srgbClr val="005B9D"/>
                </a:solidFill>
              </a:defRPr>
            </a:lvl1pPr>
          </a:lstStyle>
          <a:p>
            <a:r>
              <a:rPr lang="en-GB" dirty="0"/>
              <a:t>Click to edit Master title style</a:t>
            </a:r>
            <a:endParaRPr lang="en-US" dirty="0"/>
          </a:p>
        </p:txBody>
      </p:sp>
      <p:sp>
        <p:nvSpPr>
          <p:cNvPr id="3" name="Content Placeholder 2"/>
          <p:cNvSpPr>
            <a:spLocks noGrp="1"/>
          </p:cNvSpPr>
          <p:nvPr>
            <p:ph idx="1"/>
          </p:nvPr>
        </p:nvSpPr>
        <p:spPr>
          <a:xfrm>
            <a:off x="838200" y="1562581"/>
            <a:ext cx="10515600" cy="4807737"/>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Rectangle 6">
            <a:extLst>
              <a:ext uri="{FF2B5EF4-FFF2-40B4-BE49-F238E27FC236}">
                <a16:creationId xmlns:a16="http://schemas.microsoft.com/office/drawing/2014/main" id="{27059987-562F-C94E-B80C-9767AE702AB5}"/>
              </a:ext>
            </a:extLst>
          </p:cNvPr>
          <p:cNvSpPr/>
          <p:nvPr userDrawn="1"/>
        </p:nvSpPr>
        <p:spPr>
          <a:xfrm>
            <a:off x="0" y="0"/>
            <a:ext cx="720000" cy="900000"/>
          </a:xfrm>
          <a:prstGeom prst="rect">
            <a:avLst/>
          </a:prstGeom>
          <a:solidFill>
            <a:srgbClr val="005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04920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24157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0A879FD0-C37A-4F50-8F3B-5FA0D9D0B42F}"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18119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E583DDF-CA54-461A-A486-592D2374C532}"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64605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E583DDF-CA54-461A-A486-592D2374C532}" type="datetimeFigureOut">
              <a:rPr lang="en-US" smtClean="0"/>
              <a:t>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902397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583DDF-CA54-461A-A486-592D2374C532}" type="datetimeFigureOut">
              <a:rPr lang="en-US" smtClean="0"/>
              <a:t>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58467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159952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71B63-5190-4171-B0A0-599FD2E1A25C}" type="slidenum">
              <a:rPr lang="en-US" smtClean="0"/>
              <a:t>‹#›</a:t>
            </a:fld>
            <a:endParaRPr lang="en-US"/>
          </a:p>
        </p:txBody>
      </p:sp>
    </p:spTree>
    <p:extLst>
      <p:ext uri="{BB962C8B-B14F-4D97-AF65-F5344CB8AC3E}">
        <p14:creationId xmlns:p14="http://schemas.microsoft.com/office/powerpoint/2010/main" val="270629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583DDF-CA54-461A-A486-592D2374C532}" type="datetimeFigureOut">
              <a:rPr lang="en-US" smtClean="0"/>
              <a:pPr/>
              <a:t>12/2/2022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71B63-5190-4171-B0A0-599FD2E1A25C}" type="slidenum">
              <a:rPr lang="en-US" smtClean="0"/>
              <a:t>‹#›</a:t>
            </a:fld>
            <a:endParaRPr lang="en-US"/>
          </a:p>
        </p:txBody>
      </p:sp>
    </p:spTree>
    <p:extLst>
      <p:ext uri="{BB962C8B-B14F-4D97-AF65-F5344CB8AC3E}">
        <p14:creationId xmlns:p14="http://schemas.microsoft.com/office/powerpoint/2010/main" val="2697782031"/>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661"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4060/cc0959e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hyperlink" Target="http://www.fao.org/global-perspectives-studies/fofa" TargetMode="External"/><Relationship Id="rId4" Type="http://schemas.openxmlformats.org/officeDocument/2006/relationships/hyperlink" Target="http://www.fao.org/global-perspectives-studies/fofa-dtt-dashboard"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foodandagricultureorganization.shinyapps.io/FOFA-DTT/"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1A649ABF-6D77-DA9A-0D40-4A4A38F84304}"/>
              </a:ext>
            </a:extLst>
          </p:cNvPr>
          <p:cNvSpPr txBox="1">
            <a:spLocks/>
          </p:cNvSpPr>
          <p:nvPr/>
        </p:nvSpPr>
        <p:spPr>
          <a:xfrm>
            <a:off x="628650" y="3259654"/>
            <a:ext cx="7572685" cy="1660235"/>
          </a:xfrm>
          <a:prstGeom prst="rect">
            <a:avLst/>
          </a:prstGeom>
          <a:solidFill>
            <a:srgbClr val="005B9D"/>
          </a:solidFill>
        </p:spPr>
        <p:txBody>
          <a:bodyPr vert="horz" lIns="91440" tIns="72000" rIns="91440" bIns="45720" rtlCol="0" anchor="t">
            <a:noAutofit/>
          </a:bodyPr>
          <a:lstStyle>
            <a:lvl1pPr marL="172641" indent="0" algn="ctr" defTabSz="685800" rtl="0" eaLnBrk="1" latinLnBrk="0" hangingPunct="1">
              <a:lnSpc>
                <a:spcPct val="90000"/>
              </a:lnSpc>
              <a:spcBef>
                <a:spcPct val="0"/>
              </a:spcBef>
              <a:buNone/>
              <a:tabLst/>
              <a:defRPr sz="2100" b="1" kern="1200">
                <a:solidFill>
                  <a:srgbClr val="005B9D"/>
                </a:solidFill>
                <a:latin typeface="+mj-lt"/>
                <a:ea typeface="+mj-ea"/>
                <a:cs typeface="+mj-cs"/>
              </a:defRPr>
            </a:lvl1pPr>
          </a:lstStyle>
          <a:p>
            <a:pPr>
              <a:lnSpc>
                <a:spcPct val="100000"/>
              </a:lnSpc>
              <a:spcBef>
                <a:spcPts val="600"/>
              </a:spcBef>
            </a:pPr>
            <a:endParaRPr lang="en-US" sz="3600" dirty="0">
              <a:solidFill>
                <a:schemeClr val="bg1"/>
              </a:solidFill>
            </a:endParaRPr>
          </a:p>
        </p:txBody>
      </p:sp>
      <p:sp>
        <p:nvSpPr>
          <p:cNvPr id="3" name="Subtitle 2"/>
          <p:cNvSpPr>
            <a:spLocks noGrp="1"/>
          </p:cNvSpPr>
          <p:nvPr>
            <p:ph type="subTitle" idx="1"/>
          </p:nvPr>
        </p:nvSpPr>
        <p:spPr>
          <a:xfrm>
            <a:off x="678978" y="5152292"/>
            <a:ext cx="9989022" cy="1187513"/>
          </a:xfrm>
        </p:spPr>
        <p:txBody>
          <a:bodyPr>
            <a:normAutofit fontScale="77500" lnSpcReduction="20000"/>
          </a:bodyPr>
          <a:lstStyle/>
          <a:p>
            <a:pPr algn="l"/>
            <a:r>
              <a:rPr lang="en-US" sz="2000" b="1" dirty="0">
                <a:solidFill>
                  <a:schemeClr val="tx1">
                    <a:lumMod val="50000"/>
                    <a:lumOff val="50000"/>
                  </a:schemeClr>
                </a:solidFill>
                <a:latin typeface="+mn-lt"/>
              </a:rPr>
              <a:t>Lorenzo Giovanni Bellù</a:t>
            </a:r>
          </a:p>
          <a:p>
            <a:pPr algn="l"/>
            <a:r>
              <a:rPr lang="en-US" sz="2000" dirty="0">
                <a:solidFill>
                  <a:schemeClr val="tx1">
                    <a:lumMod val="50000"/>
                    <a:lumOff val="50000"/>
                  </a:schemeClr>
                </a:solidFill>
                <a:latin typeface="+mn-lt"/>
              </a:rPr>
              <a:t>Senior Economist, FAO</a:t>
            </a:r>
          </a:p>
          <a:p>
            <a:pPr algn="l"/>
            <a:endParaRPr lang="en-US" sz="2000" b="1" dirty="0">
              <a:solidFill>
                <a:schemeClr val="tx1">
                  <a:lumMod val="50000"/>
                  <a:lumOff val="50000"/>
                </a:schemeClr>
              </a:solidFill>
            </a:endParaRPr>
          </a:p>
          <a:p>
            <a:pPr algn="l"/>
            <a:r>
              <a:rPr lang="en-US" sz="2000" dirty="0">
                <a:solidFill>
                  <a:schemeClr val="tx1">
                    <a:lumMod val="50000"/>
                    <a:lumOff val="50000"/>
                  </a:schemeClr>
                </a:solidFill>
                <a:latin typeface="+mn-lt"/>
              </a:rPr>
              <a:t>2 December 2022</a:t>
            </a:r>
          </a:p>
        </p:txBody>
      </p:sp>
      <p:pic>
        <p:nvPicPr>
          <p:cNvPr id="15" name="Picture 14">
            <a:extLst>
              <a:ext uri="{FF2B5EF4-FFF2-40B4-BE49-F238E27FC236}">
                <a16:creationId xmlns:a16="http://schemas.microsoft.com/office/drawing/2014/main" id="{D4107A56-7041-E6D3-5692-6234881648DE}"/>
              </a:ext>
            </a:extLst>
          </p:cNvPr>
          <p:cNvPicPr/>
          <p:nvPr/>
        </p:nvPicPr>
        <p:blipFill>
          <a:blip r:embed="rId3">
            <a:extLst>
              <a:ext uri="{28A0092B-C50C-407E-A947-70E740481C1C}">
                <a14:useLocalDpi xmlns:a14="http://schemas.microsoft.com/office/drawing/2010/main" val="0"/>
              </a:ext>
            </a:extLst>
          </a:blip>
          <a:stretch>
            <a:fillRect/>
          </a:stretch>
        </p:blipFill>
        <p:spPr>
          <a:xfrm>
            <a:off x="450186" y="195685"/>
            <a:ext cx="2566454" cy="1032998"/>
          </a:xfrm>
          <a:prstGeom prst="rect">
            <a:avLst/>
          </a:prstGeom>
        </p:spPr>
      </p:pic>
      <p:sp>
        <p:nvSpPr>
          <p:cNvPr id="16" name="Title 1">
            <a:extLst>
              <a:ext uri="{FF2B5EF4-FFF2-40B4-BE49-F238E27FC236}">
                <a16:creationId xmlns:a16="http://schemas.microsoft.com/office/drawing/2014/main" id="{692CBE30-AF77-AB93-4A24-31446BFE648F}"/>
              </a:ext>
            </a:extLst>
          </p:cNvPr>
          <p:cNvSpPr txBox="1">
            <a:spLocks/>
          </p:cNvSpPr>
          <p:nvPr/>
        </p:nvSpPr>
        <p:spPr>
          <a:xfrm>
            <a:off x="628650" y="1362079"/>
            <a:ext cx="7572685" cy="1764180"/>
          </a:xfrm>
          <a:prstGeom prst="rect">
            <a:avLst/>
          </a:prstGeom>
          <a:solidFill>
            <a:schemeClr val="accent5">
              <a:lumMod val="20000"/>
              <a:lumOff val="80000"/>
            </a:schemeClr>
          </a:solidFill>
        </p:spPr>
        <p:txBody>
          <a:bodyPr vert="horz" lIns="91440" tIns="72000" rIns="91440" bIns="45720" rtlCol="0" anchor="ctr">
            <a:noAutofit/>
          </a:bodyPr>
          <a:lstStyle>
            <a:lvl1pPr marL="172641" indent="0" algn="ctr" defTabSz="685800" rtl="0" eaLnBrk="1" latinLnBrk="0" hangingPunct="1">
              <a:lnSpc>
                <a:spcPct val="90000"/>
              </a:lnSpc>
              <a:spcBef>
                <a:spcPct val="0"/>
              </a:spcBef>
              <a:buNone/>
              <a:tabLst/>
              <a:defRPr sz="2100" b="1" kern="1200">
                <a:solidFill>
                  <a:srgbClr val="005B9D"/>
                </a:solidFill>
                <a:latin typeface="+mj-lt"/>
                <a:ea typeface="+mj-ea"/>
                <a:cs typeface="+mj-cs"/>
              </a:defRPr>
            </a:lvl1pPr>
          </a:lstStyle>
          <a:p>
            <a:pPr>
              <a:lnSpc>
                <a:spcPct val="100000"/>
              </a:lnSpc>
              <a:spcBef>
                <a:spcPts val="600"/>
              </a:spcBef>
            </a:pPr>
            <a:r>
              <a:rPr lang="en-US" sz="3500" dirty="0"/>
              <a:t>The future of food and agriculture</a:t>
            </a:r>
            <a:r>
              <a:rPr lang="en-US" sz="3600" dirty="0"/>
              <a:t/>
            </a:r>
            <a:br>
              <a:rPr lang="en-US" sz="3600" dirty="0"/>
            </a:br>
            <a:r>
              <a:rPr lang="en-US" sz="2800" dirty="0"/>
              <a:t>Drivers and triggers for transformation</a:t>
            </a:r>
          </a:p>
        </p:txBody>
      </p:sp>
      <p:sp>
        <p:nvSpPr>
          <p:cNvPr id="17" name="Rectangle 16">
            <a:extLst>
              <a:ext uri="{FF2B5EF4-FFF2-40B4-BE49-F238E27FC236}">
                <a16:creationId xmlns:a16="http://schemas.microsoft.com/office/drawing/2014/main" id="{08F8C4A8-658C-1307-8AAD-FB55E8DBCDDC}"/>
              </a:ext>
            </a:extLst>
          </p:cNvPr>
          <p:cNvSpPr/>
          <p:nvPr/>
        </p:nvSpPr>
        <p:spPr>
          <a:xfrm>
            <a:off x="0" y="1362079"/>
            <a:ext cx="540000" cy="675000"/>
          </a:xfrm>
          <a:prstGeom prst="rect">
            <a:avLst/>
          </a:prstGeom>
          <a:solidFill>
            <a:srgbClr val="005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13" name="Picture 12" descr="Graphical user interface, text, application&#10;&#10;Description automatically generated">
            <a:extLst>
              <a:ext uri="{FF2B5EF4-FFF2-40B4-BE49-F238E27FC236}">
                <a16:creationId xmlns:a16="http://schemas.microsoft.com/office/drawing/2014/main" id="{1DE838DE-B83F-B4ED-A76F-4FD562204F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9985" y="371531"/>
            <a:ext cx="3559763" cy="5152516"/>
          </a:xfrm>
          <a:prstGeom prst="rect">
            <a:avLst/>
          </a:prstGeom>
        </p:spPr>
      </p:pic>
      <p:pic>
        <p:nvPicPr>
          <p:cNvPr id="20" name="Picture 19">
            <a:extLst>
              <a:ext uri="{FF2B5EF4-FFF2-40B4-BE49-F238E27FC236}">
                <a16:creationId xmlns:a16="http://schemas.microsoft.com/office/drawing/2014/main" id="{C3B84121-C855-6A7A-C579-65E68714AE77}"/>
              </a:ext>
            </a:extLst>
          </p:cNvPr>
          <p:cNvPicPr>
            <a:picLocks noChangeAspect="1"/>
          </p:cNvPicPr>
          <p:nvPr/>
        </p:nvPicPr>
        <p:blipFill>
          <a:blip r:embed="rId5"/>
          <a:stretch>
            <a:fillRect/>
          </a:stretch>
        </p:blipFill>
        <p:spPr>
          <a:xfrm>
            <a:off x="3037113" y="3746871"/>
            <a:ext cx="2616200" cy="685800"/>
          </a:xfrm>
          <a:prstGeom prst="rect">
            <a:avLst/>
          </a:prstGeom>
        </p:spPr>
      </p:pic>
    </p:spTree>
    <p:extLst>
      <p:ext uri="{BB962C8B-B14F-4D97-AF65-F5344CB8AC3E}">
        <p14:creationId xmlns:p14="http://schemas.microsoft.com/office/powerpoint/2010/main" val="2337004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8355256-1E5A-F944-8749-80EDE5215F16}"/>
              </a:ext>
            </a:extLst>
          </p:cNvPr>
          <p:cNvSpPr/>
          <p:nvPr/>
        </p:nvSpPr>
        <p:spPr>
          <a:xfrm>
            <a:off x="862013" y="2213930"/>
            <a:ext cx="6716956" cy="3949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3"/>
          <p:cNvSpPr>
            <a:spLocks noGrp="1"/>
          </p:cNvSpPr>
          <p:nvPr>
            <p:ph type="title"/>
          </p:nvPr>
        </p:nvSpPr>
        <p:spPr>
          <a:xfrm>
            <a:off x="838199" y="340274"/>
            <a:ext cx="6716956" cy="1760593"/>
          </a:xfrm>
        </p:spPr>
        <p:txBody>
          <a:bodyPr/>
          <a:lstStyle/>
          <a:p>
            <a:r>
              <a:rPr lang="en-GB" dirty="0"/>
              <a:t>The future of food and agriculture: stay tuned</a:t>
            </a:r>
            <a:endParaRPr lang="en-US" dirty="0"/>
          </a:p>
        </p:txBody>
      </p:sp>
      <p:sp>
        <p:nvSpPr>
          <p:cNvPr id="3" name="TextBox 2"/>
          <p:cNvSpPr txBox="1"/>
          <p:nvPr/>
        </p:nvSpPr>
        <p:spPr>
          <a:xfrm>
            <a:off x="1055118" y="2377867"/>
            <a:ext cx="6277666" cy="3508653"/>
          </a:xfrm>
          <a:prstGeom prst="rect">
            <a:avLst/>
          </a:prstGeom>
          <a:noFill/>
        </p:spPr>
        <p:txBody>
          <a:bodyPr wrap="square" rtlCol="0">
            <a:spAutoFit/>
          </a:bodyPr>
          <a:lstStyle/>
          <a:p>
            <a:pPr>
              <a:spcAft>
                <a:spcPts val="1200"/>
              </a:spcAft>
            </a:pPr>
            <a:r>
              <a:rPr lang="en-GB" sz="2600" b="1" dirty="0"/>
              <a:t>Drivers and triggers for transformation</a:t>
            </a:r>
            <a:r>
              <a:rPr lang="en-US" sz="2600" b="1" dirty="0"/>
              <a:t/>
            </a:r>
            <a:br>
              <a:rPr lang="en-US" sz="2600" b="1" dirty="0"/>
            </a:br>
            <a:r>
              <a:rPr lang="en-US" sz="2200" dirty="0">
                <a:solidFill>
                  <a:srgbClr val="005B9D"/>
                </a:solidFill>
                <a:hlinkClick r:id="rId3"/>
              </a:rPr>
              <a:t>https://doi.org/10.4060/cc0959en</a:t>
            </a:r>
            <a:endParaRPr lang="en-US" sz="2200" dirty="0">
              <a:solidFill>
                <a:srgbClr val="005B9D"/>
              </a:solidFill>
            </a:endParaRPr>
          </a:p>
          <a:p>
            <a:endParaRPr lang="en-US" sz="2400" dirty="0"/>
          </a:p>
          <a:p>
            <a:r>
              <a:rPr lang="en-US" sz="2600" b="1" dirty="0"/>
              <a:t>Dashboard</a:t>
            </a:r>
          </a:p>
          <a:p>
            <a:r>
              <a:rPr lang="en-US" sz="2200" dirty="0">
                <a:solidFill>
                  <a:srgbClr val="005B9D"/>
                </a:solidFill>
                <a:hlinkClick r:id="rId4"/>
              </a:rPr>
              <a:t>www.fao.org/global-perspectives-studies/fofa-dtt-dashboard</a:t>
            </a:r>
            <a:r>
              <a:rPr lang="en-US" sz="2200" dirty="0">
                <a:solidFill>
                  <a:srgbClr val="005B9D"/>
                </a:solidFill>
              </a:rPr>
              <a:t> </a:t>
            </a:r>
          </a:p>
          <a:p>
            <a:endParaRPr lang="en-US" sz="2200" dirty="0">
              <a:solidFill>
                <a:srgbClr val="005B9D"/>
              </a:solidFill>
            </a:endParaRPr>
          </a:p>
          <a:p>
            <a:r>
              <a:rPr lang="en-US" sz="2600" b="1" dirty="0"/>
              <a:t>FOFA series</a:t>
            </a:r>
          </a:p>
          <a:p>
            <a:r>
              <a:rPr lang="en-GB" sz="2200" dirty="0">
                <a:solidFill>
                  <a:srgbClr val="005B9D"/>
                </a:solidFill>
                <a:hlinkClick r:id="rId5"/>
              </a:rPr>
              <a:t>www.fao.org/global-perspectives-studies/fofa</a:t>
            </a:r>
            <a:r>
              <a:rPr lang="en-GB" sz="2200" dirty="0">
                <a:solidFill>
                  <a:srgbClr val="005B9D"/>
                </a:solidFill>
              </a:rPr>
              <a:t> </a:t>
            </a:r>
          </a:p>
        </p:txBody>
      </p:sp>
      <p:pic>
        <p:nvPicPr>
          <p:cNvPr id="2" name="Picture 1" descr="Graphical user interface, text, application&#10;&#10;Description automatically generated">
            <a:extLst>
              <a:ext uri="{FF2B5EF4-FFF2-40B4-BE49-F238E27FC236}">
                <a16:creationId xmlns:a16="http://schemas.microsoft.com/office/drawing/2014/main" id="{80EF0B95-63BB-C09A-ADA9-25A1EE1766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6408" y="518634"/>
            <a:ext cx="3559763" cy="5152516"/>
          </a:xfrm>
          <a:prstGeom prst="rect">
            <a:avLst/>
          </a:prstGeom>
        </p:spPr>
      </p:pic>
    </p:spTree>
    <p:extLst>
      <p:ext uri="{BB962C8B-B14F-4D97-AF65-F5344CB8AC3E}">
        <p14:creationId xmlns:p14="http://schemas.microsoft.com/office/powerpoint/2010/main" val="1861375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GB" dirty="0"/>
              <a:t> The corporate strategic foresight process</a:t>
            </a:r>
          </a:p>
        </p:txBody>
      </p:sp>
      <p:sp>
        <p:nvSpPr>
          <p:cNvPr id="4" name="Content Placeholder 3">
            <a:extLst>
              <a:ext uri="{FF2B5EF4-FFF2-40B4-BE49-F238E27FC236}">
                <a16:creationId xmlns:a16="http://schemas.microsoft.com/office/drawing/2014/main" id="{B206C432-0729-6427-811A-36AFB24C53FA}"/>
              </a:ext>
            </a:extLst>
          </p:cNvPr>
          <p:cNvSpPr>
            <a:spLocks noGrp="1"/>
          </p:cNvSpPr>
          <p:nvPr>
            <p:ph idx="1"/>
          </p:nvPr>
        </p:nvSpPr>
        <p:spPr>
          <a:xfrm>
            <a:off x="838200" y="1440031"/>
            <a:ext cx="10890738" cy="705834"/>
          </a:xfrm>
        </p:spPr>
        <p:txBody>
          <a:bodyPr>
            <a:normAutofit/>
          </a:bodyPr>
          <a:lstStyle/>
          <a:p>
            <a:pPr marL="0" indent="0">
              <a:buNone/>
            </a:pPr>
            <a:r>
              <a:rPr lang="en-GB" sz="2000" dirty="0"/>
              <a:t>This report illustrates the process and findings of the corporate strategic foresight exercise (CFSE). Here are the essential steps of the CSFE process: </a:t>
            </a:r>
            <a:endParaRPr lang="en-US" sz="2000" dirty="0"/>
          </a:p>
          <a:p>
            <a:pPr marL="0" indent="0">
              <a:buNone/>
            </a:pPr>
            <a:endParaRPr lang="en-GB" sz="2000" dirty="0"/>
          </a:p>
        </p:txBody>
      </p:sp>
      <p:sp>
        <p:nvSpPr>
          <p:cNvPr id="8" name="TextBox 7">
            <a:extLst>
              <a:ext uri="{FF2B5EF4-FFF2-40B4-BE49-F238E27FC236}">
                <a16:creationId xmlns:a16="http://schemas.microsoft.com/office/drawing/2014/main" id="{0BC461A1-7B94-CE2E-523F-546FCBB44A5E}"/>
              </a:ext>
            </a:extLst>
          </p:cNvPr>
          <p:cNvSpPr txBox="1"/>
          <p:nvPr/>
        </p:nvSpPr>
        <p:spPr>
          <a:xfrm>
            <a:off x="905030" y="2322532"/>
            <a:ext cx="2230526" cy="553998"/>
          </a:xfrm>
          <a:prstGeom prst="rect">
            <a:avLst/>
          </a:prstGeom>
          <a:solidFill>
            <a:schemeClr val="accent1">
              <a:lumMod val="75000"/>
            </a:schemeClr>
          </a:solidFill>
          <a:ln>
            <a:noFill/>
          </a:ln>
        </p:spPr>
        <p:txBody>
          <a:bodyPr wrap="square" rtlCol="0">
            <a:spAutoFit/>
          </a:bodyPr>
          <a:lstStyle>
            <a:defPPr>
              <a:defRPr lang="en-US"/>
            </a:defPPr>
            <a:lvl1pPr algn="ctr">
              <a:defRPr sz="1600" b="1">
                <a:solidFill>
                  <a:schemeClr val="bg1"/>
                </a:solidFill>
                <a:latin typeface="Calibri" panose="020F0502020204030204" pitchFamily="34" charset="0"/>
                <a:cs typeface="Calibri" panose="020F0502020204030204" pitchFamily="34" charset="0"/>
              </a:defRPr>
            </a:lvl1pPr>
          </a:lstStyle>
          <a:p>
            <a:r>
              <a:rPr lang="en-GB" sz="1500" dirty="0"/>
              <a:t>Mapping  </a:t>
            </a:r>
            <a:br>
              <a:rPr lang="en-GB" sz="1500" dirty="0"/>
            </a:br>
            <a:r>
              <a:rPr lang="en-GB" sz="1500" dirty="0"/>
              <a:t>agrifood systems</a:t>
            </a:r>
            <a:endParaRPr lang="en-US" sz="1500" dirty="0"/>
          </a:p>
        </p:txBody>
      </p:sp>
      <p:sp>
        <p:nvSpPr>
          <p:cNvPr id="9" name="TextBox 8">
            <a:extLst>
              <a:ext uri="{FF2B5EF4-FFF2-40B4-BE49-F238E27FC236}">
                <a16:creationId xmlns:a16="http://schemas.microsoft.com/office/drawing/2014/main" id="{3DBDF130-1E8B-9A75-8374-D903D1E3B6C4}"/>
              </a:ext>
            </a:extLst>
          </p:cNvPr>
          <p:cNvSpPr txBox="1"/>
          <p:nvPr/>
        </p:nvSpPr>
        <p:spPr>
          <a:xfrm>
            <a:off x="2762353" y="2945776"/>
            <a:ext cx="2326331" cy="553998"/>
          </a:xfrm>
          <a:prstGeom prst="rect">
            <a:avLst/>
          </a:prstGeom>
          <a:solidFill>
            <a:schemeClr val="accent1">
              <a:lumMod val="75000"/>
            </a:schemeClr>
          </a:solidFill>
          <a:ln>
            <a:noFill/>
          </a:ln>
        </p:spPr>
        <p:txBody>
          <a:bodyPr wrap="square" rtlCol="0">
            <a:spAutoFit/>
          </a:bodyPr>
          <a:lstStyle/>
          <a:p>
            <a:pPr algn="ctr"/>
            <a:r>
              <a:rPr lang="en-GB" sz="1500" b="1" dirty="0">
                <a:solidFill>
                  <a:schemeClr val="bg1"/>
                </a:solidFill>
                <a:latin typeface="Calibri" panose="020F0502020204030204" pitchFamily="34" charset="0"/>
                <a:cs typeface="Calibri" panose="020F0502020204030204" pitchFamily="34" charset="0"/>
              </a:rPr>
              <a:t>Identification of </a:t>
            </a:r>
            <a:br>
              <a:rPr lang="en-GB" sz="1500" b="1" dirty="0">
                <a:solidFill>
                  <a:schemeClr val="bg1"/>
                </a:solidFill>
                <a:latin typeface="Calibri" panose="020F0502020204030204" pitchFamily="34" charset="0"/>
                <a:cs typeface="Calibri" panose="020F0502020204030204" pitchFamily="34" charset="0"/>
              </a:rPr>
            </a:br>
            <a:r>
              <a:rPr lang="en-GB" sz="1500" b="1" dirty="0">
                <a:solidFill>
                  <a:schemeClr val="bg1"/>
                </a:solidFill>
                <a:latin typeface="Calibri" panose="020F0502020204030204" pitchFamily="34" charset="0"/>
                <a:cs typeface="Calibri" panose="020F0502020204030204" pitchFamily="34" charset="0"/>
              </a:rPr>
              <a:t>agrifood systems’ drivers</a:t>
            </a:r>
            <a:endParaRPr lang="en-US" sz="1500" b="1" dirty="0">
              <a:solidFill>
                <a:schemeClr val="bg1"/>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9A6AD1FB-98EE-9FEB-450E-C1FF19FB27F2}"/>
              </a:ext>
            </a:extLst>
          </p:cNvPr>
          <p:cNvSpPr txBox="1"/>
          <p:nvPr/>
        </p:nvSpPr>
        <p:spPr>
          <a:xfrm>
            <a:off x="4087770" y="3569020"/>
            <a:ext cx="2326332" cy="553998"/>
          </a:xfrm>
          <a:prstGeom prst="rect">
            <a:avLst/>
          </a:prstGeom>
          <a:solidFill>
            <a:schemeClr val="accent1">
              <a:lumMod val="75000"/>
            </a:schemeClr>
          </a:solidFill>
          <a:ln>
            <a:noFill/>
          </a:ln>
        </p:spPr>
        <p:txBody>
          <a:bodyPr wrap="square" rtlCol="0">
            <a:spAutoFit/>
          </a:bodyPr>
          <a:lstStyle>
            <a:defPPr>
              <a:defRPr lang="en-US"/>
            </a:defPPr>
            <a:lvl1pPr algn="ctr">
              <a:defRPr sz="1600" b="1">
                <a:solidFill>
                  <a:schemeClr val="bg1"/>
                </a:solidFill>
                <a:latin typeface="Calibri" panose="020F0502020204030204" pitchFamily="34" charset="0"/>
                <a:cs typeface="Calibri" panose="020F0502020204030204" pitchFamily="34" charset="0"/>
              </a:defRPr>
            </a:lvl1pPr>
          </a:lstStyle>
          <a:p>
            <a:r>
              <a:rPr lang="en-GB" sz="1500" dirty="0"/>
              <a:t>Analysis of drivers’ </a:t>
            </a:r>
            <a:br>
              <a:rPr lang="en-GB" sz="1500" dirty="0"/>
            </a:br>
            <a:r>
              <a:rPr lang="en-GB" sz="1500" dirty="0"/>
              <a:t>interactions</a:t>
            </a:r>
            <a:endParaRPr lang="en-US" sz="1500" dirty="0"/>
          </a:p>
        </p:txBody>
      </p:sp>
      <p:sp>
        <p:nvSpPr>
          <p:cNvPr id="13" name="TextBox 12">
            <a:extLst>
              <a:ext uri="{FF2B5EF4-FFF2-40B4-BE49-F238E27FC236}">
                <a16:creationId xmlns:a16="http://schemas.microsoft.com/office/drawing/2014/main" id="{7DF91D00-C604-AFE4-BCAC-4D24A1FB48A9}"/>
              </a:ext>
            </a:extLst>
          </p:cNvPr>
          <p:cNvSpPr txBox="1"/>
          <p:nvPr/>
        </p:nvSpPr>
        <p:spPr>
          <a:xfrm>
            <a:off x="5756448" y="4192264"/>
            <a:ext cx="1964216" cy="553998"/>
          </a:xfrm>
          <a:prstGeom prst="rect">
            <a:avLst/>
          </a:prstGeom>
          <a:solidFill>
            <a:schemeClr val="accent1">
              <a:lumMod val="75000"/>
            </a:schemeClr>
          </a:solidFill>
          <a:ln>
            <a:noFill/>
          </a:ln>
        </p:spPr>
        <p:txBody>
          <a:bodyPr wrap="square" rtlCol="0">
            <a:spAutoFit/>
          </a:bodyPr>
          <a:lstStyle/>
          <a:p>
            <a:pPr algn="ctr"/>
            <a:r>
              <a:rPr lang="en-GB" sz="1500" b="1" dirty="0">
                <a:solidFill>
                  <a:schemeClr val="bg1"/>
                </a:solidFill>
                <a:latin typeface="Calibri" panose="020F0502020204030204" pitchFamily="34" charset="0"/>
                <a:cs typeface="Calibri" panose="020F0502020204030204" pitchFamily="34" charset="0"/>
              </a:rPr>
              <a:t>Detection of </a:t>
            </a:r>
            <a:br>
              <a:rPr lang="en-GB" sz="1500" b="1" dirty="0">
                <a:solidFill>
                  <a:schemeClr val="bg1"/>
                </a:solidFill>
                <a:latin typeface="Calibri" panose="020F0502020204030204" pitchFamily="34" charset="0"/>
                <a:cs typeface="Calibri" panose="020F0502020204030204" pitchFamily="34" charset="0"/>
              </a:rPr>
            </a:br>
            <a:r>
              <a:rPr lang="en-GB" sz="1500" b="1" dirty="0">
                <a:solidFill>
                  <a:schemeClr val="bg1"/>
                </a:solidFill>
                <a:latin typeface="Calibri" panose="020F0502020204030204" pitchFamily="34" charset="0"/>
                <a:cs typeface="Calibri" panose="020F0502020204030204" pitchFamily="34" charset="0"/>
              </a:rPr>
              <a:t>“weak signals”</a:t>
            </a:r>
            <a:endParaRPr lang="en-US" sz="1500" b="1" dirty="0">
              <a:solidFill>
                <a:schemeClr val="bg1"/>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62EC4E18-17A6-BC61-74AA-64F92E22DA17}"/>
              </a:ext>
            </a:extLst>
          </p:cNvPr>
          <p:cNvSpPr txBox="1"/>
          <p:nvPr/>
        </p:nvSpPr>
        <p:spPr>
          <a:xfrm>
            <a:off x="6678002" y="4815508"/>
            <a:ext cx="2707936" cy="553998"/>
          </a:xfrm>
          <a:prstGeom prst="rect">
            <a:avLst/>
          </a:prstGeom>
          <a:solidFill>
            <a:schemeClr val="accent1">
              <a:lumMod val="75000"/>
            </a:schemeClr>
          </a:solidFill>
          <a:ln>
            <a:noFill/>
          </a:ln>
        </p:spPr>
        <p:txBody>
          <a:bodyPr wrap="square" rtlCol="0">
            <a:spAutoFit/>
          </a:bodyPr>
          <a:lstStyle/>
          <a:p>
            <a:pPr algn="ctr"/>
            <a:r>
              <a:rPr lang="en-GB" sz="1500" b="1" dirty="0">
                <a:solidFill>
                  <a:schemeClr val="bg1"/>
                </a:solidFill>
                <a:latin typeface="Calibri" panose="020F0502020204030204" pitchFamily="34" charset="0"/>
                <a:cs typeface="Calibri" panose="020F0502020204030204" pitchFamily="34" charset="0"/>
              </a:rPr>
              <a:t>Narratives of future scenarios (snapshots and pathways)</a:t>
            </a:r>
            <a:endParaRPr lang="en-US" sz="1500" b="1" dirty="0">
              <a:solidFill>
                <a:schemeClr val="bg1"/>
              </a:solidFill>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D8B53459-6330-0F01-F9D7-8AA3CCBE2AB3}"/>
              </a:ext>
            </a:extLst>
          </p:cNvPr>
          <p:cNvSpPr txBox="1"/>
          <p:nvPr/>
        </p:nvSpPr>
        <p:spPr>
          <a:xfrm>
            <a:off x="8018198" y="5438752"/>
            <a:ext cx="2614372" cy="553998"/>
          </a:xfrm>
          <a:prstGeom prst="rect">
            <a:avLst/>
          </a:prstGeom>
          <a:solidFill>
            <a:schemeClr val="accent1">
              <a:lumMod val="75000"/>
            </a:schemeClr>
          </a:solidFill>
          <a:ln>
            <a:noFill/>
          </a:ln>
        </p:spPr>
        <p:txBody>
          <a:bodyPr wrap="square" rtlCol="0">
            <a:spAutoFit/>
          </a:bodyPr>
          <a:lstStyle/>
          <a:p>
            <a:pPr algn="ctr"/>
            <a:r>
              <a:rPr lang="en-GB" sz="1500" b="1" dirty="0">
                <a:solidFill>
                  <a:schemeClr val="bg1"/>
                </a:solidFill>
                <a:latin typeface="Calibri" panose="020F0502020204030204" pitchFamily="34" charset="0"/>
                <a:cs typeface="Calibri" panose="020F0502020204030204" pitchFamily="34" charset="0"/>
              </a:rPr>
              <a:t>Triggers and/or accelerators for desired transformations</a:t>
            </a:r>
            <a:endParaRPr lang="en-US" sz="1500" b="1" dirty="0">
              <a:solidFill>
                <a:schemeClr val="bg1"/>
              </a:solidFill>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A3E1B96A-E609-05EF-38F0-98C977B8A4A0}"/>
              </a:ext>
            </a:extLst>
          </p:cNvPr>
          <p:cNvSpPr txBox="1"/>
          <p:nvPr/>
        </p:nvSpPr>
        <p:spPr>
          <a:xfrm>
            <a:off x="9264832" y="6061996"/>
            <a:ext cx="2614372" cy="553998"/>
          </a:xfrm>
          <a:prstGeom prst="rect">
            <a:avLst/>
          </a:prstGeom>
          <a:solidFill>
            <a:schemeClr val="accent1">
              <a:lumMod val="75000"/>
            </a:schemeClr>
          </a:solidFill>
          <a:ln>
            <a:noFill/>
          </a:ln>
        </p:spPr>
        <p:txBody>
          <a:bodyPr wrap="square" rtlCol="0">
            <a:spAutoFit/>
          </a:bodyPr>
          <a:lstStyle/>
          <a:p>
            <a:pPr algn="ctr"/>
            <a:r>
              <a:rPr lang="en-GB" sz="1500" b="1" dirty="0">
                <a:solidFill>
                  <a:schemeClr val="bg1"/>
                </a:solidFill>
                <a:latin typeface="Calibri" panose="020F0502020204030204" pitchFamily="34" charset="0"/>
                <a:cs typeface="Calibri" panose="020F0502020204030204" pitchFamily="34" charset="0"/>
              </a:rPr>
              <a:t>Strategies and policy options for desired outcomes</a:t>
            </a:r>
            <a:endParaRPr lang="en-US" sz="1500" b="1" dirty="0">
              <a:solidFill>
                <a:schemeClr val="bg1"/>
              </a:solidFill>
              <a:latin typeface="Calibri" panose="020F0502020204030204" pitchFamily="34" charset="0"/>
              <a:cs typeface="Calibri" panose="020F0502020204030204" pitchFamily="34" charset="0"/>
            </a:endParaRPr>
          </a:p>
        </p:txBody>
      </p:sp>
      <p:sp>
        <p:nvSpPr>
          <p:cNvPr id="23" name="Bent-Up Arrow 26">
            <a:extLst>
              <a:ext uri="{FF2B5EF4-FFF2-40B4-BE49-F238E27FC236}">
                <a16:creationId xmlns:a16="http://schemas.microsoft.com/office/drawing/2014/main" id="{1CFDF721-05C6-B6DE-3A97-08E2A369296B}"/>
              </a:ext>
            </a:extLst>
          </p:cNvPr>
          <p:cNvSpPr/>
          <p:nvPr/>
        </p:nvSpPr>
        <p:spPr>
          <a:xfrm rot="16200000">
            <a:off x="1153909" y="5662075"/>
            <a:ext cx="429878" cy="954752"/>
          </a:xfrm>
          <a:prstGeom prst="bentUpArrow">
            <a:avLst>
              <a:gd name="adj1" fmla="val 35187"/>
              <a:gd name="adj2" fmla="val 41374"/>
              <a:gd name="adj3" fmla="val 35780"/>
            </a:avLst>
          </a:prstGeom>
          <a:solidFill>
            <a:srgbClr val="FFC000"/>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TextBox 23">
            <a:extLst>
              <a:ext uri="{FF2B5EF4-FFF2-40B4-BE49-F238E27FC236}">
                <a16:creationId xmlns:a16="http://schemas.microsoft.com/office/drawing/2014/main" id="{B1B2CAB5-7268-C2AA-8DAD-160E14AC0B0C}"/>
              </a:ext>
            </a:extLst>
          </p:cNvPr>
          <p:cNvSpPr txBox="1"/>
          <p:nvPr/>
        </p:nvSpPr>
        <p:spPr>
          <a:xfrm>
            <a:off x="1891596" y="6005768"/>
            <a:ext cx="2996782" cy="307777"/>
          </a:xfrm>
          <a:prstGeom prst="rect">
            <a:avLst/>
          </a:prstGeom>
          <a:noFill/>
        </p:spPr>
        <p:txBody>
          <a:bodyPr wrap="none" rtlCol="0">
            <a:spAutoFit/>
          </a:bodyPr>
          <a:lstStyle/>
          <a:p>
            <a:pPr algn="ctr"/>
            <a:r>
              <a:rPr lang="en-GB" sz="1400" dirty="0"/>
              <a:t>Backward steps (iterative processes)</a:t>
            </a:r>
            <a:endParaRPr lang="en-US" sz="1400" dirty="0"/>
          </a:p>
        </p:txBody>
      </p:sp>
      <p:sp>
        <p:nvSpPr>
          <p:cNvPr id="25" name="Bent-Up Arrow 29">
            <a:extLst>
              <a:ext uri="{FF2B5EF4-FFF2-40B4-BE49-F238E27FC236}">
                <a16:creationId xmlns:a16="http://schemas.microsoft.com/office/drawing/2014/main" id="{20870810-508C-2FAA-1C98-ACBFBD2A983A}"/>
              </a:ext>
            </a:extLst>
          </p:cNvPr>
          <p:cNvSpPr/>
          <p:nvPr/>
        </p:nvSpPr>
        <p:spPr>
          <a:xfrm rot="5400000">
            <a:off x="1176593" y="5066105"/>
            <a:ext cx="429879" cy="1000127"/>
          </a:xfrm>
          <a:prstGeom prst="bentUpArrow">
            <a:avLst>
              <a:gd name="adj1" fmla="val 31219"/>
              <a:gd name="adj2" fmla="val 37157"/>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TextBox 25">
            <a:extLst>
              <a:ext uri="{FF2B5EF4-FFF2-40B4-BE49-F238E27FC236}">
                <a16:creationId xmlns:a16="http://schemas.microsoft.com/office/drawing/2014/main" id="{506F5024-28E5-C3BB-D5D4-B04E46A0D97F}"/>
              </a:ext>
            </a:extLst>
          </p:cNvPr>
          <p:cNvSpPr txBox="1"/>
          <p:nvPr/>
        </p:nvSpPr>
        <p:spPr>
          <a:xfrm>
            <a:off x="1891596" y="5451142"/>
            <a:ext cx="1770742" cy="307777"/>
          </a:xfrm>
          <a:prstGeom prst="rect">
            <a:avLst/>
          </a:prstGeom>
          <a:noFill/>
        </p:spPr>
        <p:txBody>
          <a:bodyPr wrap="none" rtlCol="0">
            <a:spAutoFit/>
          </a:bodyPr>
          <a:lstStyle/>
          <a:p>
            <a:pPr algn="ctr"/>
            <a:r>
              <a:rPr lang="en-GB" sz="1400" dirty="0"/>
              <a:t>Sequential workflow</a:t>
            </a:r>
            <a:endParaRPr lang="en-US" sz="1400" dirty="0"/>
          </a:p>
        </p:txBody>
      </p:sp>
      <p:sp>
        <p:nvSpPr>
          <p:cNvPr id="27" name="TextBox 26">
            <a:extLst>
              <a:ext uri="{FF2B5EF4-FFF2-40B4-BE49-F238E27FC236}">
                <a16:creationId xmlns:a16="http://schemas.microsoft.com/office/drawing/2014/main" id="{E1ACD202-C0DD-7124-84B7-B615A25F8E89}"/>
              </a:ext>
            </a:extLst>
          </p:cNvPr>
          <p:cNvSpPr txBox="1"/>
          <p:nvPr/>
        </p:nvSpPr>
        <p:spPr>
          <a:xfrm>
            <a:off x="905029" y="4859261"/>
            <a:ext cx="941194" cy="307777"/>
          </a:xfrm>
          <a:prstGeom prst="rect">
            <a:avLst/>
          </a:prstGeom>
          <a:solidFill>
            <a:schemeClr val="accent1">
              <a:lumMod val="75000"/>
            </a:schemeClr>
          </a:solidFill>
          <a:ln>
            <a:solidFill>
              <a:schemeClr val="tx2">
                <a:lumMod val="60000"/>
                <a:lumOff val="40000"/>
              </a:schemeClr>
            </a:solidFill>
          </a:ln>
        </p:spPr>
        <p:txBody>
          <a:bodyPr wrap="square" rtlCol="0">
            <a:spAutoFit/>
          </a:bodyPr>
          <a:lstStyle/>
          <a:p>
            <a:pPr algn="ctr"/>
            <a:endParaRPr lang="en-US" sz="1400" dirty="0"/>
          </a:p>
        </p:txBody>
      </p:sp>
      <p:sp>
        <p:nvSpPr>
          <p:cNvPr id="28" name="TextBox 27">
            <a:extLst>
              <a:ext uri="{FF2B5EF4-FFF2-40B4-BE49-F238E27FC236}">
                <a16:creationId xmlns:a16="http://schemas.microsoft.com/office/drawing/2014/main" id="{DF94BC2C-3BB2-FA95-27E8-ED0C2FF45ED8}"/>
              </a:ext>
            </a:extLst>
          </p:cNvPr>
          <p:cNvSpPr txBox="1"/>
          <p:nvPr/>
        </p:nvSpPr>
        <p:spPr>
          <a:xfrm>
            <a:off x="1891597" y="4884932"/>
            <a:ext cx="1010213" cy="307777"/>
          </a:xfrm>
          <a:prstGeom prst="rect">
            <a:avLst/>
          </a:prstGeom>
          <a:noFill/>
        </p:spPr>
        <p:txBody>
          <a:bodyPr wrap="none" rtlCol="0">
            <a:spAutoFit/>
          </a:bodyPr>
          <a:lstStyle/>
          <a:p>
            <a:pPr algn="ctr"/>
            <a:r>
              <a:rPr lang="en-GB" sz="1400" dirty="0"/>
              <a:t>Main steps</a:t>
            </a:r>
            <a:endParaRPr lang="en-US" sz="1400" dirty="0"/>
          </a:p>
        </p:txBody>
      </p:sp>
      <p:sp>
        <p:nvSpPr>
          <p:cNvPr id="32" name="Bent-Up Arrow 21">
            <a:extLst>
              <a:ext uri="{FF2B5EF4-FFF2-40B4-BE49-F238E27FC236}">
                <a16:creationId xmlns:a16="http://schemas.microsoft.com/office/drawing/2014/main" id="{0C9F5A1B-5FF9-C827-CC87-6DF34EC4EC6F}"/>
              </a:ext>
            </a:extLst>
          </p:cNvPr>
          <p:cNvSpPr/>
          <p:nvPr/>
        </p:nvSpPr>
        <p:spPr>
          <a:xfrm rot="5400000">
            <a:off x="1510221" y="2318906"/>
            <a:ext cx="532648" cy="1770742"/>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4" name="Bent-Up Arrow 23">
            <a:extLst>
              <a:ext uri="{FF2B5EF4-FFF2-40B4-BE49-F238E27FC236}">
                <a16:creationId xmlns:a16="http://schemas.microsoft.com/office/drawing/2014/main" id="{11571F6E-C788-3F03-7FCF-155ADC5F3A5E}"/>
              </a:ext>
            </a:extLst>
          </p:cNvPr>
          <p:cNvSpPr/>
          <p:nvPr/>
        </p:nvSpPr>
        <p:spPr>
          <a:xfrm rot="16200000">
            <a:off x="8300799" y="3671261"/>
            <a:ext cx="505007" cy="1665271"/>
          </a:xfrm>
          <a:prstGeom prst="bentUpArrow">
            <a:avLst>
              <a:gd name="adj1" fmla="val 27649"/>
              <a:gd name="adj2" fmla="val 25000"/>
              <a:gd name="adj3" fmla="val 35780"/>
            </a:avLst>
          </a:prstGeom>
          <a:solidFill>
            <a:srgbClr val="FFC000"/>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5" name="Bent-Up Arrow 23">
            <a:extLst>
              <a:ext uri="{FF2B5EF4-FFF2-40B4-BE49-F238E27FC236}">
                <a16:creationId xmlns:a16="http://schemas.microsoft.com/office/drawing/2014/main" id="{B9A2E61E-B2EA-9FFE-8455-FD2CB9FF6D4A}"/>
              </a:ext>
            </a:extLst>
          </p:cNvPr>
          <p:cNvSpPr/>
          <p:nvPr/>
        </p:nvSpPr>
        <p:spPr>
          <a:xfrm rot="16200000">
            <a:off x="6835425" y="3231185"/>
            <a:ext cx="491633" cy="1278851"/>
          </a:xfrm>
          <a:prstGeom prst="bentUpArrow">
            <a:avLst>
              <a:gd name="adj1" fmla="val 27649"/>
              <a:gd name="adj2" fmla="val 25000"/>
              <a:gd name="adj3" fmla="val 35780"/>
            </a:avLst>
          </a:prstGeom>
          <a:solidFill>
            <a:srgbClr val="FFC000"/>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8" name="Bent-Up Arrow 21">
            <a:extLst>
              <a:ext uri="{FF2B5EF4-FFF2-40B4-BE49-F238E27FC236}">
                <a16:creationId xmlns:a16="http://schemas.microsoft.com/office/drawing/2014/main" id="{324B88C2-D1CA-8647-9C19-C66177B63073}"/>
              </a:ext>
            </a:extLst>
          </p:cNvPr>
          <p:cNvSpPr/>
          <p:nvPr/>
        </p:nvSpPr>
        <p:spPr>
          <a:xfrm rot="5400000">
            <a:off x="3161253" y="3156212"/>
            <a:ext cx="491049" cy="1306560"/>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9" name="Bent-Up Arrow 21">
            <a:extLst>
              <a:ext uri="{FF2B5EF4-FFF2-40B4-BE49-F238E27FC236}">
                <a16:creationId xmlns:a16="http://schemas.microsoft.com/office/drawing/2014/main" id="{098ECC95-527C-5E36-1B4B-F86075CDBF55}"/>
              </a:ext>
            </a:extLst>
          </p:cNvPr>
          <p:cNvSpPr/>
          <p:nvPr/>
        </p:nvSpPr>
        <p:spPr>
          <a:xfrm rot="5400000">
            <a:off x="4624686" y="3653062"/>
            <a:ext cx="491051" cy="1564887"/>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0" name="Bent-Up Arrow 21">
            <a:extLst>
              <a:ext uri="{FF2B5EF4-FFF2-40B4-BE49-F238E27FC236}">
                <a16:creationId xmlns:a16="http://schemas.microsoft.com/office/drawing/2014/main" id="{AF1AB583-AEFA-4D33-AA2E-6C33F3DB67C7}"/>
              </a:ext>
            </a:extLst>
          </p:cNvPr>
          <p:cNvSpPr/>
          <p:nvPr/>
        </p:nvSpPr>
        <p:spPr>
          <a:xfrm rot="5400000">
            <a:off x="5917782" y="4654661"/>
            <a:ext cx="553513" cy="876181"/>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1" name="Bent-Up Arrow 21">
            <a:extLst>
              <a:ext uri="{FF2B5EF4-FFF2-40B4-BE49-F238E27FC236}">
                <a16:creationId xmlns:a16="http://schemas.microsoft.com/office/drawing/2014/main" id="{B41F78E3-925E-9708-F57C-A3CFE4A0FAEC}"/>
              </a:ext>
            </a:extLst>
          </p:cNvPr>
          <p:cNvSpPr/>
          <p:nvPr/>
        </p:nvSpPr>
        <p:spPr>
          <a:xfrm rot="5400000">
            <a:off x="7095511" y="5019354"/>
            <a:ext cx="491049" cy="1336354"/>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2" name="Bent-Up Arrow 21">
            <a:extLst>
              <a:ext uri="{FF2B5EF4-FFF2-40B4-BE49-F238E27FC236}">
                <a16:creationId xmlns:a16="http://schemas.microsoft.com/office/drawing/2014/main" id="{EEF22107-202C-06F4-E63D-0A0106606485}"/>
              </a:ext>
            </a:extLst>
          </p:cNvPr>
          <p:cNvSpPr/>
          <p:nvPr/>
        </p:nvSpPr>
        <p:spPr>
          <a:xfrm rot="5400000">
            <a:off x="8399719" y="5677515"/>
            <a:ext cx="453053" cy="1234064"/>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90941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7A2F2-DCCD-EF4C-B3E6-824BA409F565}"/>
              </a:ext>
            </a:extLst>
          </p:cNvPr>
          <p:cNvSpPr>
            <a:spLocks noGrp="1"/>
          </p:cNvSpPr>
          <p:nvPr>
            <p:ph type="title"/>
          </p:nvPr>
        </p:nvSpPr>
        <p:spPr>
          <a:xfrm>
            <a:off x="838199" y="341755"/>
            <a:ext cx="11077661" cy="877445"/>
          </a:xfrm>
        </p:spPr>
        <p:txBody>
          <a:bodyPr/>
          <a:lstStyle/>
          <a:p>
            <a:r>
              <a:rPr lang="en-GB" sz="2400" dirty="0"/>
              <a:t>Mapping agrifood systems: drivers, activities and outcomes</a:t>
            </a:r>
          </a:p>
        </p:txBody>
      </p:sp>
      <p:sp>
        <p:nvSpPr>
          <p:cNvPr id="9" name="TextBox 8">
            <a:extLst>
              <a:ext uri="{FF2B5EF4-FFF2-40B4-BE49-F238E27FC236}">
                <a16:creationId xmlns:a16="http://schemas.microsoft.com/office/drawing/2014/main" id="{3140567B-4BFC-8537-5E58-6473580A86A6}"/>
              </a:ext>
            </a:extLst>
          </p:cNvPr>
          <p:cNvSpPr txBox="1"/>
          <p:nvPr/>
        </p:nvSpPr>
        <p:spPr>
          <a:xfrm>
            <a:off x="940001" y="2915259"/>
            <a:ext cx="5458317" cy="646331"/>
          </a:xfrm>
          <a:prstGeom prst="rect">
            <a:avLst/>
          </a:prstGeom>
          <a:noFill/>
        </p:spPr>
        <p:txBody>
          <a:bodyPr wrap="square" rtlCol="0">
            <a:spAutoFit/>
          </a:bodyPr>
          <a:lstStyle/>
          <a:p>
            <a:pPr>
              <a:spcAft>
                <a:spcPts val="2400"/>
              </a:spcAft>
            </a:pPr>
            <a:r>
              <a:rPr lang="en-GB" b="1" dirty="0" smtClean="0"/>
              <a:t>Socioeconomic </a:t>
            </a:r>
            <a:r>
              <a:rPr lang="en-GB" b="1" dirty="0"/>
              <a:t>systems’</a:t>
            </a:r>
            <a:r>
              <a:rPr lang="en-GB" dirty="0"/>
              <a:t> drivers affect agrifood systems both on the demand and supply sides</a:t>
            </a:r>
            <a:r>
              <a:rPr lang="en-GB" dirty="0" smtClean="0"/>
              <a:t>.</a:t>
            </a:r>
            <a:endParaRPr lang="en-GB" b="1" dirty="0"/>
          </a:p>
        </p:txBody>
      </p:sp>
      <p:sp>
        <p:nvSpPr>
          <p:cNvPr id="11" name="TextBox 10">
            <a:extLst>
              <a:ext uri="{FF2B5EF4-FFF2-40B4-BE49-F238E27FC236}">
                <a16:creationId xmlns:a16="http://schemas.microsoft.com/office/drawing/2014/main" id="{0EA00ED9-A2B3-0412-3543-D7B3B83BE71E}"/>
              </a:ext>
            </a:extLst>
          </p:cNvPr>
          <p:cNvSpPr txBox="1"/>
          <p:nvPr/>
        </p:nvSpPr>
        <p:spPr>
          <a:xfrm>
            <a:off x="6213386" y="6393134"/>
            <a:ext cx="5729229" cy="246221"/>
          </a:xfrm>
          <a:prstGeom prst="rect">
            <a:avLst/>
          </a:prstGeom>
          <a:noFill/>
        </p:spPr>
        <p:txBody>
          <a:bodyPr wrap="square">
            <a:spAutoFit/>
          </a:bodyPr>
          <a:lstStyle/>
          <a:p>
            <a:r>
              <a:rPr lang="en-GB" sz="1000" dirty="0"/>
              <a:t>Source: FAO. 2022. </a:t>
            </a:r>
            <a:r>
              <a:rPr lang="en-GB" sz="1000" i="1" dirty="0"/>
              <a:t>The future of food and agriculture – Drivers and triggers for transformation</a:t>
            </a:r>
            <a:r>
              <a:rPr lang="en-GB" sz="1000" dirty="0"/>
              <a:t>. Rome.</a:t>
            </a:r>
            <a:endParaRPr lang="en-US" sz="1000" dirty="0"/>
          </a:p>
        </p:txBody>
      </p:sp>
      <p:pic>
        <p:nvPicPr>
          <p:cNvPr id="4" name="Picture 3" descr="Timeline&#10;&#10;Description automatically generated">
            <a:extLst>
              <a:ext uri="{FF2B5EF4-FFF2-40B4-BE49-F238E27FC236}">
                <a16:creationId xmlns:a16="http://schemas.microsoft.com/office/drawing/2014/main" id="{F9AAC2B8-3572-88BE-6714-637FECACC0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6516" y="1341272"/>
            <a:ext cx="5619344" cy="4974991"/>
          </a:xfrm>
          <a:prstGeom prst="rect">
            <a:avLst/>
          </a:prstGeom>
        </p:spPr>
      </p:pic>
      <p:pic>
        <p:nvPicPr>
          <p:cNvPr id="7" name="Picture 6" descr="Timeline&#10;&#10;Description automatically generated">
            <a:extLst>
              <a:ext uri="{FF2B5EF4-FFF2-40B4-BE49-F238E27FC236}">
                <a16:creationId xmlns:a16="http://schemas.microsoft.com/office/drawing/2014/main" id="{6C4FE851-1E72-51FD-2DDE-22C948F07B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96516" y="1341272"/>
            <a:ext cx="5619345" cy="4974991"/>
          </a:xfrm>
          <a:prstGeom prst="rect">
            <a:avLst/>
          </a:prstGeom>
        </p:spPr>
      </p:pic>
      <p:pic>
        <p:nvPicPr>
          <p:cNvPr id="10" name="Picture 9" descr="Timeline&#10;&#10;Description automatically generated with low confidence">
            <a:extLst>
              <a:ext uri="{FF2B5EF4-FFF2-40B4-BE49-F238E27FC236}">
                <a16:creationId xmlns:a16="http://schemas.microsoft.com/office/drawing/2014/main" id="{DE1C3A28-D94E-3879-FE0A-BD614B463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6516" y="1341272"/>
            <a:ext cx="5619345" cy="4974991"/>
          </a:xfrm>
          <a:prstGeom prst="rect">
            <a:avLst/>
          </a:prstGeom>
        </p:spPr>
      </p:pic>
      <p:sp>
        <p:nvSpPr>
          <p:cNvPr id="8" name="TextBox 7">
            <a:extLst>
              <a:ext uri="{FF2B5EF4-FFF2-40B4-BE49-F238E27FC236}">
                <a16:creationId xmlns:a16="http://schemas.microsoft.com/office/drawing/2014/main" id="{3140567B-4BFC-8537-5E58-6473580A86A6}"/>
              </a:ext>
            </a:extLst>
          </p:cNvPr>
          <p:cNvSpPr txBox="1"/>
          <p:nvPr/>
        </p:nvSpPr>
        <p:spPr>
          <a:xfrm>
            <a:off x="907469" y="1575016"/>
            <a:ext cx="5458317" cy="1200329"/>
          </a:xfrm>
          <a:prstGeom prst="rect">
            <a:avLst/>
          </a:prstGeom>
          <a:noFill/>
        </p:spPr>
        <p:txBody>
          <a:bodyPr wrap="square" rtlCol="0">
            <a:spAutoFit/>
          </a:bodyPr>
          <a:lstStyle/>
          <a:p>
            <a:pPr>
              <a:spcAft>
                <a:spcPts val="2400"/>
              </a:spcAft>
            </a:pPr>
            <a:r>
              <a:rPr lang="en-GB" b="1" dirty="0"/>
              <a:t>Agrifood systems’ activities </a:t>
            </a:r>
            <a:r>
              <a:rPr lang="en-GB" dirty="0"/>
              <a:t>are influenced by selected drivers that largely depend on choices and behaviours of agents within the agrifood systems themselves</a:t>
            </a:r>
            <a:r>
              <a:rPr lang="en-GB" dirty="0" smtClean="0"/>
              <a:t>.</a:t>
            </a:r>
            <a:endParaRPr lang="en-US" dirty="0"/>
          </a:p>
        </p:txBody>
      </p:sp>
      <p:sp>
        <p:nvSpPr>
          <p:cNvPr id="12" name="TextBox 11">
            <a:extLst>
              <a:ext uri="{FF2B5EF4-FFF2-40B4-BE49-F238E27FC236}">
                <a16:creationId xmlns:a16="http://schemas.microsoft.com/office/drawing/2014/main" id="{3140567B-4BFC-8537-5E58-6473580A86A6}"/>
              </a:ext>
            </a:extLst>
          </p:cNvPr>
          <p:cNvSpPr txBox="1"/>
          <p:nvPr/>
        </p:nvSpPr>
        <p:spPr>
          <a:xfrm>
            <a:off x="907469" y="3749167"/>
            <a:ext cx="5458317" cy="1200329"/>
          </a:xfrm>
          <a:prstGeom prst="rect">
            <a:avLst/>
          </a:prstGeom>
          <a:noFill/>
        </p:spPr>
        <p:txBody>
          <a:bodyPr wrap="square" rtlCol="0">
            <a:spAutoFit/>
          </a:bodyPr>
          <a:lstStyle/>
          <a:p>
            <a:pPr>
              <a:spcAft>
                <a:spcPts val="2400"/>
              </a:spcAft>
            </a:pPr>
            <a:r>
              <a:rPr lang="en-GB" b="1" dirty="0" smtClean="0"/>
              <a:t>Environmental </a:t>
            </a:r>
            <a:r>
              <a:rPr lang="en-GB" b="1" dirty="0"/>
              <a:t>systems </a:t>
            </a:r>
            <a:r>
              <a:rPr lang="en-GB" dirty="0"/>
              <a:t>frame both agrifood and socioeconomic systems</a:t>
            </a:r>
            <a:r>
              <a:rPr lang="en-GB" b="1" dirty="0"/>
              <a:t>. </a:t>
            </a:r>
            <a:r>
              <a:rPr lang="en-GB" dirty="0"/>
              <a:t>Climate change, together with the other environmental drivers, influence all </a:t>
            </a:r>
            <a:br>
              <a:rPr lang="en-GB" dirty="0"/>
            </a:br>
            <a:r>
              <a:rPr lang="en-GB" dirty="0"/>
              <a:t>the drivers and are in turn influenced by them</a:t>
            </a:r>
            <a:r>
              <a:rPr lang="en-GB" dirty="0" smtClean="0"/>
              <a:t>.</a:t>
            </a:r>
            <a:endParaRPr lang="en-GB" dirty="0"/>
          </a:p>
        </p:txBody>
      </p:sp>
      <p:sp>
        <p:nvSpPr>
          <p:cNvPr id="13" name="TextBox 12">
            <a:extLst>
              <a:ext uri="{FF2B5EF4-FFF2-40B4-BE49-F238E27FC236}">
                <a16:creationId xmlns:a16="http://schemas.microsoft.com/office/drawing/2014/main" id="{3140567B-4BFC-8537-5E58-6473580A86A6}"/>
              </a:ext>
            </a:extLst>
          </p:cNvPr>
          <p:cNvSpPr txBox="1"/>
          <p:nvPr/>
        </p:nvSpPr>
        <p:spPr>
          <a:xfrm>
            <a:off x="940001" y="5145838"/>
            <a:ext cx="5458317" cy="1200329"/>
          </a:xfrm>
          <a:prstGeom prst="rect">
            <a:avLst/>
          </a:prstGeom>
          <a:noFill/>
        </p:spPr>
        <p:txBody>
          <a:bodyPr wrap="square" rtlCol="0">
            <a:spAutoFit/>
          </a:bodyPr>
          <a:lstStyle/>
          <a:p>
            <a:pPr>
              <a:spcAft>
                <a:spcPts val="2400"/>
              </a:spcAft>
            </a:pPr>
            <a:r>
              <a:rPr lang="en-GB" b="1" dirty="0" err="1" smtClean="0"/>
              <a:t>Agrifood</a:t>
            </a:r>
            <a:r>
              <a:rPr lang="en-GB" b="1" dirty="0" smtClean="0"/>
              <a:t> systems’ outcomes  </a:t>
            </a:r>
            <a:r>
              <a:rPr lang="en-GB" dirty="0" smtClean="0"/>
              <a:t>depend on complex relationships with socioeconomic and environmental  systems and co-determine, via systemic linkages and feedback effects, the other systems.</a:t>
            </a:r>
            <a:endParaRPr lang="en-GB" dirty="0"/>
          </a:p>
        </p:txBody>
      </p:sp>
    </p:spTree>
    <p:extLst>
      <p:ext uri="{BB962C8B-B14F-4D97-AF65-F5344CB8AC3E}">
        <p14:creationId xmlns:p14="http://schemas.microsoft.com/office/powerpoint/2010/main" val="1923803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meline&#10;&#10;Description automatically generated">
            <a:extLst>
              <a:ext uri="{FF2B5EF4-FFF2-40B4-BE49-F238E27FC236}">
                <a16:creationId xmlns:a16="http://schemas.microsoft.com/office/drawing/2014/main" id="{9214A6B8-C291-C2EF-46E6-38599E66C7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292" y="1423445"/>
            <a:ext cx="4099533" cy="1615254"/>
          </a:xfrm>
          <a:prstGeom prst="rect">
            <a:avLst/>
          </a:prstGeom>
        </p:spPr>
      </p:pic>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GB" dirty="0"/>
              <a:t>Identification of drivers: what is new?</a:t>
            </a:r>
          </a:p>
        </p:txBody>
      </p:sp>
      <p:sp>
        <p:nvSpPr>
          <p:cNvPr id="4" name="Content Placeholder 3">
            <a:extLst>
              <a:ext uri="{FF2B5EF4-FFF2-40B4-BE49-F238E27FC236}">
                <a16:creationId xmlns:a16="http://schemas.microsoft.com/office/drawing/2014/main" id="{B206C432-0729-6427-811A-36AFB24C53FA}"/>
              </a:ext>
            </a:extLst>
          </p:cNvPr>
          <p:cNvSpPr>
            <a:spLocks noGrp="1"/>
          </p:cNvSpPr>
          <p:nvPr>
            <p:ph idx="1"/>
          </p:nvPr>
        </p:nvSpPr>
        <p:spPr>
          <a:xfrm>
            <a:off x="849854" y="1654689"/>
            <a:ext cx="7175709" cy="1048642"/>
          </a:xfrm>
        </p:spPr>
        <p:txBody>
          <a:bodyPr>
            <a:normAutofit/>
          </a:bodyPr>
          <a:lstStyle/>
          <a:p>
            <a:pPr>
              <a:lnSpc>
                <a:spcPct val="100000"/>
              </a:lnSpc>
            </a:pPr>
            <a:r>
              <a:rPr lang="en-GB" sz="2000" dirty="0"/>
              <a:t>Some drivers had already been identified and </a:t>
            </a:r>
            <a:br>
              <a:rPr lang="en-GB" sz="2000" dirty="0"/>
            </a:br>
            <a:r>
              <a:rPr lang="en-GB" sz="2000" dirty="0"/>
              <a:t>analysed in previous FOFA works. In this report, </a:t>
            </a:r>
            <a:br>
              <a:rPr lang="en-GB" sz="2000" dirty="0"/>
            </a:br>
            <a:r>
              <a:rPr lang="en-GB" sz="2000" dirty="0"/>
              <a:t>they have been updated/upgraded </a:t>
            </a:r>
          </a:p>
        </p:txBody>
      </p:sp>
      <p:sp>
        <p:nvSpPr>
          <p:cNvPr id="47" name="Rectangle 46">
            <a:extLst>
              <a:ext uri="{FF2B5EF4-FFF2-40B4-BE49-F238E27FC236}">
                <a16:creationId xmlns:a16="http://schemas.microsoft.com/office/drawing/2014/main" id="{C0D9A54A-7251-5BCC-8053-AF685A91428D}"/>
              </a:ext>
            </a:extLst>
          </p:cNvPr>
          <p:cNvSpPr/>
          <p:nvPr/>
        </p:nvSpPr>
        <p:spPr>
          <a:xfrm>
            <a:off x="8468851" y="1654689"/>
            <a:ext cx="831111" cy="2211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B206C432-0729-6427-811A-36AFB24C53FA}"/>
              </a:ext>
            </a:extLst>
          </p:cNvPr>
          <p:cNvSpPr txBox="1">
            <a:spLocks/>
          </p:cNvSpPr>
          <p:nvPr/>
        </p:nvSpPr>
        <p:spPr>
          <a:xfrm>
            <a:off x="838200" y="2808226"/>
            <a:ext cx="8763000" cy="353021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000" dirty="0"/>
              <a:t>Given the changing circumstances and the proximity to 2030, </a:t>
            </a:r>
            <a:r>
              <a:rPr lang="en-GB" sz="2000" i="1" dirty="0"/>
              <a:t>The future of food and agriculture – Drivers and triggers for transformation</a:t>
            </a:r>
            <a:r>
              <a:rPr lang="en-GB" sz="2000" dirty="0"/>
              <a:t>, this report, compared to previous ones, puts more emphasis on aspects such as: </a:t>
            </a:r>
          </a:p>
          <a:p>
            <a:pPr marL="538163" lvl="2" indent="-260350">
              <a:lnSpc>
                <a:spcPct val="100000"/>
              </a:lnSpc>
              <a:buFont typeface="System Font Regular"/>
              <a:buChar char="–"/>
            </a:pPr>
            <a:r>
              <a:rPr lang="en-GB" dirty="0"/>
              <a:t>cross-country interdependencies</a:t>
            </a:r>
          </a:p>
          <a:p>
            <a:pPr marL="538163" lvl="2" indent="-260350">
              <a:lnSpc>
                <a:spcPct val="100000"/>
              </a:lnSpc>
              <a:buFont typeface="System Font Regular"/>
              <a:buChar char="–"/>
            </a:pPr>
            <a:r>
              <a:rPr lang="en-GB" dirty="0"/>
              <a:t>epidemics and degradation of ecosystems</a:t>
            </a:r>
          </a:p>
          <a:p>
            <a:pPr marL="538163" lvl="2" indent="-260350">
              <a:lnSpc>
                <a:spcPct val="100000"/>
              </a:lnSpc>
              <a:buFont typeface="System Font Regular"/>
              <a:buChar char="–"/>
            </a:pPr>
            <a:r>
              <a:rPr lang="en-GB" dirty="0"/>
              <a:t>market concentration</a:t>
            </a:r>
          </a:p>
          <a:p>
            <a:pPr marL="538163" lvl="2" indent="-260350">
              <a:lnSpc>
                <a:spcPct val="100000"/>
              </a:lnSpc>
              <a:buFont typeface="System Font Regular"/>
              <a:buChar char="–"/>
            </a:pPr>
            <a:r>
              <a:rPr lang="en-GB" dirty="0"/>
              <a:t>increasing food prices</a:t>
            </a:r>
          </a:p>
          <a:p>
            <a:pPr marL="538163" lvl="2" indent="-260350">
              <a:lnSpc>
                <a:spcPct val="100000"/>
              </a:lnSpc>
              <a:buFont typeface="System Font Regular"/>
              <a:buChar char="–"/>
            </a:pPr>
            <a:r>
              <a:rPr lang="en-GB" dirty="0"/>
              <a:t>science and innovation</a:t>
            </a:r>
          </a:p>
          <a:p>
            <a:pPr marL="538163" lvl="2" indent="-260350">
              <a:lnSpc>
                <a:spcPct val="100000"/>
              </a:lnSpc>
              <a:buFont typeface="System Font Regular"/>
              <a:buChar char="–"/>
            </a:pPr>
            <a:r>
              <a:rPr lang="en-GB" dirty="0"/>
              <a:t>capital and information intensification of agrifood production processes</a:t>
            </a:r>
          </a:p>
          <a:p>
            <a:pPr marL="538163" lvl="2" indent="-260350">
              <a:lnSpc>
                <a:spcPct val="100000"/>
              </a:lnSpc>
              <a:buFont typeface="System Font Regular"/>
              <a:buChar char="–"/>
            </a:pPr>
            <a:r>
              <a:rPr lang="en-GB" dirty="0"/>
              <a:t>big data generation, control, and ownership</a:t>
            </a:r>
          </a:p>
          <a:p>
            <a:pPr marL="538163" lvl="2" indent="-260350">
              <a:lnSpc>
                <a:spcPct val="100000"/>
              </a:lnSpc>
              <a:buFont typeface="System Font Regular"/>
              <a:buChar char="–"/>
            </a:pPr>
            <a:r>
              <a:rPr lang="en-GB" dirty="0"/>
              <a:t>uncertainties at all levels.</a:t>
            </a:r>
          </a:p>
          <a:p>
            <a:pPr marL="277813" lvl="2" indent="0">
              <a:lnSpc>
                <a:spcPct val="100000"/>
              </a:lnSpc>
              <a:buFont typeface="Arial" panose="020B0604020202020204" pitchFamily="34" charset="0"/>
              <a:buNone/>
            </a:pPr>
            <a:endParaRPr lang="en-US" dirty="0"/>
          </a:p>
        </p:txBody>
      </p:sp>
    </p:spTree>
    <p:extLst>
      <p:ext uri="{BB962C8B-B14F-4D97-AF65-F5344CB8AC3E}">
        <p14:creationId xmlns:p14="http://schemas.microsoft.com/office/powerpoint/2010/main" val="1172719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7FE564EF-7638-20C6-7C0E-4883B9F103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292" y="1423445"/>
            <a:ext cx="4099533" cy="1615254"/>
          </a:xfrm>
          <a:prstGeom prst="rect">
            <a:avLst/>
          </a:prstGeom>
        </p:spPr>
      </p:pic>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GB" sz="2800" dirty="0"/>
              <a:t>Interactions among drivers’ and “weak signals”</a:t>
            </a:r>
            <a:endParaRPr lang="en-GB" dirty="0"/>
          </a:p>
        </p:txBody>
      </p:sp>
      <p:sp>
        <p:nvSpPr>
          <p:cNvPr id="47" name="Rectangle 46">
            <a:extLst>
              <a:ext uri="{FF2B5EF4-FFF2-40B4-BE49-F238E27FC236}">
                <a16:creationId xmlns:a16="http://schemas.microsoft.com/office/drawing/2014/main" id="{C0D9A54A-7251-5BCC-8053-AF685A91428D}"/>
              </a:ext>
            </a:extLst>
          </p:cNvPr>
          <p:cNvSpPr/>
          <p:nvPr/>
        </p:nvSpPr>
        <p:spPr>
          <a:xfrm>
            <a:off x="8936143" y="1876462"/>
            <a:ext cx="867915" cy="2408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331EDBE-6CF7-F5C0-78A8-78D595538CB6}"/>
              </a:ext>
            </a:extLst>
          </p:cNvPr>
          <p:cNvSpPr/>
          <p:nvPr/>
        </p:nvSpPr>
        <p:spPr>
          <a:xfrm>
            <a:off x="9570898" y="2141124"/>
            <a:ext cx="738758" cy="1977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B206C432-0729-6427-811A-36AFB24C53FA}"/>
              </a:ext>
            </a:extLst>
          </p:cNvPr>
          <p:cNvSpPr>
            <a:spLocks noGrp="1"/>
          </p:cNvSpPr>
          <p:nvPr>
            <p:ph idx="1"/>
          </p:nvPr>
        </p:nvSpPr>
        <p:spPr>
          <a:xfrm>
            <a:off x="838200" y="3901884"/>
            <a:ext cx="11021004" cy="2414427"/>
          </a:xfrm>
        </p:spPr>
        <p:txBody>
          <a:bodyPr>
            <a:normAutofit fontScale="92500" lnSpcReduction="20000"/>
          </a:bodyPr>
          <a:lstStyle/>
          <a:p>
            <a:pPr marL="0" indent="0">
              <a:lnSpc>
                <a:spcPct val="100000"/>
              </a:lnSpc>
              <a:buNone/>
            </a:pPr>
            <a:r>
              <a:rPr lang="en-GB" sz="1600" dirty="0">
                <a:solidFill>
                  <a:srgbClr val="005B9D"/>
                </a:solidFill>
              </a:rPr>
              <a:t>Data are available through a </a:t>
            </a:r>
            <a:r>
              <a:rPr lang="en-GB" sz="1600" b="1" dirty="0">
                <a:solidFill>
                  <a:srgbClr val="005B9D"/>
                </a:solidFill>
                <a:hlinkClick r:id="rId4">
                  <a:extLst>
                    <a:ext uri="{A12FA001-AC4F-418D-AE19-62706E023703}">
                      <ahyp:hlinkClr xmlns:ahyp="http://schemas.microsoft.com/office/drawing/2018/hyperlinkcolor" xmlns="" val="tx"/>
                    </a:ext>
                  </a:extLst>
                </a:hlinkClick>
              </a:rPr>
              <a:t>web-based data dashboard</a:t>
            </a:r>
            <a:r>
              <a:rPr lang="en-GB" sz="1600" dirty="0">
                <a:solidFill>
                  <a:srgbClr val="005B9D"/>
                </a:solidFill>
              </a:rPr>
              <a:t>, that </a:t>
            </a:r>
            <a:r>
              <a:rPr lang="en-GB" sz="1600" dirty="0" smtClean="0">
                <a:solidFill>
                  <a:srgbClr val="005B9D"/>
                </a:solidFill>
              </a:rPr>
              <a:t>allows replicating </a:t>
            </a:r>
            <a:r>
              <a:rPr lang="en-GB" sz="1600" dirty="0">
                <a:solidFill>
                  <a:srgbClr val="005B9D"/>
                </a:solidFill>
              </a:rPr>
              <a:t>the figures of the report and much more: </a:t>
            </a:r>
          </a:p>
          <a:p>
            <a:pPr>
              <a:lnSpc>
                <a:spcPct val="100000"/>
              </a:lnSpc>
            </a:pPr>
            <a:r>
              <a:rPr lang="en-GB" sz="1600" dirty="0"/>
              <a:t>analyse and download country and regional data;</a:t>
            </a:r>
          </a:p>
          <a:p>
            <a:pPr>
              <a:lnSpc>
                <a:spcPct val="100000"/>
              </a:lnSpc>
            </a:pPr>
            <a:r>
              <a:rPr lang="en-GB" sz="1600" dirty="0"/>
              <a:t>add trend lines on historical </a:t>
            </a:r>
            <a:r>
              <a:rPr lang="en-GB" sz="1600" dirty="0" smtClean="0"/>
              <a:t>data;</a:t>
            </a:r>
          </a:p>
          <a:p>
            <a:pPr>
              <a:lnSpc>
                <a:spcPct val="100000"/>
              </a:lnSpc>
            </a:pPr>
            <a:r>
              <a:rPr lang="en-GB" sz="1600" dirty="0" smtClean="0"/>
              <a:t>Add</a:t>
            </a:r>
            <a:r>
              <a:rPr lang="en-GB" sz="1600" dirty="0" smtClean="0"/>
              <a:t> </a:t>
            </a:r>
            <a:r>
              <a:rPr lang="en-GB" sz="1600" dirty="0"/>
              <a:t>projections, where available;</a:t>
            </a:r>
          </a:p>
          <a:p>
            <a:pPr>
              <a:lnSpc>
                <a:spcPct val="100000"/>
              </a:lnSpc>
            </a:pPr>
            <a:r>
              <a:rPr lang="en-GB" sz="1600" dirty="0"/>
              <a:t>customize graphs and figures etc.</a:t>
            </a:r>
          </a:p>
          <a:p>
            <a:pPr marL="0" indent="0">
              <a:lnSpc>
                <a:spcPct val="100000"/>
              </a:lnSpc>
              <a:buNone/>
            </a:pPr>
            <a:r>
              <a:rPr lang="en-GB" sz="1600" dirty="0">
                <a:solidFill>
                  <a:srgbClr val="005B9D"/>
                </a:solidFill>
              </a:rPr>
              <a:t>The web-based dashboard is a live product and a continuous work in progress. Additional variables, new features and fixes (wen required) are continuously added. </a:t>
            </a:r>
          </a:p>
          <a:p>
            <a:pPr marL="0" indent="0">
              <a:lnSpc>
                <a:spcPct val="100000"/>
              </a:lnSpc>
              <a:buNone/>
            </a:pPr>
            <a:r>
              <a:rPr lang="en-GB" sz="1600" dirty="0">
                <a:solidFill>
                  <a:srgbClr val="005B9D"/>
                </a:solidFill>
              </a:rPr>
              <a:t>A short demo is provided hereafter.</a:t>
            </a:r>
            <a:endParaRPr lang="en-US" sz="1600" dirty="0">
              <a:solidFill>
                <a:srgbClr val="005B9D"/>
              </a:solidFill>
            </a:endParaRPr>
          </a:p>
          <a:p>
            <a:pPr>
              <a:lnSpc>
                <a:spcPct val="100000"/>
              </a:lnSpc>
            </a:pPr>
            <a:endParaRPr lang="en-US" sz="1600" dirty="0"/>
          </a:p>
        </p:txBody>
      </p:sp>
      <p:sp>
        <p:nvSpPr>
          <p:cNvPr id="8" name="Content Placeholder 3">
            <a:extLst>
              <a:ext uri="{FF2B5EF4-FFF2-40B4-BE49-F238E27FC236}">
                <a16:creationId xmlns:a16="http://schemas.microsoft.com/office/drawing/2014/main" id="{B206C432-0729-6427-811A-36AFB24C53FA}"/>
              </a:ext>
            </a:extLst>
          </p:cNvPr>
          <p:cNvSpPr txBox="1">
            <a:spLocks/>
          </p:cNvSpPr>
          <p:nvPr/>
        </p:nvSpPr>
        <p:spPr>
          <a:xfrm>
            <a:off x="826216" y="1519775"/>
            <a:ext cx="6548523" cy="20659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600" dirty="0">
                <a:solidFill>
                  <a:srgbClr val="005B9D"/>
                </a:solidFill>
              </a:rPr>
              <a:t>Although the scenarios in this report are depicted in </a:t>
            </a:r>
            <a:r>
              <a:rPr lang="en-GB" sz="1600" b="1" dirty="0">
                <a:solidFill>
                  <a:srgbClr val="005B9D"/>
                </a:solidFill>
              </a:rPr>
              <a:t>qualitative </a:t>
            </a:r>
            <a:r>
              <a:rPr lang="en-GB" sz="1600" dirty="0">
                <a:solidFill>
                  <a:srgbClr val="005B9D"/>
                </a:solidFill>
              </a:rPr>
              <a:t>terms, massive </a:t>
            </a:r>
            <a:r>
              <a:rPr lang="en-GB" sz="1600" b="1" dirty="0">
                <a:solidFill>
                  <a:srgbClr val="005B9D"/>
                </a:solidFill>
              </a:rPr>
              <a:t>quantitative</a:t>
            </a:r>
            <a:r>
              <a:rPr lang="en-GB" sz="1600" dirty="0">
                <a:solidFill>
                  <a:srgbClr val="005B9D"/>
                </a:solidFill>
              </a:rPr>
              <a:t> data have been used.    </a:t>
            </a:r>
            <a:endParaRPr lang="en-US" sz="1600" dirty="0">
              <a:solidFill>
                <a:srgbClr val="005B9D"/>
              </a:solidFill>
            </a:endParaRPr>
          </a:p>
          <a:p>
            <a:pPr>
              <a:lnSpc>
                <a:spcPct val="100000"/>
              </a:lnSpc>
            </a:pPr>
            <a:r>
              <a:rPr lang="en-GB" sz="1600" dirty="0"/>
              <a:t>Understanding the role of  drivers </a:t>
            </a:r>
            <a:r>
              <a:rPr lang="en-GB" sz="1600" dirty="0" smtClean="0"/>
              <a:t>and the ways they interact</a:t>
            </a:r>
            <a:r>
              <a:rPr lang="en-GB" sz="1600" dirty="0"/>
              <a:t>: a massive cross- and </a:t>
            </a:r>
            <a:r>
              <a:rPr lang="en-GB" sz="1600" dirty="0" smtClean="0"/>
              <a:t>inter-disciplinary </a:t>
            </a:r>
            <a:r>
              <a:rPr lang="en-GB" sz="1600" dirty="0"/>
              <a:t>work. </a:t>
            </a:r>
          </a:p>
          <a:p>
            <a:pPr>
              <a:lnSpc>
                <a:spcPct val="100000"/>
              </a:lnSpc>
            </a:pPr>
            <a:r>
              <a:rPr lang="en-GB" sz="1600" dirty="0"/>
              <a:t>Detecting “</a:t>
            </a:r>
            <a:r>
              <a:rPr lang="en-GB" sz="1600" b="1" dirty="0"/>
              <a:t>weak signals”</a:t>
            </a:r>
            <a:r>
              <a:rPr lang="en-GB" sz="1600" dirty="0"/>
              <a:t> of possible futures.     </a:t>
            </a:r>
            <a:endParaRPr lang="en-US" sz="1600" dirty="0"/>
          </a:p>
          <a:p>
            <a:pPr>
              <a:lnSpc>
                <a:spcPct val="100000"/>
              </a:lnSpc>
            </a:pPr>
            <a:r>
              <a:rPr lang="en-GB" sz="1600" dirty="0"/>
              <a:t>Comparing </a:t>
            </a:r>
            <a:r>
              <a:rPr lang="en-GB" sz="1600" b="1" dirty="0"/>
              <a:t>historical trends</a:t>
            </a:r>
            <a:r>
              <a:rPr lang="en-GB" sz="1600" dirty="0"/>
              <a:t> with </a:t>
            </a:r>
            <a:r>
              <a:rPr lang="en-GB" sz="1600" b="1" dirty="0"/>
              <a:t>projections</a:t>
            </a:r>
            <a:r>
              <a:rPr lang="en-GB" sz="1600" dirty="0"/>
              <a:t>.</a:t>
            </a:r>
          </a:p>
        </p:txBody>
      </p:sp>
    </p:spTree>
    <p:extLst>
      <p:ext uri="{BB962C8B-B14F-4D97-AF65-F5344CB8AC3E}">
        <p14:creationId xmlns:p14="http://schemas.microsoft.com/office/powerpoint/2010/main" val="53508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6A4C6C7">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4939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meline&#10;&#10;Description automatically generated">
            <a:extLst>
              <a:ext uri="{FF2B5EF4-FFF2-40B4-BE49-F238E27FC236}">
                <a16:creationId xmlns:a16="http://schemas.microsoft.com/office/drawing/2014/main" id="{B4A386BF-68F7-A495-C06A-D3C1B7E31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292" y="1423445"/>
            <a:ext cx="4099533" cy="1615254"/>
          </a:xfrm>
          <a:prstGeom prst="rect">
            <a:avLst/>
          </a:prstGeom>
        </p:spPr>
      </p:pic>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US" sz="2800" dirty="0"/>
              <a:t>Medium-term achievements and future “end-states”</a:t>
            </a:r>
            <a:endParaRPr lang="en-GB" dirty="0"/>
          </a:p>
        </p:txBody>
      </p:sp>
      <p:sp>
        <p:nvSpPr>
          <p:cNvPr id="3" name="Content Placeholder 2">
            <a:extLst>
              <a:ext uri="{FF2B5EF4-FFF2-40B4-BE49-F238E27FC236}">
                <a16:creationId xmlns:a16="http://schemas.microsoft.com/office/drawing/2014/main" id="{E717389E-9025-BFD9-7F2B-13CA838D3B51}"/>
              </a:ext>
            </a:extLst>
          </p:cNvPr>
          <p:cNvSpPr>
            <a:spLocks noGrp="1"/>
          </p:cNvSpPr>
          <p:nvPr>
            <p:ph idx="1"/>
          </p:nvPr>
        </p:nvSpPr>
        <p:spPr>
          <a:xfrm>
            <a:off x="6959653" y="3980926"/>
            <a:ext cx="4718538" cy="2433592"/>
          </a:xfrm>
        </p:spPr>
        <p:txBody>
          <a:bodyPr>
            <a:normAutofit/>
          </a:bodyPr>
          <a:lstStyle/>
          <a:p>
            <a:pPr marL="0" indent="0">
              <a:lnSpc>
                <a:spcPct val="100000"/>
              </a:lnSpc>
              <a:buNone/>
            </a:pPr>
            <a:r>
              <a:rPr lang="en-US" sz="2400" dirty="0"/>
              <a:t>Medium-term achievements and future “end-states” of alternative scenarios are reported in the in the space of the outcomes, represented by the corporate aspirational “four betters”</a:t>
            </a:r>
          </a:p>
        </p:txBody>
      </p:sp>
      <p:pic>
        <p:nvPicPr>
          <p:cNvPr id="8" name="Picture 7">
            <a:extLst>
              <a:ext uri="{FF2B5EF4-FFF2-40B4-BE49-F238E27FC236}">
                <a16:creationId xmlns:a16="http://schemas.microsoft.com/office/drawing/2014/main" id="{B25FF1EC-ECF4-229C-3C30-B45440ECD9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728" y="1448158"/>
            <a:ext cx="5656781" cy="5065536"/>
          </a:xfrm>
          <a:prstGeom prst="rect">
            <a:avLst/>
          </a:prstGeom>
        </p:spPr>
      </p:pic>
      <p:sp>
        <p:nvSpPr>
          <p:cNvPr id="10" name="Rectangle 9">
            <a:extLst>
              <a:ext uri="{FF2B5EF4-FFF2-40B4-BE49-F238E27FC236}">
                <a16:creationId xmlns:a16="http://schemas.microsoft.com/office/drawing/2014/main" id="{C0D9A54A-7251-5BCC-8053-AF685A91428D}"/>
              </a:ext>
            </a:extLst>
          </p:cNvPr>
          <p:cNvSpPr/>
          <p:nvPr/>
        </p:nvSpPr>
        <p:spPr>
          <a:xfrm>
            <a:off x="9911657" y="2356565"/>
            <a:ext cx="1014248" cy="2049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0543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CC5D3CBF-9896-A894-C00A-E8D04FDCED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292" y="1423445"/>
            <a:ext cx="4099533" cy="1615254"/>
          </a:xfrm>
          <a:prstGeom prst="rect">
            <a:avLst/>
          </a:prstGeom>
        </p:spPr>
      </p:pic>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GB" sz="2800" dirty="0"/>
              <a:t>Triggers of development, strategies and policies</a:t>
            </a:r>
            <a:endParaRPr lang="en-GB" dirty="0"/>
          </a:p>
        </p:txBody>
      </p:sp>
      <p:sp>
        <p:nvSpPr>
          <p:cNvPr id="4" name="Content Placeholder 3">
            <a:extLst>
              <a:ext uri="{FF2B5EF4-FFF2-40B4-BE49-F238E27FC236}">
                <a16:creationId xmlns:a16="http://schemas.microsoft.com/office/drawing/2014/main" id="{B206C432-0729-6427-811A-36AFB24C53FA}"/>
              </a:ext>
            </a:extLst>
          </p:cNvPr>
          <p:cNvSpPr>
            <a:spLocks noGrp="1"/>
          </p:cNvSpPr>
          <p:nvPr>
            <p:ph idx="1"/>
          </p:nvPr>
        </p:nvSpPr>
        <p:spPr>
          <a:xfrm>
            <a:off x="838201" y="1562582"/>
            <a:ext cx="10292862" cy="4767880"/>
          </a:xfrm>
        </p:spPr>
        <p:txBody>
          <a:bodyPr>
            <a:normAutofit/>
          </a:bodyPr>
          <a:lstStyle/>
          <a:p>
            <a:pPr marL="0" indent="0">
              <a:lnSpc>
                <a:spcPct val="100000"/>
              </a:lnSpc>
              <a:buNone/>
            </a:pPr>
            <a:r>
              <a:rPr lang="en-GB" sz="2000" dirty="0"/>
              <a:t>The corporate FOFA-DTT report portrays and analyses four </a:t>
            </a:r>
            <a:br>
              <a:rPr lang="en-GB" sz="2000" dirty="0"/>
            </a:br>
            <a:r>
              <a:rPr lang="en-GB" sz="2000" dirty="0"/>
              <a:t>“priority triggers” for transformation, identified by </a:t>
            </a:r>
            <a:br>
              <a:rPr lang="en-GB" sz="2000" dirty="0"/>
            </a:br>
            <a:r>
              <a:rPr lang="en-GB" sz="2000" dirty="0"/>
              <a:t>FAO’s Corporate Strategic Foresight Exercise (CSFE), </a:t>
            </a:r>
            <a:br>
              <a:rPr lang="en-GB" sz="2000" dirty="0"/>
            </a:br>
            <a:r>
              <a:rPr lang="en-GB" sz="2000" dirty="0"/>
              <a:t>and incorporated in FAO </a:t>
            </a:r>
            <a:r>
              <a:rPr lang="en-GB" sz="2000" i="1" dirty="0"/>
              <a:t>Strategic Framework 2022–31</a:t>
            </a:r>
            <a:r>
              <a:rPr lang="en-GB" sz="2000" dirty="0"/>
              <a:t>:</a:t>
            </a:r>
          </a:p>
          <a:p>
            <a:pPr marL="0" indent="0">
              <a:lnSpc>
                <a:spcPct val="100000"/>
              </a:lnSpc>
              <a:buNone/>
            </a:pPr>
            <a:r>
              <a:rPr lang="en-GB" sz="2000" dirty="0"/>
              <a:t>1) institutions and governance; </a:t>
            </a:r>
          </a:p>
          <a:p>
            <a:pPr marL="0" indent="0">
              <a:lnSpc>
                <a:spcPct val="100000"/>
              </a:lnSpc>
              <a:buNone/>
            </a:pPr>
            <a:r>
              <a:rPr lang="en-GB" sz="2000" dirty="0"/>
              <a:t>2) consumer awareness; </a:t>
            </a:r>
          </a:p>
          <a:p>
            <a:pPr marL="0" indent="0">
              <a:lnSpc>
                <a:spcPct val="100000"/>
              </a:lnSpc>
              <a:buNone/>
            </a:pPr>
            <a:r>
              <a:rPr lang="en-GB" sz="2000" dirty="0"/>
              <a:t>3) income and wealth distribution; and </a:t>
            </a:r>
          </a:p>
          <a:p>
            <a:pPr marL="0" indent="0">
              <a:lnSpc>
                <a:spcPct val="100000"/>
              </a:lnSpc>
              <a:buNone/>
            </a:pPr>
            <a:r>
              <a:rPr lang="en-GB" sz="2000" dirty="0"/>
              <a:t>4) innovative technologies and approaches </a:t>
            </a:r>
            <a:endParaRPr lang="en-GB" sz="2000" dirty="0" smtClean="0"/>
          </a:p>
          <a:p>
            <a:pPr marL="0" indent="0">
              <a:lnSpc>
                <a:spcPct val="100000"/>
              </a:lnSpc>
              <a:buNone/>
            </a:pPr>
            <a:endParaRPr lang="en-GB" sz="2000" dirty="0"/>
          </a:p>
          <a:p>
            <a:pPr>
              <a:lnSpc>
                <a:spcPct val="100000"/>
              </a:lnSpc>
            </a:pPr>
            <a:r>
              <a:rPr lang="en-GB" sz="2000" dirty="0"/>
              <a:t>With no pretention to be exhaustive, this FOFA report suggests strategic and policy options that exploit (trigger) these triggers. </a:t>
            </a:r>
            <a:endParaRPr lang="en-GB" sz="2000" dirty="0" smtClean="0"/>
          </a:p>
          <a:p>
            <a:pPr>
              <a:lnSpc>
                <a:spcPct val="100000"/>
              </a:lnSpc>
            </a:pPr>
            <a:r>
              <a:rPr lang="en-GB" sz="2000" dirty="0" smtClean="0"/>
              <a:t>Strategic </a:t>
            </a:r>
            <a:r>
              <a:rPr lang="en-GB" sz="2000" dirty="0"/>
              <a:t>and policy options </a:t>
            </a:r>
            <a:r>
              <a:rPr lang="en-GB" sz="2000" dirty="0" smtClean="0"/>
              <a:t>have the power to </a:t>
            </a:r>
            <a:r>
              <a:rPr lang="en-GB" sz="2000" dirty="0"/>
              <a:t>shift our future across scenarios. </a:t>
            </a:r>
          </a:p>
          <a:p>
            <a:pPr marL="0" indent="0">
              <a:lnSpc>
                <a:spcPct val="100000"/>
              </a:lnSpc>
              <a:buNone/>
            </a:pPr>
            <a:endParaRPr lang="en-US" sz="2000" dirty="0"/>
          </a:p>
        </p:txBody>
      </p:sp>
      <p:sp>
        <p:nvSpPr>
          <p:cNvPr id="47" name="Rectangle 46">
            <a:extLst>
              <a:ext uri="{FF2B5EF4-FFF2-40B4-BE49-F238E27FC236}">
                <a16:creationId xmlns:a16="http://schemas.microsoft.com/office/drawing/2014/main" id="{C0D9A54A-7251-5BCC-8053-AF685A91428D}"/>
              </a:ext>
            </a:extLst>
          </p:cNvPr>
          <p:cNvSpPr/>
          <p:nvPr/>
        </p:nvSpPr>
        <p:spPr>
          <a:xfrm>
            <a:off x="10407690" y="2578204"/>
            <a:ext cx="967156" cy="234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8704F6F-295B-DFC6-D80F-B1E2CAD319B2}"/>
              </a:ext>
            </a:extLst>
          </p:cNvPr>
          <p:cNvSpPr/>
          <p:nvPr/>
        </p:nvSpPr>
        <p:spPr>
          <a:xfrm>
            <a:off x="10891268" y="2822104"/>
            <a:ext cx="936000" cy="216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0640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5667E2-0D2E-F346-BD89-FD028A4DCCC0}"/>
              </a:ext>
            </a:extLst>
          </p:cNvPr>
          <p:cNvSpPr>
            <a:spLocks noGrp="1"/>
          </p:cNvSpPr>
          <p:nvPr>
            <p:ph type="title"/>
          </p:nvPr>
        </p:nvSpPr>
        <p:spPr/>
        <p:txBody>
          <a:bodyPr>
            <a:normAutofit/>
          </a:bodyPr>
          <a:lstStyle/>
          <a:p>
            <a:r>
              <a:rPr lang="en-GB" dirty="0"/>
              <a:t>Highlighting trade offs and synergies</a:t>
            </a:r>
          </a:p>
        </p:txBody>
      </p:sp>
      <p:sp>
        <p:nvSpPr>
          <p:cNvPr id="4" name="Content Placeholder 3">
            <a:extLst>
              <a:ext uri="{FF2B5EF4-FFF2-40B4-BE49-F238E27FC236}">
                <a16:creationId xmlns:a16="http://schemas.microsoft.com/office/drawing/2014/main" id="{B206C432-0729-6427-811A-36AFB24C53FA}"/>
              </a:ext>
            </a:extLst>
          </p:cNvPr>
          <p:cNvSpPr>
            <a:spLocks noGrp="1"/>
          </p:cNvSpPr>
          <p:nvPr>
            <p:ph idx="1"/>
          </p:nvPr>
        </p:nvSpPr>
        <p:spPr>
          <a:xfrm>
            <a:off x="829437" y="1500935"/>
            <a:ext cx="11107748" cy="1242263"/>
          </a:xfrm>
        </p:spPr>
        <p:txBody>
          <a:bodyPr>
            <a:normAutofit/>
          </a:bodyPr>
          <a:lstStyle/>
          <a:p>
            <a:pPr marL="0" indent="0">
              <a:buNone/>
            </a:pPr>
            <a:r>
              <a:rPr lang="en-GB" sz="2000" dirty="0"/>
              <a:t>W</a:t>
            </a:r>
            <a:r>
              <a:rPr lang="en-GB" sz="2000" dirty="0" smtClean="0"/>
              <a:t>in-win </a:t>
            </a:r>
            <a:r>
              <a:rPr lang="en-GB" sz="2000" dirty="0"/>
              <a:t>situations may be </a:t>
            </a:r>
            <a:r>
              <a:rPr lang="en-GB" sz="2000" dirty="0" smtClean="0"/>
              <a:t>possible but in many instances conflicting objectives will have to be addressed. </a:t>
            </a:r>
            <a:endParaRPr lang="en-GB" sz="2000" dirty="0"/>
          </a:p>
          <a:p>
            <a:pPr marL="0" indent="0">
              <a:buNone/>
            </a:pPr>
            <a:r>
              <a:rPr lang="en-GB" sz="2000" dirty="0" smtClean="0"/>
              <a:t>A </a:t>
            </a:r>
            <a:r>
              <a:rPr lang="en-GB" sz="2000" dirty="0"/>
              <a:t>sustainable and resilient </a:t>
            </a:r>
            <a:r>
              <a:rPr lang="en-GB" sz="2000" dirty="0" smtClean="0"/>
              <a:t>future </a:t>
            </a:r>
            <a:r>
              <a:rPr lang="en-GB" sz="2000" dirty="0"/>
              <a:t>leaving no one </a:t>
            </a:r>
            <a:r>
              <a:rPr lang="en-GB" sz="2000" dirty="0" smtClean="0"/>
              <a:t>behind requires enduring some costs. </a:t>
            </a:r>
            <a:endParaRPr lang="en-US" sz="2000" dirty="0"/>
          </a:p>
        </p:txBody>
      </p:sp>
      <p:graphicFrame>
        <p:nvGraphicFramePr>
          <p:cNvPr id="3" name="Table 2">
            <a:extLst>
              <a:ext uri="{FF2B5EF4-FFF2-40B4-BE49-F238E27FC236}">
                <a16:creationId xmlns:a16="http://schemas.microsoft.com/office/drawing/2014/main" id="{1FA3D9C7-6991-FF52-1E35-85DE7AF38997}"/>
              </a:ext>
            </a:extLst>
          </p:cNvPr>
          <p:cNvGraphicFramePr>
            <a:graphicFrameLocks noGrp="1"/>
          </p:cNvGraphicFramePr>
          <p:nvPr>
            <p:extLst>
              <p:ext uri="{D42A27DB-BD31-4B8C-83A1-F6EECF244321}">
                <p14:modId xmlns:p14="http://schemas.microsoft.com/office/powerpoint/2010/main" val="3980652293"/>
              </p:ext>
            </p:extLst>
          </p:nvPr>
        </p:nvGraphicFramePr>
        <p:xfrm>
          <a:off x="861645" y="2922029"/>
          <a:ext cx="10972800" cy="3425512"/>
        </p:xfrm>
        <a:graphic>
          <a:graphicData uri="http://schemas.openxmlformats.org/drawingml/2006/table">
            <a:tbl>
              <a:tblPr firstRow="1" bandRow="1"/>
              <a:tblGrid>
                <a:gridCol w="5229636">
                  <a:extLst>
                    <a:ext uri="{9D8B030D-6E8A-4147-A177-3AD203B41FA5}">
                      <a16:colId xmlns:a16="http://schemas.microsoft.com/office/drawing/2014/main" val="4257629900"/>
                    </a:ext>
                  </a:extLst>
                </a:gridCol>
                <a:gridCol w="5743164">
                  <a:extLst>
                    <a:ext uri="{9D8B030D-6E8A-4147-A177-3AD203B41FA5}">
                      <a16:colId xmlns:a16="http://schemas.microsoft.com/office/drawing/2014/main" val="3285885355"/>
                    </a:ext>
                  </a:extLst>
                </a:gridCol>
              </a:tblGrid>
              <a:tr h="137160">
                <a:tc gridSpan="2">
                  <a:txBody>
                    <a:bodyPr/>
                    <a:lstStyle/>
                    <a:p>
                      <a:pPr marL="0" marR="0" algn="ctr">
                        <a:lnSpc>
                          <a:spcPct val="107000"/>
                        </a:lnSpc>
                        <a:spcBef>
                          <a:spcPts val="0"/>
                        </a:spcBef>
                        <a:spcAft>
                          <a:spcPts val="0"/>
                        </a:spcAft>
                      </a:pPr>
                      <a:r>
                        <a:rPr lang="en-GB" sz="1400" b="1" kern="1200" dirty="0">
                          <a:solidFill>
                            <a:srgbClr val="000000"/>
                          </a:solidFill>
                          <a:effectLst/>
                          <a:latin typeface="+mn-lt"/>
                          <a:ea typeface="Times New Roman" panose="02020603050405020304" pitchFamily="18" charset="0"/>
                          <a:cs typeface="Akhbar MT"/>
                        </a:rPr>
                        <a:t>Examples of selected conflicting objectives</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7E6E6"/>
                    </a:solidFill>
                  </a:tcPr>
                </a:tc>
                <a:tc hMerge="1">
                  <a:txBody>
                    <a:bodyPr/>
                    <a:lstStyle/>
                    <a:p>
                      <a:endParaRPr lang="en-US"/>
                    </a:p>
                  </a:txBody>
                  <a:tcPr/>
                </a:tc>
                <a:extLst>
                  <a:ext uri="{0D108BD9-81ED-4DB2-BD59-A6C34878D82A}">
                    <a16:rowId xmlns:a16="http://schemas.microsoft.com/office/drawing/2014/main" val="3495124031"/>
                  </a:ext>
                </a:extLst>
              </a:tr>
              <a:tr h="182880">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Achieving sustainable yields </a:t>
                      </a:r>
                      <a:r>
                        <a:rPr lang="en-GB" sz="1400" kern="1200" baseline="0" dirty="0">
                          <a:solidFill>
                            <a:srgbClr val="000000"/>
                          </a:solidFill>
                          <a:effectLst/>
                          <a:latin typeface="+mn-lt"/>
                          <a:ea typeface="Times New Roman" panose="02020603050405020304" pitchFamily="18" charset="0"/>
                          <a:cs typeface="Akhbar MT"/>
                        </a:rPr>
                        <a:t> </a:t>
                      </a:r>
                      <a:r>
                        <a:rPr lang="en-GB" sz="1400" kern="1200" dirty="0">
                          <a:solidFill>
                            <a:srgbClr val="000000"/>
                          </a:solidFill>
                          <a:effectLst/>
                          <a:latin typeface="+mn-lt"/>
                          <a:ea typeface="Times New Roman" panose="02020603050405020304" pitchFamily="18" charset="0"/>
                          <a:cs typeface="Akhbar MT"/>
                        </a:rPr>
                        <a:t>(by internalizing social and environmental costs)</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nSpc>
                          <a:spcPct val="107000"/>
                        </a:lnSpc>
                        <a:spcBef>
                          <a:spcPts val="0"/>
                        </a:spcBef>
                        <a:spcAft>
                          <a:spcPts val="0"/>
                        </a:spcAft>
                      </a:pPr>
                      <a:r>
                        <a:rPr lang="en-GB" sz="1400" kern="1200">
                          <a:solidFill>
                            <a:srgbClr val="000000"/>
                          </a:solidFill>
                          <a:effectLst/>
                          <a:latin typeface="+mn-lt"/>
                          <a:ea typeface="Times New Roman" panose="02020603050405020304" pitchFamily="18" charset="0"/>
                          <a:cs typeface="Akhbar MT"/>
                        </a:rPr>
                        <a:t>Achieving food security and nutrition (improving purchasing power of vulnerable people)</a:t>
                      </a:r>
                      <a:endParaRPr lang="en-US" sz="140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3753221530"/>
                  </a:ext>
                </a:extLst>
              </a:tr>
              <a:tr h="182880">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Increasing agrifood output</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Reducing agrifood GHG emissions</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090396976"/>
                  </a:ext>
                </a:extLst>
              </a:tr>
              <a:tr h="182880">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Achieving sustainable yields</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Minimizing land use expansion</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3327462993"/>
                  </a:ext>
                </a:extLst>
              </a:tr>
              <a:tr h="182880">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Increasing employment</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Increasing wages</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4111656642"/>
                  </a:ext>
                </a:extLst>
              </a:tr>
              <a:tr h="182880">
                <a:tc>
                  <a:txBody>
                    <a:bodyPr/>
                    <a:lstStyle/>
                    <a:p>
                      <a:pPr marL="0" marR="0">
                        <a:lnSpc>
                          <a:spcPct val="107000"/>
                        </a:lnSpc>
                        <a:spcBef>
                          <a:spcPts val="0"/>
                        </a:spcBef>
                        <a:spcAft>
                          <a:spcPts val="0"/>
                        </a:spcAft>
                      </a:pPr>
                      <a:r>
                        <a:rPr lang="en-GB" sz="1400" kern="1200">
                          <a:solidFill>
                            <a:srgbClr val="000000"/>
                          </a:solidFill>
                          <a:effectLst/>
                          <a:latin typeface="+mn-lt"/>
                          <a:ea typeface="Times New Roman" panose="02020603050405020304" pitchFamily="18" charset="0"/>
                          <a:cs typeface="Akhbar MT"/>
                        </a:rPr>
                        <a:t>Innovating technologies</a:t>
                      </a:r>
                      <a:endParaRPr lang="en-US" sz="140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Increasing employment</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1023631436"/>
                  </a:ext>
                </a:extLst>
              </a:tr>
              <a:tr h="182880">
                <a:tc>
                  <a:txBody>
                    <a:bodyPr/>
                    <a:lstStyle/>
                    <a:p>
                      <a:pPr marL="0" marR="0">
                        <a:lnSpc>
                          <a:spcPct val="107000"/>
                        </a:lnSpc>
                        <a:spcBef>
                          <a:spcPts val="0"/>
                        </a:spcBef>
                        <a:spcAft>
                          <a:spcPts val="0"/>
                        </a:spcAft>
                      </a:pPr>
                      <a:r>
                        <a:rPr lang="en-GB" sz="1400" kern="1200">
                          <a:solidFill>
                            <a:srgbClr val="000000"/>
                          </a:solidFill>
                          <a:effectLst/>
                          <a:latin typeface="+mn-lt"/>
                          <a:ea typeface="Times New Roman" panose="02020603050405020304" pitchFamily="18" charset="0"/>
                          <a:cs typeface="Akhbar MT"/>
                        </a:rPr>
                        <a:t>Increasing foreign exchange inflows from few exports</a:t>
                      </a:r>
                      <a:endParaRPr lang="en-US" sz="140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Increasing economic diversification</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1000286267"/>
                  </a:ext>
                </a:extLst>
              </a:tr>
              <a:tr h="182880">
                <a:tc>
                  <a:txBody>
                    <a:bodyPr/>
                    <a:lstStyle/>
                    <a:p>
                      <a:pPr marL="0" marR="0">
                        <a:lnSpc>
                          <a:spcPct val="107000"/>
                        </a:lnSpc>
                        <a:spcBef>
                          <a:spcPts val="0"/>
                        </a:spcBef>
                        <a:spcAft>
                          <a:spcPts val="0"/>
                        </a:spcAft>
                      </a:pPr>
                      <a:r>
                        <a:rPr lang="en-GB" sz="1400" kern="1200">
                          <a:solidFill>
                            <a:srgbClr val="000000"/>
                          </a:solidFill>
                          <a:effectLst/>
                          <a:latin typeface="+mn-lt"/>
                          <a:ea typeface="Times New Roman" panose="02020603050405020304" pitchFamily="18" charset="0"/>
                          <a:cs typeface="Akhbar MT"/>
                        </a:rPr>
                        <a:t>Increasing food availability</a:t>
                      </a:r>
                      <a:endParaRPr lang="en-US" sz="140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Using biomass as renewable energy</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23926954"/>
                  </a:ext>
                </a:extLst>
              </a:tr>
              <a:tr h="182880">
                <a:tc>
                  <a:txBody>
                    <a:bodyPr/>
                    <a:lstStyle/>
                    <a:p>
                      <a:pPr marL="0" marR="0">
                        <a:lnSpc>
                          <a:spcPct val="107000"/>
                        </a:lnSpc>
                        <a:spcBef>
                          <a:spcPts val="0"/>
                        </a:spcBef>
                        <a:spcAft>
                          <a:spcPts val="0"/>
                        </a:spcAft>
                      </a:pPr>
                      <a:r>
                        <a:rPr lang="en-GB" sz="1400" kern="1200">
                          <a:solidFill>
                            <a:srgbClr val="000000"/>
                          </a:solidFill>
                          <a:effectLst/>
                          <a:latin typeface="+mn-lt"/>
                          <a:ea typeface="Times New Roman" panose="02020603050405020304" pitchFamily="18" charset="0"/>
                          <a:cs typeface="Akhbar MT"/>
                        </a:rPr>
                        <a:t>Funding social protection schemes</a:t>
                      </a:r>
                      <a:endParaRPr lang="en-US" sz="140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nSpc>
                          <a:spcPct val="107000"/>
                        </a:lnSpc>
                        <a:spcBef>
                          <a:spcPts val="0"/>
                        </a:spcBef>
                        <a:spcAft>
                          <a:spcPts val="0"/>
                        </a:spcAft>
                      </a:pPr>
                      <a:r>
                        <a:rPr lang="en-GB" sz="1400" kern="1200" dirty="0">
                          <a:solidFill>
                            <a:srgbClr val="000000"/>
                          </a:solidFill>
                          <a:effectLst/>
                          <a:latin typeface="+mn-lt"/>
                          <a:ea typeface="Times New Roman" panose="02020603050405020304" pitchFamily="18" charset="0"/>
                          <a:cs typeface="Akhbar MT"/>
                        </a:rPr>
                        <a:t>Funding public infrastructure and R&amp;D</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1241031616"/>
                  </a:ext>
                </a:extLst>
              </a:tr>
              <a:tr h="233045">
                <a:tc>
                  <a:txBody>
                    <a:bodyPr/>
                    <a:lstStyle/>
                    <a:p>
                      <a:pPr marL="0" marR="0">
                        <a:lnSpc>
                          <a:spcPct val="107000"/>
                        </a:lnSpc>
                        <a:spcBef>
                          <a:spcPts val="0"/>
                        </a:spcBef>
                        <a:spcAft>
                          <a:spcPts val="0"/>
                        </a:spcAft>
                      </a:pPr>
                      <a:r>
                        <a:rPr lang="en-GB" sz="1400" dirty="0">
                          <a:effectLst/>
                          <a:latin typeface="+mn-lt"/>
                          <a:ea typeface="Times New Roman" panose="02020603050405020304" pitchFamily="18" charset="0"/>
                          <a:cs typeface="Akhbar MT"/>
                        </a:rPr>
                        <a:t>Achieving food security</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c>
                  <a:txBody>
                    <a:bodyPr/>
                    <a:lstStyle/>
                    <a:p>
                      <a:pPr marL="0" marR="0">
                        <a:lnSpc>
                          <a:spcPct val="107000"/>
                        </a:lnSpc>
                        <a:spcBef>
                          <a:spcPts val="0"/>
                        </a:spcBef>
                        <a:spcAft>
                          <a:spcPts val="0"/>
                        </a:spcAft>
                      </a:pPr>
                      <a:r>
                        <a:rPr lang="en-GB" sz="1400" dirty="0">
                          <a:effectLst/>
                          <a:latin typeface="+mn-lt"/>
                          <a:ea typeface="Times New Roman" panose="02020603050405020304" pitchFamily="18" charset="0"/>
                          <a:cs typeface="Akhbar MT"/>
                        </a:rPr>
                        <a:t>Pursuing food safety</a:t>
                      </a:r>
                      <a:endParaRPr lang="en-US" sz="1400" dirty="0">
                        <a:effectLst/>
                        <a:latin typeface="+mn-lt"/>
                        <a:ea typeface="SimSun" panose="02010600030101010101" pitchFamily="2" charset="-122"/>
                        <a:cs typeface="Akhbar M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235471954"/>
                  </a:ext>
                </a:extLst>
              </a:tr>
            </a:tbl>
          </a:graphicData>
        </a:graphic>
      </p:graphicFrame>
    </p:spTree>
    <p:extLst>
      <p:ext uri="{BB962C8B-B14F-4D97-AF65-F5344CB8AC3E}">
        <p14:creationId xmlns:p14="http://schemas.microsoft.com/office/powerpoint/2010/main" val="2242372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9574DCA5E8CEA4E912B7198CE871E35" ma:contentTypeVersion="13" ma:contentTypeDescription="Creare un nuovo documento." ma:contentTypeScope="" ma:versionID="ed6e37488cffee7f1db40f64e5b5bacb">
  <xsd:schema xmlns:xsd="http://www.w3.org/2001/XMLSchema" xmlns:xs="http://www.w3.org/2001/XMLSchema" xmlns:p="http://schemas.microsoft.com/office/2006/metadata/properties" xmlns:ns3="8c2680b1-8717-4e17-af8a-c3c5948a3503" xmlns:ns4="3c9ac98d-36e3-464e-9a3d-571690e2b8cf" targetNamespace="http://schemas.microsoft.com/office/2006/metadata/properties" ma:root="true" ma:fieldsID="4331a12c11e2b6e2ab3fc085eea44f79" ns3:_="" ns4:_="">
    <xsd:import namespace="8c2680b1-8717-4e17-af8a-c3c5948a3503"/>
    <xsd:import namespace="3c9ac98d-36e3-464e-9a3d-571690e2b8c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680b1-8717-4e17-af8a-c3c5948a3503"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SharingHintHash" ma:index="10" nillable="true" ma:displayName="Hash suggerimento condivisione"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9ac98d-36e3-464e-9a3d-571690e2b8c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F61FD6-157F-475F-802C-147951067C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2680b1-8717-4e17-af8a-c3c5948a3503"/>
    <ds:schemaRef ds:uri="3c9ac98d-36e3-464e-9a3d-571690e2b8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478E07-9EBD-4266-8A8D-7C1723BBE74A}">
  <ds:schemaRefs>
    <ds:schemaRef ds:uri="http://schemas.microsoft.com/office/infopath/2007/PartnerControls"/>
    <ds:schemaRef ds:uri="3c9ac98d-36e3-464e-9a3d-571690e2b8cf"/>
    <ds:schemaRef ds:uri="http://purl.org/dc/elements/1.1/"/>
    <ds:schemaRef ds:uri="http://schemas.microsoft.com/office/2006/metadata/properties"/>
    <ds:schemaRef ds:uri="http://purl.org/dc/terms/"/>
    <ds:schemaRef ds:uri="8c2680b1-8717-4e17-af8a-c3c5948a3503"/>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D3C7BB3-5188-4222-8B9E-A0472BDE0F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579</TotalTime>
  <Words>1703</Words>
  <Application>Microsoft Office PowerPoint</Application>
  <PresentationFormat>Widescreen</PresentationFormat>
  <Paragraphs>129</Paragraphs>
  <Slides>10</Slides>
  <Notes>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SimSun</vt:lpstr>
      <vt:lpstr>Akhbar MT</vt:lpstr>
      <vt:lpstr>Arial</vt:lpstr>
      <vt:lpstr>Calibri</vt:lpstr>
      <vt:lpstr>Cambria</vt:lpstr>
      <vt:lpstr>System Font Regular</vt:lpstr>
      <vt:lpstr>Times New Roman</vt:lpstr>
      <vt:lpstr>Office Theme</vt:lpstr>
      <vt:lpstr>PowerPoint Presentation</vt:lpstr>
      <vt:lpstr> The corporate strategic foresight process</vt:lpstr>
      <vt:lpstr>Mapping agrifood systems: drivers, activities and outcomes</vt:lpstr>
      <vt:lpstr>Identification of drivers: what is new?</vt:lpstr>
      <vt:lpstr>Interactions among drivers’ and “weak signals”</vt:lpstr>
      <vt:lpstr>PowerPoint Presentation</vt:lpstr>
      <vt:lpstr>Medium-term achievements and future “end-states”</vt:lpstr>
      <vt:lpstr>Triggers of development, strategies and policies</vt:lpstr>
      <vt:lpstr>Highlighting trade offs and synergies</vt:lpstr>
      <vt:lpstr>The future of food and agriculture: stay tuned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Pathways to 2050 with a lens on China</dc:title>
  <dc:creator>Verona, Daniela (ESA)</dc:creator>
  <cp:lastModifiedBy>Bellu, LorenzoGiovanni (ESA)</cp:lastModifiedBy>
  <cp:revision>28</cp:revision>
  <dcterms:created xsi:type="dcterms:W3CDTF">2019-10-01T10:31:48Z</dcterms:created>
  <dcterms:modified xsi:type="dcterms:W3CDTF">2022-12-02T11:29:49Z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0x01010069574DCA5E8CEA4E912B7198CE871E35</vt:lpwstr>
  </property>
</Properties>
</file>