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31"/>
  </p:notesMasterIdLst>
  <p:handoutMasterIdLst>
    <p:handoutMasterId r:id="rId32"/>
  </p:handoutMasterIdLst>
  <p:sldIdLst>
    <p:sldId id="286" r:id="rId5"/>
    <p:sldId id="331" r:id="rId6"/>
    <p:sldId id="2326" r:id="rId7"/>
    <p:sldId id="2347" r:id="rId8"/>
    <p:sldId id="2346" r:id="rId9"/>
    <p:sldId id="2345" r:id="rId10"/>
    <p:sldId id="2344" r:id="rId11"/>
    <p:sldId id="2343" r:id="rId12"/>
    <p:sldId id="2342" r:id="rId13"/>
    <p:sldId id="2340" r:id="rId14"/>
    <p:sldId id="2339" r:id="rId15"/>
    <p:sldId id="2338" r:id="rId16"/>
    <p:sldId id="2337" r:id="rId17"/>
    <p:sldId id="2336" r:id="rId18"/>
    <p:sldId id="2334" r:id="rId19"/>
    <p:sldId id="2333" r:id="rId20"/>
    <p:sldId id="2330" r:id="rId21"/>
    <p:sldId id="2329" r:id="rId22"/>
    <p:sldId id="344" r:id="rId23"/>
    <p:sldId id="340" r:id="rId24"/>
    <p:sldId id="327" r:id="rId25"/>
    <p:sldId id="2285" r:id="rId26"/>
    <p:sldId id="2315" r:id="rId27"/>
    <p:sldId id="2311" r:id="rId28"/>
    <p:sldId id="333" r:id="rId29"/>
    <p:sldId id="231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F96E0FF-DF3A-4A70-B1BF-9346377F6450}">
          <p14:sldIdLst>
            <p14:sldId id="286"/>
            <p14:sldId id="331"/>
            <p14:sldId id="2326"/>
            <p14:sldId id="2347"/>
            <p14:sldId id="2346"/>
            <p14:sldId id="2345"/>
            <p14:sldId id="2344"/>
            <p14:sldId id="2343"/>
            <p14:sldId id="2342"/>
            <p14:sldId id="2340"/>
            <p14:sldId id="2339"/>
            <p14:sldId id="2338"/>
            <p14:sldId id="2337"/>
            <p14:sldId id="2336"/>
            <p14:sldId id="2334"/>
            <p14:sldId id="2333"/>
            <p14:sldId id="2330"/>
            <p14:sldId id="2329"/>
            <p14:sldId id="344"/>
            <p14:sldId id="340"/>
            <p14:sldId id="327"/>
            <p14:sldId id="2285"/>
            <p14:sldId id="2315"/>
            <p14:sldId id="2311"/>
            <p14:sldId id="333"/>
            <p14:sldId id="231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94931F-A705-F4C7-DC9B-6CFDAAB036F1}" name="Liu, Zijuan (OIN)" initials="L(" userId="S::zijuan.liu@fao.org::3b168d85-650b-4ea3-92dd-446463489302" providerId="AD"/>
  <p188:author id="{E153BC60-B558-5E17-3BD2-ABA216890F71}" name="Munoz, Hernan (ESS)" initials="MH(" userId="S::Hernan.Munoz@fao.org::2dce957a-865c-47c4-b372-b1be3ac6146f" providerId="AD"/>
  <p188:author id="{40AF1499-475B-3F02-D4C6-D22E63003BC8}" name="Stads, GertJan (OIND)" initials="GS" userId="S::GertJan.Stads@fao.org::a1d864c4-d913-4c2c-833f-8276092e623a" providerId="AD"/>
  <p188:author id="{47AB449F-CDF1-4512-E930-1EB300530885}" name="Munoz, Hernan (ESS)" initials="M(" userId="S::hernan.munoz@fao.org::2dce957a-865c-47c4-b372-b1be3ac6146f" providerId="AD"/>
  <p188:author id="{A9F0D8FB-A488-2D9E-E55A-17F553027982}" name="Sode, Akoeugnigan (ESS)" initials="S(" userId="S::akoeugnigan.sode@fao.org::d7139beb-8134-4f51-b6f6-ea9e0f0fbe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2E6"/>
    <a:srgbClr val="E38724"/>
    <a:srgbClr val="6BAD3E"/>
    <a:srgbClr val="A9CBE9"/>
    <a:srgbClr val="D4E2BC"/>
    <a:srgbClr val="ED7D31"/>
    <a:srgbClr val="005C86"/>
    <a:srgbClr val="FF5050"/>
    <a:srgbClr val="FF6600"/>
    <a:srgbClr val="F9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6D66E-FFF2-573E-FD54-4CFDE97C69C8}" v="29" dt="2024-04-28T21:02:03.946"/>
    <p1510:client id="{304CE1A7-B064-10A3-A00E-56612754B8D6}" v="17" dt="2024-04-30T15:52:43.315"/>
    <p1510:client id="{9B481F71-89B1-50F4-2AC8-A2DDA572265C}" v="36" dt="2024-04-28T21:19:21.626"/>
    <p1510:client id="{CEB5F5E5-B698-0498-DB63-41F33F1CDE51}" v="86" dt="2024-04-30T15:51:31.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D65E3-81C5-44D0-8EBD-07C73733175C}"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45A34C8F-4C06-4862-B39E-A9A737D1D5FA}">
      <dgm:prSet custT="1"/>
      <dgm:spPr/>
      <dgm:t>
        <a:bodyPr/>
        <a:lstStyle/>
        <a:p>
          <a:pPr>
            <a:lnSpc>
              <a:spcPct val="100000"/>
            </a:lnSpc>
          </a:pPr>
          <a:r>
            <a:rPr lang="es-AR" sz="2000" b="0" i="0"/>
            <a:t>Presentación del programa ASTI y sus nuevos mecanismos operativos </a:t>
          </a:r>
          <a:r>
            <a:rPr lang="es-AR" sz="1800" b="0" i="0"/>
            <a:t> </a:t>
          </a:r>
        </a:p>
      </dgm:t>
    </dgm:pt>
    <dgm:pt modelId="{A713C143-5E8E-4D25-BFC3-AE72CB962B61}" type="parTrans" cxnId="{61FD339E-75BE-4632-AE94-AF7F46E462CF}">
      <dgm:prSet/>
      <dgm:spPr/>
      <dgm:t>
        <a:bodyPr/>
        <a:lstStyle/>
        <a:p>
          <a:endParaRPr lang="en-US"/>
        </a:p>
      </dgm:t>
    </dgm:pt>
    <dgm:pt modelId="{76D33F3F-2688-4211-9C38-13D787A32967}" type="sibTrans" cxnId="{61FD339E-75BE-4632-AE94-AF7F46E462CF}">
      <dgm:prSet/>
      <dgm:spPr/>
      <dgm:t>
        <a:bodyPr/>
        <a:lstStyle/>
        <a:p>
          <a:endParaRPr lang="en-US"/>
        </a:p>
      </dgm:t>
    </dgm:pt>
    <dgm:pt modelId="{FD6EE810-5649-47D6-BACA-E810FA7F6FFF}">
      <dgm:prSet custT="1"/>
      <dgm:spPr/>
      <dgm:t>
        <a:bodyPr/>
        <a:lstStyle/>
        <a:p>
          <a:pPr>
            <a:lnSpc>
              <a:spcPct val="100000"/>
            </a:lnSpc>
          </a:pPr>
          <a:r>
            <a:rPr lang="es-AR" sz="1900" b="0" i="0"/>
            <a:t>Debatir estrategias para mejorar la institucionalización a largo plazo de la ASTI y maximizar la adopción de políticas de los productos de ASTI a nivel nacional </a:t>
          </a:r>
        </a:p>
      </dgm:t>
    </dgm:pt>
    <dgm:pt modelId="{9E47D2A1-8A37-4205-8E9D-B0554423C4B5}" type="parTrans" cxnId="{772C3947-1E57-4708-BF94-10D4CA29A88C}">
      <dgm:prSet/>
      <dgm:spPr/>
      <dgm:t>
        <a:bodyPr/>
        <a:lstStyle/>
        <a:p>
          <a:endParaRPr lang="en-US"/>
        </a:p>
      </dgm:t>
    </dgm:pt>
    <dgm:pt modelId="{793D61EC-0343-489B-BE38-1FC57E300008}" type="sibTrans" cxnId="{772C3947-1E57-4708-BF94-10D4CA29A88C}">
      <dgm:prSet/>
      <dgm:spPr/>
      <dgm:t>
        <a:bodyPr/>
        <a:lstStyle/>
        <a:p>
          <a:endParaRPr lang="en-US"/>
        </a:p>
      </dgm:t>
    </dgm:pt>
    <dgm:pt modelId="{313162C2-90C9-4435-BDAA-CC164283FEC6}">
      <dgm:prSet custT="1"/>
      <dgm:spPr/>
      <dgm:t>
        <a:bodyPr/>
        <a:lstStyle/>
        <a:p>
          <a:pPr>
            <a:lnSpc>
              <a:spcPct val="100000"/>
            </a:lnSpc>
          </a:pPr>
          <a:r>
            <a:rPr lang="es-AR" sz="1900" b="0" i="0"/>
            <a:t>Iniciar diálogos entre las </a:t>
          </a:r>
          <a:r>
            <a:rPr lang="es-AR" sz="1900" b="0" i="0" err="1"/>
            <a:t>NARIs</a:t>
          </a:r>
          <a:r>
            <a:rPr lang="es-AR" sz="1900" b="0" i="0"/>
            <a:t> (Instituciones nacionales de Investigación Agrícola) y las ONS (oficinas nacionales de estadística) fin de lograr una comprensión común de sus funciones y responsabilidades en el nuevo enfoque </a:t>
          </a:r>
        </a:p>
      </dgm:t>
    </dgm:pt>
    <dgm:pt modelId="{7526F17E-8A67-4A56-A1B0-CF9345E7DD97}" type="parTrans" cxnId="{0B745D25-9632-40DD-8321-4E42C5126417}">
      <dgm:prSet/>
      <dgm:spPr/>
      <dgm:t>
        <a:bodyPr/>
        <a:lstStyle/>
        <a:p>
          <a:endParaRPr lang="en-US"/>
        </a:p>
      </dgm:t>
    </dgm:pt>
    <dgm:pt modelId="{EE25FD5E-2F8E-4494-80BD-5AE559C989EC}" type="sibTrans" cxnId="{0B745D25-9632-40DD-8321-4E42C5126417}">
      <dgm:prSet/>
      <dgm:spPr/>
      <dgm:t>
        <a:bodyPr/>
        <a:lstStyle/>
        <a:p>
          <a:endParaRPr lang="en-US"/>
        </a:p>
      </dgm:t>
    </dgm:pt>
    <dgm:pt modelId="{543F1194-D372-45BE-A8F4-CD4D17232147}">
      <dgm:prSet custT="1"/>
      <dgm:spPr/>
      <dgm:t>
        <a:bodyPr/>
        <a:lstStyle/>
        <a:p>
          <a:pPr>
            <a:lnSpc>
              <a:spcPct val="100000"/>
            </a:lnSpc>
          </a:pPr>
          <a:r>
            <a:rPr lang="es-AR" sz="1900" b="0" i="0"/>
            <a:t>Capacitar a los participantes sobre la metodología ASTI, el portal de gestión de datos, la recopilación de datos y el seguimiento del procesamiento de encuestas  </a:t>
          </a:r>
          <a:r>
            <a:rPr lang="es-AR" sz="1600" b="0" i="0"/>
            <a:t> </a:t>
          </a:r>
        </a:p>
      </dgm:t>
    </dgm:pt>
    <dgm:pt modelId="{8ACD250E-19A6-4EE5-89B7-41F94EEF0234}" type="parTrans" cxnId="{C31D118E-3F01-4DF8-950B-44376C9576CB}">
      <dgm:prSet/>
      <dgm:spPr/>
      <dgm:t>
        <a:bodyPr/>
        <a:lstStyle/>
        <a:p>
          <a:endParaRPr lang="en-US"/>
        </a:p>
      </dgm:t>
    </dgm:pt>
    <dgm:pt modelId="{7138AA69-0FBF-46C1-A144-650767BD4359}" type="sibTrans" cxnId="{C31D118E-3F01-4DF8-950B-44376C9576CB}">
      <dgm:prSet/>
      <dgm:spPr/>
      <dgm:t>
        <a:bodyPr/>
        <a:lstStyle/>
        <a:p>
          <a:endParaRPr lang="en-US"/>
        </a:p>
      </dgm:t>
    </dgm:pt>
    <dgm:pt modelId="{36EEBDE7-F823-4D4E-9F74-889D6E4993A3}">
      <dgm:prSet/>
      <dgm:spPr/>
      <dgm:t>
        <a:bodyPr/>
        <a:lstStyle/>
        <a:p>
          <a:pPr>
            <a:lnSpc>
              <a:spcPct val="100000"/>
            </a:lnSpc>
          </a:pPr>
          <a:r>
            <a:rPr lang="es-AR" b="0" i="0"/>
            <a:t>Debatir y formular colectivamente una metodología consensuada y un camino a seguir para la aplicación del programa piloto ASTI en cada país</a:t>
          </a:r>
        </a:p>
      </dgm:t>
    </dgm:pt>
    <dgm:pt modelId="{32FFA1F2-1555-45A1-B542-43AD69E45D55}" type="parTrans" cxnId="{E61E2F17-2E16-4EC0-B226-5388EEFF150B}">
      <dgm:prSet/>
      <dgm:spPr/>
      <dgm:t>
        <a:bodyPr/>
        <a:lstStyle/>
        <a:p>
          <a:endParaRPr lang="en-US"/>
        </a:p>
      </dgm:t>
    </dgm:pt>
    <dgm:pt modelId="{595F1B20-2576-4BA7-8BC1-79C5F948429D}" type="sibTrans" cxnId="{E61E2F17-2E16-4EC0-B226-5388EEFF150B}">
      <dgm:prSet/>
      <dgm:spPr/>
      <dgm:t>
        <a:bodyPr/>
        <a:lstStyle/>
        <a:p>
          <a:endParaRPr lang="en-US"/>
        </a:p>
      </dgm:t>
    </dgm:pt>
    <dgm:pt modelId="{0A2C2345-4C1D-4A86-A336-19D205D6B04D}" type="pres">
      <dgm:prSet presAssocID="{FBDD65E3-81C5-44D0-8EBD-07C73733175C}" presName="root" presStyleCnt="0">
        <dgm:presLayoutVars>
          <dgm:dir/>
          <dgm:resizeHandles val="exact"/>
        </dgm:presLayoutVars>
      </dgm:prSet>
      <dgm:spPr/>
    </dgm:pt>
    <dgm:pt modelId="{5054A0A3-957D-4CE9-95E3-A566AB7DF9A3}" type="pres">
      <dgm:prSet presAssocID="{45A34C8F-4C06-4862-B39E-A9A737D1D5FA}" presName="compNode" presStyleCnt="0"/>
      <dgm:spPr/>
    </dgm:pt>
    <dgm:pt modelId="{6461551C-B340-4D5E-B1B7-605FF233F651}" type="pres">
      <dgm:prSet presAssocID="{45A34C8F-4C06-4862-B39E-A9A737D1D5FA}" presName="bgRect" presStyleLbl="bgShp" presStyleIdx="0" presStyleCnt="5" custScaleY="135912" custLinFactNeighborX="379" custLinFactNeighborY="-3175"/>
      <dgm:spPr>
        <a:solidFill>
          <a:schemeClr val="accent5">
            <a:lumMod val="20000"/>
            <a:lumOff val="80000"/>
          </a:schemeClr>
        </a:solidFill>
      </dgm:spPr>
    </dgm:pt>
    <dgm:pt modelId="{5B6C5A66-7F4E-41FD-8FC6-2D62B51DA820}" type="pres">
      <dgm:prSet presAssocID="{45A34C8F-4C06-4862-B39E-A9A737D1D5FA}" presName="iconRect" presStyleLbl="node1" presStyleIdx="0" presStyleCnt="5" custScaleX="157890" custScaleY="13561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16A508AE-11AD-4A42-A97B-4DA94EC36CC4}" type="pres">
      <dgm:prSet presAssocID="{45A34C8F-4C06-4862-B39E-A9A737D1D5FA}" presName="spaceRect" presStyleCnt="0"/>
      <dgm:spPr/>
    </dgm:pt>
    <dgm:pt modelId="{CF4F08C6-BB50-4089-98DC-E4D761C9BBF5}" type="pres">
      <dgm:prSet presAssocID="{45A34C8F-4C06-4862-B39E-A9A737D1D5FA}" presName="parTx" presStyleLbl="revTx" presStyleIdx="0" presStyleCnt="5" custLinFactNeighborX="364" custLinFactNeighborY="-12055">
        <dgm:presLayoutVars>
          <dgm:chMax val="0"/>
          <dgm:chPref val="0"/>
        </dgm:presLayoutVars>
      </dgm:prSet>
      <dgm:spPr/>
    </dgm:pt>
    <dgm:pt modelId="{B7DB919E-217F-4A1F-A97E-E7A0149BBF07}" type="pres">
      <dgm:prSet presAssocID="{76D33F3F-2688-4211-9C38-13D787A32967}" presName="sibTrans" presStyleCnt="0"/>
      <dgm:spPr/>
    </dgm:pt>
    <dgm:pt modelId="{85EA83E4-EDE7-4AD1-B905-B632A5A156DE}" type="pres">
      <dgm:prSet presAssocID="{FD6EE810-5649-47D6-BACA-E810FA7F6FFF}" presName="compNode" presStyleCnt="0"/>
      <dgm:spPr/>
    </dgm:pt>
    <dgm:pt modelId="{72DAB57C-BA5E-44D2-BD34-C6B71A240EE0}" type="pres">
      <dgm:prSet presAssocID="{FD6EE810-5649-47D6-BACA-E810FA7F6FFF}" presName="bgRect" presStyleLbl="bgShp" presStyleIdx="1" presStyleCnt="5" custLinFactNeighborX="379" custLinFactNeighborY="-1748"/>
      <dgm:spPr>
        <a:solidFill>
          <a:schemeClr val="accent2">
            <a:lumMod val="20000"/>
            <a:lumOff val="80000"/>
          </a:schemeClr>
        </a:solidFill>
      </dgm:spPr>
    </dgm:pt>
    <dgm:pt modelId="{D7E84A42-1AC4-4C48-9A40-171CB2B62BC9}" type="pres">
      <dgm:prSet presAssocID="{FD6EE810-5649-47D6-BACA-E810FA7F6FFF}" presName="iconRect" presStyleLbl="node1" presStyleIdx="1" presStyleCnt="5" custScaleX="137070" custScaleY="13721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nt"/>
        </a:ext>
      </dgm:extLst>
    </dgm:pt>
    <dgm:pt modelId="{D41BC210-6CB3-4FDC-8E13-31A42067E77D}" type="pres">
      <dgm:prSet presAssocID="{FD6EE810-5649-47D6-BACA-E810FA7F6FFF}" presName="spaceRect" presStyleCnt="0"/>
      <dgm:spPr/>
    </dgm:pt>
    <dgm:pt modelId="{C7E3319A-FD2C-4BFB-821E-798889E009F8}" type="pres">
      <dgm:prSet presAssocID="{FD6EE810-5649-47D6-BACA-E810FA7F6FFF}" presName="parTx" presStyleLbl="revTx" presStyleIdx="1" presStyleCnt="5">
        <dgm:presLayoutVars>
          <dgm:chMax val="0"/>
          <dgm:chPref val="0"/>
        </dgm:presLayoutVars>
      </dgm:prSet>
      <dgm:spPr/>
    </dgm:pt>
    <dgm:pt modelId="{04E8BE44-2499-4C07-B724-B7621A21936E}" type="pres">
      <dgm:prSet presAssocID="{793D61EC-0343-489B-BE38-1FC57E300008}" presName="sibTrans" presStyleCnt="0"/>
      <dgm:spPr/>
    </dgm:pt>
    <dgm:pt modelId="{E223BD92-8EA6-4671-AB6C-ECC256478493}" type="pres">
      <dgm:prSet presAssocID="{313162C2-90C9-4435-BDAA-CC164283FEC6}" presName="compNode" presStyleCnt="0"/>
      <dgm:spPr/>
    </dgm:pt>
    <dgm:pt modelId="{D8CE5DDC-0BC5-424D-BEDB-06E6C6DB08F6}" type="pres">
      <dgm:prSet presAssocID="{313162C2-90C9-4435-BDAA-CC164283FEC6}" presName="bgRect" presStyleLbl="bgShp" presStyleIdx="2" presStyleCnt="5" custScaleY="148242"/>
      <dgm:spPr>
        <a:solidFill>
          <a:srgbClr val="F1F2E6"/>
        </a:solidFill>
      </dgm:spPr>
    </dgm:pt>
    <dgm:pt modelId="{4F60F442-5F92-4D6A-91C5-D1C90E1A3267}" type="pres">
      <dgm:prSet presAssocID="{313162C2-90C9-4435-BDAA-CC164283FEC6}" presName="iconRect" presStyleLbl="node1" presStyleIdx="2" presStyleCnt="5" custScaleX="143704" custScaleY="1231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AB6FAF60-43F9-462C-9BAF-482FD00A2493}" type="pres">
      <dgm:prSet presAssocID="{313162C2-90C9-4435-BDAA-CC164283FEC6}" presName="spaceRect" presStyleCnt="0"/>
      <dgm:spPr/>
    </dgm:pt>
    <dgm:pt modelId="{AB874930-700B-45E1-A9A0-73DBE9291CAE}" type="pres">
      <dgm:prSet presAssocID="{313162C2-90C9-4435-BDAA-CC164283FEC6}" presName="parTx" presStyleLbl="revTx" presStyleIdx="2" presStyleCnt="5">
        <dgm:presLayoutVars>
          <dgm:chMax val="0"/>
          <dgm:chPref val="0"/>
        </dgm:presLayoutVars>
      </dgm:prSet>
      <dgm:spPr/>
    </dgm:pt>
    <dgm:pt modelId="{AC8AA990-E6A9-458C-9DDB-D2FFD988AFE1}" type="pres">
      <dgm:prSet presAssocID="{EE25FD5E-2F8E-4494-80BD-5AE559C989EC}" presName="sibTrans" presStyleCnt="0"/>
      <dgm:spPr/>
    </dgm:pt>
    <dgm:pt modelId="{155D0BDA-B42B-4F47-B1DD-3F082D88E548}" type="pres">
      <dgm:prSet presAssocID="{543F1194-D372-45BE-A8F4-CD4D17232147}" presName="compNode" presStyleCnt="0"/>
      <dgm:spPr/>
    </dgm:pt>
    <dgm:pt modelId="{FF1F4853-4A10-4CDC-8F11-2E9AEEBB0199}" type="pres">
      <dgm:prSet presAssocID="{543F1194-D372-45BE-A8F4-CD4D17232147}" presName="bgRect" presStyleLbl="bgShp" presStyleIdx="3" presStyleCnt="5" custLinFactNeighborX="571"/>
      <dgm:spPr>
        <a:solidFill>
          <a:schemeClr val="accent6">
            <a:lumMod val="20000"/>
            <a:lumOff val="80000"/>
          </a:schemeClr>
        </a:solidFill>
      </dgm:spPr>
    </dgm:pt>
    <dgm:pt modelId="{5EFB09E9-51A1-468E-B067-2CF82028C961}" type="pres">
      <dgm:prSet presAssocID="{543F1194-D372-45BE-A8F4-CD4D17232147}" presName="iconRect" presStyleLbl="node1" presStyleIdx="3" presStyleCnt="5" custScaleX="142275" custScaleY="12477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Checklist"/>
        </a:ext>
      </dgm:extLst>
    </dgm:pt>
    <dgm:pt modelId="{DAD366C1-4738-4418-B58D-E9605E7F04E8}" type="pres">
      <dgm:prSet presAssocID="{543F1194-D372-45BE-A8F4-CD4D17232147}" presName="spaceRect" presStyleCnt="0"/>
      <dgm:spPr/>
    </dgm:pt>
    <dgm:pt modelId="{7EC5C5D8-8DA2-4F1B-B05F-08C8C0004533}" type="pres">
      <dgm:prSet presAssocID="{543F1194-D372-45BE-A8F4-CD4D17232147}" presName="parTx" presStyleLbl="revTx" presStyleIdx="3" presStyleCnt="5">
        <dgm:presLayoutVars>
          <dgm:chMax val="0"/>
          <dgm:chPref val="0"/>
        </dgm:presLayoutVars>
      </dgm:prSet>
      <dgm:spPr/>
    </dgm:pt>
    <dgm:pt modelId="{B8A1C6D7-666D-4D91-A15C-678EB64C9D89}" type="pres">
      <dgm:prSet presAssocID="{7138AA69-0FBF-46C1-A144-650767BD4359}" presName="sibTrans" presStyleCnt="0"/>
      <dgm:spPr/>
    </dgm:pt>
    <dgm:pt modelId="{C615EA7E-B433-4334-915F-B20B164A224A}" type="pres">
      <dgm:prSet presAssocID="{36EEBDE7-F823-4D4E-9F74-889D6E4993A3}" presName="compNode" presStyleCnt="0"/>
      <dgm:spPr/>
    </dgm:pt>
    <dgm:pt modelId="{3D6C8DF1-0EAF-4328-B127-8B386D7E42B3}" type="pres">
      <dgm:prSet presAssocID="{36EEBDE7-F823-4D4E-9F74-889D6E4993A3}" presName="bgRect" presStyleLbl="bgShp" presStyleIdx="4" presStyleCnt="5"/>
      <dgm:spPr>
        <a:solidFill>
          <a:schemeClr val="bg2"/>
        </a:solidFill>
      </dgm:spPr>
    </dgm:pt>
    <dgm:pt modelId="{2E7DAFE3-0881-427D-AB06-3B183D746753}" type="pres">
      <dgm:prSet presAssocID="{36EEBDE7-F823-4D4E-9F74-889D6E4993A3}" presName="iconRect" presStyleLbl="node1" presStyleIdx="4" presStyleCnt="5" custScaleX="147480" custScaleY="14721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Arrow Circle"/>
        </a:ext>
      </dgm:extLst>
    </dgm:pt>
    <dgm:pt modelId="{A4348680-046C-48A0-974A-C709B67E29BB}" type="pres">
      <dgm:prSet presAssocID="{36EEBDE7-F823-4D4E-9F74-889D6E4993A3}" presName="spaceRect" presStyleCnt="0"/>
      <dgm:spPr/>
    </dgm:pt>
    <dgm:pt modelId="{B425688A-1498-4A9A-B9B0-D063B7823496}" type="pres">
      <dgm:prSet presAssocID="{36EEBDE7-F823-4D4E-9F74-889D6E4993A3}" presName="parTx" presStyleLbl="revTx" presStyleIdx="4" presStyleCnt="5">
        <dgm:presLayoutVars>
          <dgm:chMax val="0"/>
          <dgm:chPref val="0"/>
        </dgm:presLayoutVars>
      </dgm:prSet>
      <dgm:spPr/>
    </dgm:pt>
  </dgm:ptLst>
  <dgm:cxnLst>
    <dgm:cxn modelId="{E61E2F17-2E16-4EC0-B226-5388EEFF150B}" srcId="{FBDD65E3-81C5-44D0-8EBD-07C73733175C}" destId="{36EEBDE7-F823-4D4E-9F74-889D6E4993A3}" srcOrd="4" destOrd="0" parTransId="{32FFA1F2-1555-45A1-B542-43AD69E45D55}" sibTransId="{595F1B20-2576-4BA7-8BC1-79C5F948429D}"/>
    <dgm:cxn modelId="{0B745D25-9632-40DD-8321-4E42C5126417}" srcId="{FBDD65E3-81C5-44D0-8EBD-07C73733175C}" destId="{313162C2-90C9-4435-BDAA-CC164283FEC6}" srcOrd="2" destOrd="0" parTransId="{7526F17E-8A67-4A56-A1B0-CF9345E7DD97}" sibTransId="{EE25FD5E-2F8E-4494-80BD-5AE559C989EC}"/>
    <dgm:cxn modelId="{ECFBD035-8A8C-4141-BD79-8C4F8015F20F}" type="presOf" srcId="{36EEBDE7-F823-4D4E-9F74-889D6E4993A3}" destId="{B425688A-1498-4A9A-B9B0-D063B7823496}" srcOrd="0" destOrd="0" presId="urn:microsoft.com/office/officeart/2018/2/layout/IconVerticalSolidList"/>
    <dgm:cxn modelId="{BEB5A45C-1D0C-43E0-BA69-56C27B82F533}" type="presOf" srcId="{45A34C8F-4C06-4862-B39E-A9A737D1D5FA}" destId="{CF4F08C6-BB50-4089-98DC-E4D761C9BBF5}" srcOrd="0" destOrd="0" presId="urn:microsoft.com/office/officeart/2018/2/layout/IconVerticalSolidList"/>
    <dgm:cxn modelId="{772C3947-1E57-4708-BF94-10D4CA29A88C}" srcId="{FBDD65E3-81C5-44D0-8EBD-07C73733175C}" destId="{FD6EE810-5649-47D6-BACA-E810FA7F6FFF}" srcOrd="1" destOrd="0" parTransId="{9E47D2A1-8A37-4205-8E9D-B0554423C4B5}" sibTransId="{793D61EC-0343-489B-BE38-1FC57E300008}"/>
    <dgm:cxn modelId="{C31D118E-3F01-4DF8-950B-44376C9576CB}" srcId="{FBDD65E3-81C5-44D0-8EBD-07C73733175C}" destId="{543F1194-D372-45BE-A8F4-CD4D17232147}" srcOrd="3" destOrd="0" parTransId="{8ACD250E-19A6-4EE5-89B7-41F94EEF0234}" sibTransId="{7138AA69-0FBF-46C1-A144-650767BD4359}"/>
    <dgm:cxn modelId="{61FD339E-75BE-4632-AE94-AF7F46E462CF}" srcId="{FBDD65E3-81C5-44D0-8EBD-07C73733175C}" destId="{45A34C8F-4C06-4862-B39E-A9A737D1D5FA}" srcOrd="0" destOrd="0" parTransId="{A713C143-5E8E-4D25-BFC3-AE72CB962B61}" sibTransId="{76D33F3F-2688-4211-9C38-13D787A32967}"/>
    <dgm:cxn modelId="{2E482AC2-3761-4617-BCA7-5FDC1EF522C9}" type="presOf" srcId="{313162C2-90C9-4435-BDAA-CC164283FEC6}" destId="{AB874930-700B-45E1-A9A0-73DBE9291CAE}" srcOrd="0" destOrd="0" presId="urn:microsoft.com/office/officeart/2018/2/layout/IconVerticalSolidList"/>
    <dgm:cxn modelId="{516462C4-364E-49E6-9708-13ADA3111294}" type="presOf" srcId="{543F1194-D372-45BE-A8F4-CD4D17232147}" destId="{7EC5C5D8-8DA2-4F1B-B05F-08C8C0004533}" srcOrd="0" destOrd="0" presId="urn:microsoft.com/office/officeart/2018/2/layout/IconVerticalSolidList"/>
    <dgm:cxn modelId="{98D010D9-9D74-4F97-A6C4-02F5426FB355}" type="presOf" srcId="{FD6EE810-5649-47D6-BACA-E810FA7F6FFF}" destId="{C7E3319A-FD2C-4BFB-821E-798889E009F8}" srcOrd="0" destOrd="0" presId="urn:microsoft.com/office/officeart/2018/2/layout/IconVerticalSolidList"/>
    <dgm:cxn modelId="{ABE251E9-C3A5-49A1-B6D4-3BF6E4A15F4F}" type="presOf" srcId="{FBDD65E3-81C5-44D0-8EBD-07C73733175C}" destId="{0A2C2345-4C1D-4A86-A336-19D205D6B04D}" srcOrd="0" destOrd="0" presId="urn:microsoft.com/office/officeart/2018/2/layout/IconVerticalSolidList"/>
    <dgm:cxn modelId="{7BB31202-DF69-44D1-9D83-26F9750B32CC}" type="presParOf" srcId="{0A2C2345-4C1D-4A86-A336-19D205D6B04D}" destId="{5054A0A3-957D-4CE9-95E3-A566AB7DF9A3}" srcOrd="0" destOrd="0" presId="urn:microsoft.com/office/officeart/2018/2/layout/IconVerticalSolidList"/>
    <dgm:cxn modelId="{C7184CC4-CC23-4963-9706-123B3CAE8BC2}" type="presParOf" srcId="{5054A0A3-957D-4CE9-95E3-A566AB7DF9A3}" destId="{6461551C-B340-4D5E-B1B7-605FF233F651}" srcOrd="0" destOrd="0" presId="urn:microsoft.com/office/officeart/2018/2/layout/IconVerticalSolidList"/>
    <dgm:cxn modelId="{7AB98F0D-5EDE-42D6-A479-E30E3D241D4F}" type="presParOf" srcId="{5054A0A3-957D-4CE9-95E3-A566AB7DF9A3}" destId="{5B6C5A66-7F4E-41FD-8FC6-2D62B51DA820}" srcOrd="1" destOrd="0" presId="urn:microsoft.com/office/officeart/2018/2/layout/IconVerticalSolidList"/>
    <dgm:cxn modelId="{0732B5BB-3357-4A7C-A31F-2D1503970D57}" type="presParOf" srcId="{5054A0A3-957D-4CE9-95E3-A566AB7DF9A3}" destId="{16A508AE-11AD-4A42-A97B-4DA94EC36CC4}" srcOrd="2" destOrd="0" presId="urn:microsoft.com/office/officeart/2018/2/layout/IconVerticalSolidList"/>
    <dgm:cxn modelId="{3F83F16B-4779-4EB5-990B-D5AD49F8CE82}" type="presParOf" srcId="{5054A0A3-957D-4CE9-95E3-A566AB7DF9A3}" destId="{CF4F08C6-BB50-4089-98DC-E4D761C9BBF5}" srcOrd="3" destOrd="0" presId="urn:microsoft.com/office/officeart/2018/2/layout/IconVerticalSolidList"/>
    <dgm:cxn modelId="{B635C8E3-000F-46EB-B4FC-E6CEE22CDAEF}" type="presParOf" srcId="{0A2C2345-4C1D-4A86-A336-19D205D6B04D}" destId="{B7DB919E-217F-4A1F-A97E-E7A0149BBF07}" srcOrd="1" destOrd="0" presId="urn:microsoft.com/office/officeart/2018/2/layout/IconVerticalSolidList"/>
    <dgm:cxn modelId="{3AF25AAD-19BB-4DFD-BBDD-88A4548CE455}" type="presParOf" srcId="{0A2C2345-4C1D-4A86-A336-19D205D6B04D}" destId="{85EA83E4-EDE7-4AD1-B905-B632A5A156DE}" srcOrd="2" destOrd="0" presId="urn:microsoft.com/office/officeart/2018/2/layout/IconVerticalSolidList"/>
    <dgm:cxn modelId="{D42BA1CF-A71C-4CB9-AB03-BA4D5F0AD54B}" type="presParOf" srcId="{85EA83E4-EDE7-4AD1-B905-B632A5A156DE}" destId="{72DAB57C-BA5E-44D2-BD34-C6B71A240EE0}" srcOrd="0" destOrd="0" presId="urn:microsoft.com/office/officeart/2018/2/layout/IconVerticalSolidList"/>
    <dgm:cxn modelId="{4E7961AA-8828-4B53-BC94-E2FB6B1791B4}" type="presParOf" srcId="{85EA83E4-EDE7-4AD1-B905-B632A5A156DE}" destId="{D7E84A42-1AC4-4C48-9A40-171CB2B62BC9}" srcOrd="1" destOrd="0" presId="urn:microsoft.com/office/officeart/2018/2/layout/IconVerticalSolidList"/>
    <dgm:cxn modelId="{E1310514-5C60-455B-841B-B5A0D076A5D7}" type="presParOf" srcId="{85EA83E4-EDE7-4AD1-B905-B632A5A156DE}" destId="{D41BC210-6CB3-4FDC-8E13-31A42067E77D}" srcOrd="2" destOrd="0" presId="urn:microsoft.com/office/officeart/2018/2/layout/IconVerticalSolidList"/>
    <dgm:cxn modelId="{E70C471C-CF36-4EE0-80BB-1013AD6ABF6C}" type="presParOf" srcId="{85EA83E4-EDE7-4AD1-B905-B632A5A156DE}" destId="{C7E3319A-FD2C-4BFB-821E-798889E009F8}" srcOrd="3" destOrd="0" presId="urn:microsoft.com/office/officeart/2018/2/layout/IconVerticalSolidList"/>
    <dgm:cxn modelId="{2DADB27F-1577-48F6-826E-0F1ED1CD352C}" type="presParOf" srcId="{0A2C2345-4C1D-4A86-A336-19D205D6B04D}" destId="{04E8BE44-2499-4C07-B724-B7621A21936E}" srcOrd="3" destOrd="0" presId="urn:microsoft.com/office/officeart/2018/2/layout/IconVerticalSolidList"/>
    <dgm:cxn modelId="{9126A96E-BDE5-40A7-94C2-4BF8F27BCBA9}" type="presParOf" srcId="{0A2C2345-4C1D-4A86-A336-19D205D6B04D}" destId="{E223BD92-8EA6-4671-AB6C-ECC256478493}" srcOrd="4" destOrd="0" presId="urn:microsoft.com/office/officeart/2018/2/layout/IconVerticalSolidList"/>
    <dgm:cxn modelId="{85F221C4-ADCF-4B5B-BE41-585C4FC9B45B}" type="presParOf" srcId="{E223BD92-8EA6-4671-AB6C-ECC256478493}" destId="{D8CE5DDC-0BC5-424D-BEDB-06E6C6DB08F6}" srcOrd="0" destOrd="0" presId="urn:microsoft.com/office/officeart/2018/2/layout/IconVerticalSolidList"/>
    <dgm:cxn modelId="{9C155A21-09C2-4D38-B7AB-FA6B255138F6}" type="presParOf" srcId="{E223BD92-8EA6-4671-AB6C-ECC256478493}" destId="{4F60F442-5F92-4D6A-91C5-D1C90E1A3267}" srcOrd="1" destOrd="0" presId="urn:microsoft.com/office/officeart/2018/2/layout/IconVerticalSolidList"/>
    <dgm:cxn modelId="{035415F2-73C5-4517-84D7-3D38E5B25DE4}" type="presParOf" srcId="{E223BD92-8EA6-4671-AB6C-ECC256478493}" destId="{AB6FAF60-43F9-462C-9BAF-482FD00A2493}" srcOrd="2" destOrd="0" presId="urn:microsoft.com/office/officeart/2018/2/layout/IconVerticalSolidList"/>
    <dgm:cxn modelId="{BBBAA0F5-984A-4440-9D03-79DEB118F1ED}" type="presParOf" srcId="{E223BD92-8EA6-4671-AB6C-ECC256478493}" destId="{AB874930-700B-45E1-A9A0-73DBE9291CAE}" srcOrd="3" destOrd="0" presId="urn:microsoft.com/office/officeart/2018/2/layout/IconVerticalSolidList"/>
    <dgm:cxn modelId="{1341124A-B010-476E-A503-B88704BA6B78}" type="presParOf" srcId="{0A2C2345-4C1D-4A86-A336-19D205D6B04D}" destId="{AC8AA990-E6A9-458C-9DDB-D2FFD988AFE1}" srcOrd="5" destOrd="0" presId="urn:microsoft.com/office/officeart/2018/2/layout/IconVerticalSolidList"/>
    <dgm:cxn modelId="{1E3A5E50-C69B-417D-A147-30F6A326CDB3}" type="presParOf" srcId="{0A2C2345-4C1D-4A86-A336-19D205D6B04D}" destId="{155D0BDA-B42B-4F47-B1DD-3F082D88E548}" srcOrd="6" destOrd="0" presId="urn:microsoft.com/office/officeart/2018/2/layout/IconVerticalSolidList"/>
    <dgm:cxn modelId="{E70F2912-4C2E-46B9-B76B-05FA027BB0F0}" type="presParOf" srcId="{155D0BDA-B42B-4F47-B1DD-3F082D88E548}" destId="{FF1F4853-4A10-4CDC-8F11-2E9AEEBB0199}" srcOrd="0" destOrd="0" presId="urn:microsoft.com/office/officeart/2018/2/layout/IconVerticalSolidList"/>
    <dgm:cxn modelId="{2F27CF3B-B2CB-4F90-940E-8A8CEB727ED8}" type="presParOf" srcId="{155D0BDA-B42B-4F47-B1DD-3F082D88E548}" destId="{5EFB09E9-51A1-468E-B067-2CF82028C961}" srcOrd="1" destOrd="0" presId="urn:microsoft.com/office/officeart/2018/2/layout/IconVerticalSolidList"/>
    <dgm:cxn modelId="{7FC85C7B-03CB-44AE-8023-D86939CCA01E}" type="presParOf" srcId="{155D0BDA-B42B-4F47-B1DD-3F082D88E548}" destId="{DAD366C1-4738-4418-B58D-E9605E7F04E8}" srcOrd="2" destOrd="0" presId="urn:microsoft.com/office/officeart/2018/2/layout/IconVerticalSolidList"/>
    <dgm:cxn modelId="{F8912386-A2A7-41F6-9DC4-C14410C29AD2}" type="presParOf" srcId="{155D0BDA-B42B-4F47-B1DD-3F082D88E548}" destId="{7EC5C5D8-8DA2-4F1B-B05F-08C8C0004533}" srcOrd="3" destOrd="0" presId="urn:microsoft.com/office/officeart/2018/2/layout/IconVerticalSolidList"/>
    <dgm:cxn modelId="{D39C6F8A-5E2A-422F-9296-49E2A21C3B2B}" type="presParOf" srcId="{0A2C2345-4C1D-4A86-A336-19D205D6B04D}" destId="{B8A1C6D7-666D-4D91-A15C-678EB64C9D89}" srcOrd="7" destOrd="0" presId="urn:microsoft.com/office/officeart/2018/2/layout/IconVerticalSolidList"/>
    <dgm:cxn modelId="{6B98AB10-D28D-4AEC-8F2E-1129AB18AE3E}" type="presParOf" srcId="{0A2C2345-4C1D-4A86-A336-19D205D6B04D}" destId="{C615EA7E-B433-4334-915F-B20B164A224A}" srcOrd="8" destOrd="0" presId="urn:microsoft.com/office/officeart/2018/2/layout/IconVerticalSolidList"/>
    <dgm:cxn modelId="{89EA5E0F-9182-4667-8EF9-C1AB902EF076}" type="presParOf" srcId="{C615EA7E-B433-4334-915F-B20B164A224A}" destId="{3D6C8DF1-0EAF-4328-B127-8B386D7E42B3}" srcOrd="0" destOrd="0" presId="urn:microsoft.com/office/officeart/2018/2/layout/IconVerticalSolidList"/>
    <dgm:cxn modelId="{6B99E276-8236-4DA5-BD4A-29D86051CD39}" type="presParOf" srcId="{C615EA7E-B433-4334-915F-B20B164A224A}" destId="{2E7DAFE3-0881-427D-AB06-3B183D746753}" srcOrd="1" destOrd="0" presId="urn:microsoft.com/office/officeart/2018/2/layout/IconVerticalSolidList"/>
    <dgm:cxn modelId="{592F7FDE-3AD5-44E5-8383-83DEAC812F81}" type="presParOf" srcId="{C615EA7E-B433-4334-915F-B20B164A224A}" destId="{A4348680-046C-48A0-974A-C709B67E29BB}" srcOrd="2" destOrd="0" presId="urn:microsoft.com/office/officeart/2018/2/layout/IconVerticalSolidList"/>
    <dgm:cxn modelId="{99565ECD-DBAE-4314-BCC6-4CC0F62DB567}" type="presParOf" srcId="{C615EA7E-B433-4334-915F-B20B164A224A}" destId="{B425688A-1498-4A9A-B9B0-D063B782349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1551C-B340-4D5E-B1B7-605FF233F651}">
      <dsp:nvSpPr>
        <dsp:cNvPr id="0" name=""/>
        <dsp:cNvSpPr/>
      </dsp:nvSpPr>
      <dsp:spPr>
        <a:xfrm>
          <a:off x="0" y="43102"/>
          <a:ext cx="10482085" cy="920862"/>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2">
          <a:scrgbClr r="0" g="0" b="0"/>
        </a:effectRef>
        <a:fontRef idx="minor"/>
      </dsp:style>
    </dsp:sp>
    <dsp:sp modelId="{5B6C5A66-7F4E-41FD-8FC6-2D62B51DA820}">
      <dsp:nvSpPr>
        <dsp:cNvPr id="0" name=""/>
        <dsp:cNvSpPr/>
      </dsp:nvSpPr>
      <dsp:spPr>
        <a:xfrm>
          <a:off x="96988" y="272359"/>
          <a:ext cx="588950" cy="5053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F4F08C6-BB50-4089-98DC-E4D761C9BBF5}">
      <dsp:nvSpPr>
        <dsp:cNvPr id="0" name=""/>
        <dsp:cNvSpPr/>
      </dsp:nvSpPr>
      <dsp:spPr>
        <a:xfrm>
          <a:off x="806640" y="99490"/>
          <a:ext cx="9675445" cy="71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88" tIns="76188" rIns="76188" bIns="76188" numCol="1" spcCol="1270" anchor="ctr" anchorCtr="0">
          <a:noAutofit/>
        </a:bodyPr>
        <a:lstStyle/>
        <a:p>
          <a:pPr marL="0" lvl="0" indent="0" algn="l" defTabSz="889000">
            <a:lnSpc>
              <a:spcPct val="100000"/>
            </a:lnSpc>
            <a:spcBef>
              <a:spcPct val="0"/>
            </a:spcBef>
            <a:spcAft>
              <a:spcPct val="35000"/>
            </a:spcAft>
            <a:buNone/>
          </a:pPr>
          <a:r>
            <a:rPr lang="es-AR" sz="2000" b="0" i="0" kern="1200"/>
            <a:t>Presentación del programa ASTI y sus nuevos mecanismos operativos </a:t>
          </a:r>
          <a:r>
            <a:rPr lang="es-AR" sz="1800" b="0" i="0" kern="1200"/>
            <a:t> </a:t>
          </a:r>
        </a:p>
      </dsp:txBody>
      <dsp:txXfrm>
        <a:off x="806640" y="99490"/>
        <a:ext cx="9675445" cy="719889"/>
      </dsp:txXfrm>
    </dsp:sp>
    <dsp:sp modelId="{72DAB57C-BA5E-44D2-BD34-C6B71A240EE0}">
      <dsp:nvSpPr>
        <dsp:cNvPr id="0" name=""/>
        <dsp:cNvSpPr/>
      </dsp:nvSpPr>
      <dsp:spPr>
        <a:xfrm>
          <a:off x="0" y="1153605"/>
          <a:ext cx="10482085" cy="67754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2">
          <a:scrgbClr r="0" g="0" b="0"/>
        </a:effectRef>
        <a:fontRef idx="minor"/>
      </dsp:style>
    </dsp:sp>
    <dsp:sp modelId="{D7E84A42-1AC4-4C48-9A40-171CB2B62BC9}">
      <dsp:nvSpPr>
        <dsp:cNvPr id="0" name=""/>
        <dsp:cNvSpPr/>
      </dsp:nvSpPr>
      <dsp:spPr>
        <a:xfrm>
          <a:off x="135818" y="1248557"/>
          <a:ext cx="511288" cy="511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7E3319A-FD2C-4BFB-821E-798889E009F8}">
      <dsp:nvSpPr>
        <dsp:cNvPr id="0" name=""/>
        <dsp:cNvSpPr/>
      </dsp:nvSpPr>
      <dsp:spPr>
        <a:xfrm>
          <a:off x="782926" y="1165448"/>
          <a:ext cx="9675445" cy="71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88" tIns="76188" rIns="76188" bIns="76188" numCol="1" spcCol="1270" anchor="ctr" anchorCtr="0">
          <a:noAutofit/>
        </a:bodyPr>
        <a:lstStyle/>
        <a:p>
          <a:pPr marL="0" lvl="0" indent="0" algn="l" defTabSz="844550">
            <a:lnSpc>
              <a:spcPct val="100000"/>
            </a:lnSpc>
            <a:spcBef>
              <a:spcPct val="0"/>
            </a:spcBef>
            <a:spcAft>
              <a:spcPct val="35000"/>
            </a:spcAft>
            <a:buNone/>
          </a:pPr>
          <a:r>
            <a:rPr lang="es-AR" sz="1900" b="0" i="0" kern="1200"/>
            <a:t>Debatir estrategias para mejorar la institucionalización a largo plazo de la ASTI y maximizar la adopción de políticas de los productos de ASTI a nivel nacional </a:t>
          </a:r>
        </a:p>
      </dsp:txBody>
      <dsp:txXfrm>
        <a:off x="782926" y="1165448"/>
        <a:ext cx="9675445" cy="719889"/>
      </dsp:txXfrm>
    </dsp:sp>
    <dsp:sp modelId="{D8CE5DDC-0BC5-424D-BEDB-06E6C6DB08F6}">
      <dsp:nvSpPr>
        <dsp:cNvPr id="0" name=""/>
        <dsp:cNvSpPr/>
      </dsp:nvSpPr>
      <dsp:spPr>
        <a:xfrm>
          <a:off x="0" y="2065310"/>
          <a:ext cx="10482085" cy="1004403"/>
        </a:xfrm>
        <a:prstGeom prst="roundRect">
          <a:avLst>
            <a:gd name="adj" fmla="val 10000"/>
          </a:avLst>
        </a:prstGeom>
        <a:solidFill>
          <a:srgbClr val="F1F2E6"/>
        </a:solidFill>
        <a:ln>
          <a:noFill/>
        </a:ln>
        <a:effectLst/>
      </dsp:spPr>
      <dsp:style>
        <a:lnRef idx="0">
          <a:scrgbClr r="0" g="0" b="0"/>
        </a:lnRef>
        <a:fillRef idx="1">
          <a:scrgbClr r="0" g="0" b="0"/>
        </a:fillRef>
        <a:effectRef idx="2">
          <a:scrgbClr r="0" g="0" b="0"/>
        </a:effectRef>
        <a:fontRef idx="minor"/>
      </dsp:style>
    </dsp:sp>
    <dsp:sp modelId="{4F60F442-5F92-4D6A-91C5-D1C90E1A3267}">
      <dsp:nvSpPr>
        <dsp:cNvPr id="0" name=""/>
        <dsp:cNvSpPr/>
      </dsp:nvSpPr>
      <dsp:spPr>
        <a:xfrm>
          <a:off x="123445" y="2337996"/>
          <a:ext cx="536034" cy="4590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B874930-700B-45E1-A9A0-73DBE9291CAE}">
      <dsp:nvSpPr>
        <dsp:cNvPr id="0" name=""/>
        <dsp:cNvSpPr/>
      </dsp:nvSpPr>
      <dsp:spPr>
        <a:xfrm>
          <a:off x="782926" y="2228740"/>
          <a:ext cx="9675445" cy="71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88" tIns="76188" rIns="76188" bIns="76188" numCol="1" spcCol="1270" anchor="ctr" anchorCtr="0">
          <a:noAutofit/>
        </a:bodyPr>
        <a:lstStyle/>
        <a:p>
          <a:pPr marL="0" lvl="0" indent="0" algn="l" defTabSz="844550">
            <a:lnSpc>
              <a:spcPct val="100000"/>
            </a:lnSpc>
            <a:spcBef>
              <a:spcPct val="0"/>
            </a:spcBef>
            <a:spcAft>
              <a:spcPct val="35000"/>
            </a:spcAft>
            <a:buNone/>
          </a:pPr>
          <a:r>
            <a:rPr lang="es-AR" sz="1900" b="0" i="0" kern="1200"/>
            <a:t>Iniciar diálogos entre las </a:t>
          </a:r>
          <a:r>
            <a:rPr lang="es-AR" sz="1900" b="0" i="0" kern="1200" err="1"/>
            <a:t>NARIs</a:t>
          </a:r>
          <a:r>
            <a:rPr lang="es-AR" sz="1900" b="0" i="0" kern="1200"/>
            <a:t> (Instituciones nacionales de Investigación Agrícola) y las ONS (oficinas nacionales de estadística) fin de lograr una comprensión común de sus funciones y responsabilidades en el nuevo enfoque </a:t>
          </a:r>
        </a:p>
      </dsp:txBody>
      <dsp:txXfrm>
        <a:off x="782926" y="2228740"/>
        <a:ext cx="9675445" cy="719889"/>
      </dsp:txXfrm>
    </dsp:sp>
    <dsp:sp modelId="{FF1F4853-4A10-4CDC-8F11-2E9AEEBB0199}">
      <dsp:nvSpPr>
        <dsp:cNvPr id="0" name=""/>
        <dsp:cNvSpPr/>
      </dsp:nvSpPr>
      <dsp:spPr>
        <a:xfrm>
          <a:off x="0" y="3249686"/>
          <a:ext cx="10482085" cy="677543"/>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2">
          <a:scrgbClr r="0" g="0" b="0"/>
        </a:effectRef>
        <a:fontRef idx="minor"/>
      </dsp:style>
    </dsp:sp>
    <dsp:sp modelId="{5EFB09E9-51A1-468E-B067-2CF82028C961}">
      <dsp:nvSpPr>
        <dsp:cNvPr id="0" name=""/>
        <dsp:cNvSpPr/>
      </dsp:nvSpPr>
      <dsp:spPr>
        <a:xfrm>
          <a:off x="126111" y="3355966"/>
          <a:ext cx="530704" cy="4649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EC5C5D8-8DA2-4F1B-B05F-08C8C0004533}">
      <dsp:nvSpPr>
        <dsp:cNvPr id="0" name=""/>
        <dsp:cNvSpPr/>
      </dsp:nvSpPr>
      <dsp:spPr>
        <a:xfrm>
          <a:off x="782926" y="3249686"/>
          <a:ext cx="9675445" cy="71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88" tIns="76188" rIns="76188" bIns="76188" numCol="1" spcCol="1270" anchor="ctr" anchorCtr="0">
          <a:noAutofit/>
        </a:bodyPr>
        <a:lstStyle/>
        <a:p>
          <a:pPr marL="0" lvl="0" indent="0" algn="l" defTabSz="844550">
            <a:lnSpc>
              <a:spcPct val="100000"/>
            </a:lnSpc>
            <a:spcBef>
              <a:spcPct val="0"/>
            </a:spcBef>
            <a:spcAft>
              <a:spcPct val="35000"/>
            </a:spcAft>
            <a:buNone/>
          </a:pPr>
          <a:r>
            <a:rPr lang="es-AR" sz="1900" b="0" i="0" kern="1200"/>
            <a:t>Capacitar a los participantes sobre la metodología ASTI, el portal de gestión de datos, la recopilación de datos y el seguimiento del procesamiento de encuestas  </a:t>
          </a:r>
          <a:r>
            <a:rPr lang="es-AR" sz="1600" b="0" i="0" kern="1200"/>
            <a:t> </a:t>
          </a:r>
        </a:p>
      </dsp:txBody>
      <dsp:txXfrm>
        <a:off x="782926" y="3249686"/>
        <a:ext cx="9675445" cy="719889"/>
      </dsp:txXfrm>
    </dsp:sp>
    <dsp:sp modelId="{3D6C8DF1-0EAF-4328-B127-8B386D7E42B3}">
      <dsp:nvSpPr>
        <dsp:cNvPr id="0" name=""/>
        <dsp:cNvSpPr/>
      </dsp:nvSpPr>
      <dsp:spPr>
        <a:xfrm>
          <a:off x="0" y="4149548"/>
          <a:ext cx="10482085" cy="677543"/>
        </a:xfrm>
        <a:prstGeom prst="roundRect">
          <a:avLst>
            <a:gd name="adj" fmla="val 10000"/>
          </a:avLst>
        </a:prstGeom>
        <a:solidFill>
          <a:schemeClr val="bg2"/>
        </a:solidFill>
        <a:ln>
          <a:noFill/>
        </a:ln>
        <a:effectLst/>
      </dsp:spPr>
      <dsp:style>
        <a:lnRef idx="0">
          <a:scrgbClr r="0" g="0" b="0"/>
        </a:lnRef>
        <a:fillRef idx="1">
          <a:scrgbClr r="0" g="0" b="0"/>
        </a:fillRef>
        <a:effectRef idx="2">
          <a:scrgbClr r="0" g="0" b="0"/>
        </a:effectRef>
        <a:fontRef idx="minor"/>
      </dsp:style>
    </dsp:sp>
    <dsp:sp modelId="{2E7DAFE3-0881-427D-AB06-3B183D746753}">
      <dsp:nvSpPr>
        <dsp:cNvPr id="0" name=""/>
        <dsp:cNvSpPr/>
      </dsp:nvSpPr>
      <dsp:spPr>
        <a:xfrm>
          <a:off x="116403" y="4214018"/>
          <a:ext cx="550119" cy="5486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425688A-1498-4A9A-B9B0-D063B7823496}">
      <dsp:nvSpPr>
        <dsp:cNvPr id="0" name=""/>
        <dsp:cNvSpPr/>
      </dsp:nvSpPr>
      <dsp:spPr>
        <a:xfrm>
          <a:off x="782926" y="4149548"/>
          <a:ext cx="9675445" cy="71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88" tIns="76188" rIns="76188" bIns="76188" numCol="1" spcCol="1270" anchor="ctr" anchorCtr="0">
          <a:noAutofit/>
        </a:bodyPr>
        <a:lstStyle/>
        <a:p>
          <a:pPr marL="0" lvl="0" indent="0" algn="l" defTabSz="800100">
            <a:lnSpc>
              <a:spcPct val="100000"/>
            </a:lnSpc>
            <a:spcBef>
              <a:spcPct val="0"/>
            </a:spcBef>
            <a:spcAft>
              <a:spcPct val="35000"/>
            </a:spcAft>
            <a:buNone/>
          </a:pPr>
          <a:r>
            <a:rPr lang="es-AR" sz="1800" b="0" i="0" kern="1200"/>
            <a:t>Debatir y formular colectivamente una metodología consensuada y un camino a seguir para la aplicación del programa piloto ASTI en cada país</a:t>
          </a:r>
        </a:p>
      </dsp:txBody>
      <dsp:txXfrm>
        <a:off x="782926" y="4149548"/>
        <a:ext cx="9675445" cy="7198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786258-FA6D-4935-BE18-8970C6E41EE3}" type="datetimeFigureOut">
              <a:rPr lang="en-US" smtClean="0"/>
              <a:t>5/10/2024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B1D31E-DEA8-4E7D-8CF7-84A8B45FF2CD}" type="slidenum">
              <a:rPr lang="en-US" smtClean="0"/>
              <a:t>‹Nº›</a:t>
            </a:fld>
            <a:endParaRPr lang="en-US"/>
          </a:p>
        </p:txBody>
      </p:sp>
    </p:spTree>
    <p:extLst>
      <p:ext uri="{BB962C8B-B14F-4D97-AF65-F5344CB8AC3E}">
        <p14:creationId xmlns:p14="http://schemas.microsoft.com/office/powerpoint/2010/main" val="2870286933"/>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4T14:59:11.442"/>
    </inkml:context>
    <inkml:brush xml:id="br0">
      <inkml:brushProperty name="width" value="0.1" units="cm"/>
      <inkml:brushProperty name="height" value="0.1" units="cm"/>
      <inkml:brushProperty name="color" value="#E71224"/>
    </inkml:brush>
  </inkml:definitions>
  <inkml:trace contextRef="#ctx0" brushRef="#br0">1608 540 24575,'5'-1'0,"0"1"0,0-1 0,0-1 0,-1 1 0,1 0 0,5-4 0,14-3 0,262-83 0,39-10 0,-233 81 0,73-18 0,-137 33 0,0 0 0,0 1 0,41 1 0,-31 2 0,39-7 0,-21 1 0,64 1 0,-27 1 0,-51 0 0,-1-2 0,0-3 0,53-18 0,-42 12 0,64-12 0,-45 19 0,78 1 0,-57 5 0,16-10 0,15 0 0,-84 11 0,42-10 0,27-1 0,12-1 0,-77 7 0,50-1 0,49-6 0,-10 0 0,363 12 0,-254 3 0,-160 4 0,136 24 0,-156-18 0,39 6 0,145 8 0,489-24 0,-351-3 0,-149 19 0,-144-8 0,-18-1 0,0 4 0,0 3 0,-2 3 0,94 37 0,-123-40 0,0-1 0,1-3 0,83 13 0,-44-10 0,0 3 0,130 48 0,-104-31 0,-62-17 0,78 40 0,-47-20 0,-51-24 0,0 0 0,-1 2 0,-1 0 0,29 27 0,-30-26 0,1-1 0,0-1 0,36 17 0,-29-17 0,51 35 0,-43-17 0,-2 1 0,-1 2 0,-2 1 0,37 53 0,37 41 0,-53-67 0,55 85 0,-23-26 0,-51-76 0,-2 2 0,-2 1 0,-2 2 0,24 60 0,-12-12 0,-11-30 0,-3 1 0,29 120 0,-21 6 0,-12-61 0,51 166 0,-40-189 0,-5 2 0,-5 1 0,14 165 0,-28-204 0,37 139 0,-6-36 0,-33-144 0,15 38 0,-14-46 0,-1 0 0,9 53 0,29 242 0,-8-179 0,-11-49 0,186 677 0,-132-485 0,-61-192 0,-15-65 0,1 1 0,11 32 0,-4-28 0,-1 0 0,-2 1 0,-2 1 0,-1 0 0,3 49 0,-10 101 0,-25 185 0,22-336 0,-26 220 0,24-198 0,-35 272 0,30-271 0,-3 0 0,-3-1 0,-35 86 0,-55 158 0,59-157 0,16-51 0,10-25 0,-2-1 0,-4-1 0,-36 64 0,-98 166 0,17-61 0,112-191 0,-1-2 0,-3-1 0,-43 40 0,34-40 0,-258 212 0,254-214 0,2 1 0,-62 70 0,13-12 0,-9 5 0,-150 190 0,124-131 0,-27 36 0,82-99 0,-24 34 0,31-37 0,-3-4 0,-4-2 0,-171 152 0,198-202 0,-100 60 0,-63 16 0,128-71 0,-502 247 0,456-238 0,-257 71 0,-385 71 0,522-158 0,216-34 0,-99 6 0,-160-9 0,133-4 0,-705 3 0,759-6 0,1-4 0,-172-40 0,190 33 0,-521-68 0,515 76 0,1-5 0,1-3 0,0-4 0,-143-53 0,199 61 0,24 10 0,0-1 0,0 0 0,1-1 0,0 0 0,0-1 0,-15-10 0,-7-8 0,-1 2 0,0 1 0,-2 2 0,0 2 0,-40-15 0,-35-18 0,93 40 0,0-1 0,1 0 0,0-2 0,1 0 0,-18-20 0,-3-2 0,-7-6 0,-53-63 0,39 37 0,28 33 0,0 0 0,-40-67 0,-144-296 0,197 365 0,-21-62 0,26 63 0,-1 1 0,-29-53 0,2 20 0,3-2 0,-47-118 0,73 161 0,-1 0 0,-24-36 0,21 35 0,-24-48 0,11-4 0,-28-124 0,-24-55 0,9 33 0,52 147 0,-10-98 0,17 97 0,-5-44 0,10 63 0,-2 1 0,-3 1 0,-33-96 0,6 20 0,-1-6 0,18 69 0,3 0 0,3-1 0,-10-99 0,-21-192 0,12 139 0,18 113 0,-37-139 0,44 202 0,1-1 0,-2-77 0,7 70 0,-16-83 0,-32-174 0,41 236 0,-31-266 0,6 38 0,7 167 0,17 90 0,-10-87 0,22-223 0,12 234 0,2-46 0,20-181 0,-16 207 0,-16 113 0,27-221 0,-3-250 0,-23 414 0,3 0 0,22-98 0,0-6 0,12-41 0,-7 42 0,13-199 0,-42 313 0,-4 37 0,2 1 0,1 0 0,1 0 0,2 0 0,23-66 0,-1 25 0,-20 47 0,2 0 0,2 2 0,16-29 0,-20 41 0,41-64 0,61-128 0,-103 190 0,1 2 0,0-1 0,1 1 0,22-25 0,-15 19 0,3-6 0,-2-1 0,19-40 0,-19 34 0,27-38 0,-19 35 0,49-72 0,-65 94 0,1 0 0,0 1 0,1 1 0,15-14 0,-22 23 0,1 0 0,0 0 0,0 0 0,0 1 0,7-3 0,-6 3 0,-1 0 0,-1 0 0,1 0 0,0-1 0,-1 0 0,7-5 0,104-97 0,-112 103 0,1-1 0,0 1 0,-1 0 0,1 0 0,1 0 0,-1 1 0,0-1 0,0 1 0,1 1 0,6-2 0,64-8 0,-25 5 0,36-5 82,25-4-1529,-87 9-5379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4309D-7A60-4CAF-984D-65BF4D353329}"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C117B-EC38-4985-BA60-A5751B4F6FCC}" type="slidenum">
              <a:rPr lang="en-US" smtClean="0"/>
              <a:t>‹Nº›</a:t>
            </a:fld>
            <a:endParaRPr lang="en-US"/>
          </a:p>
        </p:txBody>
      </p:sp>
    </p:spTree>
    <p:extLst>
      <p:ext uri="{BB962C8B-B14F-4D97-AF65-F5344CB8AC3E}">
        <p14:creationId xmlns:p14="http://schemas.microsoft.com/office/powerpoint/2010/main" val="269078051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1</a:t>
            </a:fld>
            <a:endParaRPr lang="en-US"/>
          </a:p>
        </p:txBody>
      </p:sp>
    </p:spTree>
    <p:extLst>
      <p:ext uri="{BB962C8B-B14F-4D97-AF65-F5344CB8AC3E}">
        <p14:creationId xmlns:p14="http://schemas.microsoft.com/office/powerpoint/2010/main" val="384882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C117B-EC38-4985-BA60-A5751B4F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62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C117B-EC38-4985-BA60-A5751B4F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31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C117B-EC38-4985-BA60-A5751B4F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690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https://www.asti.cgiar.org/history </a:t>
            </a:r>
          </a:p>
          <a:p>
            <a:r>
              <a:rPr lang="en-US"/>
              <a:t>Diagram: https://www.canva.com/design/DAGCYmBG6oQ/q7tDgKuofj9ElP4iqTwggQ/edit?utm_content=DAGCYmBG6oQ&amp;utm_campaign=designshare&amp;utm_medium=link2&amp;utm_source=sharebutton</a:t>
            </a:r>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C117B-EC38-4985-BA60-A5751B4F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191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err="1"/>
              <a:t>Session</a:t>
            </a:r>
            <a:r>
              <a:rPr lang="es-AR"/>
              <a:t> 1 </a:t>
            </a:r>
            <a:r>
              <a:rPr lang="es-AR" err="1"/>
              <a:t>Part</a:t>
            </a:r>
            <a:r>
              <a:rPr lang="es-AR"/>
              <a:t> (f)</a:t>
            </a:r>
          </a:p>
          <a:p>
            <a:pPr marL="0" marR="3175" lvl="0" indent="0" algn="just">
              <a:buFont typeface="+mj-lt"/>
              <a:buNone/>
              <a:tabLst>
                <a:tab pos="457200" algn="l"/>
              </a:tabLst>
            </a:pPr>
            <a:r>
              <a:rPr lang="en-US" sz="1800" kern="100">
                <a:solidFill>
                  <a:srgbClr val="000000"/>
                </a:solidFill>
                <a:effectLst/>
                <a:latin typeface="Calibri" panose="020F0502020204030204" pitchFamily="34" charset="0"/>
                <a:ea typeface="Calibri" panose="020F0502020204030204" pitchFamily="34" charset="0"/>
              </a:rPr>
              <a:t>The transition of ASTI from IFPRI to FAO and the pathway towards sustainability of ASTI</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Despite the ASTI program being project funded with irregular funding, it has been successful in demonstrating the value of the datasets on investment in research and capacity over the past 20 years…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And we are here to discuss the next phases of the evolution of the ASTI as part of the ATIO initiative, which is a major undertaking, led by FAO, but the task is too vast for FAO to tackle on its own. Hence a consortium approach has been adopted for the implementation of ATIO.</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same principles are being adopted for the implementation of ASTI, tapping into the comparative advantages of the partners involved, at different levels of organization.</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Bill and Melinda Gates Foundation, which has supported the ASTI </a:t>
            </a:r>
            <a:r>
              <a:rPr lang="en-US" sz="1800" kern="100" err="1">
                <a:solidFill>
                  <a:srgbClr val="000000"/>
                </a:solidFill>
                <a:effectLst/>
                <a:latin typeface="Calibri" panose="020F0502020204030204" pitchFamily="34" charset="0"/>
                <a:ea typeface="Calibri" panose="020F0502020204030204" pitchFamily="34" charset="0"/>
              </a:rPr>
              <a:t>programme</a:t>
            </a:r>
            <a:r>
              <a:rPr lang="en-US" sz="1800" kern="100">
                <a:solidFill>
                  <a:srgbClr val="000000"/>
                </a:solidFill>
                <a:effectLst/>
                <a:latin typeface="Calibri" panose="020F0502020204030204" pitchFamily="34" charset="0"/>
                <a:ea typeface="Calibri" panose="020F0502020204030204" pitchFamily="34" charset="0"/>
              </a:rPr>
              <a:t> with the aim of stronger institutionalization of the </a:t>
            </a:r>
            <a:r>
              <a:rPr lang="en-US" sz="1800" kern="100" err="1">
                <a:solidFill>
                  <a:srgbClr val="000000"/>
                </a:solidFill>
                <a:effectLst/>
                <a:latin typeface="Calibri" panose="020F0502020204030204" pitchFamily="34" charset="0"/>
                <a:ea typeface="Calibri" panose="020F0502020204030204" pitchFamily="34" charset="0"/>
              </a:rPr>
              <a:t>programme</a:t>
            </a:r>
            <a:r>
              <a:rPr lang="en-US" sz="1800" kern="100">
                <a:solidFill>
                  <a:srgbClr val="000000"/>
                </a:solidFill>
                <a:effectLst/>
                <a:latin typeface="Calibri" panose="020F0502020204030204" pitchFamily="34" charset="0"/>
                <a:ea typeface="Calibri" panose="020F0502020204030204" pitchFamily="34" charset="0"/>
              </a:rPr>
              <a:t> by the NARS, is currently supporting the transition of ASTI from IFPRI to FAO.</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spcAft>
                <a:spcPts val="825"/>
              </a:spcAf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This process of transition, and an expanded partnership around ASTI, provides an opportunity to build on the capacities of our partners, review the potential for integrating ASTI in the formal reporting system of the UN, and further the agenda of institutionalization through stronger partnerships with the regional and national institutions.</a:t>
            </a:r>
            <a:endParaRPr lang="en-MU" sz="1800" kern="100">
              <a:solidFill>
                <a:srgbClr val="000000"/>
              </a:solidFill>
              <a:effectLst/>
              <a:latin typeface="Calibri" panose="020F0502020204030204" pitchFamily="34" charset="0"/>
              <a:ea typeface="Calibri" panose="020F0502020204030204" pitchFamily="34" charset="0"/>
            </a:endParaRPr>
          </a:p>
        </p:txBody>
      </p:sp>
      <p:sp>
        <p:nvSpPr>
          <p:cNvPr id="4" name="Marcador de encabezado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C117B-EC38-4985-BA60-A5751B4F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22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data collection involved national survey rounds conducted in collaboration with country focal points, mainly from national agricultural research institutes (NARIs) or similar institutions. </a:t>
            </a:r>
          </a:p>
          <a:p>
            <a:endParaRPr lang="en-US"/>
          </a:p>
          <a:p>
            <a:pPr algn="just">
              <a:lnSpc>
                <a:spcPct val="107000"/>
              </a:lnSpc>
              <a:spcAft>
                <a:spcPts val="800"/>
              </a:spcAft>
            </a:pPr>
            <a:r>
              <a:rPr lang="en-GB"/>
              <a:t>This data collection scheme, had four main actors:</a:t>
            </a:r>
            <a:endParaRPr lang="en-US"/>
          </a:p>
          <a:p>
            <a:pPr marL="342900" indent="-342900" algn="just">
              <a:lnSpc>
                <a:spcPct val="107000"/>
              </a:lnSpc>
              <a:buFont typeface="Symbol,Sans-Serif"/>
              <a:buChar char=""/>
            </a:pPr>
            <a:r>
              <a:rPr lang="en-GB"/>
              <a:t>The ASTI Secretariat</a:t>
            </a:r>
            <a:endParaRPr lang="en-US"/>
          </a:p>
          <a:p>
            <a:pPr marL="342900" indent="-342900" algn="just">
              <a:lnSpc>
                <a:spcPct val="107000"/>
              </a:lnSpc>
              <a:buFont typeface="Symbol,Sans-Serif"/>
              <a:buChar char=""/>
            </a:pPr>
            <a:r>
              <a:rPr lang="en-GB"/>
              <a:t>Regional coordinators in charge of overseeing a network of country focal points and checking the overall quality of data uploaded by countries</a:t>
            </a:r>
            <a:endParaRPr lang="en-US"/>
          </a:p>
          <a:p>
            <a:pPr marL="342900" indent="-342900" algn="just">
              <a:lnSpc>
                <a:spcPct val="107000"/>
              </a:lnSpc>
              <a:buFont typeface="Symbol,Sans-Serif"/>
              <a:buChar char=""/>
            </a:pPr>
            <a:r>
              <a:rPr lang="en-GB"/>
              <a:t>Country focal points (mainly in the NARIs) in charge of in-country data collection</a:t>
            </a:r>
            <a:endParaRPr lang="en-US"/>
          </a:p>
          <a:p>
            <a:pPr marL="342900" indent="-342900" algn="just">
              <a:lnSpc>
                <a:spcPct val="107000"/>
              </a:lnSpc>
              <a:spcAft>
                <a:spcPts val="800"/>
              </a:spcAft>
              <a:buFont typeface="Symbol,Sans-Serif"/>
              <a:buChar char=""/>
            </a:pPr>
            <a:r>
              <a:rPr lang="en-GB"/>
              <a:t>Local R&amp;D agencies (universities, NGOs, NARIs, etc.) provided data to the country focal points.</a:t>
            </a:r>
            <a:endParaRPr lang="en-US"/>
          </a:p>
          <a:p>
            <a:pPr marL="342900" indent="-342900" algn="just">
              <a:lnSpc>
                <a:spcPct val="107000"/>
              </a:lnSpc>
              <a:spcAft>
                <a:spcPts val="800"/>
              </a:spcAft>
              <a:buFont typeface="Symbol,Sans-Serif"/>
              <a:buChar char=""/>
            </a:pPr>
            <a:endParaRPr lang="en-GB">
              <a:cs typeface="Calibri"/>
            </a:endParaRPr>
          </a:p>
          <a:p>
            <a:r>
              <a:rPr lang="en-US"/>
              <a:t>The data was processed mainly by the regional partners and release in ASTI website, but not necessarily in the countries.</a:t>
            </a:r>
            <a:endParaRPr lang="en-GB"/>
          </a:p>
          <a:p>
            <a:pPr algn="just">
              <a:lnSpc>
                <a:spcPct val="107000"/>
              </a:lnSpc>
              <a:spcAft>
                <a:spcPts val="800"/>
              </a:spcAft>
            </a:pPr>
            <a:endParaRPr lang="en-GB">
              <a:ea typeface="Calibri"/>
              <a:cs typeface="Calibri"/>
            </a:endParaRPr>
          </a:p>
          <a:p>
            <a:pPr marL="342900" indent="-342900" algn="just">
              <a:lnSpc>
                <a:spcPct val="107000"/>
              </a:lnSpc>
              <a:spcAft>
                <a:spcPts val="800"/>
              </a:spcAft>
              <a:buFont typeface="Symbol,Sans-Serif"/>
              <a:buChar char=""/>
            </a:pPr>
            <a:endParaRPr lang="en-GB">
              <a:effectLst/>
              <a:latin typeface="Calibri" panose="020F0502020204030204"/>
              <a:ea typeface="Times New Roman" panose="02020603050405020304" pitchFamily="18" charset="0"/>
              <a:cs typeface="Calibri"/>
            </a:endParaRPr>
          </a:p>
          <a:p>
            <a:endParaRPr lang="en-US">
              <a:latin typeface="Calibri" panose="020F0502020204030204"/>
              <a:ea typeface="Times New Roman" panose="02020603050405020304" pitchFamily="18" charset="0"/>
              <a:cs typeface="Calibri"/>
            </a:endParaRPr>
          </a:p>
          <a:p>
            <a:endParaRPr lang="en-GB" sz="1800">
              <a:latin typeface="Times New Roman" panose="02020603050405020304" pitchFamily="18" charset="0"/>
              <a:ea typeface="Times New Roman" panose="02020603050405020304" pitchFamily="18" charset="0"/>
              <a:cs typeface="Times New Roman"/>
            </a:endParaRPr>
          </a:p>
        </p:txBody>
      </p:sp>
      <p:sp>
        <p:nvSpPr>
          <p:cNvPr id="4" name="Slide Number Placeholder 3"/>
          <p:cNvSpPr>
            <a:spLocks noGrp="1"/>
          </p:cNvSpPr>
          <p:nvPr>
            <p:ph type="sldNum" sz="quarter" idx="5"/>
          </p:nvPr>
        </p:nvSpPr>
        <p:spPr/>
        <p:txBody>
          <a:bodyPr/>
          <a:lstStyle/>
          <a:p>
            <a:fld id="{77542409-6A04-4DC6-AC3A-D3758287A8F2}" type="slidenum">
              <a:rPr lang="en-GB" smtClean="0"/>
              <a:t>19</a:t>
            </a:fld>
            <a:endParaRPr lang="en-GB"/>
          </a:p>
        </p:txBody>
      </p:sp>
    </p:spTree>
    <p:extLst>
      <p:ext uri="{BB962C8B-B14F-4D97-AF65-F5344CB8AC3E}">
        <p14:creationId xmlns:p14="http://schemas.microsoft.com/office/powerpoint/2010/main" val="2630838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ea typeface="Calibri"/>
              <a:cs typeface="Calibri"/>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20</a:t>
            </a:fld>
            <a:endParaRPr lang="en-US"/>
          </a:p>
        </p:txBody>
      </p:sp>
    </p:spTree>
    <p:extLst>
      <p:ext uri="{BB962C8B-B14F-4D97-AF65-F5344CB8AC3E}">
        <p14:creationId xmlns:p14="http://schemas.microsoft.com/office/powerpoint/2010/main" val="2851786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ASTI's challenges are related to structural issues that need to be addressed by taking advantage of the opportunities of integration into FAO:</a:t>
            </a:r>
          </a:p>
          <a:p>
            <a:pPr marL="171450" indent="-171450">
              <a:buFont typeface="Calibri,Sans-Serif"/>
              <a:buChar char="-"/>
            </a:pPr>
            <a:r>
              <a:rPr lang="en-US"/>
              <a:t>Specificity of the ASTI data ecosystem, with a large number of diverse institutions (government, educational, non-profit and private) and funding from multiple sources (government budgets, donors, private sector, product sales, etc.).</a:t>
            </a:r>
          </a:p>
          <a:p>
            <a:endParaRPr lang="en-US"/>
          </a:p>
          <a:p>
            <a:r>
              <a:rPr lang="en-US"/>
              <a:t>FAO strengths:</a:t>
            </a:r>
          </a:p>
          <a:p>
            <a:r>
              <a:rPr lang="en-US"/>
              <a:t>-Corporate quality assurance framework  </a:t>
            </a:r>
          </a:p>
          <a:p>
            <a:r>
              <a:rPr lang="en-US"/>
              <a:t>-Country engagement to increase the data production and use</a:t>
            </a:r>
            <a:r>
              <a:rPr lang="en-GB"/>
              <a:t> </a:t>
            </a:r>
            <a:endParaRPr lang="en-US"/>
          </a:p>
          <a:p>
            <a:r>
              <a:rPr lang="en-GB"/>
              <a:t>-Broadened scope among all member countries and synergies with data collected by other ongoing initiatives</a:t>
            </a:r>
            <a:endParaRPr lang="en-US"/>
          </a:p>
          <a:p>
            <a:r>
              <a:rPr lang="en-GB"/>
              <a:t>-Institutionalization at the global and country level</a:t>
            </a:r>
            <a:endParaRPr lang="en-US"/>
          </a:p>
          <a:p>
            <a:r>
              <a:rPr lang="en-GB"/>
              <a:t>-FAO mandate to collect data from countries</a:t>
            </a:r>
            <a:endParaRPr lang="en-US"/>
          </a:p>
          <a:p>
            <a:r>
              <a:rPr lang="en-GB"/>
              <a:t>-</a:t>
            </a:r>
            <a:r>
              <a:rPr lang="en-US"/>
              <a:t>Visibility and dissemination by ASTI incorporation into FAOSTAT and the STI platform</a:t>
            </a:r>
          </a:p>
          <a:p>
            <a:r>
              <a:rPr lang="en-US"/>
              <a:t> </a:t>
            </a:r>
          </a:p>
        </p:txBody>
      </p:sp>
      <p:sp>
        <p:nvSpPr>
          <p:cNvPr id="4" name="Slide Number Placeholder 3"/>
          <p:cNvSpPr>
            <a:spLocks noGrp="1"/>
          </p:cNvSpPr>
          <p:nvPr>
            <p:ph type="sldNum" sz="quarter" idx="5"/>
          </p:nvPr>
        </p:nvSpPr>
        <p:spPr/>
        <p:txBody>
          <a:bodyPr/>
          <a:lstStyle/>
          <a:p>
            <a:fld id="{77542409-6A04-4DC6-AC3A-D3758287A8F2}" type="slidenum">
              <a:rPr lang="en-GB" smtClean="0"/>
              <a:t>21</a:t>
            </a:fld>
            <a:endParaRPr lang="en-GB"/>
          </a:p>
        </p:txBody>
      </p:sp>
    </p:spTree>
    <p:extLst>
      <p:ext uri="{BB962C8B-B14F-4D97-AF65-F5344CB8AC3E}">
        <p14:creationId xmlns:p14="http://schemas.microsoft.com/office/powerpoint/2010/main" val="3762756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err="1"/>
              <a:t>Session</a:t>
            </a:r>
            <a:r>
              <a:rPr lang="es-AR"/>
              <a:t> 1 </a:t>
            </a:r>
            <a:r>
              <a:rPr lang="es-AR" err="1"/>
              <a:t>Part</a:t>
            </a:r>
            <a:r>
              <a:rPr lang="es-AR"/>
              <a:t> (f)</a:t>
            </a:r>
          </a:p>
          <a:p>
            <a:pPr marL="0" marR="3175" lvl="0" indent="0" algn="just">
              <a:buFont typeface="+mj-lt"/>
              <a:buNone/>
              <a:tabLst>
                <a:tab pos="457200" algn="l"/>
              </a:tabLst>
            </a:pPr>
            <a:r>
              <a:rPr lang="en-US" sz="1800" kern="100">
                <a:solidFill>
                  <a:srgbClr val="000000"/>
                </a:solidFill>
                <a:effectLst/>
                <a:latin typeface="Calibri" panose="020F0502020204030204" pitchFamily="34" charset="0"/>
                <a:ea typeface="Calibri" panose="020F0502020204030204" pitchFamily="34" charset="0"/>
              </a:rPr>
              <a:t>The transition of ASTI from IFPRI to FAO and the pathway towards sustainability of ASTI</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Despite the ASTI program being project funded with irregular funding, it has been successful in demonstrating the value of the datasets on investment in research and capacity over the past 20 years…</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And we are here to discuss the next phases of the evolution of the ASTI as part of the ATIO initiative, which is a major undertaking, led by FAO, but the task is too vast for FAO to tackle on its own. Hence a consortium approach has been adopted for the implementation of ATIO.</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same principles are being adopted for the implementation of ASTI, tapping into the comparative advantages of the partners involved, at different levels of organization.</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The Bill and Melinda Gates Foundation, which has supported the ASTI </a:t>
            </a:r>
            <a:r>
              <a:rPr lang="en-US" sz="1800" kern="100" err="1">
                <a:solidFill>
                  <a:srgbClr val="000000"/>
                </a:solidFill>
                <a:effectLst/>
                <a:latin typeface="Calibri" panose="020F0502020204030204" pitchFamily="34" charset="0"/>
                <a:ea typeface="Calibri" panose="020F0502020204030204" pitchFamily="34" charset="0"/>
              </a:rPr>
              <a:t>programme</a:t>
            </a:r>
            <a:r>
              <a:rPr lang="en-US" sz="1800" kern="100">
                <a:solidFill>
                  <a:srgbClr val="000000"/>
                </a:solidFill>
                <a:effectLst/>
                <a:latin typeface="Calibri" panose="020F0502020204030204" pitchFamily="34" charset="0"/>
                <a:ea typeface="Calibri" panose="020F0502020204030204" pitchFamily="34" charset="0"/>
              </a:rPr>
              <a:t> with the aim of stronger institutionalization of the </a:t>
            </a:r>
            <a:r>
              <a:rPr lang="en-US" sz="1800" kern="100" err="1">
                <a:solidFill>
                  <a:srgbClr val="000000"/>
                </a:solidFill>
                <a:effectLst/>
                <a:latin typeface="Calibri" panose="020F0502020204030204" pitchFamily="34" charset="0"/>
                <a:ea typeface="Calibri" panose="020F0502020204030204" pitchFamily="34" charset="0"/>
              </a:rPr>
              <a:t>programme</a:t>
            </a:r>
            <a:r>
              <a:rPr lang="en-US" sz="1800" kern="100">
                <a:solidFill>
                  <a:srgbClr val="000000"/>
                </a:solidFill>
                <a:effectLst/>
                <a:latin typeface="Calibri" panose="020F0502020204030204" pitchFamily="34" charset="0"/>
                <a:ea typeface="Calibri" panose="020F0502020204030204" pitchFamily="34" charset="0"/>
              </a:rPr>
              <a:t> by the NARS, is currently supporting the transition of ASTI from IFPRI to FAO.</a:t>
            </a:r>
            <a:endParaRPr lang="en-MU" sz="1800" kern="100">
              <a:solidFill>
                <a:srgbClr val="000000"/>
              </a:solidFill>
              <a:effectLst/>
              <a:latin typeface="Calibri" panose="020F0502020204030204" pitchFamily="34" charset="0"/>
              <a:ea typeface="Calibri" panose="020F0502020204030204" pitchFamily="34" charset="0"/>
            </a:endParaRPr>
          </a:p>
          <a:p>
            <a:pPr marL="342900" marR="3175" lvl="0" indent="-342900" algn="just">
              <a:spcAft>
                <a:spcPts val="825"/>
              </a:spcAft>
              <a:buFont typeface="Symbol" panose="05050102010706020507" pitchFamily="18" charset="2"/>
              <a:buChar char=""/>
            </a:pPr>
            <a:r>
              <a:rPr lang="en-US" sz="1800" kern="100">
                <a:solidFill>
                  <a:srgbClr val="000000"/>
                </a:solidFill>
                <a:effectLst/>
                <a:latin typeface="Calibri" panose="020F0502020204030204" pitchFamily="34" charset="0"/>
                <a:ea typeface="Calibri" panose="020F0502020204030204" pitchFamily="34" charset="0"/>
              </a:rPr>
              <a:t>This process of transition, and an expanded partnership around ASTI, provides an opportunity to build on the capacities of our partners, review the potential for integrating ASTI in the formal reporting system of the UN, and further the agenda of institutionalization through stronger partnerships with the regional and national institutions.</a:t>
            </a:r>
            <a:endParaRPr lang="en-MU" sz="1800" kern="100">
              <a:solidFill>
                <a:srgbClr val="000000"/>
              </a:solidFill>
              <a:effectLst/>
              <a:latin typeface="Calibri" panose="020F0502020204030204" pitchFamily="34" charset="0"/>
              <a:ea typeface="Calibri" panose="020F0502020204030204" pitchFamily="34" charset="0"/>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22</a:t>
            </a:fld>
            <a:endParaRPr lang="en-US"/>
          </a:p>
        </p:txBody>
      </p:sp>
    </p:spTree>
    <p:extLst>
      <p:ext uri="{BB962C8B-B14F-4D97-AF65-F5344CB8AC3E}">
        <p14:creationId xmlns:p14="http://schemas.microsoft.com/office/powerpoint/2010/main" val="2554227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3175" lvl="0" indent="0" algn="just">
              <a:buFont typeface="+mj-lt"/>
              <a:buNone/>
              <a:tabLst>
                <a:tab pos="457200" algn="l"/>
              </a:tabLst>
            </a:pPr>
            <a:r>
              <a:rPr lang="en-US" sz="1100" kern="100">
                <a:solidFill>
                  <a:srgbClr val="000000"/>
                </a:solidFill>
                <a:effectLst/>
                <a:latin typeface="Calibri" panose="020F0502020204030204" pitchFamily="34" charset="0"/>
                <a:ea typeface="Calibri" panose="020F0502020204030204" pitchFamily="34" charset="0"/>
              </a:rPr>
              <a:t>Timeline of the transition process milestones:-</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2023:</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Framework for the development of ATIO by FAO in collaboration with partners to host the process of transition of ASTI from IFPRI to FAO.</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Assessment of the ASTI survey for integration into ATIO, FAOSTAT and the potential to expand ASTI survey to cover additional issues of achieving sustainability.</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Planning for the integration of ASTI into FAOSTAT and the ATIO STI dashboard</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2024: </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Piloting the new ASTI survey methodology across 11 countries</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Review of the outcomes of the survey methodology and questionnaires, in order to formulate recommendations for the roll-out of the ASTI survey as from 2025</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Development of a resource mobilization and sustainability strategy for ASTI beyond the current funding until end of 2025</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2025:</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Rollout of the ASTI survey, with some regular annual data collection rounds across all countries through the formal National Statistical System mechanism, facilitated by FAO and the National Statistical Agency (NSO)</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Rollout of ASTI survey for datasets that require collection of data on an annual basis but which can be collected retrospectively;</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Establishment of an ASTI Community of Practice to discuss and explore the expansion of ASTI data collection, further integration into the formal reporting mechanisms and to seek complementarity with AR&amp;D assessments</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spcAft>
                <a:spcPts val="825"/>
              </a:spcAf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Review of the resource mobilization strategy and options for sustainable resource mobilization of the ASTI process through broader participation of regional and national institutions (domestication and localization of the institutionalization process)</a:t>
            </a:r>
            <a:endParaRPr lang="en-MU" sz="1100" kern="100">
              <a:solidFill>
                <a:srgbClr val="000000"/>
              </a:solidFill>
              <a:effectLst/>
              <a:latin typeface="Calibri" panose="020F0502020204030204" pitchFamily="34" charset="0"/>
              <a:ea typeface="Calibri" panose="020F0502020204030204" pitchFamily="34" charset="0"/>
            </a:endParaRPr>
          </a:p>
          <a:p>
            <a:endParaRPr lang="es-A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23</a:t>
            </a:fld>
            <a:endParaRPr lang="en-US"/>
          </a:p>
        </p:txBody>
      </p:sp>
    </p:spTree>
    <p:extLst>
      <p:ext uri="{BB962C8B-B14F-4D97-AF65-F5344CB8AC3E}">
        <p14:creationId xmlns:p14="http://schemas.microsoft.com/office/powerpoint/2010/main" val="51384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C117B-EC38-4985-BA60-A5751B4F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330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3175" lvl="0" indent="0" algn="just">
              <a:buFont typeface="+mj-lt"/>
              <a:buNone/>
              <a:tabLst>
                <a:tab pos="457200" algn="l"/>
              </a:tabLst>
            </a:pPr>
            <a:r>
              <a:rPr lang="en-US" sz="1100" kern="100">
                <a:solidFill>
                  <a:srgbClr val="000000"/>
                </a:solidFill>
                <a:effectLst/>
                <a:latin typeface="Calibri" panose="020F0502020204030204" pitchFamily="34" charset="0"/>
                <a:ea typeface="Calibri" panose="020F0502020204030204" pitchFamily="34" charset="0"/>
              </a:rPr>
              <a:t>Timeline of the transition process milestones:-</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2023:</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Framework for the development of ATIO by FAO in collaboration with partners to host the process of transition of ASTI from IFPRI to FAO.</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Assessment of the ASTI survey for integration into ATIO, FAOSTAT and the potential to expand ASTI survey to cover additional issues of achieving sustainability.</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Planning for the integration of ASTI into FAOSTAT and the ATIO STI dashboard</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2024: </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Piloting the new ASTI survey methodology across 11 countries</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Review of the outcomes of the survey methodology and questionnaires, in order to formulate recommendations for the roll-out of the ASTI survey as from 2025</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Development of a resource mobilization and sustainability strategy for ASTI beyond the current funding until end of 2025</a:t>
            </a:r>
            <a:endParaRPr lang="en-MU" sz="1100" kern="100">
              <a:solidFill>
                <a:srgbClr val="000000"/>
              </a:solidFill>
              <a:effectLst/>
              <a:latin typeface="Calibri" panose="020F0502020204030204" pitchFamily="34" charset="0"/>
              <a:ea typeface="Calibri" panose="020F0502020204030204" pitchFamily="34" charset="0"/>
            </a:endParaRPr>
          </a:p>
          <a:p>
            <a:pPr marL="342900" marR="3175" lvl="0" indent="-342900" algn="just">
              <a:buFont typeface="Symbol" panose="05050102010706020507" pitchFamily="18" charset="2"/>
              <a:buChar char=""/>
            </a:pPr>
            <a:r>
              <a:rPr lang="en-US" sz="1100" kern="100">
                <a:solidFill>
                  <a:srgbClr val="000000"/>
                </a:solidFill>
                <a:effectLst/>
                <a:latin typeface="Calibri" panose="020F0502020204030204" pitchFamily="34" charset="0"/>
                <a:ea typeface="Calibri" panose="020F0502020204030204" pitchFamily="34" charset="0"/>
              </a:rPr>
              <a:t>2025:</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Rollout of the ASTI survey, with some regular annual data collection rounds across all countries through the formal National Statistical System mechanism, facilitated by FAO and the National Statistical Agency (NSO)</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Rollout of ASTI survey for datasets that require collection of data on an annual basis but which can be collected retrospectively;</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Establishment of an ASTI Community of Practice to discuss and explore the expansion of ASTI data collection, further integration into the formal reporting mechanisms and to seek complementarity with AR&amp;D assessments</a:t>
            </a:r>
            <a:endParaRPr lang="en-MU" sz="1100" kern="100">
              <a:solidFill>
                <a:srgbClr val="000000"/>
              </a:solidFill>
              <a:effectLst/>
              <a:latin typeface="Calibri" panose="020F0502020204030204" pitchFamily="34" charset="0"/>
              <a:ea typeface="Calibri" panose="020F0502020204030204" pitchFamily="34" charset="0"/>
            </a:endParaRPr>
          </a:p>
          <a:p>
            <a:pPr marL="742950" marR="3175" lvl="1" indent="-285750" algn="just">
              <a:spcAft>
                <a:spcPts val="825"/>
              </a:spcAft>
              <a:buFont typeface="Courier New" panose="02070309020205020404" pitchFamily="49" charset="0"/>
              <a:buChar char="o"/>
            </a:pPr>
            <a:r>
              <a:rPr lang="en-US" sz="1100" kern="100">
                <a:solidFill>
                  <a:srgbClr val="000000"/>
                </a:solidFill>
                <a:effectLst/>
                <a:latin typeface="Calibri" panose="020F0502020204030204" pitchFamily="34" charset="0"/>
                <a:ea typeface="Calibri" panose="020F0502020204030204" pitchFamily="34" charset="0"/>
              </a:rPr>
              <a:t>Review of the resource mobilization strategy and options for sustainable resource mobilization of the ASTI process through broader participation of regional and national institutions (domestication and localization of the institutionalization process)</a:t>
            </a:r>
            <a:endParaRPr lang="en-MU" sz="1100" kern="100">
              <a:solidFill>
                <a:srgbClr val="000000"/>
              </a:solidFill>
              <a:effectLst/>
              <a:latin typeface="Calibri" panose="020F0502020204030204" pitchFamily="34" charset="0"/>
              <a:ea typeface="Calibri" panose="020F0502020204030204" pitchFamily="34" charset="0"/>
            </a:endParaRPr>
          </a:p>
          <a:p>
            <a:endParaRPr lang="es-A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24</a:t>
            </a:fld>
            <a:endParaRPr lang="en-US"/>
          </a:p>
        </p:txBody>
      </p:sp>
    </p:spTree>
    <p:extLst>
      <p:ext uri="{BB962C8B-B14F-4D97-AF65-F5344CB8AC3E}">
        <p14:creationId xmlns:p14="http://schemas.microsoft.com/office/powerpoint/2010/main" val="3527520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latin typeface="Calibri" panose="020F0502020204030204" pitchFamily="34" charset="0"/>
              </a:rPr>
              <a:t>This assessment, critical in shaping ASTI's future within FAO, primarily focused on identifying a sustainable long-term data collection model, enhancing the existing dataset, and seamlessly integrating ASTI into FAO's Agrifood Systems Technologies and Innovations Outlook (ATIO) and FAOSTAT.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solidFill>
                <a:srgbClr val="000000"/>
              </a:solidFill>
              <a:effectLst/>
              <a:latin typeface="Calibri" panose="020F0502020204030204" pitchFamily="34" charset="0"/>
              <a:ea typeface="Calibri" panose="020F0502020204030204" pitchFamily="34" charset="0"/>
              <a:cs typeface="Caecilia-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latin typeface="Calibri" panose="020F0502020204030204" pitchFamily="34" charset="0"/>
              </a:rPr>
              <a:t>The assessment comprised three distinct work streams. The primary focus of Work Stream 1 is the evaluation of the ASTI program, assessing its scope, data quality, and operational mechanisms. Meanwhile, Work Stream 2 focuses on evaluating potential use cases and expansion themes for ASTI, and Work Stream 3 aims at facilitating ASTI's integration into the FAO framework and establishing measures for its long-term sustainability and success. The results of these work streams collectively provide a comprehensive assessment of the ASTI program. They identify areas for improvement and establish a clear roadmap for the institutionalization of ASTI in FAO and the national statistical systems worldwide. </a:t>
            </a:r>
            <a:endParaRPr lang="en-US" sz="1800">
              <a:effectLst/>
              <a:latin typeface="Caecilia-Roman"/>
              <a:ea typeface="Calibri" panose="020F0502020204030204" pitchFamily="34" charset="0"/>
              <a:cs typeface="Caecilia-Roman"/>
            </a:endParaRPr>
          </a:p>
        </p:txBody>
      </p:sp>
      <p:sp>
        <p:nvSpPr>
          <p:cNvPr id="4" name="Marcador de encabezado 3"/>
          <p:cNvSpPr>
            <a:spLocks noGrp="1"/>
          </p:cNvSpPr>
          <p:nvPr>
            <p:ph type="hdr" sz="quarter"/>
          </p:nvPr>
        </p:nvSpPr>
        <p:spPr/>
        <p:txBody>
          <a:bodyPr/>
          <a:lstStyle/>
          <a:p>
            <a:endParaRPr lang="en-US"/>
          </a:p>
        </p:txBody>
      </p:sp>
      <p:sp>
        <p:nvSpPr>
          <p:cNvPr id="5" name="Marcador de número de diapositiva 4"/>
          <p:cNvSpPr>
            <a:spLocks noGrp="1"/>
          </p:cNvSpPr>
          <p:nvPr>
            <p:ph type="sldNum" sz="quarter" idx="5"/>
          </p:nvPr>
        </p:nvSpPr>
        <p:spPr/>
        <p:txBody>
          <a:bodyPr/>
          <a:lstStyle/>
          <a:p>
            <a:fld id="{D5EC117B-EC38-4985-BA60-A5751B4F6FCC}" type="slidenum">
              <a:rPr lang="en-US" smtClean="0"/>
              <a:t>25</a:t>
            </a:fld>
            <a:endParaRPr lang="en-US"/>
          </a:p>
        </p:txBody>
      </p:sp>
    </p:spTree>
    <p:extLst>
      <p:ext uri="{BB962C8B-B14F-4D97-AF65-F5344CB8AC3E}">
        <p14:creationId xmlns:p14="http://schemas.microsoft.com/office/powerpoint/2010/main" val="2913844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solidFill>
                  <a:srgbClr val="000000"/>
                </a:solidFill>
                <a:effectLst/>
                <a:latin typeface="Calibri" panose="020F0502020204030204" pitchFamily="34" charset="0"/>
                <a:ea typeface="Calibri" panose="020F0502020204030204" pitchFamily="34" charset="0"/>
              </a:rPr>
              <a:t>Discussions on the continued role of ASTI in informing policy makers and the value of ASTI in the utilization of the ATIO reports</a:t>
            </a:r>
            <a:endParaRPr lang="en-MU" sz="1800" kern="100">
              <a:solidFill>
                <a:srgbClr val="000000"/>
              </a:solidFill>
              <a:effectLst/>
              <a:latin typeface="Calibri" panose="020F0502020204030204" pitchFamily="34" charset="0"/>
              <a:ea typeface="Calibri" panose="020F0502020204030204" pitchFamily="34" charset="0"/>
            </a:endParaRPr>
          </a:p>
          <a:p>
            <a:endParaRPr lang="it-IT"/>
          </a:p>
        </p:txBody>
      </p:sp>
      <p:sp>
        <p:nvSpPr>
          <p:cNvPr id="4" name="Segnaposto numero diapositiva 3"/>
          <p:cNvSpPr>
            <a:spLocks noGrp="1"/>
          </p:cNvSpPr>
          <p:nvPr>
            <p:ph type="sldNum" sz="quarter" idx="5"/>
          </p:nvPr>
        </p:nvSpPr>
        <p:spPr/>
        <p:txBody>
          <a:bodyPr/>
          <a:lstStyle/>
          <a:p>
            <a:fld id="{EF5381EB-8054-4009-BA2B-1139D468850E}" type="slidenum">
              <a:rPr lang="en-US" smtClean="0"/>
              <a:t>26</a:t>
            </a:fld>
            <a:endParaRPr lang="en-US"/>
          </a:p>
        </p:txBody>
      </p:sp>
    </p:spTree>
    <p:extLst>
      <p:ext uri="{BB962C8B-B14F-4D97-AF65-F5344CB8AC3E}">
        <p14:creationId xmlns:p14="http://schemas.microsoft.com/office/powerpoint/2010/main" val="373191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175" indent="2540" algn="just">
              <a:spcAft>
                <a:spcPts val="825"/>
              </a:spcAft>
            </a:pPr>
            <a:r>
              <a:rPr lang="en-US" sz="1800" b="1" kern="100">
                <a:solidFill>
                  <a:srgbClr val="000000"/>
                </a:solidFill>
                <a:effectLst/>
                <a:latin typeface="Calibri" panose="020F0502020204030204" pitchFamily="34" charset="0"/>
                <a:ea typeface="Calibri" panose="020F0502020204030204" pitchFamily="34" charset="0"/>
              </a:rPr>
              <a:t>Part1:</a:t>
            </a:r>
            <a:r>
              <a:rPr lang="en-US" sz="1800" kern="100">
                <a:solidFill>
                  <a:srgbClr val="000000"/>
                </a:solidFill>
                <a:effectLst/>
                <a:latin typeface="Calibri" panose="020F0502020204030204" pitchFamily="34" charset="0"/>
                <a:ea typeface="Calibri" panose="020F0502020204030204" pitchFamily="34" charset="0"/>
              </a:rPr>
              <a:t> Understanding the background to the transitioning of the ASTI Program to FAO and the context of the current process of transition</a:t>
            </a:r>
            <a:endParaRPr lang="en-MU" sz="1800" kern="100">
              <a:solidFill>
                <a:srgbClr val="000000"/>
              </a:solidFill>
              <a:effectLst/>
              <a:latin typeface="Calibri" panose="020F0502020204030204" pitchFamily="34" charset="0"/>
              <a:ea typeface="Calibri" panose="020F0502020204030204" pitchFamily="34" charset="0"/>
            </a:endParaRPr>
          </a:p>
          <a:p>
            <a:pPr marR="3175" indent="2540" algn="just">
              <a:spcAft>
                <a:spcPts val="825"/>
              </a:spcAft>
            </a:pPr>
            <a:r>
              <a:rPr lang="en-US" sz="1800" b="1" kern="100">
                <a:solidFill>
                  <a:srgbClr val="000000"/>
                </a:solidFill>
                <a:effectLst/>
                <a:latin typeface="Calibri" panose="020F0502020204030204" pitchFamily="34" charset="0"/>
                <a:ea typeface="Calibri" panose="020F0502020204030204" pitchFamily="34" charset="0"/>
              </a:rPr>
              <a:t>Learning outcome of the Session:</a:t>
            </a:r>
            <a:r>
              <a:rPr lang="en-US" sz="1800" kern="100">
                <a:solidFill>
                  <a:srgbClr val="000000"/>
                </a:solidFill>
                <a:effectLst/>
                <a:latin typeface="Calibri" panose="020F0502020204030204" pitchFamily="34" charset="0"/>
                <a:ea typeface="Calibri" panose="020F0502020204030204" pitchFamily="34" charset="0"/>
              </a:rPr>
              <a:t> By the end of this session, participants will understand and appreciate the role of ASTI program in the global context of agricultural development, especially leading to Agri food systems transformation.</a:t>
            </a:r>
            <a:endParaRPr lang="en-MU" sz="1800" kern="100">
              <a:solidFill>
                <a:srgbClr val="000000"/>
              </a:solidFill>
              <a:effectLst/>
              <a:latin typeface="Calibri" panose="020F0502020204030204" pitchFamily="34" charset="0"/>
              <a:ea typeface="Calibri" panose="020F0502020204030204" pitchFamily="34" charset="0"/>
            </a:endParaRPr>
          </a:p>
          <a:p>
            <a:endParaRPr lang="en-MU"/>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D5EC117B-EC38-4985-BA60-A5751B4F6FCC}" type="slidenum">
              <a:rPr lang="en-US" smtClean="0"/>
              <a:t>3</a:t>
            </a:fld>
            <a:endParaRPr lang="en-US"/>
          </a:p>
        </p:txBody>
      </p:sp>
    </p:spTree>
    <p:extLst>
      <p:ext uri="{BB962C8B-B14F-4D97-AF65-F5344CB8AC3E}">
        <p14:creationId xmlns:p14="http://schemas.microsoft.com/office/powerpoint/2010/main" val="273244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175" indent="2540" algn="just">
              <a:spcAft>
                <a:spcPts val="825"/>
              </a:spcAft>
            </a:pPr>
            <a:r>
              <a:rPr lang="en-US" sz="1800" b="1" kern="100">
                <a:solidFill>
                  <a:srgbClr val="000000"/>
                </a:solidFill>
                <a:effectLst/>
                <a:latin typeface="Calibri" panose="020F0502020204030204" pitchFamily="34" charset="0"/>
                <a:ea typeface="Calibri" panose="020F0502020204030204" pitchFamily="34" charset="0"/>
              </a:rPr>
              <a:t>Part1:</a:t>
            </a:r>
            <a:r>
              <a:rPr lang="en-US" sz="1800" kern="100">
                <a:solidFill>
                  <a:srgbClr val="000000"/>
                </a:solidFill>
                <a:effectLst/>
                <a:latin typeface="Calibri" panose="020F0502020204030204" pitchFamily="34" charset="0"/>
                <a:ea typeface="Calibri" panose="020F0502020204030204" pitchFamily="34" charset="0"/>
              </a:rPr>
              <a:t> Understanding the background to the transitioning of the ASTI Program to FAO and the context of the current process of transition</a:t>
            </a:r>
            <a:endParaRPr lang="en-MU" sz="1800" kern="100">
              <a:solidFill>
                <a:srgbClr val="000000"/>
              </a:solidFill>
              <a:effectLst/>
              <a:latin typeface="Calibri" panose="020F0502020204030204" pitchFamily="34" charset="0"/>
              <a:ea typeface="Calibri" panose="020F0502020204030204" pitchFamily="34" charset="0"/>
            </a:endParaRPr>
          </a:p>
          <a:p>
            <a:pPr marR="3175" indent="2540" algn="just">
              <a:spcAft>
                <a:spcPts val="825"/>
              </a:spcAft>
            </a:pPr>
            <a:r>
              <a:rPr lang="en-US" sz="1800" b="1" kern="100">
                <a:solidFill>
                  <a:srgbClr val="000000"/>
                </a:solidFill>
                <a:effectLst/>
                <a:latin typeface="Calibri" panose="020F0502020204030204" pitchFamily="34" charset="0"/>
                <a:ea typeface="Calibri" panose="020F0502020204030204" pitchFamily="34" charset="0"/>
              </a:rPr>
              <a:t>Learning outcome of the Session:</a:t>
            </a:r>
            <a:r>
              <a:rPr lang="en-US" sz="1800" kern="100">
                <a:solidFill>
                  <a:srgbClr val="000000"/>
                </a:solidFill>
                <a:effectLst/>
                <a:latin typeface="Calibri" panose="020F0502020204030204" pitchFamily="34" charset="0"/>
                <a:ea typeface="Calibri" panose="020F0502020204030204" pitchFamily="34" charset="0"/>
              </a:rPr>
              <a:t> By the end of this session, participants will understand and appreciate the role of ASTI program in the global context of agricultural development, especially leading to Agri food systems transformation.</a:t>
            </a:r>
            <a:endParaRPr lang="en-MU" sz="1800" kern="100">
              <a:solidFill>
                <a:srgbClr val="000000"/>
              </a:solidFill>
              <a:effectLst/>
              <a:latin typeface="Calibri" panose="020F0502020204030204" pitchFamily="34" charset="0"/>
              <a:ea typeface="Calibri" panose="020F0502020204030204" pitchFamily="34" charset="0"/>
            </a:endParaRPr>
          </a:p>
          <a:p>
            <a:endParaRPr lang="en-MU"/>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C117B-EC38-4985-BA60-A5751B4F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11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C117B-EC38-4985-BA60-A5751B4F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86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ASTI datasets are fairly up-to-date and of high quality for most developing regions around the world, including Africa south of the Sahara, West Asia and North Africa, South Asia, and Latin America and the Caribbean. </a:t>
            </a:r>
          </a:p>
          <a:p>
            <a:endParaRPr lang="en-US"/>
          </a:p>
          <a:p>
            <a:r>
              <a:rPr lang="en-US"/>
              <a:t>Funding constraints, however, have prevented ASTI from maintaining datasets with the same level of quality and detail for Southeast Asia (and the Pacific). </a:t>
            </a:r>
          </a:p>
          <a:p>
            <a:endParaRPr lang="en-US"/>
          </a:p>
          <a:p>
            <a:r>
              <a:rPr lang="en-US"/>
              <a:t>Until recently, data were severely outdated for many countries in the region. </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BF1B8-C023-48ED-9517-C37A5C7BFB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9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ASTI datasets are fairly up-to-date and of high quality for most developing regions around the world, including Africa south of the Sahara, West Asia and North Africa, South Asia, and Latin America and the Caribbean. </a:t>
            </a:r>
          </a:p>
          <a:p>
            <a:endParaRPr lang="en-US"/>
          </a:p>
          <a:p>
            <a:r>
              <a:rPr lang="en-US"/>
              <a:t>Funding constraints, however, have prevented ASTI from maintaining datasets with the same level of quality and detail for Southeast Asia (and the Pacific). </a:t>
            </a:r>
          </a:p>
          <a:p>
            <a:endParaRPr lang="en-US"/>
          </a:p>
          <a:p>
            <a:r>
              <a:rPr lang="en-US"/>
              <a:t>Until recently, data were severely outdated for many countries in the region. </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BF1B8-C023-48ED-9517-C37A5C7BFB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35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C117B-EC38-4985-BA60-A5751B4F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20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encabezado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EC117B-EC38-4985-BA60-A5751B4F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37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olo verticale e testo">
    <p:spTree>
      <p:nvGrpSpPr>
        <p:cNvPr id="1" name=""/>
        <p:cNvGrpSpPr/>
        <p:nvPr/>
      </p:nvGrpSpPr>
      <p:grpSpPr>
        <a:xfrm>
          <a:off x="0" y="0"/>
          <a:ext cx="0" cy="0"/>
          <a:chOff x="0" y="0"/>
          <a:chExt cx="0" cy="0"/>
        </a:xfrm>
      </p:grpSpPr>
      <p:sp>
        <p:nvSpPr>
          <p:cNvPr id="7" name="CasellaDiTesto 6"/>
          <p:cNvSpPr txBox="1"/>
          <p:nvPr userDrawn="1"/>
        </p:nvSpPr>
        <p:spPr>
          <a:xfrm>
            <a:off x="2993031" y="3908309"/>
            <a:ext cx="184731" cy="300082"/>
          </a:xfrm>
          <a:prstGeom prst="rect">
            <a:avLst/>
          </a:prstGeom>
          <a:noFill/>
        </p:spPr>
        <p:txBody>
          <a:bodyPr wrap="none" rtlCol="0">
            <a:spAutoFit/>
          </a:bodyPr>
          <a:lstStyle/>
          <a:p>
            <a:endParaRPr lang="it-IT" sz="1350"/>
          </a:p>
        </p:txBody>
      </p:sp>
      <p:sp>
        <p:nvSpPr>
          <p:cNvPr id="3" name="Content Placeholder 2"/>
          <p:cNvSpPr>
            <a:spLocks noGrp="1"/>
          </p:cNvSpPr>
          <p:nvPr>
            <p:ph sz="quarter" idx="10" hasCustomPrompt="1"/>
          </p:nvPr>
        </p:nvSpPr>
        <p:spPr>
          <a:xfrm>
            <a:off x="148552" y="93087"/>
            <a:ext cx="4013969" cy="357273"/>
          </a:xfrm>
          <a:prstGeom prst="rect">
            <a:avLst/>
          </a:prstGeom>
        </p:spPr>
        <p:txBody>
          <a:bodyPr/>
          <a:lstStyle>
            <a:lvl1pPr marL="0" indent="0">
              <a:buNone/>
              <a:defRPr sz="1600" b="1" baseline="0">
                <a:solidFill>
                  <a:srgbClr val="005C86"/>
                </a:solidFill>
              </a:defRPr>
            </a:lvl1pPr>
          </a:lstStyle>
          <a:p>
            <a:pPr lvl="0"/>
            <a:r>
              <a:rPr lang="en-GB"/>
              <a:t>Insert title of the presentation</a:t>
            </a:r>
            <a:endParaRPr lang="en-US"/>
          </a:p>
        </p:txBody>
      </p:sp>
      <p:sp>
        <p:nvSpPr>
          <p:cNvPr id="8" name="Content Placeholder 7"/>
          <p:cNvSpPr>
            <a:spLocks noGrp="1"/>
          </p:cNvSpPr>
          <p:nvPr>
            <p:ph sz="quarter" idx="12"/>
          </p:nvPr>
        </p:nvSpPr>
        <p:spPr>
          <a:xfrm>
            <a:off x="529553" y="2108112"/>
            <a:ext cx="10935855" cy="34798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3" hasCustomPrompt="1"/>
          </p:nvPr>
        </p:nvSpPr>
        <p:spPr>
          <a:xfrm>
            <a:off x="529552" y="858982"/>
            <a:ext cx="10320096" cy="840509"/>
          </a:xfrm>
          <a:prstGeom prst="rect">
            <a:avLst/>
          </a:prstGeom>
        </p:spPr>
        <p:txBody>
          <a:bodyPr/>
          <a:lstStyle>
            <a:lvl1pPr marL="0" indent="0">
              <a:buNone/>
              <a:defRPr sz="3200" b="1" baseline="0">
                <a:solidFill>
                  <a:srgbClr val="005C86"/>
                </a:solidFill>
              </a:defRPr>
            </a:lvl1pPr>
          </a:lstStyle>
          <a:p>
            <a:pPr lvl="0"/>
            <a:r>
              <a:rPr lang="en-GB"/>
              <a:t>Title </a:t>
            </a:r>
            <a:endParaRPr lang="en-US"/>
          </a:p>
        </p:txBody>
      </p:sp>
    </p:spTree>
    <p:extLst>
      <p:ext uri="{BB962C8B-B14F-4D97-AF65-F5344CB8AC3E}">
        <p14:creationId xmlns:p14="http://schemas.microsoft.com/office/powerpoint/2010/main" val="253271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FC859-D0A5-45CD-ABCE-F023C8076D3D}"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A9C4C-6C76-4EAD-8700-33C29AAD89C3}" type="slidenum">
              <a:rPr lang="en-US" smtClean="0"/>
              <a:t>‹Nº›</a:t>
            </a:fld>
            <a:endParaRPr lang="en-US"/>
          </a:p>
        </p:txBody>
      </p:sp>
    </p:spTree>
    <p:extLst>
      <p:ext uri="{BB962C8B-B14F-4D97-AF65-F5344CB8AC3E}">
        <p14:creationId xmlns:p14="http://schemas.microsoft.com/office/powerpoint/2010/main" val="38062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F6C6-6535-208A-4781-43B1C28D01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85FC0-EBEC-2F67-5110-8E125B811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4F998-71EB-39D0-BA98-613E1DC1D62E}"/>
              </a:ext>
            </a:extLst>
          </p:cNvPr>
          <p:cNvSpPr>
            <a:spLocks noGrp="1"/>
          </p:cNvSpPr>
          <p:nvPr>
            <p:ph type="dt" sz="half" idx="10"/>
          </p:nvPr>
        </p:nvSpPr>
        <p:spPr/>
        <p:txBody>
          <a:bodyPr/>
          <a:lstStyle/>
          <a:p>
            <a:fld id="{55CB75CF-B1D0-45EF-9B92-8611F3B6CB0C}" type="datetimeFigureOut">
              <a:rPr lang="en-US" smtClean="0"/>
              <a:t>5/10/2024</a:t>
            </a:fld>
            <a:endParaRPr lang="en-US"/>
          </a:p>
        </p:txBody>
      </p:sp>
      <p:sp>
        <p:nvSpPr>
          <p:cNvPr id="5" name="Footer Placeholder 4">
            <a:extLst>
              <a:ext uri="{FF2B5EF4-FFF2-40B4-BE49-F238E27FC236}">
                <a16:creationId xmlns:a16="http://schemas.microsoft.com/office/drawing/2014/main" id="{B36D7682-CC11-2D24-30F2-053AA3749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87950-E3DA-7C00-EE56-0BD48009E8B1}"/>
              </a:ext>
            </a:extLst>
          </p:cNvPr>
          <p:cNvSpPr>
            <a:spLocks noGrp="1"/>
          </p:cNvSpPr>
          <p:nvPr>
            <p:ph type="sldNum" sz="quarter" idx="12"/>
          </p:nvPr>
        </p:nvSpPr>
        <p:spPr/>
        <p:txBody>
          <a:bodyPr/>
          <a:lstStyle/>
          <a:p>
            <a:fld id="{8B7F7AFF-674E-4FD5-9DB9-7384C56AA7E2}" type="slidenum">
              <a:rPr lang="en-US" smtClean="0"/>
              <a:t>‹Nº›</a:t>
            </a:fld>
            <a:endParaRPr lang="en-US"/>
          </a:p>
        </p:txBody>
      </p:sp>
    </p:spTree>
    <p:extLst>
      <p:ext uri="{BB962C8B-B14F-4D97-AF65-F5344CB8AC3E}">
        <p14:creationId xmlns:p14="http://schemas.microsoft.com/office/powerpoint/2010/main" val="3568008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535709"/>
          </a:xfrm>
          <a:prstGeom prst="rect">
            <a:avLst/>
          </a:prstGeom>
          <a:solidFill>
            <a:srgbClr val="F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userDrawn="1"/>
        </p:nvGrpSpPr>
        <p:grpSpPr>
          <a:xfrm>
            <a:off x="1" y="6210568"/>
            <a:ext cx="12302836" cy="647433"/>
            <a:chOff x="0" y="6210567"/>
            <a:chExt cx="9227127" cy="647433"/>
          </a:xfrm>
        </p:grpSpPr>
        <p:pic>
          <p:nvPicPr>
            <p:cNvPr id="9" name="Picture 8"/>
            <p:cNvPicPr>
              <a:picLocks noChangeAspect="1"/>
            </p:cNvPicPr>
            <p:nvPr userDrawn="1"/>
          </p:nvPicPr>
          <p:blipFill>
            <a:blip r:embed="rId5"/>
            <a:stretch>
              <a:fillRect/>
            </a:stretch>
          </p:blipFill>
          <p:spPr>
            <a:xfrm>
              <a:off x="0" y="6210567"/>
              <a:ext cx="9144000" cy="647433"/>
            </a:xfrm>
            <a:prstGeom prst="rect">
              <a:avLst/>
            </a:prstGeom>
          </p:spPr>
        </p:pic>
        <p:sp>
          <p:nvSpPr>
            <p:cNvPr id="10" name="TextBox 9"/>
            <p:cNvSpPr txBox="1"/>
            <p:nvPr userDrawn="1"/>
          </p:nvSpPr>
          <p:spPr>
            <a:xfrm>
              <a:off x="5486399" y="6380394"/>
              <a:ext cx="3740728" cy="307777"/>
            </a:xfrm>
            <a:prstGeom prst="rect">
              <a:avLst/>
            </a:prstGeom>
            <a:noFill/>
          </p:spPr>
          <p:txBody>
            <a:bodyPr wrap="square" rtlCol="0">
              <a:spAutoFit/>
            </a:bodyPr>
            <a:lstStyle/>
            <a:p>
              <a:r>
                <a:rPr lang="en-GB" sz="1400">
                  <a:solidFill>
                    <a:srgbClr val="E3E739"/>
                  </a:solidFill>
                </a:rPr>
                <a:t>&gt;&gt; Agriculture Science and Technology Indicators (ASTI)</a:t>
              </a:r>
              <a:endParaRPr lang="en-US" sz="1400">
                <a:solidFill>
                  <a:srgbClr val="E3E739"/>
                </a:solidFill>
              </a:endParaRPr>
            </a:p>
          </p:txBody>
        </p:sp>
      </p:grpSp>
    </p:spTree>
    <p:extLst>
      <p:ext uri="{BB962C8B-B14F-4D97-AF65-F5344CB8AC3E}">
        <p14:creationId xmlns:p14="http://schemas.microsoft.com/office/powerpoint/2010/main" val="14070311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8">
            <a:extLst>
              <a:ext uri="{FF2B5EF4-FFF2-40B4-BE49-F238E27FC236}">
                <a16:creationId xmlns:a16="http://schemas.microsoft.com/office/drawing/2014/main" id="{C4732BD8-6285-FF4F-AA85-255C6115E1B4}"/>
              </a:ext>
            </a:extLst>
          </p:cNvPr>
          <p:cNvSpPr txBox="1">
            <a:spLocks/>
          </p:cNvSpPr>
          <p:nvPr/>
        </p:nvSpPr>
        <p:spPr>
          <a:xfrm>
            <a:off x="1886127" y="5084317"/>
            <a:ext cx="6126631" cy="519259"/>
          </a:xfrm>
          <a:prstGeom prst="rect">
            <a:avLst/>
          </a:prstGeom>
        </p:spPr>
        <p:txBody>
          <a:bodyPr/>
          <a:lstStyle>
            <a:lvl1pPr marL="0" indent="0" algn="l" defTabSz="457200" rtl="0" eaLnBrk="1" latinLnBrk="0" hangingPunct="1">
              <a:spcBef>
                <a:spcPct val="20000"/>
              </a:spcBef>
              <a:buFontTx/>
              <a:buNone/>
              <a:defRPr sz="2200" kern="1200" baseline="0">
                <a:solidFill>
                  <a:schemeClr val="accent2">
                    <a:lumMod val="50000"/>
                  </a:schemeClr>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AR" sz="1650">
                <a:solidFill>
                  <a:srgbClr val="004080"/>
                </a:solidFill>
              </a:rPr>
              <a:t>Autor, fecha, lugar de celebración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567" r="6567" b="17761"/>
          <a:stretch/>
        </p:blipFill>
        <p:spPr>
          <a:xfrm>
            <a:off x="0" y="-1018107"/>
            <a:ext cx="12192000" cy="7271272"/>
          </a:xfrm>
          <a:prstGeom prst="rect">
            <a:avLst/>
          </a:prstGeom>
        </p:spPr>
      </p:pic>
      <p:pic>
        <p:nvPicPr>
          <p:cNvPr id="8"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t="14049" b="15664"/>
          <a:stretch/>
        </p:blipFill>
        <p:spPr>
          <a:xfrm>
            <a:off x="0" y="4031672"/>
            <a:ext cx="7676079" cy="2221493"/>
          </a:xfrm>
          <a:prstGeom prst="rect">
            <a:avLst/>
          </a:prstGeom>
        </p:spPr>
      </p:pic>
      <p:sp>
        <p:nvSpPr>
          <p:cNvPr id="2" name="Titolo 4">
            <a:extLst>
              <a:ext uri="{FF2B5EF4-FFF2-40B4-BE49-F238E27FC236}">
                <a16:creationId xmlns:a16="http://schemas.microsoft.com/office/drawing/2014/main" id="{1CE6EE0D-03A4-7145-A5D1-4EE227576403}"/>
              </a:ext>
            </a:extLst>
          </p:cNvPr>
          <p:cNvSpPr txBox="1">
            <a:spLocks/>
          </p:cNvSpPr>
          <p:nvPr/>
        </p:nvSpPr>
        <p:spPr>
          <a:xfrm>
            <a:off x="64505" y="4163960"/>
            <a:ext cx="7371747" cy="971035"/>
          </a:xfrm>
          <a:prstGeom prst="rect">
            <a:avLst/>
          </a:prstGeom>
        </p:spPr>
        <p:txBody>
          <a:bodyPr lIns="91440" tIns="45720" rIns="91440" bIns="45720" anchor="t"/>
          <a:lstStyle>
            <a:lvl1pPr algn="ctr" defTabSz="457200" rtl="0" eaLnBrk="1" latinLnBrk="0" hangingPunct="1">
              <a:spcBef>
                <a:spcPct val="0"/>
              </a:spcBef>
              <a:buNone/>
              <a:defRPr sz="5000" b="1" i="0" kern="1200" baseline="0">
                <a:solidFill>
                  <a:schemeClr val="accent2">
                    <a:lumMod val="75000"/>
                  </a:schemeClr>
                </a:solidFill>
                <a:latin typeface="Arial" panose="020B0604020202020204" pitchFamily="34" charset="0"/>
                <a:ea typeface="+mj-ea"/>
                <a:cs typeface="+mj-cs"/>
              </a:defRPr>
            </a:lvl1pPr>
          </a:lstStyle>
          <a:p>
            <a:pPr algn="l"/>
            <a:r>
              <a:rPr lang="es-AR" sz="2800">
                <a:latin typeface="Arial"/>
                <a:cs typeface="Arial"/>
              </a:rPr>
              <a:t>Prueba piloto de nuevos enfoques para</a:t>
            </a:r>
          </a:p>
          <a:p>
            <a:pPr algn="l"/>
            <a:r>
              <a:rPr lang="es-AR" sz="2800">
                <a:latin typeface="Arial"/>
                <a:cs typeface="Arial"/>
              </a:rPr>
              <a:t>la sostenibilidad a largo plazo de ASTI</a:t>
            </a:r>
          </a:p>
        </p:txBody>
      </p:sp>
      <p:grpSp>
        <p:nvGrpSpPr>
          <p:cNvPr id="10" name="Group 9"/>
          <p:cNvGrpSpPr/>
          <p:nvPr/>
        </p:nvGrpSpPr>
        <p:grpSpPr>
          <a:xfrm>
            <a:off x="-58168" y="201279"/>
            <a:ext cx="4719784" cy="1743386"/>
            <a:chOff x="-110838" y="-19496"/>
            <a:chExt cx="4719784" cy="1743386"/>
          </a:xfrm>
        </p:grpSpPr>
        <p:sp>
          <p:nvSpPr>
            <p:cNvPr id="7" name="Rectangle 6"/>
            <p:cNvSpPr/>
            <p:nvPr/>
          </p:nvSpPr>
          <p:spPr>
            <a:xfrm>
              <a:off x="-110838" y="-19496"/>
              <a:ext cx="4516582" cy="1743386"/>
            </a:xfrm>
            <a:prstGeom prst="rect">
              <a:avLst/>
            </a:prstGeom>
            <a:solidFill>
              <a:srgbClr val="F9FBF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65" y="133466"/>
              <a:ext cx="4701311" cy="1396735"/>
            </a:xfrm>
            <a:prstGeom prst="rect">
              <a:avLst/>
            </a:prstGeom>
          </p:spPr>
        </p:pic>
      </p:grpSp>
      <p:sp>
        <p:nvSpPr>
          <p:cNvPr id="5" name="CuadroTexto 4">
            <a:extLst>
              <a:ext uri="{FF2B5EF4-FFF2-40B4-BE49-F238E27FC236}">
                <a16:creationId xmlns:a16="http://schemas.microsoft.com/office/drawing/2014/main" id="{EE527D94-D290-2E76-0D64-E4CC01126EEE}"/>
              </a:ext>
            </a:extLst>
          </p:cNvPr>
          <p:cNvSpPr txBox="1"/>
          <p:nvPr/>
        </p:nvSpPr>
        <p:spPr>
          <a:xfrm>
            <a:off x="155675" y="5086450"/>
            <a:ext cx="7175113" cy="923330"/>
          </a:xfrm>
          <a:prstGeom prst="rect">
            <a:avLst/>
          </a:prstGeom>
          <a:noFill/>
        </p:spPr>
        <p:txBody>
          <a:bodyPr wrap="square" lIns="91440" tIns="45720" rIns="91440" bIns="45720" anchor="t">
            <a:spAutoFit/>
          </a:bodyPr>
          <a:lstStyle/>
          <a:p>
            <a:r>
              <a:rPr lang="es-AR" dirty="0">
                <a:solidFill>
                  <a:srgbClr val="004080"/>
                </a:solidFill>
                <a:ea typeface="Calibri"/>
                <a:cs typeface="Calibri"/>
              </a:rPr>
              <a:t>Taller nacional</a:t>
            </a:r>
            <a:endParaRPr lang="es-ES" dirty="0"/>
          </a:p>
          <a:p>
            <a:r>
              <a:rPr lang="es-AR" dirty="0">
                <a:solidFill>
                  <a:srgbClr val="004080"/>
                </a:solidFill>
                <a:ea typeface="Calibri"/>
                <a:cs typeface="Calibri"/>
              </a:rPr>
              <a:t>Fundación </a:t>
            </a:r>
            <a:r>
              <a:rPr lang="es-AR" dirty="0" err="1">
                <a:solidFill>
                  <a:srgbClr val="004080"/>
                </a:solidFill>
                <a:ea typeface="Calibri"/>
                <a:cs typeface="Calibri"/>
              </a:rPr>
              <a:t>ArgenINTA</a:t>
            </a:r>
            <a:r>
              <a:rPr lang="es-AR" dirty="0">
                <a:solidFill>
                  <a:srgbClr val="004080"/>
                </a:solidFill>
                <a:ea typeface="Calibri"/>
                <a:cs typeface="Calibri"/>
              </a:rPr>
              <a:t>, Buenos Aires</a:t>
            </a:r>
            <a:br>
              <a:rPr lang="es-AR" dirty="0">
                <a:solidFill>
                  <a:srgbClr val="004080"/>
                </a:solidFill>
                <a:ea typeface="Calibri"/>
                <a:cs typeface="Calibri"/>
              </a:rPr>
            </a:br>
            <a:r>
              <a:rPr lang="es-AR" dirty="0">
                <a:solidFill>
                  <a:srgbClr val="004080"/>
                </a:solidFill>
                <a:ea typeface="Calibri"/>
                <a:cs typeface="Calibri"/>
              </a:rPr>
              <a:t>29 </a:t>
            </a:r>
            <a:r>
              <a:rPr lang="es-AR">
                <a:solidFill>
                  <a:srgbClr val="004080"/>
                </a:solidFill>
                <a:ea typeface="Calibri"/>
                <a:cs typeface="Calibri"/>
              </a:rPr>
              <a:t>de abril </a:t>
            </a:r>
            <a:r>
              <a:rPr lang="es-AR" dirty="0">
                <a:solidFill>
                  <a:srgbClr val="004080"/>
                </a:solidFill>
                <a:ea typeface="Calibri"/>
                <a:cs typeface="Calibri"/>
              </a:rPr>
              <a:t>de 2024</a:t>
            </a:r>
          </a:p>
        </p:txBody>
      </p:sp>
    </p:spTree>
    <p:extLst>
      <p:ext uri="{BB962C8B-B14F-4D97-AF65-F5344CB8AC3E}">
        <p14:creationId xmlns:p14="http://schemas.microsoft.com/office/powerpoint/2010/main" val="1673335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57700-0502-853A-672F-611B0B12ED67}"/>
              </a:ext>
            </a:extLst>
          </p:cNvPr>
          <p:cNvPicPr>
            <a:picLocks noChangeAspect="1"/>
          </p:cNvPicPr>
          <p:nvPr/>
        </p:nvPicPr>
        <p:blipFill>
          <a:blip r:embed="rId3"/>
          <a:stretch>
            <a:fillRect/>
          </a:stretch>
        </p:blipFill>
        <p:spPr>
          <a:xfrm>
            <a:off x="612772" y="1704811"/>
            <a:ext cx="9318270" cy="4411849"/>
          </a:xfrm>
          <a:prstGeom prst="rect">
            <a:avLst/>
          </a:prstGeom>
        </p:spPr>
      </p:pic>
      <p:sp>
        <p:nvSpPr>
          <p:cNvPr id="5" name="Title 1"/>
          <p:cNvSpPr txBox="1">
            <a:spLocks/>
          </p:cNvSpPr>
          <p:nvPr/>
        </p:nvSpPr>
        <p:spPr>
          <a:xfrm>
            <a:off x="4809515" y="0"/>
            <a:ext cx="5386999" cy="990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spc="-150">
                <a:solidFill>
                  <a:schemeClr val="tx2"/>
                </a:solidFill>
                <a:latin typeface="Avenir LT Std 45 Book"/>
                <a:ea typeface="+mj-ea"/>
                <a:cs typeface="Avenir LT Std 45 Book"/>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150" normalizeH="0" baseline="0" noProof="0">
              <a:ln>
                <a:noFill/>
              </a:ln>
              <a:solidFill>
                <a:srgbClr val="96C122"/>
              </a:solidFill>
              <a:effectLst/>
              <a:uLnTx/>
              <a:uFillTx/>
              <a:latin typeface="Candara" panose="020E0502030303020204" pitchFamily="34" charset="0"/>
              <a:ea typeface="+mj-ea"/>
            </a:endParaRPr>
          </a:p>
        </p:txBody>
      </p:sp>
      <p:sp>
        <p:nvSpPr>
          <p:cNvPr id="7" name="Title 1"/>
          <p:cNvSpPr>
            <a:spLocks noGrp="1"/>
          </p:cNvSpPr>
          <p:nvPr>
            <p:ph type="title"/>
          </p:nvPr>
        </p:nvSpPr>
        <p:spPr>
          <a:xfrm>
            <a:off x="520712" y="792867"/>
            <a:ext cx="7220472" cy="762000"/>
          </a:xfrm>
        </p:spPr>
        <p:txBody>
          <a:bodyPr lIns="91440" tIns="45720" rIns="91440" bIns="45720" anchor="t">
            <a:noAutofit/>
          </a:bodyPr>
          <a:lstStyle/>
          <a:p>
            <a:r>
              <a:rPr lang="es-AR" sz="3600" b="1" dirty="0">
                <a:solidFill>
                  <a:srgbClr val="1B4892"/>
                </a:solidFill>
                <a:latin typeface="Calibri"/>
                <a:ea typeface="Calibri"/>
                <a:cs typeface="Calibri"/>
              </a:rPr>
              <a:t>1.5 Cobertura de ASTI por país</a:t>
            </a:r>
          </a:p>
        </p:txBody>
      </p:sp>
      <p:sp>
        <p:nvSpPr>
          <p:cNvPr id="10" name="TextBox 9"/>
          <p:cNvSpPr txBox="1"/>
          <p:nvPr/>
        </p:nvSpPr>
        <p:spPr>
          <a:xfrm>
            <a:off x="7337408" y="624884"/>
            <a:ext cx="4760008" cy="1200329"/>
          </a:xfrm>
          <a:prstGeom prst="rect">
            <a:avLst/>
          </a:prstGeom>
          <a:solidFill>
            <a:srgbClr val="E38724"/>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1800" b="1" i="0" u="none" strike="noStrike" cap="none" normalizeH="0" baseline="0" noProof="0">
                <a:ln>
                  <a:noFill/>
                </a:ln>
                <a:solidFill>
                  <a:prstClr val="white"/>
                </a:solidFill>
                <a:effectLst/>
                <a:uLnTx/>
                <a:uFillTx/>
                <a:latin typeface="Candara" panose="020E0502030303020204" pitchFamily="34" charset="0"/>
                <a:ea typeface="+mn-ea"/>
                <a:cs typeface="+mn-cs"/>
              </a:rPr>
              <a:t>Entre 1981 y 2018, ASTI registró una cobertura relativamente amplia, realizando la recopilación de datos en más de 80 países en desarrollo. </a:t>
            </a:r>
          </a:p>
        </p:txBody>
      </p:sp>
      <p:sp>
        <p:nvSpPr>
          <p:cNvPr id="2" name="Content Placeholder 1">
            <a:extLst>
              <a:ext uri="{FF2B5EF4-FFF2-40B4-BE49-F238E27FC236}">
                <a16:creationId xmlns:a16="http://schemas.microsoft.com/office/drawing/2014/main" id="{41ADF32A-BC08-52DB-FFB8-84E62413B58A}"/>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2773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09515" y="0"/>
            <a:ext cx="5386999" cy="990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spc="-150">
                <a:solidFill>
                  <a:schemeClr val="tx2"/>
                </a:solidFill>
                <a:latin typeface="Avenir LT Std 45 Book"/>
                <a:ea typeface="+mj-ea"/>
                <a:cs typeface="Avenir LT Std 45 Book"/>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150" normalizeH="0" baseline="0" noProof="0">
              <a:ln>
                <a:noFill/>
              </a:ln>
              <a:solidFill>
                <a:srgbClr val="96C122"/>
              </a:solidFill>
              <a:effectLst/>
              <a:uLnTx/>
              <a:uFillTx/>
              <a:latin typeface="Candara" panose="020E0502030303020204" pitchFamily="34" charset="0"/>
              <a:ea typeface="+mj-ea"/>
            </a:endParaRPr>
          </a:p>
        </p:txBody>
      </p:sp>
      <p:sp>
        <p:nvSpPr>
          <p:cNvPr id="7" name="Title 1"/>
          <p:cNvSpPr>
            <a:spLocks noGrp="1"/>
          </p:cNvSpPr>
          <p:nvPr>
            <p:ph type="title"/>
          </p:nvPr>
        </p:nvSpPr>
        <p:spPr>
          <a:xfrm>
            <a:off x="520712" y="2410468"/>
            <a:ext cx="7220472" cy="762000"/>
          </a:xfrm>
        </p:spPr>
        <p:txBody>
          <a:bodyPr>
            <a:noAutofit/>
          </a:bodyPr>
          <a:lstStyle/>
          <a:p>
            <a:r>
              <a:rPr lang="es-AR" sz="3600" b="1">
                <a:solidFill>
                  <a:srgbClr val="1B4892"/>
                </a:solidFill>
                <a:latin typeface="Calibri" panose="020F0502020204030204" pitchFamily="34" charset="0"/>
                <a:cs typeface="Calibri" panose="020F0502020204030204" pitchFamily="34" charset="0"/>
              </a:rPr>
              <a:t>2. Usuarios de ASTI </a:t>
            </a:r>
          </a:p>
        </p:txBody>
      </p:sp>
      <p:pic>
        <p:nvPicPr>
          <p:cNvPr id="2" name="Content Placeholder 5">
            <a:extLst>
              <a:ext uri="{FF2B5EF4-FFF2-40B4-BE49-F238E27FC236}">
                <a16:creationId xmlns:a16="http://schemas.microsoft.com/office/drawing/2014/main" id="{8707FCFA-2B6D-EB55-21C2-EB3056554E2F}"/>
              </a:ext>
            </a:extLst>
          </p:cNvPr>
          <p:cNvPicPr>
            <a:picLocks noChangeAspect="1"/>
          </p:cNvPicPr>
          <p:nvPr/>
        </p:nvPicPr>
        <p:blipFill>
          <a:blip r:embed="rId3"/>
          <a:stretch>
            <a:fillRect/>
          </a:stretch>
        </p:blipFill>
        <p:spPr>
          <a:xfrm>
            <a:off x="3590836" y="841638"/>
            <a:ext cx="8874931" cy="5174723"/>
          </a:xfrm>
          <a:prstGeom prst="rect">
            <a:avLst/>
          </a:prstGeom>
        </p:spPr>
      </p:pic>
      <p:sp>
        <p:nvSpPr>
          <p:cNvPr id="3" name="Content Placeholder 1">
            <a:extLst>
              <a:ext uri="{FF2B5EF4-FFF2-40B4-BE49-F238E27FC236}">
                <a16:creationId xmlns:a16="http://schemas.microsoft.com/office/drawing/2014/main" id="{2F525261-7DC9-6B83-75EF-375D2651E9F3}"/>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25492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346694-D151-95BB-0F05-7E592B1DA61D}"/>
              </a:ext>
            </a:extLst>
          </p:cNvPr>
          <p:cNvPicPr>
            <a:picLocks noChangeAspect="1"/>
          </p:cNvPicPr>
          <p:nvPr/>
        </p:nvPicPr>
        <p:blipFill rotWithShape="1">
          <a:blip r:embed="rId3"/>
          <a:srcRect b="50000"/>
          <a:stretch/>
        </p:blipFill>
        <p:spPr>
          <a:xfrm>
            <a:off x="1132591" y="4196128"/>
            <a:ext cx="4768651" cy="2003494"/>
          </a:xfrm>
          <a:prstGeom prst="rect">
            <a:avLst/>
          </a:prstGeom>
        </p:spPr>
      </p:pic>
      <p:sp>
        <p:nvSpPr>
          <p:cNvPr id="4" name="Text Placeholder 3"/>
          <p:cNvSpPr>
            <a:spLocks noGrp="1"/>
          </p:cNvSpPr>
          <p:nvPr>
            <p:ph type="body" sz="quarter" idx="13"/>
          </p:nvPr>
        </p:nvSpPr>
        <p:spPr>
          <a:xfrm>
            <a:off x="203416" y="707970"/>
            <a:ext cx="11741536" cy="431738"/>
          </a:xfrm>
        </p:spPr>
        <p:txBody>
          <a:bodyPr vert="horz" lIns="91440" tIns="45720" rIns="91440" bIns="45720" rtlCol="0" anchor="t">
            <a:noAutofit/>
          </a:bodyPr>
          <a:lstStyle/>
          <a:p>
            <a:r>
              <a:rPr lang="es-AR" sz="3000"/>
              <a:t>2.1 Usos de ASTI - Perspectivas mundiales/regionales</a:t>
            </a:r>
          </a:p>
        </p:txBody>
      </p:sp>
      <p:pic>
        <p:nvPicPr>
          <p:cNvPr id="3" name="Picture 2">
            <a:extLst>
              <a:ext uri="{FF2B5EF4-FFF2-40B4-BE49-F238E27FC236}">
                <a16:creationId xmlns:a16="http://schemas.microsoft.com/office/drawing/2014/main" id="{18D60E34-2C0D-E8B8-CBFA-3E6377102E23}"/>
              </a:ext>
            </a:extLst>
          </p:cNvPr>
          <p:cNvPicPr>
            <a:picLocks noChangeAspect="1"/>
          </p:cNvPicPr>
          <p:nvPr/>
        </p:nvPicPr>
        <p:blipFill>
          <a:blip r:embed="rId4"/>
          <a:stretch>
            <a:fillRect/>
          </a:stretch>
        </p:blipFill>
        <p:spPr>
          <a:xfrm>
            <a:off x="950631" y="1726678"/>
            <a:ext cx="3287440" cy="2306112"/>
          </a:xfrm>
          <a:prstGeom prst="rect">
            <a:avLst/>
          </a:prstGeom>
        </p:spPr>
      </p:pic>
      <p:sp>
        <p:nvSpPr>
          <p:cNvPr id="11" name="Text Placeholder 3">
            <a:extLst>
              <a:ext uri="{FF2B5EF4-FFF2-40B4-BE49-F238E27FC236}">
                <a16:creationId xmlns:a16="http://schemas.microsoft.com/office/drawing/2014/main" id="{ED8A8427-2C7D-5B48-CFFD-9BC3E770DF73}"/>
              </a:ext>
            </a:extLst>
          </p:cNvPr>
          <p:cNvSpPr txBox="1">
            <a:spLocks/>
          </p:cNvSpPr>
          <p:nvPr/>
        </p:nvSpPr>
        <p:spPr>
          <a:xfrm>
            <a:off x="450464" y="1213271"/>
            <a:ext cx="11741536" cy="4317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400" b="1" i="0" u="none" strike="noStrike" cap="none" normalizeH="0" baseline="0" noProof="0">
                <a:ln>
                  <a:noFill/>
                </a:ln>
                <a:solidFill>
                  <a:srgbClr val="005C86"/>
                </a:solidFill>
                <a:effectLst/>
                <a:uLnTx/>
                <a:uFillTx/>
                <a:latin typeface="Calibri" panose="020F0502020204030204"/>
                <a:ea typeface="+mn-ea"/>
                <a:cs typeface="+mn-cs"/>
              </a:rPr>
              <a:t>I. Caracterización del Capital Humano de Investigación Agrícola</a:t>
            </a:r>
          </a:p>
        </p:txBody>
      </p:sp>
      <p:pic>
        <p:nvPicPr>
          <p:cNvPr id="12" name="Picture 11">
            <a:extLst>
              <a:ext uri="{FF2B5EF4-FFF2-40B4-BE49-F238E27FC236}">
                <a16:creationId xmlns:a16="http://schemas.microsoft.com/office/drawing/2014/main" id="{9E8285CF-7ADC-1506-B007-4707D282D6AB}"/>
              </a:ext>
            </a:extLst>
          </p:cNvPr>
          <p:cNvPicPr>
            <a:picLocks noChangeAspect="1"/>
          </p:cNvPicPr>
          <p:nvPr/>
        </p:nvPicPr>
        <p:blipFill>
          <a:blip r:embed="rId5"/>
          <a:stretch>
            <a:fillRect/>
          </a:stretch>
        </p:blipFill>
        <p:spPr>
          <a:xfrm>
            <a:off x="4947026" y="1718572"/>
            <a:ext cx="4844673" cy="4107440"/>
          </a:xfrm>
          <a:prstGeom prst="rect">
            <a:avLst/>
          </a:prstGeom>
        </p:spPr>
      </p:pic>
      <p:sp>
        <p:nvSpPr>
          <p:cNvPr id="2" name="Content Placeholder 1">
            <a:extLst>
              <a:ext uri="{FF2B5EF4-FFF2-40B4-BE49-F238E27FC236}">
                <a16:creationId xmlns:a16="http://schemas.microsoft.com/office/drawing/2014/main" id="{6F47A2B0-6288-8BFF-D73C-0C788913EF8E}"/>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340713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760603-6C04-A604-0E70-D39A44AB450C}"/>
              </a:ext>
            </a:extLst>
          </p:cNvPr>
          <p:cNvPicPr>
            <a:picLocks noChangeAspect="1"/>
          </p:cNvPicPr>
          <p:nvPr/>
        </p:nvPicPr>
        <p:blipFill>
          <a:blip r:embed="rId3"/>
          <a:stretch>
            <a:fillRect/>
          </a:stretch>
        </p:blipFill>
        <p:spPr>
          <a:xfrm>
            <a:off x="8223908" y="1800154"/>
            <a:ext cx="3565922" cy="3754531"/>
          </a:xfrm>
          <a:prstGeom prst="rect">
            <a:avLst/>
          </a:prstGeom>
          <a:ln>
            <a:solidFill>
              <a:schemeClr val="tx1"/>
            </a:solidFill>
          </a:ln>
        </p:spPr>
      </p:pic>
      <p:pic>
        <p:nvPicPr>
          <p:cNvPr id="9" name="Picture 8">
            <a:extLst>
              <a:ext uri="{FF2B5EF4-FFF2-40B4-BE49-F238E27FC236}">
                <a16:creationId xmlns:a16="http://schemas.microsoft.com/office/drawing/2014/main" id="{54EF9E6A-2EE8-C248-A513-89D2D6648545}"/>
              </a:ext>
            </a:extLst>
          </p:cNvPr>
          <p:cNvPicPr>
            <a:picLocks noChangeAspect="1"/>
          </p:cNvPicPr>
          <p:nvPr/>
        </p:nvPicPr>
        <p:blipFill>
          <a:blip r:embed="rId4"/>
          <a:stretch>
            <a:fillRect/>
          </a:stretch>
        </p:blipFill>
        <p:spPr>
          <a:xfrm>
            <a:off x="203416" y="2185070"/>
            <a:ext cx="4665866" cy="3280783"/>
          </a:xfrm>
          <a:prstGeom prst="rect">
            <a:avLst/>
          </a:prstGeom>
          <a:ln>
            <a:solidFill>
              <a:schemeClr val="tx1"/>
            </a:solidFill>
          </a:ln>
        </p:spPr>
      </p:pic>
      <p:pic>
        <p:nvPicPr>
          <p:cNvPr id="11" name="Picture 10">
            <a:extLst>
              <a:ext uri="{FF2B5EF4-FFF2-40B4-BE49-F238E27FC236}">
                <a16:creationId xmlns:a16="http://schemas.microsoft.com/office/drawing/2014/main" id="{3F2ECC63-4FB7-2583-7257-45FEA5358E98}"/>
              </a:ext>
            </a:extLst>
          </p:cNvPr>
          <p:cNvPicPr>
            <a:picLocks noChangeAspect="1"/>
          </p:cNvPicPr>
          <p:nvPr/>
        </p:nvPicPr>
        <p:blipFill rotWithShape="1">
          <a:blip r:embed="rId5"/>
          <a:srcRect t="53329" b="-176"/>
          <a:stretch/>
        </p:blipFill>
        <p:spPr>
          <a:xfrm>
            <a:off x="3318960" y="2602331"/>
            <a:ext cx="4768651" cy="1653338"/>
          </a:xfrm>
          <a:prstGeom prst="rect">
            <a:avLst/>
          </a:prstGeom>
          <a:ln>
            <a:solidFill>
              <a:schemeClr val="tx1"/>
            </a:solidFill>
          </a:ln>
        </p:spPr>
      </p:pic>
      <p:sp>
        <p:nvSpPr>
          <p:cNvPr id="14" name="Text Placeholder 3">
            <a:extLst>
              <a:ext uri="{FF2B5EF4-FFF2-40B4-BE49-F238E27FC236}">
                <a16:creationId xmlns:a16="http://schemas.microsoft.com/office/drawing/2014/main" id="{0B9AB3A3-2A4A-EAD9-2112-2CF7BD807E2F}"/>
              </a:ext>
            </a:extLst>
          </p:cNvPr>
          <p:cNvSpPr>
            <a:spLocks noGrp="1"/>
          </p:cNvSpPr>
          <p:nvPr>
            <p:ph type="body" sz="quarter" idx="13"/>
          </p:nvPr>
        </p:nvSpPr>
        <p:spPr>
          <a:xfrm>
            <a:off x="203416" y="707970"/>
            <a:ext cx="11741536" cy="431738"/>
          </a:xfrm>
        </p:spPr>
        <p:txBody>
          <a:bodyPr vert="horz" lIns="91440" tIns="45720" rIns="91440" bIns="45720" rtlCol="0" anchor="t">
            <a:noAutofit/>
          </a:bodyPr>
          <a:lstStyle/>
          <a:p>
            <a:r>
              <a:rPr lang="es-AR" sz="3000"/>
              <a:t>2.1 Usos de ASTI - Perspectivas mundiales/regionales</a:t>
            </a:r>
          </a:p>
        </p:txBody>
      </p:sp>
      <p:sp>
        <p:nvSpPr>
          <p:cNvPr id="15" name="Text Placeholder 3">
            <a:extLst>
              <a:ext uri="{FF2B5EF4-FFF2-40B4-BE49-F238E27FC236}">
                <a16:creationId xmlns:a16="http://schemas.microsoft.com/office/drawing/2014/main" id="{FD3BF597-0C54-1683-0099-DD87F82F86D8}"/>
              </a:ext>
            </a:extLst>
          </p:cNvPr>
          <p:cNvSpPr txBox="1">
            <a:spLocks/>
          </p:cNvSpPr>
          <p:nvPr/>
        </p:nvSpPr>
        <p:spPr>
          <a:xfrm>
            <a:off x="492624" y="1254062"/>
            <a:ext cx="11741536" cy="4317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400" b="1" i="0" u="none" strike="noStrike" cap="none" normalizeH="0" baseline="0" noProof="0">
                <a:ln>
                  <a:noFill/>
                </a:ln>
                <a:solidFill>
                  <a:srgbClr val="005C86"/>
                </a:solidFill>
                <a:effectLst/>
                <a:uLnTx/>
                <a:uFillTx/>
                <a:latin typeface="Calibri" panose="020F0502020204030204"/>
                <a:ea typeface="+mn-ea"/>
                <a:cs typeface="+mn-cs"/>
              </a:rPr>
              <a:t>II. Tendencias en Investigación Agrícola en Capital Humano</a:t>
            </a:r>
          </a:p>
        </p:txBody>
      </p:sp>
      <p:sp>
        <p:nvSpPr>
          <p:cNvPr id="2" name="Content Placeholder 1">
            <a:extLst>
              <a:ext uri="{FF2B5EF4-FFF2-40B4-BE49-F238E27FC236}">
                <a16:creationId xmlns:a16="http://schemas.microsoft.com/office/drawing/2014/main" id="{868F7388-2538-AD6C-4AAF-B0C54A9B3F2E}"/>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272169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8CAC30-FA30-6D7B-75AC-75482B94DEE1}"/>
              </a:ext>
            </a:extLst>
          </p:cNvPr>
          <p:cNvPicPr>
            <a:picLocks noChangeAspect="1"/>
          </p:cNvPicPr>
          <p:nvPr/>
        </p:nvPicPr>
        <p:blipFill>
          <a:blip r:embed="rId3"/>
          <a:stretch>
            <a:fillRect/>
          </a:stretch>
        </p:blipFill>
        <p:spPr>
          <a:xfrm>
            <a:off x="153623" y="1724204"/>
            <a:ext cx="4948855" cy="2522756"/>
          </a:xfrm>
          <a:prstGeom prst="rect">
            <a:avLst/>
          </a:prstGeom>
        </p:spPr>
      </p:pic>
      <p:sp>
        <p:nvSpPr>
          <p:cNvPr id="11" name="Text Placeholder 3">
            <a:extLst>
              <a:ext uri="{FF2B5EF4-FFF2-40B4-BE49-F238E27FC236}">
                <a16:creationId xmlns:a16="http://schemas.microsoft.com/office/drawing/2014/main" id="{183935B2-E2B0-238C-103D-8CCBB5855686}"/>
              </a:ext>
            </a:extLst>
          </p:cNvPr>
          <p:cNvSpPr>
            <a:spLocks noGrp="1"/>
          </p:cNvSpPr>
          <p:nvPr>
            <p:ph type="body" sz="quarter" idx="13"/>
          </p:nvPr>
        </p:nvSpPr>
        <p:spPr>
          <a:xfrm>
            <a:off x="203416" y="707970"/>
            <a:ext cx="11741536" cy="431738"/>
          </a:xfrm>
        </p:spPr>
        <p:txBody>
          <a:bodyPr vert="horz" lIns="91440" tIns="45720" rIns="91440" bIns="45720" rtlCol="0" anchor="t">
            <a:noAutofit/>
          </a:bodyPr>
          <a:lstStyle/>
          <a:p>
            <a:r>
              <a:rPr lang="es-AR" sz="3000"/>
              <a:t>2.1 Usos de ASTI - Perspectivas mundiales/regionales</a:t>
            </a:r>
          </a:p>
        </p:txBody>
      </p:sp>
      <p:sp>
        <p:nvSpPr>
          <p:cNvPr id="12" name="Text Placeholder 3">
            <a:extLst>
              <a:ext uri="{FF2B5EF4-FFF2-40B4-BE49-F238E27FC236}">
                <a16:creationId xmlns:a16="http://schemas.microsoft.com/office/drawing/2014/main" id="{7467A0A8-5CC8-B422-9532-EE2C5E3007D1}"/>
              </a:ext>
            </a:extLst>
          </p:cNvPr>
          <p:cNvSpPr txBox="1">
            <a:spLocks/>
          </p:cNvSpPr>
          <p:nvPr/>
        </p:nvSpPr>
        <p:spPr>
          <a:xfrm>
            <a:off x="492624" y="1254062"/>
            <a:ext cx="11741536" cy="4317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400" b="1" i="0" u="none" strike="noStrike" cap="none" normalizeH="0" baseline="0" noProof="0">
                <a:ln>
                  <a:noFill/>
                </a:ln>
                <a:solidFill>
                  <a:srgbClr val="005C86"/>
                </a:solidFill>
                <a:effectLst/>
                <a:uLnTx/>
                <a:uFillTx/>
                <a:latin typeface="Calibri" panose="020F0502020204030204"/>
                <a:ea typeface="+mn-ea"/>
                <a:cs typeface="+mn-cs"/>
              </a:rPr>
              <a:t>III Tendencias de la Inversión en Investigación Agrícola</a:t>
            </a:r>
          </a:p>
        </p:txBody>
      </p:sp>
      <p:pic>
        <p:nvPicPr>
          <p:cNvPr id="13" name="Picture 12">
            <a:extLst>
              <a:ext uri="{FF2B5EF4-FFF2-40B4-BE49-F238E27FC236}">
                <a16:creationId xmlns:a16="http://schemas.microsoft.com/office/drawing/2014/main" id="{76BB4669-8B93-2E78-3D16-B3A7FD9D95A9}"/>
              </a:ext>
            </a:extLst>
          </p:cNvPr>
          <p:cNvPicPr>
            <a:picLocks noChangeAspect="1"/>
          </p:cNvPicPr>
          <p:nvPr/>
        </p:nvPicPr>
        <p:blipFill>
          <a:blip r:embed="rId4"/>
          <a:stretch>
            <a:fillRect/>
          </a:stretch>
        </p:blipFill>
        <p:spPr>
          <a:xfrm>
            <a:off x="3825872" y="2506291"/>
            <a:ext cx="3840211" cy="2892626"/>
          </a:xfrm>
          <a:prstGeom prst="rect">
            <a:avLst/>
          </a:prstGeom>
          <a:ln>
            <a:solidFill>
              <a:schemeClr val="tx1"/>
            </a:solidFill>
          </a:ln>
        </p:spPr>
      </p:pic>
      <p:pic>
        <p:nvPicPr>
          <p:cNvPr id="14" name="Picture 13">
            <a:extLst>
              <a:ext uri="{FF2B5EF4-FFF2-40B4-BE49-F238E27FC236}">
                <a16:creationId xmlns:a16="http://schemas.microsoft.com/office/drawing/2014/main" id="{9361E558-EDE0-D03F-7814-064AA9B2B1F6}"/>
              </a:ext>
            </a:extLst>
          </p:cNvPr>
          <p:cNvPicPr>
            <a:picLocks noChangeAspect="1"/>
          </p:cNvPicPr>
          <p:nvPr/>
        </p:nvPicPr>
        <p:blipFill>
          <a:blip r:embed="rId5"/>
          <a:stretch>
            <a:fillRect/>
          </a:stretch>
        </p:blipFill>
        <p:spPr>
          <a:xfrm>
            <a:off x="279584" y="4360934"/>
            <a:ext cx="2348466" cy="1789096"/>
          </a:xfrm>
          <a:prstGeom prst="rect">
            <a:avLst/>
          </a:prstGeom>
          <a:ln>
            <a:solidFill>
              <a:schemeClr val="tx1"/>
            </a:solidFill>
          </a:ln>
        </p:spPr>
      </p:pic>
      <p:grpSp>
        <p:nvGrpSpPr>
          <p:cNvPr id="15" name="Group 14">
            <a:extLst>
              <a:ext uri="{FF2B5EF4-FFF2-40B4-BE49-F238E27FC236}">
                <a16:creationId xmlns:a16="http://schemas.microsoft.com/office/drawing/2014/main" id="{9CE5CF41-85D9-8AF3-2C0D-2654B762876F}"/>
              </a:ext>
            </a:extLst>
          </p:cNvPr>
          <p:cNvGrpSpPr/>
          <p:nvPr/>
        </p:nvGrpSpPr>
        <p:grpSpPr>
          <a:xfrm>
            <a:off x="7968343" y="2506291"/>
            <a:ext cx="4070034" cy="2892626"/>
            <a:chOff x="5677367" y="1888230"/>
            <a:chExt cx="4899126" cy="4098491"/>
          </a:xfrm>
        </p:grpSpPr>
        <p:pic>
          <p:nvPicPr>
            <p:cNvPr id="16" name="Picture 15" descr="A graph with different colored bars&#10;&#10;Description automatically generated">
              <a:extLst>
                <a:ext uri="{FF2B5EF4-FFF2-40B4-BE49-F238E27FC236}">
                  <a16:creationId xmlns:a16="http://schemas.microsoft.com/office/drawing/2014/main" id="{158139FF-2787-6905-E2E9-9C7E0DDFF7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7367" y="1888230"/>
              <a:ext cx="4899126" cy="4098491"/>
            </a:xfrm>
            <a:prstGeom prst="rect">
              <a:avLst/>
            </a:prstGeom>
            <a:ln>
              <a:solidFill>
                <a:schemeClr val="tx1"/>
              </a:solidFill>
            </a:ln>
          </p:spPr>
        </p:pic>
        <p:pic>
          <p:nvPicPr>
            <p:cNvPr id="17" name="Picture 16">
              <a:extLst>
                <a:ext uri="{FF2B5EF4-FFF2-40B4-BE49-F238E27FC236}">
                  <a16:creationId xmlns:a16="http://schemas.microsoft.com/office/drawing/2014/main" id="{087C5926-E4E0-59FE-E9DF-C9D675B4038D}"/>
                </a:ext>
              </a:extLst>
            </p:cNvPr>
            <p:cNvPicPr>
              <a:picLocks noChangeAspect="1"/>
            </p:cNvPicPr>
            <p:nvPr/>
          </p:nvPicPr>
          <p:blipFill>
            <a:blip r:embed="rId7"/>
            <a:stretch>
              <a:fillRect/>
            </a:stretch>
          </p:blipFill>
          <p:spPr>
            <a:xfrm>
              <a:off x="8719776" y="4486999"/>
              <a:ext cx="1701887" cy="463574"/>
            </a:xfrm>
            <a:prstGeom prst="rect">
              <a:avLst/>
            </a:prstGeom>
            <a:ln>
              <a:solidFill>
                <a:schemeClr val="tx1"/>
              </a:solidFill>
            </a:ln>
          </p:spPr>
        </p:pic>
      </p:grpSp>
      <p:sp>
        <p:nvSpPr>
          <p:cNvPr id="2" name="Content Placeholder 1">
            <a:extLst>
              <a:ext uri="{FF2B5EF4-FFF2-40B4-BE49-F238E27FC236}">
                <a16:creationId xmlns:a16="http://schemas.microsoft.com/office/drawing/2014/main" id="{FA770C74-BDD9-796C-4F04-CB00189CA257}"/>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4158173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741536" cy="484016"/>
          </a:xfrm>
        </p:spPr>
        <p:txBody>
          <a:bodyPr vert="horz" lIns="91440" tIns="45720" rIns="91440" bIns="45720" rtlCol="0" anchor="t">
            <a:noAutofit/>
          </a:bodyPr>
          <a:lstStyle/>
          <a:p>
            <a:r>
              <a:rPr lang="es-AR" sz="3000"/>
              <a:t>2.2 Usos de ASTI – Perspectivas Nacionales/Sectoriales/Institucionales</a:t>
            </a:r>
          </a:p>
        </p:txBody>
      </p:sp>
      <p:sp>
        <p:nvSpPr>
          <p:cNvPr id="6" name="Text Placeholder 3">
            <a:extLst>
              <a:ext uri="{FF2B5EF4-FFF2-40B4-BE49-F238E27FC236}">
                <a16:creationId xmlns:a16="http://schemas.microsoft.com/office/drawing/2014/main" id="{1FD39D8A-4BE8-3BAA-0BB7-6C06D35ECC11}"/>
              </a:ext>
            </a:extLst>
          </p:cNvPr>
          <p:cNvSpPr txBox="1">
            <a:spLocks/>
          </p:cNvSpPr>
          <p:nvPr/>
        </p:nvSpPr>
        <p:spPr>
          <a:xfrm>
            <a:off x="492623" y="1254061"/>
            <a:ext cx="9849861" cy="4941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400" b="1" i="0" u="none" strike="noStrike" cap="none" normalizeH="0" baseline="0" noProof="0">
                <a:ln>
                  <a:noFill/>
                </a:ln>
                <a:solidFill>
                  <a:srgbClr val="005C86"/>
                </a:solidFill>
                <a:effectLst/>
                <a:uLnTx/>
                <a:uFillTx/>
                <a:latin typeface="Calibri" panose="020F0502020204030204"/>
                <a:ea typeface="+mn-ea"/>
                <a:cs typeface="+mn-cs"/>
              </a:rPr>
              <a:t>I. Caracterización del Capital Humano de Investigación Agrícola</a:t>
            </a:r>
          </a:p>
        </p:txBody>
      </p:sp>
      <p:grpSp>
        <p:nvGrpSpPr>
          <p:cNvPr id="9" name="Group 8">
            <a:extLst>
              <a:ext uri="{FF2B5EF4-FFF2-40B4-BE49-F238E27FC236}">
                <a16:creationId xmlns:a16="http://schemas.microsoft.com/office/drawing/2014/main" id="{B8DB2C4A-0D37-115C-4C46-DA658B977B93}"/>
              </a:ext>
            </a:extLst>
          </p:cNvPr>
          <p:cNvGrpSpPr/>
          <p:nvPr/>
        </p:nvGrpSpPr>
        <p:grpSpPr>
          <a:xfrm>
            <a:off x="9364223" y="1807064"/>
            <a:ext cx="2580729" cy="4136157"/>
            <a:chOff x="4368711" y="1203158"/>
            <a:chExt cx="2782860" cy="4858052"/>
          </a:xfrm>
        </p:grpSpPr>
        <p:pic>
          <p:nvPicPr>
            <p:cNvPr id="8" name="Picture 7">
              <a:extLst>
                <a:ext uri="{FF2B5EF4-FFF2-40B4-BE49-F238E27FC236}">
                  <a16:creationId xmlns:a16="http://schemas.microsoft.com/office/drawing/2014/main" id="{BEEE5C5A-0AE3-0AEE-4F11-055153667554}"/>
                </a:ext>
              </a:extLst>
            </p:cNvPr>
            <p:cNvPicPr>
              <a:picLocks noChangeAspect="1"/>
            </p:cNvPicPr>
            <p:nvPr/>
          </p:nvPicPr>
          <p:blipFill>
            <a:blip r:embed="rId3"/>
            <a:stretch>
              <a:fillRect/>
            </a:stretch>
          </p:blipFill>
          <p:spPr>
            <a:xfrm>
              <a:off x="4368711" y="1820418"/>
              <a:ext cx="2782860" cy="4240792"/>
            </a:xfrm>
            <a:prstGeom prst="rect">
              <a:avLst/>
            </a:prstGeom>
          </p:spPr>
        </p:pic>
        <p:pic>
          <p:nvPicPr>
            <p:cNvPr id="11" name="Picture 10">
              <a:extLst>
                <a:ext uri="{FF2B5EF4-FFF2-40B4-BE49-F238E27FC236}">
                  <a16:creationId xmlns:a16="http://schemas.microsoft.com/office/drawing/2014/main" id="{84831AB5-E345-A730-35FC-A86661A688E4}"/>
                </a:ext>
              </a:extLst>
            </p:cNvPr>
            <p:cNvPicPr>
              <a:picLocks noChangeAspect="1"/>
            </p:cNvPicPr>
            <p:nvPr/>
          </p:nvPicPr>
          <p:blipFill>
            <a:blip r:embed="rId4"/>
            <a:stretch>
              <a:fillRect/>
            </a:stretch>
          </p:blipFill>
          <p:spPr>
            <a:xfrm>
              <a:off x="4491746" y="1203158"/>
              <a:ext cx="2240111" cy="609663"/>
            </a:xfrm>
            <a:prstGeom prst="rect">
              <a:avLst/>
            </a:prstGeom>
          </p:spPr>
        </p:pic>
      </p:grpSp>
      <p:pic>
        <p:nvPicPr>
          <p:cNvPr id="12" name="Picture 11">
            <a:extLst>
              <a:ext uri="{FF2B5EF4-FFF2-40B4-BE49-F238E27FC236}">
                <a16:creationId xmlns:a16="http://schemas.microsoft.com/office/drawing/2014/main" id="{A1AE399B-2FEB-13A3-5A03-07AFE64926E8}"/>
              </a:ext>
            </a:extLst>
          </p:cNvPr>
          <p:cNvPicPr>
            <a:picLocks noChangeAspect="1"/>
          </p:cNvPicPr>
          <p:nvPr/>
        </p:nvPicPr>
        <p:blipFill>
          <a:blip r:embed="rId5"/>
          <a:stretch>
            <a:fillRect/>
          </a:stretch>
        </p:blipFill>
        <p:spPr>
          <a:xfrm>
            <a:off x="247048" y="2066598"/>
            <a:ext cx="3739203" cy="3610620"/>
          </a:xfrm>
          <a:prstGeom prst="rect">
            <a:avLst/>
          </a:prstGeom>
        </p:spPr>
      </p:pic>
      <p:pic>
        <p:nvPicPr>
          <p:cNvPr id="13" name="Picture 12">
            <a:extLst>
              <a:ext uri="{FF2B5EF4-FFF2-40B4-BE49-F238E27FC236}">
                <a16:creationId xmlns:a16="http://schemas.microsoft.com/office/drawing/2014/main" id="{487BAF24-5D9B-CFA2-6A71-14DC6C7D402A}"/>
              </a:ext>
            </a:extLst>
          </p:cNvPr>
          <p:cNvPicPr>
            <a:picLocks noChangeAspect="1"/>
          </p:cNvPicPr>
          <p:nvPr/>
        </p:nvPicPr>
        <p:blipFill>
          <a:blip r:embed="rId6"/>
          <a:stretch>
            <a:fillRect/>
          </a:stretch>
        </p:blipFill>
        <p:spPr>
          <a:xfrm>
            <a:off x="4306503" y="2080033"/>
            <a:ext cx="4078218" cy="3271115"/>
          </a:xfrm>
          <a:prstGeom prst="rect">
            <a:avLst/>
          </a:prstGeom>
        </p:spPr>
      </p:pic>
      <p:sp>
        <p:nvSpPr>
          <p:cNvPr id="2" name="Content Placeholder 1">
            <a:extLst>
              <a:ext uri="{FF2B5EF4-FFF2-40B4-BE49-F238E27FC236}">
                <a16:creationId xmlns:a16="http://schemas.microsoft.com/office/drawing/2014/main" id="{D1395848-253E-6682-0AC6-E71E66CFD3FF}"/>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43273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741536" cy="484016"/>
          </a:xfrm>
        </p:spPr>
        <p:txBody>
          <a:bodyPr vert="horz" lIns="91440" tIns="45720" rIns="91440" bIns="45720" rtlCol="0" anchor="t">
            <a:noAutofit/>
          </a:bodyPr>
          <a:lstStyle/>
          <a:p>
            <a:r>
              <a:rPr lang="es-AR" sz="3000"/>
              <a:t>2.2 Usos de ASTI – Perspectivas Nacionales/Sectoriales/Institucionales</a:t>
            </a:r>
          </a:p>
        </p:txBody>
      </p:sp>
      <p:sp>
        <p:nvSpPr>
          <p:cNvPr id="6" name="Text Placeholder 3">
            <a:extLst>
              <a:ext uri="{FF2B5EF4-FFF2-40B4-BE49-F238E27FC236}">
                <a16:creationId xmlns:a16="http://schemas.microsoft.com/office/drawing/2014/main" id="{1FD39D8A-4BE8-3BAA-0BB7-6C06D35ECC11}"/>
              </a:ext>
            </a:extLst>
          </p:cNvPr>
          <p:cNvSpPr txBox="1">
            <a:spLocks/>
          </p:cNvSpPr>
          <p:nvPr/>
        </p:nvSpPr>
        <p:spPr>
          <a:xfrm>
            <a:off x="492623" y="1254061"/>
            <a:ext cx="9263935" cy="4941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400" b="1" i="0" u="none" strike="noStrike" cap="none" normalizeH="0" baseline="0" noProof="0">
                <a:ln>
                  <a:noFill/>
                </a:ln>
                <a:solidFill>
                  <a:srgbClr val="005C86"/>
                </a:solidFill>
                <a:effectLst/>
                <a:uLnTx/>
                <a:uFillTx/>
                <a:latin typeface="Calibri" panose="020F0502020204030204"/>
                <a:ea typeface="+mn-ea"/>
                <a:cs typeface="+mn-cs"/>
              </a:rPr>
              <a:t>I. Caracterización del Capital Humano de Investigación Agrícola</a:t>
            </a:r>
          </a:p>
        </p:txBody>
      </p:sp>
      <p:grpSp>
        <p:nvGrpSpPr>
          <p:cNvPr id="7" name="Group 6">
            <a:extLst>
              <a:ext uri="{FF2B5EF4-FFF2-40B4-BE49-F238E27FC236}">
                <a16:creationId xmlns:a16="http://schemas.microsoft.com/office/drawing/2014/main" id="{0804E8A0-4FAD-DA01-8F22-4279A7207787}"/>
              </a:ext>
            </a:extLst>
          </p:cNvPr>
          <p:cNvGrpSpPr/>
          <p:nvPr/>
        </p:nvGrpSpPr>
        <p:grpSpPr>
          <a:xfrm>
            <a:off x="7435089" y="1748224"/>
            <a:ext cx="4052061" cy="4154555"/>
            <a:chOff x="3921013" y="1685835"/>
            <a:chExt cx="4349974" cy="4273593"/>
          </a:xfrm>
        </p:grpSpPr>
        <p:pic>
          <p:nvPicPr>
            <p:cNvPr id="3" name="Picture 2">
              <a:extLst>
                <a:ext uri="{FF2B5EF4-FFF2-40B4-BE49-F238E27FC236}">
                  <a16:creationId xmlns:a16="http://schemas.microsoft.com/office/drawing/2014/main" id="{EC22D29B-EE62-7C1D-1CAB-A5EC3CACEBC0}"/>
                </a:ext>
              </a:extLst>
            </p:cNvPr>
            <p:cNvPicPr>
              <a:picLocks noChangeAspect="1"/>
            </p:cNvPicPr>
            <p:nvPr/>
          </p:nvPicPr>
          <p:blipFill>
            <a:blip r:embed="rId3"/>
            <a:stretch>
              <a:fillRect/>
            </a:stretch>
          </p:blipFill>
          <p:spPr>
            <a:xfrm>
              <a:off x="3921013" y="1685835"/>
              <a:ext cx="4349974" cy="3486329"/>
            </a:xfrm>
            <a:prstGeom prst="rect">
              <a:avLst/>
            </a:prstGeom>
          </p:spPr>
        </p:pic>
        <p:pic>
          <p:nvPicPr>
            <p:cNvPr id="2" name="Picture 1">
              <a:extLst>
                <a:ext uri="{FF2B5EF4-FFF2-40B4-BE49-F238E27FC236}">
                  <a16:creationId xmlns:a16="http://schemas.microsoft.com/office/drawing/2014/main" id="{756206BD-02BD-08FB-EE55-E06AAA51BA63}"/>
                </a:ext>
              </a:extLst>
            </p:cNvPr>
            <p:cNvPicPr>
              <a:picLocks noChangeAspect="1"/>
            </p:cNvPicPr>
            <p:nvPr/>
          </p:nvPicPr>
          <p:blipFill>
            <a:blip r:embed="rId4"/>
            <a:stretch>
              <a:fillRect/>
            </a:stretch>
          </p:blipFill>
          <p:spPr>
            <a:xfrm>
              <a:off x="4091126" y="5368928"/>
              <a:ext cx="3966115" cy="590500"/>
            </a:xfrm>
            <a:prstGeom prst="rect">
              <a:avLst/>
            </a:prstGeom>
          </p:spPr>
        </p:pic>
      </p:grpSp>
      <p:pic>
        <p:nvPicPr>
          <p:cNvPr id="5" name="Picture 4">
            <a:extLst>
              <a:ext uri="{FF2B5EF4-FFF2-40B4-BE49-F238E27FC236}">
                <a16:creationId xmlns:a16="http://schemas.microsoft.com/office/drawing/2014/main" id="{52C5918A-0DC0-1AE5-8755-6C948C8ECA12}"/>
              </a:ext>
            </a:extLst>
          </p:cNvPr>
          <p:cNvPicPr>
            <a:picLocks noChangeAspect="1"/>
          </p:cNvPicPr>
          <p:nvPr/>
        </p:nvPicPr>
        <p:blipFill>
          <a:blip r:embed="rId5"/>
          <a:stretch>
            <a:fillRect/>
          </a:stretch>
        </p:blipFill>
        <p:spPr>
          <a:xfrm>
            <a:off x="492624" y="1748224"/>
            <a:ext cx="6175115" cy="4154555"/>
          </a:xfrm>
          <a:prstGeom prst="rect">
            <a:avLst/>
          </a:prstGeom>
        </p:spPr>
      </p:pic>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431ECD8-90A3-A338-FAD2-73B9B60EE980}"/>
                  </a:ext>
                </a:extLst>
              </p14:cNvPr>
              <p14:cNvContentPartPr/>
              <p14:nvPr/>
            </p14:nvContentPartPr>
            <p14:xfrm>
              <a:off x="3088440" y="1654800"/>
              <a:ext cx="4064760" cy="4502880"/>
            </p14:xfrm>
          </p:contentPart>
        </mc:Choice>
        <mc:Fallback xmlns="">
          <p:pic>
            <p:nvPicPr>
              <p:cNvPr id="9" name="Ink 8">
                <a:extLst>
                  <a:ext uri="{FF2B5EF4-FFF2-40B4-BE49-F238E27FC236}">
                    <a16:creationId xmlns:a16="http://schemas.microsoft.com/office/drawing/2014/main" id="{5431ECD8-90A3-A338-FAD2-73B9B60EE980}"/>
                  </a:ext>
                </a:extLst>
              </p:cNvPr>
              <p:cNvPicPr/>
              <p:nvPr/>
            </p:nvPicPr>
            <p:blipFill>
              <a:blip r:embed="rId7"/>
              <a:stretch>
                <a:fillRect/>
              </a:stretch>
            </p:blipFill>
            <p:spPr>
              <a:xfrm>
                <a:off x="3070440" y="1636800"/>
                <a:ext cx="4100400" cy="4538520"/>
              </a:xfrm>
              <a:prstGeom prst="rect">
                <a:avLst/>
              </a:prstGeom>
            </p:spPr>
          </p:pic>
        </mc:Fallback>
      </mc:AlternateContent>
      <p:sp>
        <p:nvSpPr>
          <p:cNvPr id="8" name="Content Placeholder 1">
            <a:extLst>
              <a:ext uri="{FF2B5EF4-FFF2-40B4-BE49-F238E27FC236}">
                <a16:creationId xmlns:a16="http://schemas.microsoft.com/office/drawing/2014/main" id="{1B9409A0-25A4-6F5E-8498-A783EFA191DF}"/>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14129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9578FB-C004-CFDE-27B0-23F703068A7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1800" b="0" i="0" u="none" strike="noStrike" cap="none" normalizeH="0" baseline="0" noProof="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C97D7444-96AE-850C-5A32-1990C0BDF75D}"/>
              </a:ext>
            </a:extLst>
          </p:cNvPr>
          <p:cNvSpPr txBox="1"/>
          <p:nvPr/>
        </p:nvSpPr>
        <p:spPr>
          <a:xfrm rot="16200000">
            <a:off x="-2044917" y="3010293"/>
            <a:ext cx="5578536" cy="5078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3000" b="1" i="0" u="none" strike="noStrike" cap="none" normalizeH="0" baseline="0" noProof="0">
                <a:ln>
                  <a:noFill/>
                </a:ln>
                <a:solidFill>
                  <a:srgbClr val="005C86"/>
                </a:solidFill>
                <a:effectLst/>
                <a:uLnTx/>
                <a:uFillTx/>
                <a:latin typeface="Calibri" panose="020F0502020204030204"/>
                <a:ea typeface="+mn-ea"/>
                <a:cs typeface="+mn-cs"/>
              </a:rPr>
              <a:t>3. Iniciativa ASTI: Pasado </a:t>
            </a:r>
            <a:r>
              <a:rPr lang="es-AR" sz="3000" b="1">
                <a:solidFill>
                  <a:srgbClr val="005C86"/>
                </a:solidFill>
                <a:latin typeface="Calibri" panose="020F0502020204030204"/>
                <a:ea typeface="+mn-ea"/>
                <a:cs typeface="+mn-cs"/>
              </a:rPr>
              <a:t>y</a:t>
            </a:r>
            <a:r>
              <a:rPr kumimoji="0" lang="es-AR" sz="3000" b="1" i="0" u="none" strike="noStrike" cap="none" normalizeH="0" baseline="0" noProof="0">
                <a:ln>
                  <a:noFill/>
                </a:ln>
                <a:solidFill>
                  <a:srgbClr val="005C86"/>
                </a:solidFill>
                <a:effectLst/>
                <a:uLnTx/>
                <a:uFillTx/>
                <a:latin typeface="Calibri" panose="020F0502020204030204"/>
                <a:ea typeface="+mn-ea"/>
                <a:cs typeface="+mn-cs"/>
              </a:rPr>
              <a:t> presente </a:t>
            </a:r>
          </a:p>
        </p:txBody>
      </p:sp>
      <p:pic>
        <p:nvPicPr>
          <p:cNvPr id="4" name="Picture 3" descr="A timeline of a project&#10;&#10;Description automatically generated">
            <a:extLst>
              <a:ext uri="{FF2B5EF4-FFF2-40B4-BE49-F238E27FC236}">
                <a16:creationId xmlns:a16="http://schemas.microsoft.com/office/drawing/2014/main" id="{3901AFDF-12FA-9D81-E5C1-A433EABFE902}"/>
              </a:ext>
            </a:extLst>
          </p:cNvPr>
          <p:cNvPicPr>
            <a:picLocks noChangeAspect="1"/>
          </p:cNvPicPr>
          <p:nvPr/>
        </p:nvPicPr>
        <p:blipFill>
          <a:blip r:embed="rId3"/>
          <a:stretch>
            <a:fillRect/>
          </a:stretch>
        </p:blipFill>
        <p:spPr>
          <a:xfrm>
            <a:off x="1554313" y="709461"/>
            <a:ext cx="10123563" cy="5378602"/>
          </a:xfrm>
          <a:prstGeom prst="rect">
            <a:avLst/>
          </a:prstGeom>
        </p:spPr>
      </p:pic>
      <p:sp>
        <p:nvSpPr>
          <p:cNvPr id="3" name="Content Placeholder 1">
            <a:extLst>
              <a:ext uri="{FF2B5EF4-FFF2-40B4-BE49-F238E27FC236}">
                <a16:creationId xmlns:a16="http://schemas.microsoft.com/office/drawing/2014/main" id="{9AEA5650-4513-4041-B994-8A2C277C05C0}"/>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3483162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741536" cy="578964"/>
          </a:xfrm>
        </p:spPr>
        <p:txBody>
          <a:bodyPr vert="horz" lIns="91440" tIns="45720" rIns="91440" bIns="45720" rtlCol="0" anchor="t">
            <a:noAutofit/>
          </a:bodyPr>
          <a:lstStyle/>
          <a:p>
            <a:pPr>
              <a:lnSpc>
                <a:spcPct val="100000"/>
              </a:lnSpc>
              <a:spcBef>
                <a:spcPts val="0"/>
              </a:spcBef>
            </a:pPr>
            <a:r>
              <a:rPr lang="es-AR" sz="3000"/>
              <a:t>6. Transición de ASTI del IFPRI a la FAO y su institucionalización</a:t>
            </a:r>
          </a:p>
        </p:txBody>
      </p:sp>
      <p:pic>
        <p:nvPicPr>
          <p:cNvPr id="3" name="Picture 2">
            <a:extLst>
              <a:ext uri="{FF2B5EF4-FFF2-40B4-BE49-F238E27FC236}">
                <a16:creationId xmlns:a16="http://schemas.microsoft.com/office/drawing/2014/main" id="{1634D962-CBEE-491A-4210-930F38605483}"/>
              </a:ext>
            </a:extLst>
          </p:cNvPr>
          <p:cNvPicPr>
            <a:picLocks noChangeAspect="1"/>
          </p:cNvPicPr>
          <p:nvPr/>
        </p:nvPicPr>
        <p:blipFill rotWithShape="1">
          <a:blip r:embed="rId3"/>
          <a:srcRect l="2026" t="12677" r="2026" b="5136"/>
          <a:stretch/>
        </p:blipFill>
        <p:spPr>
          <a:xfrm>
            <a:off x="203416" y="610849"/>
            <a:ext cx="11697904" cy="5636301"/>
          </a:xfrm>
          <a:prstGeom prst="rect">
            <a:avLst/>
          </a:prstGeom>
        </p:spPr>
      </p:pic>
      <p:sp>
        <p:nvSpPr>
          <p:cNvPr id="2" name="Content Placeholder 1">
            <a:extLst>
              <a:ext uri="{FF2B5EF4-FFF2-40B4-BE49-F238E27FC236}">
                <a16:creationId xmlns:a16="http://schemas.microsoft.com/office/drawing/2014/main" id="{89787A8C-7E12-D7E9-6DDF-7B63EB24B68A}"/>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243836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69" y="626373"/>
            <a:ext cx="6329778" cy="631525"/>
          </a:xfrm>
        </p:spPr>
        <p:txBody>
          <a:bodyPr vert="horz" lIns="91440" tIns="45720" rIns="91440" bIns="45720" rtlCol="0" anchor="t">
            <a:normAutofit fontScale="90000"/>
          </a:bodyPr>
          <a:lstStyle/>
          <a:p>
            <a:pPr>
              <a:spcBef>
                <a:spcPts val="1000"/>
              </a:spcBef>
            </a:pPr>
            <a:r>
              <a:rPr lang="es-AR" sz="3200" b="1" dirty="0">
                <a:solidFill>
                  <a:srgbClr val="005C86"/>
                </a:solidFill>
                <a:latin typeface="+mn-lt"/>
                <a:ea typeface="+mn-ea"/>
                <a:cs typeface="+mn-cs"/>
              </a:rPr>
              <a:t>3.1. Recolección de datos de ASTI</a:t>
            </a:r>
            <a:br>
              <a:rPr lang="es-AR" sz="3200" b="1" dirty="0">
                <a:latin typeface="+mn-lt"/>
                <a:ea typeface="+mn-ea"/>
                <a:cs typeface="+mn-cs"/>
              </a:rPr>
            </a:br>
            <a:r>
              <a:rPr lang="es-AR" sz="3200" b="1" dirty="0">
                <a:solidFill>
                  <a:srgbClr val="005C86"/>
                </a:solidFill>
                <a:latin typeface="+mn-lt"/>
                <a:ea typeface="+mn-ea"/>
                <a:cs typeface="+mn-cs"/>
              </a:rPr>
              <a:t> </a:t>
            </a:r>
            <a:r>
              <a:rPr lang="es-AR" sz="2200" b="1" dirty="0">
                <a:solidFill>
                  <a:srgbClr val="005C86"/>
                </a:solidFill>
                <a:latin typeface="+mn-lt"/>
                <a:ea typeface="+mn-ea"/>
                <a:cs typeface="+mn-cs"/>
              </a:rPr>
              <a:t>Antiguo flujo de trabajo de datos</a:t>
            </a:r>
          </a:p>
        </p:txBody>
      </p:sp>
      <p:sp>
        <p:nvSpPr>
          <p:cNvPr id="19" name="TextBox 18">
            <a:extLst>
              <a:ext uri="{FF2B5EF4-FFF2-40B4-BE49-F238E27FC236}">
                <a16:creationId xmlns:a16="http://schemas.microsoft.com/office/drawing/2014/main" id="{163B8297-9B50-4EF9-D19B-DB5C445336D5}"/>
              </a:ext>
            </a:extLst>
          </p:cNvPr>
          <p:cNvSpPr txBox="1"/>
          <p:nvPr/>
        </p:nvSpPr>
        <p:spPr>
          <a:xfrm>
            <a:off x="3164889" y="3282064"/>
            <a:ext cx="6329778" cy="369332"/>
          </a:xfrm>
          <a:prstGeom prst="rect">
            <a:avLst/>
          </a:prstGeom>
          <a:noFill/>
        </p:spPr>
        <p:txBody>
          <a:bodyPr wrap="square">
            <a:spAutoFit/>
          </a:bodyPr>
          <a:lstStyle/>
          <a:p>
            <a:endParaRPr lang="en-GB"/>
          </a:p>
        </p:txBody>
      </p:sp>
      <p:sp>
        <p:nvSpPr>
          <p:cNvPr id="21" name="TextBox 20">
            <a:extLst>
              <a:ext uri="{FF2B5EF4-FFF2-40B4-BE49-F238E27FC236}">
                <a16:creationId xmlns:a16="http://schemas.microsoft.com/office/drawing/2014/main" id="{BB87A67E-3C77-E1D5-172B-755F641154C4}"/>
              </a:ext>
            </a:extLst>
          </p:cNvPr>
          <p:cNvSpPr txBox="1"/>
          <p:nvPr/>
        </p:nvSpPr>
        <p:spPr>
          <a:xfrm>
            <a:off x="3164889" y="3282064"/>
            <a:ext cx="6329778" cy="369332"/>
          </a:xfrm>
          <a:prstGeom prst="rect">
            <a:avLst/>
          </a:prstGeom>
          <a:noFill/>
        </p:spPr>
        <p:txBody>
          <a:bodyPr wrap="square">
            <a:spAutoFit/>
          </a:bodyPr>
          <a:lstStyle/>
          <a:p>
            <a:endParaRPr lang="en-GB"/>
          </a:p>
        </p:txBody>
      </p:sp>
      <p:pic>
        <p:nvPicPr>
          <p:cNvPr id="12" name="Imagen 11">
            <a:extLst>
              <a:ext uri="{FF2B5EF4-FFF2-40B4-BE49-F238E27FC236}">
                <a16:creationId xmlns:a16="http://schemas.microsoft.com/office/drawing/2014/main" id="{5B9D67D1-8D30-BE88-DFD6-3B9290257AD8}"/>
              </a:ext>
            </a:extLst>
          </p:cNvPr>
          <p:cNvPicPr>
            <a:picLocks noChangeAspect="1"/>
          </p:cNvPicPr>
          <p:nvPr/>
        </p:nvPicPr>
        <p:blipFill>
          <a:blip r:embed="rId3"/>
          <a:stretch>
            <a:fillRect/>
          </a:stretch>
        </p:blipFill>
        <p:spPr>
          <a:xfrm>
            <a:off x="2340960" y="1405287"/>
            <a:ext cx="6646211" cy="4481546"/>
          </a:xfrm>
          <a:prstGeom prst="rect">
            <a:avLst/>
          </a:prstGeom>
        </p:spPr>
      </p:pic>
      <p:sp>
        <p:nvSpPr>
          <p:cNvPr id="3" name="Content Placeholder 1">
            <a:extLst>
              <a:ext uri="{FF2B5EF4-FFF2-40B4-BE49-F238E27FC236}">
                <a16:creationId xmlns:a16="http://schemas.microsoft.com/office/drawing/2014/main" id="{8661A7EE-C9DD-BACB-1B0E-D99E6CA76A49}"/>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85070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815179" y="627809"/>
            <a:ext cx="9558096" cy="735406"/>
          </a:xfrm>
        </p:spPr>
        <p:txBody>
          <a:bodyPr vert="horz" lIns="91440" tIns="45720" rIns="91440" bIns="45720" rtlCol="0" anchor="t">
            <a:normAutofit/>
          </a:bodyPr>
          <a:lstStyle/>
          <a:p>
            <a:pPr algn="just" rtl="0" fontAlgn="base"/>
            <a:r>
              <a:rPr lang="es-AR" b="0" i="0">
                <a:solidFill>
                  <a:schemeClr val="accent1">
                    <a:lumMod val="75000"/>
                  </a:schemeClr>
                </a:solidFill>
                <a:effectLst/>
                <a:highlight>
                  <a:srgbClr val="FFFFFF"/>
                </a:highlight>
                <a:latin typeface="Calibri" panose="020F0502020204030204" pitchFamily="34" charset="0"/>
              </a:rPr>
              <a:t>Objetivos del Taller</a:t>
            </a:r>
          </a:p>
        </p:txBody>
      </p:sp>
      <p:graphicFrame>
        <p:nvGraphicFramePr>
          <p:cNvPr id="12" name="Content Placeholder 2">
            <a:extLst>
              <a:ext uri="{FF2B5EF4-FFF2-40B4-BE49-F238E27FC236}">
                <a16:creationId xmlns:a16="http://schemas.microsoft.com/office/drawing/2014/main" id="{0C84731D-9F3A-804C-27AC-38EAD359440E}"/>
              </a:ext>
            </a:extLst>
          </p:cNvPr>
          <p:cNvGraphicFramePr/>
          <p:nvPr>
            <p:extLst>
              <p:ext uri="{D42A27DB-BD31-4B8C-83A1-F6EECF244321}">
                <p14:modId xmlns:p14="http://schemas.microsoft.com/office/powerpoint/2010/main" val="2097196284"/>
              </p:ext>
            </p:extLst>
          </p:nvPr>
        </p:nvGraphicFramePr>
        <p:xfrm>
          <a:off x="815179" y="1154098"/>
          <a:ext cx="10482086" cy="493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1" name="Content Placeholder 1">
            <a:extLst>
              <a:ext uri="{FF2B5EF4-FFF2-40B4-BE49-F238E27FC236}">
                <a16:creationId xmlns:a16="http://schemas.microsoft.com/office/drawing/2014/main" id="{E661A231-CE1D-A0DD-8DDA-4E14A391F683}"/>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412771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556290" y="1566993"/>
            <a:ext cx="7032278" cy="4532563"/>
          </a:xfrm>
        </p:spPr>
        <p:txBody>
          <a:bodyPr vert="horz" lIns="91440" tIns="45720" rIns="91440" bIns="45720" rtlCol="0" anchor="t">
            <a:noAutofit/>
          </a:bodyPr>
          <a:lstStyle/>
          <a:p>
            <a:pPr>
              <a:buFont typeface="Wingdings" panose="05000000000000000000" pitchFamily="2" charset="2"/>
              <a:buChar char="§"/>
            </a:pPr>
            <a:r>
              <a:rPr lang="es-AR" sz="2000">
                <a:solidFill>
                  <a:srgbClr val="002060"/>
                </a:solidFill>
                <a:cs typeface="Calibri"/>
              </a:rPr>
              <a:t>Recopilación, almacenamiento, agregación y publicación de datos</a:t>
            </a:r>
          </a:p>
          <a:p>
            <a:pPr>
              <a:buFont typeface="Wingdings" panose="05000000000000000000" pitchFamily="2" charset="2"/>
              <a:buChar char="§"/>
            </a:pPr>
            <a:r>
              <a:rPr lang="es-AR" sz="2000">
                <a:solidFill>
                  <a:srgbClr val="002060"/>
                </a:solidFill>
                <a:cs typeface="Calibri"/>
              </a:rPr>
              <a:t>Fácil de usar y basado en cuestionarios Excel</a:t>
            </a:r>
          </a:p>
          <a:p>
            <a:pPr>
              <a:buFont typeface="Wingdings" panose="05000000000000000000" pitchFamily="2" charset="2"/>
              <a:buChar char="§"/>
            </a:pPr>
            <a:r>
              <a:rPr lang="es-AR" sz="2000">
                <a:solidFill>
                  <a:srgbClr val="002060"/>
                </a:solidFill>
                <a:cs typeface="Calibri"/>
              </a:rPr>
              <a:t>Procesamiento de datos a cargo de los socios regionales de ASTI</a:t>
            </a:r>
          </a:p>
          <a:p>
            <a:pPr>
              <a:buFont typeface="Wingdings" panose="05000000000000000000" pitchFamily="2" charset="2"/>
              <a:buChar char="§"/>
            </a:pPr>
            <a:r>
              <a:rPr lang="es-AR" sz="2000">
                <a:solidFill>
                  <a:srgbClr val="002060"/>
                </a:solidFill>
                <a:cs typeface="Calibri"/>
              </a:rPr>
              <a:t>Requiere modernización para satisfacer las demandas futuras</a:t>
            </a:r>
          </a:p>
          <a:p>
            <a:pPr marL="0" indent="0">
              <a:buNone/>
            </a:pPr>
            <a:r>
              <a:rPr lang="es-AR" sz="2000" b="1">
                <a:solidFill>
                  <a:srgbClr val="002060"/>
                </a:solidFill>
                <a:ea typeface="Calibri" panose="020F0502020204030204"/>
                <a:cs typeface="Calibri"/>
              </a:rPr>
              <a:t>El proyecto actual:</a:t>
            </a:r>
          </a:p>
          <a:p>
            <a:pPr>
              <a:buFont typeface="Wingdings,Sans-Serif" panose="05000000000000000000" pitchFamily="2" charset="2"/>
              <a:buChar char="§"/>
            </a:pPr>
            <a:r>
              <a:rPr lang="es-AR" sz="2000">
                <a:solidFill>
                  <a:srgbClr val="002060"/>
                </a:solidFill>
                <a:ea typeface="Calibri" panose="020F0502020204030204"/>
                <a:cs typeface="Calibri"/>
              </a:rPr>
              <a:t>Propone herramientas de recolección adaptadas a las necesidades</a:t>
            </a:r>
          </a:p>
          <a:p>
            <a:pPr>
              <a:buFont typeface="Wingdings,Sans-Serif" panose="05000000000000000000" pitchFamily="2" charset="2"/>
              <a:buChar char="§"/>
            </a:pPr>
            <a:r>
              <a:rPr lang="es-AR" sz="2000">
                <a:solidFill>
                  <a:srgbClr val="002060"/>
                </a:solidFill>
                <a:ea typeface="Calibri" panose="020F0502020204030204"/>
                <a:cs typeface="Calibri"/>
              </a:rPr>
              <a:t>Creación de capacidades en el procesamiento de datos para mejorar la propiedad de los datos</a:t>
            </a:r>
          </a:p>
          <a:p>
            <a:pPr>
              <a:buFont typeface="Wingdings" panose="05000000000000000000" pitchFamily="2" charset="2"/>
              <a:buChar char="§"/>
            </a:pPr>
            <a:r>
              <a:rPr lang="es-AR" sz="2000">
                <a:solidFill>
                  <a:srgbClr val="002060"/>
                </a:solidFill>
                <a:ea typeface="Calibri" panose="020F0502020204030204"/>
                <a:cs typeface="Calibri"/>
              </a:rPr>
              <a:t>Gradualmente elimine el DMP, manteniendo API y herramientas de visualización</a:t>
            </a:r>
          </a:p>
          <a:p>
            <a:pPr marL="0" indent="0">
              <a:lnSpc>
                <a:spcPct val="150000"/>
              </a:lnSpc>
              <a:buNone/>
            </a:pPr>
            <a:endParaRPr lang="en-US" sz="2300">
              <a:solidFill>
                <a:srgbClr val="000000"/>
              </a:solidFill>
              <a:ea typeface="Calibri" panose="020F0502020204030204"/>
              <a:cs typeface="Calibri" panose="020F0502020204030204"/>
            </a:endParaRPr>
          </a:p>
          <a:p>
            <a:pPr>
              <a:lnSpc>
                <a:spcPct val="150000"/>
              </a:lnSpc>
            </a:pPr>
            <a:endParaRPr lang="en-US" sz="2300">
              <a:solidFill>
                <a:srgbClr val="000000"/>
              </a:solidFill>
              <a:ea typeface="Calibri" panose="020F0502020204030204"/>
              <a:cs typeface="Calibri" panose="020F0502020204030204"/>
            </a:endParaRPr>
          </a:p>
        </p:txBody>
      </p:sp>
      <p:sp>
        <p:nvSpPr>
          <p:cNvPr id="4" name="Text Placeholder 3"/>
          <p:cNvSpPr>
            <a:spLocks noGrp="1"/>
          </p:cNvSpPr>
          <p:nvPr>
            <p:ph type="body" sz="quarter" idx="13"/>
          </p:nvPr>
        </p:nvSpPr>
        <p:spPr>
          <a:xfrm>
            <a:off x="382500" y="641198"/>
            <a:ext cx="10320096" cy="840509"/>
          </a:xfrm>
        </p:spPr>
        <p:txBody>
          <a:bodyPr vert="horz" lIns="91440" tIns="45720" rIns="91440" bIns="45720" rtlCol="0" anchor="t">
            <a:normAutofit fontScale="92500" lnSpcReduction="10000"/>
          </a:bodyPr>
          <a:lstStyle/>
          <a:p>
            <a:r>
              <a:rPr lang="es-AR" dirty="0"/>
              <a:t>3.1. Recopilación de datos de ASTI </a:t>
            </a:r>
          </a:p>
          <a:p>
            <a:r>
              <a:rPr lang="es-AR" sz="2200" dirty="0"/>
              <a:t>  Portal de Gestión de Datos</a:t>
            </a:r>
            <a:endParaRPr lang="es-AR" sz="2200" dirty="0">
              <a:ea typeface="Calibri"/>
              <a:cs typeface="Calibri"/>
            </a:endParaRPr>
          </a:p>
        </p:txBody>
      </p:sp>
      <p:pic>
        <p:nvPicPr>
          <p:cNvPr id="2" name="Picture 1">
            <a:extLst>
              <a:ext uri="{FF2B5EF4-FFF2-40B4-BE49-F238E27FC236}">
                <a16:creationId xmlns:a16="http://schemas.microsoft.com/office/drawing/2014/main" id="{2EFD1C38-75C7-816C-20D1-38E066896D06}"/>
              </a:ext>
            </a:extLst>
          </p:cNvPr>
          <p:cNvPicPr>
            <a:picLocks noChangeAspect="1"/>
          </p:cNvPicPr>
          <p:nvPr/>
        </p:nvPicPr>
        <p:blipFill>
          <a:blip r:embed="rId3"/>
          <a:stretch>
            <a:fillRect/>
          </a:stretch>
        </p:blipFill>
        <p:spPr>
          <a:xfrm>
            <a:off x="7584740" y="3615070"/>
            <a:ext cx="4602414" cy="2355015"/>
          </a:xfrm>
          <a:prstGeom prst="rect">
            <a:avLst/>
          </a:prstGeom>
        </p:spPr>
      </p:pic>
      <p:pic>
        <p:nvPicPr>
          <p:cNvPr id="5" name="Picture 4">
            <a:extLst>
              <a:ext uri="{FF2B5EF4-FFF2-40B4-BE49-F238E27FC236}">
                <a16:creationId xmlns:a16="http://schemas.microsoft.com/office/drawing/2014/main" id="{E3F5B1A8-B0CA-6386-5394-6F264FC577B6}"/>
              </a:ext>
            </a:extLst>
          </p:cNvPr>
          <p:cNvPicPr>
            <a:picLocks noChangeAspect="1"/>
          </p:cNvPicPr>
          <p:nvPr/>
        </p:nvPicPr>
        <p:blipFill>
          <a:blip r:embed="rId4"/>
          <a:stretch>
            <a:fillRect/>
          </a:stretch>
        </p:blipFill>
        <p:spPr>
          <a:xfrm>
            <a:off x="7584740" y="748549"/>
            <a:ext cx="4602415" cy="2459957"/>
          </a:xfrm>
          <a:prstGeom prst="rect">
            <a:avLst/>
          </a:prstGeom>
        </p:spPr>
      </p:pic>
      <p:sp>
        <p:nvSpPr>
          <p:cNvPr id="6" name="Content Placeholder 1">
            <a:extLst>
              <a:ext uri="{FF2B5EF4-FFF2-40B4-BE49-F238E27FC236}">
                <a16:creationId xmlns:a16="http://schemas.microsoft.com/office/drawing/2014/main" id="{B675C512-09A0-9F50-5D46-F7480642C6C5}"/>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380249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614" y="707793"/>
            <a:ext cx="10429459" cy="631525"/>
          </a:xfrm>
        </p:spPr>
        <p:txBody>
          <a:bodyPr vert="horz" lIns="91440" tIns="45720" rIns="91440" bIns="45720" rtlCol="0" anchor="t">
            <a:normAutofit fontScale="90000"/>
          </a:bodyPr>
          <a:lstStyle/>
          <a:p>
            <a:pPr>
              <a:spcBef>
                <a:spcPts val="1000"/>
              </a:spcBef>
            </a:pPr>
            <a:r>
              <a:rPr lang="es-AR" sz="3200" b="1" dirty="0">
                <a:solidFill>
                  <a:srgbClr val="005C86"/>
                </a:solidFill>
                <a:latin typeface="+mn-lt"/>
                <a:ea typeface="+mn-ea"/>
                <a:cs typeface="+mn-cs"/>
              </a:rPr>
              <a:t>3.2. Desafíos y oportunidades de recopilación de datos de ASTI</a:t>
            </a:r>
            <a:br>
              <a:rPr lang="es-AR" sz="3200" b="1" dirty="0">
                <a:latin typeface="+mn-lt"/>
                <a:ea typeface="+mn-ea"/>
                <a:cs typeface="+mn-cs"/>
              </a:rPr>
            </a:br>
            <a:endParaRPr lang="es-AR" sz="3200" b="1">
              <a:latin typeface="+mn-lt"/>
              <a:ea typeface="+mn-ea"/>
              <a:cs typeface="+mn-cs"/>
            </a:endParaRPr>
          </a:p>
        </p:txBody>
      </p:sp>
      <p:sp>
        <p:nvSpPr>
          <p:cNvPr id="11" name="TextBox 10">
            <a:extLst>
              <a:ext uri="{FF2B5EF4-FFF2-40B4-BE49-F238E27FC236}">
                <a16:creationId xmlns:a16="http://schemas.microsoft.com/office/drawing/2014/main" id="{041349B2-4DD4-1B54-8E05-09D959901012}"/>
              </a:ext>
            </a:extLst>
          </p:cNvPr>
          <p:cNvSpPr txBox="1"/>
          <p:nvPr/>
        </p:nvSpPr>
        <p:spPr>
          <a:xfrm>
            <a:off x="3343560" y="2939250"/>
            <a:ext cx="2881746" cy="1200329"/>
          </a:xfrm>
          <a:prstGeom prst="rect">
            <a:avLst/>
          </a:prstGeom>
          <a:noFill/>
        </p:spPr>
        <p:txBody>
          <a:bodyPr wrap="square" lIns="91440" tIns="45720" rIns="91440" bIns="45720" anchor="t">
            <a:spAutoFit/>
          </a:bodyPr>
          <a:lstStyle/>
          <a:p>
            <a:pPr marL="0" algn="l" rtl="0" eaLnBrk="1" fontAlgn="t" latinLnBrk="0" hangingPunct="1">
              <a:spcBef>
                <a:spcPts val="0"/>
              </a:spcBef>
              <a:spcAft>
                <a:spcPts val="0"/>
              </a:spcAft>
            </a:pPr>
            <a:r>
              <a:rPr lang="es-AR">
                <a:solidFill>
                  <a:srgbClr val="002060"/>
                </a:solidFill>
                <a:cs typeface="Calibri"/>
              </a:rPr>
              <a:t>Limitaciones de financiación</a:t>
            </a:r>
          </a:p>
          <a:p>
            <a:pPr marL="0" algn="l" rtl="0" eaLnBrk="1" fontAlgn="t" latinLnBrk="0" hangingPunct="1">
              <a:spcBef>
                <a:spcPts val="0"/>
              </a:spcBef>
              <a:spcAft>
                <a:spcPts val="0"/>
              </a:spcAft>
            </a:pPr>
            <a:r>
              <a:rPr lang="es-AR">
                <a:solidFill>
                  <a:srgbClr val="002060"/>
                </a:solidFill>
                <a:cs typeface="Calibri"/>
              </a:rPr>
              <a:t>Estándares de calidad</a:t>
            </a:r>
          </a:p>
          <a:p>
            <a:pPr marL="0" algn="l" rtl="0" eaLnBrk="1" fontAlgn="t" latinLnBrk="0" hangingPunct="1">
              <a:spcBef>
                <a:spcPts val="0"/>
              </a:spcBef>
              <a:spcAft>
                <a:spcPts val="0"/>
              </a:spcAft>
            </a:pPr>
            <a:r>
              <a:rPr lang="es-AR">
                <a:solidFill>
                  <a:srgbClr val="002060"/>
                </a:solidFill>
                <a:cs typeface="Calibri"/>
              </a:rPr>
              <a:t>Puntualidad</a:t>
            </a:r>
          </a:p>
          <a:p>
            <a:pPr fontAlgn="t"/>
            <a:r>
              <a:rPr lang="es-AR">
                <a:solidFill>
                  <a:srgbClr val="002060"/>
                </a:solidFill>
                <a:cs typeface="Calibri"/>
              </a:rPr>
              <a:t>Cobertura</a:t>
            </a:r>
          </a:p>
        </p:txBody>
      </p:sp>
      <p:sp>
        <p:nvSpPr>
          <p:cNvPr id="12" name="TextBox 11">
            <a:extLst>
              <a:ext uri="{FF2B5EF4-FFF2-40B4-BE49-F238E27FC236}">
                <a16:creationId xmlns:a16="http://schemas.microsoft.com/office/drawing/2014/main" id="{81B80772-47A9-59F1-9A64-B6C94755A2AC}"/>
              </a:ext>
            </a:extLst>
          </p:cNvPr>
          <p:cNvSpPr txBox="1"/>
          <p:nvPr/>
        </p:nvSpPr>
        <p:spPr>
          <a:xfrm>
            <a:off x="9003132" y="2410919"/>
            <a:ext cx="3188868" cy="1754326"/>
          </a:xfrm>
          <a:prstGeom prst="rect">
            <a:avLst/>
          </a:prstGeom>
          <a:noFill/>
        </p:spPr>
        <p:txBody>
          <a:bodyPr wrap="square" lIns="91440" tIns="45720" rIns="91440" bIns="45720" anchor="t">
            <a:spAutoFit/>
          </a:bodyPr>
          <a:lstStyle/>
          <a:p>
            <a:pPr fontAlgn="t"/>
            <a:r>
              <a:rPr lang="es-AR">
                <a:solidFill>
                  <a:srgbClr val="002060"/>
                </a:solidFill>
                <a:cs typeface="Calibri"/>
              </a:rPr>
              <a:t>Marco de garantía de calidad</a:t>
            </a:r>
          </a:p>
          <a:p>
            <a:pPr fontAlgn="t"/>
            <a:r>
              <a:rPr lang="es-AR">
                <a:solidFill>
                  <a:srgbClr val="002060"/>
                </a:solidFill>
                <a:cs typeface="Calibri"/>
              </a:rPr>
              <a:t>Participación de los países</a:t>
            </a:r>
          </a:p>
          <a:p>
            <a:pPr fontAlgn="t"/>
            <a:r>
              <a:rPr lang="es-AR">
                <a:solidFill>
                  <a:srgbClr val="002060"/>
                </a:solidFill>
                <a:cs typeface="Calibri"/>
              </a:rPr>
              <a:t>Ampliación del ámbito de aplicación</a:t>
            </a:r>
          </a:p>
          <a:p>
            <a:pPr fontAlgn="t"/>
            <a:r>
              <a:rPr lang="es-AR">
                <a:solidFill>
                  <a:srgbClr val="002060"/>
                </a:solidFill>
                <a:cs typeface="Calibri"/>
              </a:rPr>
              <a:t>Institucionalización</a:t>
            </a:r>
          </a:p>
          <a:p>
            <a:pPr fontAlgn="t"/>
            <a:r>
              <a:rPr lang="es-AR">
                <a:solidFill>
                  <a:srgbClr val="002060"/>
                </a:solidFill>
                <a:cs typeface="Calibri"/>
              </a:rPr>
              <a:t>Mandato de recopilación de datos</a:t>
            </a:r>
          </a:p>
          <a:p>
            <a:pPr fontAlgn="t"/>
            <a:r>
              <a:rPr lang="es-AR">
                <a:solidFill>
                  <a:srgbClr val="002060"/>
                </a:solidFill>
                <a:cs typeface="Calibri"/>
              </a:rPr>
              <a:t>Plataforma de difusión </a:t>
            </a:r>
          </a:p>
        </p:txBody>
      </p:sp>
      <p:sp>
        <p:nvSpPr>
          <p:cNvPr id="13" name="Callout: Right Arrow 12">
            <a:extLst>
              <a:ext uri="{FF2B5EF4-FFF2-40B4-BE49-F238E27FC236}">
                <a16:creationId xmlns:a16="http://schemas.microsoft.com/office/drawing/2014/main" id="{208EF88C-3816-CEAF-5291-94AD139B7F4C}"/>
              </a:ext>
            </a:extLst>
          </p:cNvPr>
          <p:cNvSpPr/>
          <p:nvPr/>
        </p:nvSpPr>
        <p:spPr>
          <a:xfrm>
            <a:off x="906554" y="2383237"/>
            <a:ext cx="2363115" cy="2219989"/>
          </a:xfrm>
          <a:prstGeom prst="rightArrowCallou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600"/>
              <a:t>Desafíos</a:t>
            </a:r>
            <a:endParaRPr lang="es-AR"/>
          </a:p>
          <a:p>
            <a:pPr algn="ctr"/>
            <a:endParaRPr lang="en-GB"/>
          </a:p>
        </p:txBody>
      </p:sp>
      <p:sp>
        <p:nvSpPr>
          <p:cNvPr id="14" name="Callout: Right Arrow 13">
            <a:extLst>
              <a:ext uri="{FF2B5EF4-FFF2-40B4-BE49-F238E27FC236}">
                <a16:creationId xmlns:a16="http://schemas.microsoft.com/office/drawing/2014/main" id="{3D20E332-8E1A-4807-4732-1BDFC5C968F0}"/>
              </a:ext>
            </a:extLst>
          </p:cNvPr>
          <p:cNvSpPr/>
          <p:nvPr/>
        </p:nvSpPr>
        <p:spPr>
          <a:xfrm>
            <a:off x="6621427" y="2383236"/>
            <a:ext cx="2363116" cy="2219989"/>
          </a:xfrm>
          <a:prstGeom prst="rightArrow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600"/>
              <a:t>Oportunidades</a:t>
            </a:r>
            <a:endParaRPr lang="es-AR"/>
          </a:p>
          <a:p>
            <a:pPr algn="ctr"/>
            <a:endParaRPr lang="en-GB"/>
          </a:p>
        </p:txBody>
      </p:sp>
      <p:sp>
        <p:nvSpPr>
          <p:cNvPr id="16" name="TextBox 15">
            <a:extLst>
              <a:ext uri="{FF2B5EF4-FFF2-40B4-BE49-F238E27FC236}">
                <a16:creationId xmlns:a16="http://schemas.microsoft.com/office/drawing/2014/main" id="{E5E1F0B0-9D85-FE54-BFF4-11902E10D1E5}"/>
              </a:ext>
            </a:extLst>
          </p:cNvPr>
          <p:cNvSpPr txBox="1"/>
          <p:nvPr/>
        </p:nvSpPr>
        <p:spPr>
          <a:xfrm>
            <a:off x="760157" y="1487564"/>
            <a:ext cx="10861740" cy="671915"/>
          </a:xfrm>
          <a:prstGeom prst="rect">
            <a:avLst/>
          </a:prstGeom>
        </p:spPr>
        <p:txBody>
          <a:bodyPr vert="horz" lIns="91440" tIns="45720" rIns="91440" bIns="45720" rtlCol="0" anchor="t">
            <a:noAutofit/>
          </a:bodyPr>
          <a:lstStyle/>
          <a:p>
            <a:pPr marL="0" lvl="1" defTabSz="914400">
              <a:lnSpc>
                <a:spcPct val="107000"/>
              </a:lnSpc>
              <a:spcBef>
                <a:spcPts val="1000"/>
              </a:spcBef>
              <a:spcAft>
                <a:spcPts val="800"/>
              </a:spcAft>
              <a:buClr>
                <a:schemeClr val="accent6">
                  <a:lumMod val="50000"/>
                </a:schemeClr>
              </a:buClr>
            </a:pPr>
            <a:r>
              <a:rPr lang="es-AR">
                <a:solidFill>
                  <a:srgbClr val="002060"/>
                </a:solidFill>
                <a:cs typeface="Calibri"/>
              </a:rPr>
              <a:t>La recopilación de datos de ASTI se ha encontrado con varios desafíos en el pasado. Su integración en la FAO ofrece una oportunidad para revitalizarla y llevarla a niveles de éxito sin precedentes.</a:t>
            </a:r>
          </a:p>
        </p:txBody>
      </p:sp>
      <p:sp>
        <p:nvSpPr>
          <p:cNvPr id="4" name="TextBox 3">
            <a:extLst>
              <a:ext uri="{FF2B5EF4-FFF2-40B4-BE49-F238E27FC236}">
                <a16:creationId xmlns:a16="http://schemas.microsoft.com/office/drawing/2014/main" id="{3AFE18A7-824A-AD48-F022-FEA7793337E5}"/>
              </a:ext>
            </a:extLst>
          </p:cNvPr>
          <p:cNvSpPr txBox="1"/>
          <p:nvPr/>
        </p:nvSpPr>
        <p:spPr>
          <a:xfrm>
            <a:off x="785141" y="4937272"/>
            <a:ext cx="10861740" cy="1127500"/>
          </a:xfrm>
          <a:prstGeom prst="rect">
            <a:avLst/>
          </a:prstGeom>
        </p:spPr>
        <p:txBody>
          <a:bodyPr vert="horz" lIns="91440" tIns="45720" rIns="91440" bIns="45720" rtlCol="0" anchor="t">
            <a:noAutofit/>
          </a:bodyPr>
          <a:lstStyle/>
          <a:p>
            <a:pPr marL="0" lvl="1" defTabSz="914400"/>
            <a:r>
              <a:rPr lang="es-AR">
                <a:solidFill>
                  <a:srgbClr val="002060"/>
                </a:solidFill>
                <a:cs typeface="Calibri"/>
              </a:rPr>
              <a:t>Desafíos estructurales:</a:t>
            </a:r>
          </a:p>
          <a:p>
            <a:pPr marL="342900" lvl="1" indent="-342900" defTabSz="914400">
              <a:buFont typeface="Wingdings"/>
              <a:buChar char="§"/>
            </a:pPr>
            <a:r>
              <a:rPr lang="es-AR">
                <a:solidFill>
                  <a:srgbClr val="002060"/>
                </a:solidFill>
                <a:cs typeface="Calibri"/>
              </a:rPr>
              <a:t>Gran número de instituciones diversas (gobierno, educación, organizaciones sin fines de lucro y privadas)</a:t>
            </a:r>
          </a:p>
          <a:p>
            <a:pPr marL="342900" lvl="1" indent="-342900" defTabSz="914400">
              <a:buFont typeface="Wingdings"/>
              <a:buChar char="§"/>
            </a:pPr>
            <a:r>
              <a:rPr lang="es-AR">
                <a:solidFill>
                  <a:srgbClr val="002060"/>
                </a:solidFill>
                <a:cs typeface="Calibri"/>
              </a:rPr>
              <a:t>Financiación de múltiples fuentes (presupuestos gubernamentales, donantes, sector privado, venta de productos, etc.)</a:t>
            </a:r>
          </a:p>
          <a:p>
            <a:pPr lvl="1" defTabSz="914400">
              <a:lnSpc>
                <a:spcPct val="107000"/>
              </a:lnSpc>
              <a:spcBef>
                <a:spcPts val="1000"/>
              </a:spcBef>
              <a:spcAft>
                <a:spcPts val="800"/>
              </a:spcAft>
            </a:pPr>
            <a:endParaRPr lang="en-US">
              <a:solidFill>
                <a:srgbClr val="002060"/>
              </a:solidFill>
              <a:cs typeface="Calibri"/>
            </a:endParaRPr>
          </a:p>
          <a:p>
            <a:pPr lvl="1" defTabSz="914400">
              <a:lnSpc>
                <a:spcPct val="107000"/>
              </a:lnSpc>
              <a:spcBef>
                <a:spcPts val="1000"/>
              </a:spcBef>
              <a:spcAft>
                <a:spcPts val="800"/>
              </a:spcAft>
            </a:pPr>
            <a:endParaRPr lang="en-US">
              <a:solidFill>
                <a:srgbClr val="002060"/>
              </a:solidFill>
              <a:ea typeface="Calibri"/>
              <a:cs typeface="Calibri"/>
            </a:endParaRPr>
          </a:p>
        </p:txBody>
      </p:sp>
      <p:sp>
        <p:nvSpPr>
          <p:cNvPr id="3" name="Content Placeholder 1">
            <a:extLst>
              <a:ext uri="{FF2B5EF4-FFF2-40B4-BE49-F238E27FC236}">
                <a16:creationId xmlns:a16="http://schemas.microsoft.com/office/drawing/2014/main" id="{F146D3FF-1D3B-353E-B5BA-042E4242E569}"/>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35480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741536" cy="578964"/>
          </a:xfrm>
        </p:spPr>
        <p:txBody>
          <a:bodyPr vert="horz" lIns="91440" tIns="45720" rIns="91440" bIns="45720" rtlCol="0" anchor="t">
            <a:noAutofit/>
          </a:bodyPr>
          <a:lstStyle/>
          <a:p>
            <a:pPr>
              <a:lnSpc>
                <a:spcPct val="100000"/>
              </a:lnSpc>
              <a:spcBef>
                <a:spcPts val="0"/>
              </a:spcBef>
            </a:pPr>
            <a:r>
              <a:rPr lang="es-AR" sz="3000"/>
              <a:t>4. Transición de ASTI del IFPRI a la FAO y su institucionalización</a:t>
            </a:r>
          </a:p>
        </p:txBody>
      </p:sp>
      <p:sp>
        <p:nvSpPr>
          <p:cNvPr id="3" name="Content Placeholder 2">
            <a:extLst>
              <a:ext uri="{FF2B5EF4-FFF2-40B4-BE49-F238E27FC236}">
                <a16:creationId xmlns:a16="http://schemas.microsoft.com/office/drawing/2014/main" id="{629B9180-E017-FEE5-7181-3D1A3CBC94C8}"/>
              </a:ext>
            </a:extLst>
          </p:cNvPr>
          <p:cNvSpPr txBox="1">
            <a:spLocks/>
          </p:cNvSpPr>
          <p:nvPr/>
        </p:nvSpPr>
        <p:spPr>
          <a:xfrm>
            <a:off x="545119" y="1515106"/>
            <a:ext cx="11046538" cy="372276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3175" lvl="0" indent="-342900" algn="just">
              <a:buFont typeface="Symbol" panose="05050102010706020507" pitchFamily="18" charset="2"/>
              <a:buChar char=""/>
            </a:pPr>
            <a:r>
              <a:rPr lang="es-AR" sz="2000">
                <a:solidFill>
                  <a:srgbClr val="000000"/>
                </a:solidFill>
                <a:effectLst/>
                <a:latin typeface="Calibri"/>
                <a:ea typeface="Calibri" panose="020F0502020204030204" pitchFamily="34" charset="0"/>
                <a:cs typeface="Calibri"/>
              </a:rPr>
              <a:t>A pesar de que el programa ASTI está sostenido con financiación irregular, ha tenido éxito en demostrar el valor de los datos sobre la inversión en investigación y capacidad en los últimos 20 años…</a:t>
            </a:r>
          </a:p>
          <a:p>
            <a:pPr marL="342900" marR="3175" indent="-342900" algn="just">
              <a:buFont typeface="Symbol" panose="05050102010706020507" pitchFamily="18" charset="2"/>
              <a:buChar char=""/>
            </a:pPr>
            <a:r>
              <a:rPr lang="es-AR" sz="2000">
                <a:solidFill>
                  <a:srgbClr val="000000"/>
                </a:solidFill>
                <a:latin typeface="Calibri"/>
                <a:ea typeface="Calibri" panose="020F0502020204030204" pitchFamily="34" charset="0"/>
                <a:cs typeface="Calibri"/>
              </a:rPr>
              <a:t>Las próximas</a:t>
            </a:r>
            <a:r>
              <a:rPr lang="es-AR" sz="2000">
                <a:solidFill>
                  <a:srgbClr val="000000"/>
                </a:solidFill>
                <a:effectLst/>
                <a:latin typeface="Calibri"/>
                <a:ea typeface="Calibri" panose="020F0502020204030204" pitchFamily="34" charset="0"/>
                <a:cs typeface="Calibri"/>
              </a:rPr>
              <a:t> fases de la evolución </a:t>
            </a:r>
            <a:r>
              <a:rPr lang="es-AR" sz="2000">
                <a:solidFill>
                  <a:srgbClr val="000000"/>
                </a:solidFill>
                <a:latin typeface="Calibri"/>
                <a:ea typeface="Calibri" panose="020F0502020204030204" pitchFamily="34" charset="0"/>
                <a:cs typeface="Calibri"/>
              </a:rPr>
              <a:t>del programa ASTI deben debatirse con las partes interesadas.</a:t>
            </a:r>
          </a:p>
          <a:p>
            <a:pPr marL="342900" marR="3175" indent="-342900" algn="just">
              <a:buFont typeface="Symbol" panose="05050102010706020507" pitchFamily="18" charset="2"/>
              <a:buChar char=""/>
            </a:pPr>
            <a:r>
              <a:rPr lang="es-AR" sz="2000">
                <a:solidFill>
                  <a:srgbClr val="000000"/>
                </a:solidFill>
                <a:latin typeface="Calibri"/>
                <a:ea typeface="Calibri" panose="020F0502020204030204" pitchFamily="34" charset="0"/>
                <a:cs typeface="Calibri"/>
              </a:rPr>
              <a:t>Una subvención para proyectos de tres años</a:t>
            </a:r>
            <a:r>
              <a:rPr lang="es-AR" sz="2000">
                <a:solidFill>
                  <a:srgbClr val="000000"/>
                </a:solidFill>
                <a:effectLst/>
                <a:latin typeface="Calibri"/>
                <a:ea typeface="Calibri" panose="020F0502020204030204" pitchFamily="34" charset="0"/>
                <a:cs typeface="Calibri"/>
              </a:rPr>
              <a:t> </a:t>
            </a:r>
            <a:r>
              <a:rPr lang="es-AR" sz="2000">
                <a:solidFill>
                  <a:srgbClr val="000000"/>
                </a:solidFill>
                <a:latin typeface="Calibri"/>
                <a:ea typeface="Calibri" panose="020F0502020204030204" pitchFamily="34" charset="0"/>
                <a:cs typeface="Calibri"/>
              </a:rPr>
              <a:t>destinada a</a:t>
            </a:r>
            <a:r>
              <a:rPr lang="es-AR" sz="2000">
                <a:solidFill>
                  <a:srgbClr val="000000"/>
                </a:solidFill>
                <a:effectLst/>
                <a:latin typeface="Calibri"/>
                <a:ea typeface="Calibri" panose="020F0502020204030204" pitchFamily="34" charset="0"/>
                <a:cs typeface="Calibri"/>
              </a:rPr>
              <a:t> </a:t>
            </a:r>
            <a:r>
              <a:rPr lang="es-AR" sz="2000">
                <a:solidFill>
                  <a:srgbClr val="000000"/>
                </a:solidFill>
                <a:latin typeface="Calibri"/>
                <a:ea typeface="Calibri" panose="020F0502020204030204" pitchFamily="34" charset="0"/>
                <a:cs typeface="Calibri"/>
              </a:rPr>
              <a:t>la institucionalización</a:t>
            </a:r>
            <a:r>
              <a:rPr lang="es-AR" sz="2000">
                <a:solidFill>
                  <a:srgbClr val="000000"/>
                </a:solidFill>
                <a:effectLst/>
                <a:latin typeface="Calibri"/>
                <a:ea typeface="Calibri" panose="020F0502020204030204" pitchFamily="34" charset="0"/>
                <a:cs typeface="Calibri"/>
              </a:rPr>
              <a:t> </a:t>
            </a:r>
            <a:r>
              <a:rPr lang="es-AR" sz="2000">
                <a:solidFill>
                  <a:srgbClr val="000000"/>
                </a:solidFill>
                <a:latin typeface="Calibri"/>
                <a:ea typeface="Calibri" panose="020F0502020204030204" pitchFamily="34" charset="0"/>
                <a:cs typeface="Calibri"/>
              </a:rPr>
              <a:t>y sostenibilidad </a:t>
            </a:r>
            <a:r>
              <a:rPr lang="es-AR" sz="2000">
                <a:solidFill>
                  <a:srgbClr val="000000"/>
                </a:solidFill>
                <a:effectLst/>
                <a:latin typeface="Calibri"/>
                <a:ea typeface="Calibri" panose="020F0502020204030204" pitchFamily="34" charset="0"/>
                <a:cs typeface="Calibri"/>
              </a:rPr>
              <a:t>del programa está apoyando actualmente la transición de ASTI del IFPRI a la FAO.</a:t>
            </a:r>
          </a:p>
          <a:p>
            <a:pPr marL="342900" marR="3175" lvl="0" indent="-342900" algn="just">
              <a:spcAft>
                <a:spcPts val="825"/>
              </a:spcAft>
              <a:buFont typeface="Symbol" panose="05050102010706020507" pitchFamily="18" charset="2"/>
              <a:buChar char=""/>
            </a:pPr>
            <a:r>
              <a:rPr lang="es-AR" sz="2000">
                <a:solidFill>
                  <a:srgbClr val="000000"/>
                </a:solidFill>
                <a:effectLst/>
                <a:latin typeface="Calibri" panose="020F0502020204030204" pitchFamily="34" charset="0"/>
                <a:ea typeface="Calibri" panose="020F0502020204030204" pitchFamily="34" charset="0"/>
              </a:rPr>
              <a:t>Este proceso de transición, y una asociación ampliada en torno a ASTI, brinda la oportunidad de aprovechar las capacidades de nuestros socios, examinar las posibilidades de integrar ASTI en el sistema formal de presentación de informes de las Naciones Unidas y promover el programa de institucionalización mediante alianzas más sólidas con las instituciones regionales y nacionales.</a:t>
            </a:r>
          </a:p>
          <a:p>
            <a:pPr marL="342900" marR="3175" indent="-342900" algn="just">
              <a:spcAft>
                <a:spcPts val="825"/>
              </a:spcAft>
              <a:buFont typeface="Symbol" panose="05050102010706020507" pitchFamily="18" charset="2"/>
              <a:buChar char=""/>
            </a:pPr>
            <a:endParaRPr lang="en-US" sz="2000" kern="100">
              <a:solidFill>
                <a:srgbClr val="000000"/>
              </a:solidFill>
              <a:latin typeface="Calibri" panose="020F0502020204030204" pitchFamily="34" charset="0"/>
              <a:ea typeface="Calibri" panose="020F0502020204030204" pitchFamily="34" charset="0"/>
              <a:cs typeface="Calibri"/>
            </a:endParaRPr>
          </a:p>
        </p:txBody>
      </p:sp>
      <p:sp>
        <p:nvSpPr>
          <p:cNvPr id="2" name="Content Placeholder 1">
            <a:extLst>
              <a:ext uri="{FF2B5EF4-FFF2-40B4-BE49-F238E27FC236}">
                <a16:creationId xmlns:a16="http://schemas.microsoft.com/office/drawing/2014/main" id="{ABFA1631-82AA-EC05-FDFE-4276BA2A21A1}"/>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3555196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3416" y="707970"/>
            <a:ext cx="11741536" cy="520428"/>
          </a:xfrm>
        </p:spPr>
        <p:txBody>
          <a:bodyPr vert="horz" lIns="91440" tIns="45720" rIns="91440" bIns="45720" rtlCol="0" anchor="t">
            <a:noAutofit/>
          </a:bodyPr>
          <a:lstStyle/>
          <a:p>
            <a:r>
              <a:rPr lang="es-AR" sz="3000"/>
              <a:t>5. </a:t>
            </a:r>
            <a:r>
              <a:rPr lang="es-AR" sz="3200"/>
              <a:t>Camino hacia la sostenibilidad de ASTI</a:t>
            </a:r>
          </a:p>
        </p:txBody>
      </p:sp>
      <p:sp>
        <p:nvSpPr>
          <p:cNvPr id="3" name="TextBox 2">
            <a:extLst>
              <a:ext uri="{FF2B5EF4-FFF2-40B4-BE49-F238E27FC236}">
                <a16:creationId xmlns:a16="http://schemas.microsoft.com/office/drawing/2014/main" id="{B3BED342-DCD2-0BE4-77F0-40140BCCAAC0}"/>
              </a:ext>
            </a:extLst>
          </p:cNvPr>
          <p:cNvSpPr txBox="1"/>
          <p:nvPr/>
        </p:nvSpPr>
        <p:spPr>
          <a:xfrm>
            <a:off x="356072" y="1795152"/>
            <a:ext cx="11148483" cy="4708981"/>
          </a:xfrm>
          <a:prstGeom prst="rect">
            <a:avLst/>
          </a:prstGeom>
          <a:noFill/>
        </p:spPr>
        <p:txBody>
          <a:bodyPr wrap="square" lIns="91440" tIns="45720" rIns="91440" bIns="45720" anchor="t">
            <a:spAutoFit/>
          </a:bodyPr>
          <a:lstStyle/>
          <a:p>
            <a:pPr marL="342900" marR="3175" lvl="0" indent="-342900" algn="just">
              <a:buFont typeface="Symbol" panose="05050102010706020507" pitchFamily="18" charset="2"/>
              <a:buChar char=""/>
            </a:pPr>
            <a:r>
              <a:rPr lang="es-AR" sz="2000" b="1">
                <a:solidFill>
                  <a:srgbClr val="000000"/>
                </a:solidFill>
                <a:latin typeface="Calibri"/>
                <a:ea typeface="Calibri" panose="020F0502020204030204" pitchFamily="34" charset="0"/>
                <a:cs typeface="Calibri"/>
              </a:rPr>
              <a:t>2023:</a:t>
            </a:r>
          </a:p>
          <a:p>
            <a:pPr marL="742950" marR="3175" lvl="1" indent="-285750" algn="just">
              <a:spcBef>
                <a:spcPts val="600"/>
              </a:spcBef>
              <a:spcAft>
                <a:spcPts val="600"/>
              </a:spcAft>
              <a:buFont typeface="Courier New" panose="02070309020205020404" pitchFamily="49" charset="0"/>
              <a:buChar char="o"/>
            </a:pPr>
            <a:r>
              <a:rPr lang="es-AR" sz="2000">
                <a:solidFill>
                  <a:srgbClr val="000000"/>
                </a:solidFill>
                <a:latin typeface="Calibri"/>
                <a:ea typeface="Calibri" panose="020F0502020204030204" pitchFamily="34" charset="0"/>
                <a:cs typeface="Calibri"/>
              </a:rPr>
              <a:t>Marco para el desarrollo de ATIO por la FAO en colaboración con sus asociados para incorporar el proceso de transición de ASTI del IFPRI a la FAO.</a:t>
            </a:r>
          </a:p>
          <a:p>
            <a:pPr marL="742950" marR="3175" lvl="1" indent="-285750" algn="just">
              <a:spcBef>
                <a:spcPts val="600"/>
              </a:spcBef>
              <a:spcAft>
                <a:spcPts val="600"/>
              </a:spcAft>
              <a:buFont typeface="Courier New" panose="02070309020205020404" pitchFamily="49" charset="0"/>
              <a:buChar char="o"/>
            </a:pPr>
            <a:r>
              <a:rPr lang="es-AR" sz="2000">
                <a:solidFill>
                  <a:srgbClr val="000000"/>
                </a:solidFill>
                <a:latin typeface="Calibri"/>
                <a:ea typeface="Calibri" panose="020F0502020204030204" pitchFamily="34" charset="0"/>
                <a:cs typeface="Calibri"/>
              </a:rPr>
              <a:t>Evaluación de la encuesta ASTI para la integración en ATIO, FAOSTAT y la posibilidad de ampliar la encuesta ASTI para cubrir cuestiones adicionales relacionadas con el logro de la sostenibilidad.</a:t>
            </a:r>
          </a:p>
          <a:p>
            <a:pPr marL="742950" marR="3175" lvl="1" indent="-285750" algn="just">
              <a:spcBef>
                <a:spcPts val="600"/>
              </a:spcBef>
              <a:spcAft>
                <a:spcPts val="600"/>
              </a:spcAft>
              <a:buFont typeface="Courier New" panose="02070309020205020404" pitchFamily="49" charset="0"/>
              <a:buChar char="o"/>
            </a:pPr>
            <a:r>
              <a:rPr lang="es-AR" sz="2000">
                <a:solidFill>
                  <a:srgbClr val="000000"/>
                </a:solidFill>
                <a:latin typeface="Calibri"/>
                <a:ea typeface="Calibri" panose="020F0502020204030204" pitchFamily="34" charset="0"/>
                <a:cs typeface="Calibri"/>
              </a:rPr>
              <a:t>Planificación para la integración de ASTI en FAOSTAT y el panel de control de STI.</a:t>
            </a:r>
          </a:p>
          <a:p>
            <a:pPr marL="342900" marR="3175" lvl="0" indent="-342900" algn="just">
              <a:buFont typeface="Symbol" panose="05050102010706020507" pitchFamily="18" charset="2"/>
              <a:buChar char=""/>
            </a:pPr>
            <a:r>
              <a:rPr lang="es-AR" sz="2000" b="1">
                <a:solidFill>
                  <a:srgbClr val="000000"/>
                </a:solidFill>
                <a:latin typeface="Calibri" panose="020F0502020204030204" pitchFamily="34" charset="0"/>
                <a:ea typeface="Calibri" panose="020F0502020204030204" pitchFamily="34" charset="0"/>
              </a:rPr>
              <a:t>2024: </a:t>
            </a:r>
          </a:p>
          <a:p>
            <a:pPr marL="742950" marR="3175" lvl="1" indent="-285750" algn="just">
              <a:spcBef>
                <a:spcPts val="600"/>
              </a:spcBef>
              <a:spcAft>
                <a:spcPts val="600"/>
              </a:spcAft>
              <a:buFont typeface="Courier New" panose="02070309020205020404" pitchFamily="49" charset="0"/>
              <a:buChar char="o"/>
            </a:pPr>
            <a:r>
              <a:rPr lang="es-AR" sz="2000">
                <a:solidFill>
                  <a:srgbClr val="000000"/>
                </a:solidFill>
                <a:latin typeface="Calibri"/>
                <a:ea typeface="Calibri" panose="020F0502020204030204" pitchFamily="34" charset="0"/>
                <a:cs typeface="Calibri"/>
              </a:rPr>
              <a:t>Piloto de la nueva metodología de encuesta ASTI en 11 países.</a:t>
            </a:r>
          </a:p>
          <a:p>
            <a:pPr marL="742950" marR="3175" lvl="1" indent="-285750" algn="just">
              <a:spcBef>
                <a:spcPts val="600"/>
              </a:spcBef>
              <a:spcAft>
                <a:spcPts val="600"/>
              </a:spcAft>
              <a:buFont typeface="Courier New" panose="02070309020205020404" pitchFamily="49" charset="0"/>
              <a:buChar char="o"/>
            </a:pPr>
            <a:r>
              <a:rPr lang="es-AR" sz="2000">
                <a:solidFill>
                  <a:srgbClr val="000000"/>
                </a:solidFill>
                <a:latin typeface="Calibri"/>
                <a:ea typeface="Calibri" panose="020F0502020204030204" pitchFamily="34" charset="0"/>
                <a:cs typeface="Calibri"/>
              </a:rPr>
              <a:t>Examen de los resultados de la metodología y los cuestionarios de las encuestas, a fin de formular recomendaciones en un informe sobre la experiencia adquirida.</a:t>
            </a:r>
          </a:p>
          <a:p>
            <a:pPr marL="742950" marR="3175" lvl="1" indent="-285750" algn="just">
              <a:spcBef>
                <a:spcPts val="600"/>
              </a:spcBef>
              <a:spcAft>
                <a:spcPts val="600"/>
              </a:spcAft>
              <a:buFont typeface="Courier New" panose="02070309020205020404" pitchFamily="49" charset="0"/>
              <a:buChar char="o"/>
            </a:pPr>
            <a:r>
              <a:rPr lang="es-AR" sz="2000">
                <a:solidFill>
                  <a:srgbClr val="000000"/>
                </a:solidFill>
                <a:latin typeface="Calibri"/>
                <a:ea typeface="Calibri" panose="020F0502020204030204" pitchFamily="34" charset="0"/>
                <a:cs typeface="Calibri"/>
              </a:rPr>
              <a:t>Institucionalización de ASTI a nivel nacional e internacional.</a:t>
            </a:r>
          </a:p>
          <a:p>
            <a:pPr marR="3175" algn="just"/>
            <a:endParaRPr lang="en-US" sz="2000" kern="100">
              <a:latin typeface="Calibri"/>
              <a:cs typeface="Calibri"/>
            </a:endParaRPr>
          </a:p>
        </p:txBody>
      </p:sp>
      <p:sp>
        <p:nvSpPr>
          <p:cNvPr id="5" name="TextBox 4">
            <a:extLst>
              <a:ext uri="{FF2B5EF4-FFF2-40B4-BE49-F238E27FC236}">
                <a16:creationId xmlns:a16="http://schemas.microsoft.com/office/drawing/2014/main" id="{C3C98A69-A7DF-4E2E-CBAE-F7A9A3A0DB2F}"/>
              </a:ext>
            </a:extLst>
          </p:cNvPr>
          <p:cNvSpPr txBox="1"/>
          <p:nvPr/>
        </p:nvSpPr>
        <p:spPr>
          <a:xfrm>
            <a:off x="730250" y="1333487"/>
            <a:ext cx="6974416" cy="461665"/>
          </a:xfrm>
          <a:prstGeom prst="rect">
            <a:avLst/>
          </a:prstGeom>
          <a:noFill/>
        </p:spPr>
        <p:txBody>
          <a:bodyPr wrap="square">
            <a:spAutoFit/>
          </a:bodyPr>
          <a:lstStyle/>
          <a:p>
            <a:r>
              <a:rPr lang="es-AR" sz="2400" b="1" i="1">
                <a:solidFill>
                  <a:srgbClr val="005C86"/>
                </a:solidFill>
                <a:latin typeface="Calibri" panose="020F0502020204030204" pitchFamily="34" charset="0"/>
                <a:ea typeface="Calibri" panose="020F0502020204030204" pitchFamily="34" charset="0"/>
              </a:rPr>
              <a:t>Cronología del proceso de transición de ASTI e hitos</a:t>
            </a:r>
          </a:p>
        </p:txBody>
      </p:sp>
      <p:sp>
        <p:nvSpPr>
          <p:cNvPr id="2" name="Content Placeholder 1">
            <a:extLst>
              <a:ext uri="{FF2B5EF4-FFF2-40B4-BE49-F238E27FC236}">
                <a16:creationId xmlns:a16="http://schemas.microsoft.com/office/drawing/2014/main" id="{8D868A43-708A-2F25-61A6-DA0098A01F89}"/>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370051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BED342-DCD2-0BE4-77F0-40140BCCAAC0}"/>
              </a:ext>
            </a:extLst>
          </p:cNvPr>
          <p:cNvSpPr txBox="1"/>
          <p:nvPr/>
        </p:nvSpPr>
        <p:spPr>
          <a:xfrm>
            <a:off x="425450" y="1839714"/>
            <a:ext cx="11106151" cy="3939540"/>
          </a:xfrm>
          <a:prstGeom prst="rect">
            <a:avLst/>
          </a:prstGeom>
          <a:noFill/>
        </p:spPr>
        <p:txBody>
          <a:bodyPr wrap="square" lIns="91440" tIns="45720" rIns="91440" bIns="45720" anchor="t">
            <a:spAutoFit/>
          </a:bodyPr>
          <a:lstStyle/>
          <a:p>
            <a:pPr marL="342900" marR="3175" lvl="0" indent="-342900" algn="just">
              <a:buFont typeface="Symbol" panose="05050102010706020507" pitchFamily="18" charset="2"/>
              <a:buChar char=""/>
            </a:pPr>
            <a:r>
              <a:rPr lang="es-AR" sz="2000" b="1">
                <a:solidFill>
                  <a:srgbClr val="000000"/>
                </a:solidFill>
                <a:latin typeface="Calibri"/>
                <a:ea typeface="Calibri" panose="020F0502020204030204" pitchFamily="34" charset="0"/>
                <a:cs typeface="Calibri"/>
              </a:rPr>
              <a:t>2025:</a:t>
            </a:r>
          </a:p>
          <a:p>
            <a:pPr marL="742950" marR="3175" lvl="1" indent="-285750" algn="just">
              <a:spcBef>
                <a:spcPts val="600"/>
              </a:spcBef>
              <a:spcAft>
                <a:spcPts val="600"/>
              </a:spcAft>
              <a:buFont typeface="Courier New" panose="02070309020205020404" pitchFamily="49" charset="0"/>
              <a:buChar char="o"/>
            </a:pPr>
            <a:r>
              <a:rPr lang="es-AR" sz="2000">
                <a:solidFill>
                  <a:srgbClr val="000000"/>
                </a:solidFill>
                <a:latin typeface="Calibri"/>
                <a:ea typeface="Calibri" panose="020F0502020204030204" pitchFamily="34" charset="0"/>
                <a:cs typeface="Calibri"/>
              </a:rPr>
              <a:t>Puesta en marcha de la encuesta ASTI, con algunas rondas anuales periódicas de recopilación de datos en todos los países a través del mecanismo oficial del Sistema Nacional de Estadística, facilitado por la FAO y el Organismo Nacional de Estadística (NSO).</a:t>
            </a:r>
          </a:p>
          <a:p>
            <a:pPr marL="742950" marR="3175" lvl="1" indent="-285750" algn="just">
              <a:spcBef>
                <a:spcPts val="600"/>
              </a:spcBef>
              <a:spcAft>
                <a:spcPts val="600"/>
              </a:spcAft>
              <a:buFont typeface="Courier New" panose="02070309020205020404" pitchFamily="49" charset="0"/>
              <a:buChar char="o"/>
            </a:pPr>
            <a:r>
              <a:rPr lang="es-AR" sz="2000">
                <a:solidFill>
                  <a:srgbClr val="000000"/>
                </a:solidFill>
                <a:latin typeface="Calibri"/>
                <a:ea typeface="Calibri" panose="020F0502020204030204" pitchFamily="34" charset="0"/>
                <a:cs typeface="Calibri"/>
              </a:rPr>
              <a:t>Puesta en marcha de la encuesta ASTI para datos que requieran su recopilación anualmente pero que pueden recopilarse retrospectivamente.</a:t>
            </a:r>
          </a:p>
          <a:p>
            <a:pPr marL="742950" marR="3175" lvl="1" indent="-285750" algn="just">
              <a:spcBef>
                <a:spcPts val="600"/>
              </a:spcBef>
              <a:spcAft>
                <a:spcPts val="600"/>
              </a:spcAft>
              <a:buFont typeface="Courier New" panose="02070309020205020404" pitchFamily="49" charset="0"/>
              <a:buChar char="o"/>
            </a:pPr>
            <a:r>
              <a:rPr lang="es-AR" sz="2000">
                <a:solidFill>
                  <a:srgbClr val="000000"/>
                </a:solidFill>
                <a:latin typeface="Calibri"/>
                <a:ea typeface="Calibri" panose="020F0502020204030204" pitchFamily="34" charset="0"/>
                <a:cs typeface="Calibri"/>
              </a:rPr>
              <a:t>Establecimiento de una comunidad de prácticas ASTI para examinar y estudiar la ampliación de la recopilación de datos ASTI, una mayor integración en los mecanismos oficiales de presentación de informes y la complementariedad con las evaluaciones de las actividades de investigación y desarrollo.</a:t>
            </a:r>
          </a:p>
          <a:p>
            <a:pPr marL="742950" marR="3175" lvl="1" indent="-285750" algn="just">
              <a:spcAft>
                <a:spcPts val="825"/>
              </a:spcAft>
              <a:buFont typeface="Courier New" panose="02070309020205020404" pitchFamily="49" charset="0"/>
              <a:buChar char="o"/>
            </a:pPr>
            <a:endParaRPr lang="en-US" sz="2000" kern="100">
              <a:solidFill>
                <a:srgbClr val="000000"/>
              </a:solidFill>
              <a:latin typeface="Calibri" panose="020F0502020204030204" pitchFamily="34" charset="0"/>
              <a:ea typeface="Calibri" panose="020F0502020204030204" pitchFamily="34" charset="0"/>
              <a:cs typeface="Calibri"/>
            </a:endParaRPr>
          </a:p>
        </p:txBody>
      </p:sp>
      <p:sp>
        <p:nvSpPr>
          <p:cNvPr id="7" name="Text Placeholder 3">
            <a:extLst>
              <a:ext uri="{FF2B5EF4-FFF2-40B4-BE49-F238E27FC236}">
                <a16:creationId xmlns:a16="http://schemas.microsoft.com/office/drawing/2014/main" id="{9B2466B3-0813-FC21-D012-C8D502F7E316}"/>
              </a:ext>
            </a:extLst>
          </p:cNvPr>
          <p:cNvSpPr>
            <a:spLocks noGrp="1"/>
          </p:cNvSpPr>
          <p:nvPr>
            <p:ph type="body" sz="quarter" idx="13"/>
          </p:nvPr>
        </p:nvSpPr>
        <p:spPr>
          <a:xfrm>
            <a:off x="203416" y="707970"/>
            <a:ext cx="11741536" cy="520428"/>
          </a:xfrm>
        </p:spPr>
        <p:txBody>
          <a:bodyPr vert="horz" lIns="91440" tIns="45720" rIns="91440" bIns="45720" rtlCol="0" anchor="t">
            <a:noAutofit/>
          </a:bodyPr>
          <a:lstStyle/>
          <a:p>
            <a:r>
              <a:rPr lang="es-AR" sz="3000"/>
              <a:t>5. </a:t>
            </a:r>
            <a:r>
              <a:rPr lang="es-AR" sz="3200"/>
              <a:t>Camino hacia la sostenibilidad de ASTI</a:t>
            </a:r>
          </a:p>
        </p:txBody>
      </p:sp>
      <p:sp>
        <p:nvSpPr>
          <p:cNvPr id="8" name="TextBox 7">
            <a:extLst>
              <a:ext uri="{FF2B5EF4-FFF2-40B4-BE49-F238E27FC236}">
                <a16:creationId xmlns:a16="http://schemas.microsoft.com/office/drawing/2014/main" id="{9AE38F5C-5799-64B7-5D36-CC34822B8D17}"/>
              </a:ext>
            </a:extLst>
          </p:cNvPr>
          <p:cNvSpPr txBox="1"/>
          <p:nvPr/>
        </p:nvSpPr>
        <p:spPr>
          <a:xfrm>
            <a:off x="730250" y="1333487"/>
            <a:ext cx="6974416" cy="461665"/>
          </a:xfrm>
          <a:prstGeom prst="rect">
            <a:avLst/>
          </a:prstGeom>
          <a:noFill/>
        </p:spPr>
        <p:txBody>
          <a:bodyPr wrap="square">
            <a:spAutoFit/>
          </a:bodyPr>
          <a:lstStyle/>
          <a:p>
            <a:r>
              <a:rPr lang="es-AR" sz="2400" b="1" i="1">
                <a:solidFill>
                  <a:srgbClr val="005C86"/>
                </a:solidFill>
                <a:latin typeface="Calibri" panose="020F0502020204030204" pitchFamily="34" charset="0"/>
                <a:ea typeface="Calibri" panose="020F0502020204030204" pitchFamily="34" charset="0"/>
              </a:rPr>
              <a:t>Cronología del proceso de transición de ASTI e hitos</a:t>
            </a:r>
          </a:p>
        </p:txBody>
      </p:sp>
      <p:sp>
        <p:nvSpPr>
          <p:cNvPr id="2" name="Content Placeholder 1">
            <a:extLst>
              <a:ext uri="{FF2B5EF4-FFF2-40B4-BE49-F238E27FC236}">
                <a16:creationId xmlns:a16="http://schemas.microsoft.com/office/drawing/2014/main" id="{545917CC-343D-F7B5-891A-14C9C56C020A}"/>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3951596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AB4C4F3-D9FE-3DE9-5FC6-7290256FA56D}"/>
              </a:ext>
            </a:extLst>
          </p:cNvPr>
          <p:cNvGrpSpPr/>
          <p:nvPr/>
        </p:nvGrpSpPr>
        <p:grpSpPr>
          <a:xfrm>
            <a:off x="611462" y="1619387"/>
            <a:ext cx="10824710" cy="4329515"/>
            <a:chOff x="319596" y="2015231"/>
            <a:chExt cx="10855018" cy="4329515"/>
          </a:xfrm>
        </p:grpSpPr>
        <p:sp>
          <p:nvSpPr>
            <p:cNvPr id="8" name="Rectangle 7">
              <a:extLst>
                <a:ext uri="{FF2B5EF4-FFF2-40B4-BE49-F238E27FC236}">
                  <a16:creationId xmlns:a16="http://schemas.microsoft.com/office/drawing/2014/main" id="{DC5884DE-E7C2-B8CF-1757-608C7DB59F28}"/>
                </a:ext>
              </a:extLst>
            </p:cNvPr>
            <p:cNvSpPr/>
            <p:nvPr/>
          </p:nvSpPr>
          <p:spPr>
            <a:xfrm>
              <a:off x="319596" y="2015231"/>
              <a:ext cx="4163627" cy="1325563"/>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AR" b="1"/>
                <a:t>Flujo de trabajo 1</a:t>
              </a:r>
              <a:br>
                <a:rPr lang="es-AR" b="1"/>
              </a:br>
              <a:r>
                <a:rPr lang="es-AR"/>
                <a:t>Evaluar el alcance, la cobertura, la metodología, los resultados y los mecanismos operativos de ASTI </a:t>
              </a:r>
            </a:p>
          </p:txBody>
        </p:sp>
        <p:sp>
          <p:nvSpPr>
            <p:cNvPr id="9" name="Rectangle 8">
              <a:extLst>
                <a:ext uri="{FF2B5EF4-FFF2-40B4-BE49-F238E27FC236}">
                  <a16:creationId xmlns:a16="http://schemas.microsoft.com/office/drawing/2014/main" id="{D916382B-2CBA-231A-CABE-94E8ECB02672}"/>
                </a:ext>
              </a:extLst>
            </p:cNvPr>
            <p:cNvSpPr/>
            <p:nvPr/>
          </p:nvSpPr>
          <p:spPr>
            <a:xfrm>
              <a:off x="319596" y="3517207"/>
              <a:ext cx="4163627" cy="1325563"/>
            </a:xfrm>
            <a:prstGeom prst="rect">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AR" b="1"/>
                <a:t>Flujo de trabajo 2</a:t>
              </a:r>
              <a:br>
                <a:rPr lang="es-AR" b="1"/>
              </a:br>
              <a:r>
                <a:rPr lang="es-AR"/>
                <a:t>Evaluar los casos de uso potenciales y los temas de expansión de ASTI</a:t>
              </a:r>
            </a:p>
          </p:txBody>
        </p:sp>
        <p:sp>
          <p:nvSpPr>
            <p:cNvPr id="10" name="Rectangle 9">
              <a:extLst>
                <a:ext uri="{FF2B5EF4-FFF2-40B4-BE49-F238E27FC236}">
                  <a16:creationId xmlns:a16="http://schemas.microsoft.com/office/drawing/2014/main" id="{FCD45AAF-1A58-9FE5-86B8-B9120C33D15E}"/>
                </a:ext>
              </a:extLst>
            </p:cNvPr>
            <p:cNvSpPr/>
            <p:nvPr/>
          </p:nvSpPr>
          <p:spPr>
            <a:xfrm>
              <a:off x="319596" y="5019183"/>
              <a:ext cx="4163627" cy="1325563"/>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r>
                <a:rPr lang="es-AR"/>
              </a:br>
              <a:r>
                <a:rPr lang="es-AR" b="1"/>
                <a:t>Flujo de trabajo 3</a:t>
              </a:r>
              <a:br>
                <a:rPr lang="es-AR" b="1"/>
              </a:br>
              <a:r>
                <a:rPr lang="es-AR"/>
                <a:t>Integración de ASTI en el marco de la FAO</a:t>
              </a:r>
              <a:br>
                <a:rPr lang="es-AR"/>
              </a:br>
              <a:endParaRPr lang="es-AR"/>
            </a:p>
          </p:txBody>
        </p:sp>
        <p:sp>
          <p:nvSpPr>
            <p:cNvPr id="11" name="Rectangle 10">
              <a:extLst>
                <a:ext uri="{FF2B5EF4-FFF2-40B4-BE49-F238E27FC236}">
                  <a16:creationId xmlns:a16="http://schemas.microsoft.com/office/drawing/2014/main" id="{CEEE5550-C20A-C9E9-5C98-3145FE97B230}"/>
                </a:ext>
              </a:extLst>
            </p:cNvPr>
            <p:cNvSpPr/>
            <p:nvPr/>
          </p:nvSpPr>
          <p:spPr>
            <a:xfrm>
              <a:off x="6418556" y="2634411"/>
              <a:ext cx="4756058" cy="2757259"/>
            </a:xfrm>
            <a:prstGeom prst="rect">
              <a:avLst/>
            </a:prstGeom>
            <a:solidFill>
              <a:srgbClr val="005C86"/>
            </a:soli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spcBef>
                  <a:spcPct val="0"/>
                </a:spcBef>
              </a:pPr>
              <a:r>
                <a:rPr lang="es-AR" b="1"/>
                <a:t> </a:t>
              </a:r>
              <a:r>
                <a:rPr lang="es-AR" sz="2000" b="1"/>
                <a:t>    </a:t>
              </a:r>
              <a:r>
                <a:rPr lang="es-AR" sz="3200" b="1"/>
                <a:t>Productos</a:t>
              </a:r>
              <a:br>
                <a:rPr lang="es-AR" sz="2000"/>
              </a:br>
              <a:endParaRPr lang="es-AR" sz="2000"/>
            </a:p>
            <a:p>
              <a:pPr marL="285750" indent="-285750">
                <a:buFont typeface="Arial" panose="020B0604020202020204" pitchFamily="34" charset="0"/>
                <a:buChar char="•"/>
              </a:pPr>
              <a:r>
                <a:rPr lang="es-AR" sz="2000"/>
                <a:t>Evaluación integral de ASTI</a:t>
              </a:r>
            </a:p>
            <a:p>
              <a:pPr marL="285750" indent="-285750">
                <a:buFont typeface="Arial" panose="020B0604020202020204" pitchFamily="34" charset="0"/>
                <a:buChar char="•"/>
              </a:pPr>
              <a:r>
                <a:rPr lang="es-AR" sz="2000"/>
                <a:t>Identificar e implementar áreas de mejora</a:t>
              </a:r>
            </a:p>
            <a:p>
              <a:pPr marL="285750" indent="-285750">
                <a:buFont typeface="Arial" panose="020B0604020202020204" pitchFamily="34" charset="0"/>
                <a:buChar char="•"/>
              </a:pPr>
              <a:r>
                <a:rPr lang="es-AR" sz="2000"/>
                <a:t>Establecer una hoja de ruta clara para la integración en la FAO</a:t>
              </a:r>
            </a:p>
          </p:txBody>
        </p:sp>
        <p:sp>
          <p:nvSpPr>
            <p:cNvPr id="12" name="Arrow: Right 11">
              <a:extLst>
                <a:ext uri="{FF2B5EF4-FFF2-40B4-BE49-F238E27FC236}">
                  <a16:creationId xmlns:a16="http://schemas.microsoft.com/office/drawing/2014/main" id="{21D99F73-D59D-C9AC-93C5-71454B97A0F4}"/>
                </a:ext>
              </a:extLst>
            </p:cNvPr>
            <p:cNvSpPr/>
            <p:nvPr/>
          </p:nvSpPr>
          <p:spPr>
            <a:xfrm>
              <a:off x="4724400" y="3870425"/>
              <a:ext cx="1371600" cy="619125"/>
            </a:xfrm>
            <a:prstGeom prst="right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9A654ED-25B7-D146-4574-88463DE1D7A4}"/>
                </a:ext>
              </a:extLst>
            </p:cNvPr>
            <p:cNvSpPr/>
            <p:nvPr/>
          </p:nvSpPr>
          <p:spPr>
            <a:xfrm rot="19800000">
              <a:off x="4776519" y="5232400"/>
              <a:ext cx="1371600" cy="619125"/>
            </a:xfrm>
            <a:prstGeom prst="right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A919F12-BED0-8F2F-F761-06DE5757A6CD}"/>
                </a:ext>
              </a:extLst>
            </p:cNvPr>
            <p:cNvSpPr/>
            <p:nvPr/>
          </p:nvSpPr>
          <p:spPr>
            <a:xfrm rot="1800000">
              <a:off x="4753659" y="2508449"/>
              <a:ext cx="1371600" cy="619125"/>
            </a:xfrm>
            <a:prstGeom prst="right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3">
            <a:extLst>
              <a:ext uri="{FF2B5EF4-FFF2-40B4-BE49-F238E27FC236}">
                <a16:creationId xmlns:a16="http://schemas.microsoft.com/office/drawing/2014/main" id="{B85F557C-E131-FE9B-0645-21434564F96F}"/>
              </a:ext>
            </a:extLst>
          </p:cNvPr>
          <p:cNvSpPr txBox="1">
            <a:spLocks/>
          </p:cNvSpPr>
          <p:nvPr/>
        </p:nvSpPr>
        <p:spPr>
          <a:xfrm>
            <a:off x="283626" y="520812"/>
            <a:ext cx="11741536" cy="78779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3000"/>
              <a:t>5. </a:t>
            </a:r>
            <a:r>
              <a:rPr lang="es-AR"/>
              <a:t>Camino hacia la sostenibilidad de ASTI</a:t>
            </a:r>
          </a:p>
          <a:p>
            <a:r>
              <a:rPr lang="es-AR" sz="2200">
                <a:cs typeface="Calibri"/>
              </a:rPr>
              <a:t>  Evaluación integral de ASTI</a:t>
            </a:r>
          </a:p>
        </p:txBody>
      </p:sp>
      <p:sp>
        <p:nvSpPr>
          <p:cNvPr id="2" name="Content Placeholder 1">
            <a:extLst>
              <a:ext uri="{FF2B5EF4-FFF2-40B4-BE49-F238E27FC236}">
                <a16:creationId xmlns:a16="http://schemas.microsoft.com/office/drawing/2014/main" id="{53549D95-3FF0-1070-9BCC-FCF6C3E50C07}"/>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2511859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Immagine che contiene aria aperta, erba, persona, verde&#10;&#10;Descrizione generata automaticamente">
            <a:extLst>
              <a:ext uri="{FF2B5EF4-FFF2-40B4-BE49-F238E27FC236}">
                <a16:creationId xmlns:a16="http://schemas.microsoft.com/office/drawing/2014/main" id="{68B65CE8-AA31-6D2B-A5C4-46B6CE50226C}"/>
              </a:ext>
            </a:extLst>
          </p:cNvPr>
          <p:cNvPicPr>
            <a:picLocks noChangeAspect="1"/>
          </p:cNvPicPr>
          <p:nvPr/>
        </p:nvPicPr>
        <p:blipFill rotWithShape="1">
          <a:blip r:embed="rId3" cstate="screen">
            <a:alphaModFix amt="98000"/>
            <a:extLst>
              <a:ext uri="{BEBA8EAE-BF5A-486C-A8C5-ECC9F3942E4B}">
                <a14:imgProps xmlns:a14="http://schemas.microsoft.com/office/drawing/2010/main">
                  <a14:imgLayer r:embed="rId4">
                    <a14:imgEffect>
                      <a14:saturation sat="158000"/>
                    </a14:imgEffect>
                    <a14:imgEffect>
                      <a14:brightnessContrast bright="-12000" contrast="-13000"/>
                    </a14:imgEffect>
                  </a14:imgLayer>
                </a14:imgProps>
              </a:ext>
              <a:ext uri="{28A0092B-C50C-407E-A947-70E740481C1C}">
                <a14:useLocalDpi xmlns:a14="http://schemas.microsoft.com/office/drawing/2010/main"/>
              </a:ext>
            </a:extLst>
          </a:blip>
          <a:srcRect r="-83" b="10831"/>
          <a:stretch/>
        </p:blipFill>
        <p:spPr>
          <a:xfrm>
            <a:off x="0" y="0"/>
            <a:ext cx="12191877" cy="6204359"/>
          </a:xfrm>
          <a:prstGeom prst="rect">
            <a:avLst/>
          </a:prstGeom>
        </p:spPr>
      </p:pic>
      <p:sp>
        <p:nvSpPr>
          <p:cNvPr id="5" name="Title 1">
            <a:extLst>
              <a:ext uri="{FF2B5EF4-FFF2-40B4-BE49-F238E27FC236}">
                <a16:creationId xmlns:a16="http://schemas.microsoft.com/office/drawing/2014/main" id="{A3869A5C-6C22-B449-A8B3-33D2FBEBFE3A}"/>
              </a:ext>
            </a:extLst>
          </p:cNvPr>
          <p:cNvSpPr txBox="1">
            <a:spLocks/>
          </p:cNvSpPr>
          <p:nvPr/>
        </p:nvSpPr>
        <p:spPr>
          <a:xfrm>
            <a:off x="322080" y="113188"/>
            <a:ext cx="10369840" cy="18432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6000" b="1">
                <a:solidFill>
                  <a:schemeClr val="bg1"/>
                </a:solidFill>
                <a:latin typeface="Montserrat"/>
              </a:rPr>
              <a:t>¡Muchas gracias!</a:t>
            </a:r>
          </a:p>
        </p:txBody>
      </p:sp>
    </p:spTree>
    <p:extLst>
      <p:ext uri="{BB962C8B-B14F-4D97-AF65-F5344CB8AC3E}">
        <p14:creationId xmlns:p14="http://schemas.microsoft.com/office/powerpoint/2010/main" val="14248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persona, aria aperta, vestiti, Viso umano&#10;&#10;Descrizione generata automaticamente">
            <a:extLst>
              <a:ext uri="{FF2B5EF4-FFF2-40B4-BE49-F238E27FC236}">
                <a16:creationId xmlns:a16="http://schemas.microsoft.com/office/drawing/2014/main" id="{F60A421C-3C06-7A40-226C-A4B5AA5B83C7}"/>
              </a:ext>
            </a:extLst>
          </p:cNvPr>
          <p:cNvPicPr>
            <a:picLocks noChangeAspect="1"/>
          </p:cNvPicPr>
          <p:nvPr/>
        </p:nvPicPr>
        <p:blipFill rotWithShape="1">
          <a:blip r:embed="rId3">
            <a:extLst>
              <a:ext uri="{28A0092B-C50C-407E-A947-70E740481C1C}">
                <a14:useLocalDpi xmlns:a14="http://schemas.microsoft.com/office/drawing/2010/main" val="0"/>
              </a:ext>
            </a:extLst>
          </a:blip>
          <a:srcRect b="9873"/>
          <a:stretch/>
        </p:blipFill>
        <p:spPr>
          <a:xfrm>
            <a:off x="0" y="539847"/>
            <a:ext cx="12192000" cy="5697668"/>
          </a:xfrm>
          <a:prstGeom prst="rect">
            <a:avLst/>
          </a:prstGeom>
        </p:spPr>
      </p:pic>
      <p:pic>
        <p:nvPicPr>
          <p:cNvPr id="5" name="Immagine 4" descr="Immagine che contiene nero, oscurità&#10;&#10;Descrizione generata automaticamente">
            <a:extLst>
              <a:ext uri="{FF2B5EF4-FFF2-40B4-BE49-F238E27FC236}">
                <a16:creationId xmlns:a16="http://schemas.microsoft.com/office/drawing/2014/main" id="{96063B09-8581-400E-31E0-8F467FAFFE76}"/>
              </a:ext>
            </a:extLst>
          </p:cNvPr>
          <p:cNvPicPr>
            <a:picLocks noChangeAspect="1"/>
          </p:cNvPicPr>
          <p:nvPr/>
        </p:nvPicPr>
        <p:blipFill rotWithShape="1">
          <a:blip r:embed="rId4">
            <a:alphaModFix amt="87000"/>
            <a:extLst>
              <a:ext uri="{28A0092B-C50C-407E-A947-70E740481C1C}">
                <a14:useLocalDpi xmlns:a14="http://schemas.microsoft.com/office/drawing/2010/main" val="0"/>
              </a:ext>
            </a:extLst>
          </a:blip>
          <a:srcRect l="81261" b="46215"/>
          <a:stretch/>
        </p:blipFill>
        <p:spPr>
          <a:xfrm>
            <a:off x="14376" y="537676"/>
            <a:ext cx="12177624" cy="5699839"/>
          </a:xfrm>
          <a:prstGeom prst="rect">
            <a:avLst/>
          </a:prstGeom>
          <a:scene3d>
            <a:camera prst="orthographicFront">
              <a:rot lat="10800000" lon="10800000" rev="0"/>
            </a:camera>
            <a:lightRig rig="threePt" dir="t"/>
          </a:scene3d>
        </p:spPr>
      </p:pic>
      <p:sp>
        <p:nvSpPr>
          <p:cNvPr id="6" name="Text Placeholder 3">
            <a:extLst>
              <a:ext uri="{FF2B5EF4-FFF2-40B4-BE49-F238E27FC236}">
                <a16:creationId xmlns:a16="http://schemas.microsoft.com/office/drawing/2014/main" id="{21CB634B-9529-C00A-4E61-6E53C7D2A75D}"/>
              </a:ext>
            </a:extLst>
          </p:cNvPr>
          <p:cNvSpPr>
            <a:spLocks noGrp="1"/>
          </p:cNvSpPr>
          <p:nvPr/>
        </p:nvSpPr>
        <p:spPr>
          <a:xfrm>
            <a:off x="348485" y="620485"/>
            <a:ext cx="10763923" cy="84050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3600">
                <a:solidFill>
                  <a:schemeClr val="accent5">
                    <a:lumMod val="75000"/>
                  </a:schemeClr>
                </a:solidFill>
                <a:latin typeface="Montserrat Black"/>
              </a:rPr>
              <a:t>Agenda</a:t>
            </a:r>
            <a:r>
              <a:rPr lang="es-AR" sz="3600">
                <a:solidFill>
                  <a:srgbClr val="ED7D31"/>
                </a:solidFill>
                <a:latin typeface="Montserrat Black"/>
              </a:rPr>
              <a:t>  </a:t>
            </a:r>
          </a:p>
        </p:txBody>
      </p:sp>
      <p:sp>
        <p:nvSpPr>
          <p:cNvPr id="7" name="TextBox 4">
            <a:extLst>
              <a:ext uri="{FF2B5EF4-FFF2-40B4-BE49-F238E27FC236}">
                <a16:creationId xmlns:a16="http://schemas.microsoft.com/office/drawing/2014/main" id="{329C2BAE-AA30-2DEF-D2B3-6631A78FEC2B}"/>
              </a:ext>
            </a:extLst>
          </p:cNvPr>
          <p:cNvSpPr txBox="1"/>
          <p:nvPr/>
        </p:nvSpPr>
        <p:spPr>
          <a:xfrm>
            <a:off x="270492" y="1202381"/>
            <a:ext cx="6697809" cy="49244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Bef>
                <a:spcPts val="1000"/>
              </a:spcBef>
              <a:spcAft>
                <a:spcPts val="600"/>
              </a:spcAft>
              <a:buAutoNum type="arabicPeriod"/>
            </a:pPr>
            <a:r>
              <a:rPr lang="es-AR" b="1">
                <a:solidFill>
                  <a:schemeClr val="bg1"/>
                </a:solidFill>
                <a:latin typeface="Montserrat SemiBold"/>
                <a:ea typeface="Calibri"/>
                <a:cs typeface="Calibri"/>
              </a:rPr>
              <a:t>Introducción al programa ASTI</a:t>
            </a:r>
          </a:p>
          <a:p>
            <a:pPr marL="457200" indent="-457200">
              <a:spcBef>
                <a:spcPts val="1000"/>
              </a:spcBef>
              <a:spcAft>
                <a:spcPts val="600"/>
              </a:spcAft>
              <a:buAutoNum type="arabicPeriod"/>
            </a:pPr>
            <a:r>
              <a:rPr lang="es-AR" b="1">
                <a:solidFill>
                  <a:schemeClr val="bg1"/>
                </a:solidFill>
                <a:latin typeface="Montserrat SemiBold"/>
                <a:ea typeface="Calibri"/>
                <a:cs typeface="Calibri"/>
              </a:rPr>
              <a:t>La institucionalización de ASTI y sus implicaciones en los modelos de colaboración </a:t>
            </a:r>
          </a:p>
          <a:p>
            <a:pPr marL="457200" indent="-457200">
              <a:spcBef>
                <a:spcPts val="1000"/>
              </a:spcBef>
              <a:spcAft>
                <a:spcPts val="600"/>
              </a:spcAft>
              <a:buAutoNum type="arabicPeriod"/>
            </a:pPr>
            <a:r>
              <a:rPr lang="es-AR" b="1">
                <a:solidFill>
                  <a:schemeClr val="bg1"/>
                </a:solidFill>
                <a:latin typeface="Montserrat SemiBold"/>
                <a:cs typeface="Calibri"/>
              </a:rPr>
              <a:t>Introducción a los proyectos piloto nacionales en el contexto de la transición hacia la institucionalización </a:t>
            </a:r>
          </a:p>
          <a:p>
            <a:pPr marL="457200" indent="-457200">
              <a:spcBef>
                <a:spcPts val="1000"/>
              </a:spcBef>
              <a:spcAft>
                <a:spcPts val="600"/>
              </a:spcAft>
              <a:buAutoNum type="arabicPeriod"/>
            </a:pPr>
            <a:r>
              <a:rPr lang="es-AR" b="1">
                <a:solidFill>
                  <a:schemeClr val="bg1"/>
                </a:solidFill>
                <a:latin typeface="Montserrat SemiBold"/>
                <a:cs typeface="Calibri"/>
              </a:rPr>
              <a:t>Visión general de la metodología de la encuesta ASTI</a:t>
            </a:r>
          </a:p>
          <a:p>
            <a:pPr marL="457200" indent="-457200">
              <a:spcBef>
                <a:spcPts val="1000"/>
              </a:spcBef>
              <a:spcAft>
                <a:spcPts val="600"/>
              </a:spcAft>
              <a:buAutoNum type="arabicPeriod"/>
            </a:pPr>
            <a:r>
              <a:rPr lang="es-AR" b="1">
                <a:solidFill>
                  <a:schemeClr val="bg1"/>
                </a:solidFill>
                <a:latin typeface="Montserrat SemiBold"/>
                <a:cs typeface="Calibri"/>
              </a:rPr>
              <a:t>Encuesta ASTI y proceso de recolección de datos</a:t>
            </a:r>
          </a:p>
          <a:p>
            <a:pPr marL="457200" indent="-457200">
              <a:spcBef>
                <a:spcPts val="1000"/>
              </a:spcBef>
              <a:spcAft>
                <a:spcPts val="600"/>
              </a:spcAft>
              <a:buAutoNum type="arabicPeriod"/>
            </a:pPr>
            <a:r>
              <a:rPr lang="es-AR" b="1">
                <a:solidFill>
                  <a:schemeClr val="bg1"/>
                </a:solidFill>
                <a:latin typeface="Montserrat SemiBold"/>
                <a:cs typeface="Calibri"/>
              </a:rPr>
              <a:t>Portal de gestión de datos e implementación en el país</a:t>
            </a:r>
          </a:p>
          <a:p>
            <a:pPr marL="457200" indent="-457200">
              <a:spcBef>
                <a:spcPts val="1000"/>
              </a:spcBef>
              <a:spcAft>
                <a:spcPts val="600"/>
              </a:spcAft>
              <a:buAutoNum type="arabicPeriod"/>
            </a:pPr>
            <a:r>
              <a:rPr lang="es-AR" b="1">
                <a:solidFill>
                  <a:schemeClr val="bg1"/>
                </a:solidFill>
                <a:latin typeface="Montserrat SemiBold"/>
                <a:cs typeface="Calibri"/>
              </a:rPr>
              <a:t>Presentación y revisión de planes de trabajo por países y proceso de MEL </a:t>
            </a:r>
          </a:p>
        </p:txBody>
      </p:sp>
      <p:sp>
        <p:nvSpPr>
          <p:cNvPr id="2" name="Content Placeholder 1">
            <a:extLst>
              <a:ext uri="{FF2B5EF4-FFF2-40B4-BE49-F238E27FC236}">
                <a16:creationId xmlns:a16="http://schemas.microsoft.com/office/drawing/2014/main" id="{3BF0C992-8338-F3EF-393F-3149D8C06116}"/>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220290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persona, aria aperta, vestiti, Viso umano&#10;&#10;Descrizione generata automaticamente">
            <a:extLst>
              <a:ext uri="{FF2B5EF4-FFF2-40B4-BE49-F238E27FC236}">
                <a16:creationId xmlns:a16="http://schemas.microsoft.com/office/drawing/2014/main" id="{F60A421C-3C06-7A40-226C-A4B5AA5B83C7}"/>
              </a:ext>
            </a:extLst>
          </p:cNvPr>
          <p:cNvPicPr>
            <a:picLocks noChangeAspect="1"/>
          </p:cNvPicPr>
          <p:nvPr/>
        </p:nvPicPr>
        <p:blipFill rotWithShape="1">
          <a:blip r:embed="rId3">
            <a:extLst>
              <a:ext uri="{28A0092B-C50C-407E-A947-70E740481C1C}">
                <a14:useLocalDpi xmlns:a14="http://schemas.microsoft.com/office/drawing/2010/main" val="0"/>
              </a:ext>
            </a:extLst>
          </a:blip>
          <a:srcRect b="9873"/>
          <a:stretch/>
        </p:blipFill>
        <p:spPr>
          <a:xfrm>
            <a:off x="0" y="539847"/>
            <a:ext cx="12192000" cy="5697668"/>
          </a:xfrm>
          <a:prstGeom prst="rect">
            <a:avLst/>
          </a:prstGeom>
        </p:spPr>
      </p:pic>
      <p:pic>
        <p:nvPicPr>
          <p:cNvPr id="5" name="Immagine 4" descr="Immagine che contiene nero, oscurità&#10;&#10;Descrizione generata automaticamente">
            <a:extLst>
              <a:ext uri="{FF2B5EF4-FFF2-40B4-BE49-F238E27FC236}">
                <a16:creationId xmlns:a16="http://schemas.microsoft.com/office/drawing/2014/main" id="{96063B09-8581-400E-31E0-8F467FAFFE76}"/>
              </a:ext>
            </a:extLst>
          </p:cNvPr>
          <p:cNvPicPr>
            <a:picLocks noChangeAspect="1"/>
          </p:cNvPicPr>
          <p:nvPr/>
        </p:nvPicPr>
        <p:blipFill rotWithShape="1">
          <a:blip r:embed="rId4">
            <a:alphaModFix amt="87000"/>
            <a:extLst>
              <a:ext uri="{28A0092B-C50C-407E-A947-70E740481C1C}">
                <a14:useLocalDpi xmlns:a14="http://schemas.microsoft.com/office/drawing/2010/main" val="0"/>
              </a:ext>
            </a:extLst>
          </a:blip>
          <a:srcRect l="81261" b="46215"/>
          <a:stretch/>
        </p:blipFill>
        <p:spPr>
          <a:xfrm>
            <a:off x="14376" y="537674"/>
            <a:ext cx="12177624" cy="5699839"/>
          </a:xfrm>
          <a:prstGeom prst="rect">
            <a:avLst/>
          </a:prstGeom>
          <a:scene3d>
            <a:camera prst="orthographicFront">
              <a:rot lat="10800000" lon="10800000" rev="0"/>
            </a:camera>
            <a:lightRig rig="threePt" dir="t"/>
          </a:scene3d>
        </p:spPr>
      </p:pic>
      <p:sp>
        <p:nvSpPr>
          <p:cNvPr id="6" name="Text Placeholder 3">
            <a:extLst>
              <a:ext uri="{FF2B5EF4-FFF2-40B4-BE49-F238E27FC236}">
                <a16:creationId xmlns:a16="http://schemas.microsoft.com/office/drawing/2014/main" id="{21CB634B-9529-C00A-4E61-6E53C7D2A75D}"/>
              </a:ext>
            </a:extLst>
          </p:cNvPr>
          <p:cNvSpPr>
            <a:spLocks noGrp="1"/>
          </p:cNvSpPr>
          <p:nvPr/>
        </p:nvSpPr>
        <p:spPr>
          <a:xfrm>
            <a:off x="313034" y="807749"/>
            <a:ext cx="10813878" cy="68713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3600" b="1" i="0" u="none" strike="noStrike" cap="none" normalizeH="0" baseline="0" noProof="0">
                <a:ln>
                  <a:noFill/>
                </a:ln>
                <a:solidFill>
                  <a:srgbClr val="5B9BD5">
                    <a:lumMod val="75000"/>
                  </a:srgbClr>
                </a:solidFill>
                <a:effectLst/>
                <a:uLnTx/>
                <a:uFillTx/>
                <a:latin typeface="Montserrat Black"/>
                <a:ea typeface="+mn-ea"/>
                <a:cs typeface="+mn-cs"/>
              </a:rPr>
              <a:t>Sesión 1: Introducción al Programa ASTI  </a:t>
            </a:r>
          </a:p>
        </p:txBody>
      </p:sp>
      <p:sp>
        <p:nvSpPr>
          <p:cNvPr id="7" name="TextBox 4">
            <a:extLst>
              <a:ext uri="{FF2B5EF4-FFF2-40B4-BE49-F238E27FC236}">
                <a16:creationId xmlns:a16="http://schemas.microsoft.com/office/drawing/2014/main" id="{329C2BAE-AA30-2DEF-D2B3-6631A78FEC2B}"/>
              </a:ext>
            </a:extLst>
          </p:cNvPr>
          <p:cNvSpPr txBox="1"/>
          <p:nvPr/>
        </p:nvSpPr>
        <p:spPr>
          <a:xfrm>
            <a:off x="405840" y="1769571"/>
            <a:ext cx="5697348" cy="370357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marR="0" lvl="0" indent="-457200" algn="l" defTabSz="457200" rtl="0" eaLnBrk="1" fontAlgn="auto" latinLnBrk="0" hangingPunct="1">
              <a:lnSpc>
                <a:spcPct val="100000"/>
              </a:lnSpc>
              <a:spcBef>
                <a:spcPts val="1000"/>
              </a:spcBef>
              <a:spcAft>
                <a:spcPts val="600"/>
              </a:spcAft>
              <a:buClrTx/>
              <a:buSzTx/>
              <a:buFontTx/>
              <a:buAutoNum type="arabicPeriod"/>
              <a:tabLst/>
              <a:defRPr/>
            </a:pPr>
            <a:r>
              <a:rPr kumimoji="0" lang="es-AR" sz="2400" b="1" i="0" u="none" strike="noStrike" cap="none" normalizeH="0" baseline="0" noProof="0" dirty="0">
                <a:ln>
                  <a:noFill/>
                </a:ln>
                <a:solidFill>
                  <a:prstClr val="white"/>
                </a:solidFill>
                <a:effectLst/>
                <a:uLnTx/>
                <a:uFillTx/>
                <a:latin typeface="Montserrat SemiBold"/>
                <a:ea typeface="Calibri"/>
                <a:cs typeface="Calibri"/>
              </a:rPr>
              <a:t>¿Qué es ASTI?</a:t>
            </a:r>
          </a:p>
          <a:p>
            <a:pPr marL="457200" indent="-457200">
              <a:spcBef>
                <a:spcPts val="1000"/>
              </a:spcBef>
              <a:spcAft>
                <a:spcPts val="600"/>
              </a:spcAft>
              <a:buFontTx/>
              <a:buAutoNum type="arabicPeriod"/>
              <a:defRPr/>
            </a:pPr>
            <a:r>
              <a:rPr lang="es-AR" sz="2400" b="1" dirty="0">
                <a:solidFill>
                  <a:prstClr val="white"/>
                </a:solidFill>
                <a:latin typeface="Montserrat SemiBold"/>
                <a:ea typeface="Calibri"/>
                <a:cs typeface="Calibri"/>
              </a:rPr>
              <a:t>Usuarios y usos</a:t>
            </a:r>
            <a:r>
              <a:rPr kumimoji="0" lang="es-AR" sz="2400" b="1" i="0" u="none" strike="noStrike" cap="none" normalizeH="0" baseline="0" noProof="0" dirty="0">
                <a:ln>
                  <a:noFill/>
                </a:ln>
                <a:solidFill>
                  <a:prstClr val="white"/>
                </a:solidFill>
                <a:effectLst/>
                <a:uLnTx/>
                <a:uFillTx/>
                <a:latin typeface="Montserrat SemiBold"/>
                <a:ea typeface="Calibri"/>
                <a:cs typeface="Calibri"/>
              </a:rPr>
              <a:t> de los datos de ASTI</a:t>
            </a:r>
            <a:endParaRPr lang="es-AR" sz="2400" b="1" i="0" u="none" strike="noStrike" cap="none" normalizeH="0" baseline="0" noProof="0" dirty="0">
              <a:ln>
                <a:noFill/>
              </a:ln>
              <a:solidFill>
                <a:prstClr val="white"/>
              </a:solidFill>
              <a:effectLst/>
              <a:uLnTx/>
              <a:uFillTx/>
              <a:latin typeface="Montserrat SemiBold"/>
              <a:ea typeface="Calibri"/>
              <a:cs typeface="Calibri"/>
            </a:endParaRPr>
          </a:p>
          <a:p>
            <a:pPr marL="457200" indent="-457200">
              <a:spcBef>
                <a:spcPts val="1000"/>
              </a:spcBef>
              <a:spcAft>
                <a:spcPts val="600"/>
              </a:spcAft>
              <a:buFontTx/>
              <a:buAutoNum type="arabicPeriod"/>
              <a:defRPr/>
            </a:pPr>
            <a:r>
              <a:rPr lang="es-AR" sz="2400" b="1" dirty="0">
                <a:solidFill>
                  <a:prstClr val="white"/>
                </a:solidFill>
                <a:latin typeface="Montserrat SemiBold"/>
                <a:ea typeface="Calibri"/>
                <a:cs typeface="Calibri"/>
              </a:rPr>
              <a:t>Recolección de datos</a:t>
            </a:r>
          </a:p>
          <a:p>
            <a:pPr marL="457200" indent="-457200">
              <a:spcBef>
                <a:spcPts val="1000"/>
              </a:spcBef>
              <a:spcAft>
                <a:spcPts val="600"/>
              </a:spcAft>
              <a:buFontTx/>
              <a:buAutoNum type="arabicPeriod"/>
              <a:defRPr/>
            </a:pPr>
            <a:r>
              <a:rPr lang="es-AR" sz="2400" b="1" dirty="0">
                <a:solidFill>
                  <a:prstClr val="white"/>
                </a:solidFill>
                <a:latin typeface="Montserrat SemiBold"/>
                <a:ea typeface="Calibri"/>
                <a:cs typeface="Calibri"/>
              </a:rPr>
              <a:t>Transición a la FAO</a:t>
            </a:r>
          </a:p>
          <a:p>
            <a:pPr marL="457200" marR="0" lvl="0" indent="-457200" algn="l" defTabSz="457200">
              <a:lnSpc>
                <a:spcPct val="100000"/>
              </a:lnSpc>
              <a:spcBef>
                <a:spcPts val="1000"/>
              </a:spcBef>
              <a:spcAft>
                <a:spcPts val="600"/>
              </a:spcAft>
              <a:buClrTx/>
              <a:buSzTx/>
              <a:buFontTx/>
              <a:buAutoNum type="arabicPeriod"/>
              <a:tabLst/>
              <a:defRPr/>
            </a:pPr>
            <a:r>
              <a:rPr kumimoji="0" lang="es-AR" sz="2400" b="1" i="0" u="none" strike="noStrike" cap="none" normalizeH="0" baseline="0" noProof="0" dirty="0">
                <a:ln>
                  <a:noFill/>
                </a:ln>
                <a:solidFill>
                  <a:prstClr val="white"/>
                </a:solidFill>
                <a:effectLst/>
                <a:uLnTx/>
                <a:uFillTx/>
                <a:latin typeface="Montserrat SemiBold"/>
                <a:ea typeface="Calibri"/>
                <a:cs typeface="Calibri"/>
              </a:rPr>
              <a:t>Sostenibilidad y expansión</a:t>
            </a:r>
            <a:endParaRPr lang="es-AR" sz="2400" b="1" i="0" u="none" strike="noStrike" cap="none" normalizeH="0" baseline="0" noProof="0" dirty="0">
              <a:ln>
                <a:noFill/>
              </a:ln>
              <a:solidFill>
                <a:prstClr val="white"/>
              </a:solidFill>
              <a:effectLst/>
              <a:uLnTx/>
              <a:uFillTx/>
              <a:latin typeface="Montserrat SemiBold"/>
              <a:ea typeface="Calibri"/>
              <a:cs typeface="Calibri"/>
            </a:endParaRPr>
          </a:p>
          <a:p>
            <a:pPr>
              <a:spcBef>
                <a:spcPts val="1000"/>
              </a:spcBef>
              <a:spcAft>
                <a:spcPts val="600"/>
              </a:spcAft>
              <a:defRPr/>
            </a:pPr>
            <a:r>
              <a:rPr lang="es-AR" sz="2400" b="1" dirty="0">
                <a:solidFill>
                  <a:prstClr val="white"/>
                </a:solidFill>
                <a:latin typeface="Montserrat SemiBold"/>
                <a:ea typeface="Calibri"/>
                <a:cs typeface="Calibri"/>
              </a:rPr>
              <a:t>6</a:t>
            </a:r>
            <a:r>
              <a:rPr kumimoji="0" lang="es-AR" sz="2400" b="1" i="0" u="none" strike="noStrike" cap="none" normalizeH="0" baseline="0" noProof="0" dirty="0">
                <a:ln>
                  <a:noFill/>
                </a:ln>
                <a:solidFill>
                  <a:prstClr val="white"/>
                </a:solidFill>
                <a:effectLst/>
                <a:uLnTx/>
                <a:uFillTx/>
                <a:latin typeface="Montserrat SemiBold"/>
                <a:ea typeface="Calibri"/>
                <a:cs typeface="Calibri"/>
              </a:rPr>
              <a:t>.</a:t>
            </a:r>
            <a:r>
              <a:rPr lang="es-AR" sz="2400" b="1" dirty="0">
                <a:solidFill>
                  <a:prstClr val="white"/>
                </a:solidFill>
                <a:latin typeface="Montserrat SemiBold"/>
                <a:ea typeface="Calibri"/>
                <a:cs typeface="Calibri"/>
              </a:rPr>
              <a:t> </a:t>
            </a:r>
            <a:r>
              <a:rPr kumimoji="0" lang="es-AR" sz="2400" b="1" i="0" u="none" strike="noStrike" cap="none" normalizeH="0" baseline="0" noProof="0" dirty="0">
                <a:ln>
                  <a:noFill/>
                </a:ln>
                <a:solidFill>
                  <a:prstClr val="white"/>
                </a:solidFill>
                <a:effectLst/>
                <a:uLnTx/>
                <a:uFillTx/>
                <a:latin typeface="Montserrat SemiBold"/>
                <a:ea typeface="Calibri"/>
                <a:cs typeface="Calibri"/>
              </a:rPr>
              <a:t> Debate</a:t>
            </a:r>
            <a:endParaRPr lang="es-AR" sz="2400" b="1" i="0" u="none" strike="noStrike" cap="none" normalizeH="0" baseline="0" noProof="0" dirty="0">
              <a:ln>
                <a:noFill/>
              </a:ln>
              <a:solidFill>
                <a:prstClr val="white"/>
              </a:solidFill>
              <a:effectLst/>
              <a:uLnTx/>
              <a:uFillTx/>
              <a:latin typeface="Montserrat SemiBold"/>
              <a:ea typeface="Calibri"/>
              <a:cs typeface="Calibri"/>
            </a:endParaRPr>
          </a:p>
        </p:txBody>
      </p:sp>
      <p:sp>
        <p:nvSpPr>
          <p:cNvPr id="2" name="Content Placeholder 1">
            <a:extLst>
              <a:ext uri="{FF2B5EF4-FFF2-40B4-BE49-F238E27FC236}">
                <a16:creationId xmlns:a16="http://schemas.microsoft.com/office/drawing/2014/main" id="{A783FC2D-8FEE-B874-7F2E-B933C4C4D437}"/>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72742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96384" y="756700"/>
            <a:ext cx="11741536" cy="697318"/>
          </a:xfrm>
        </p:spPr>
        <p:txBody>
          <a:bodyPr vert="horz" lIns="91440" tIns="45720" rIns="91440" bIns="45720" rtlCol="0" anchor="t">
            <a:noAutofit/>
          </a:bodyPr>
          <a:lstStyle/>
          <a:p>
            <a:pPr marL="514350" indent="-514350">
              <a:buAutoNum type="arabicPeriod"/>
            </a:pPr>
            <a:r>
              <a:rPr lang="es-AR" sz="3000" dirty="0"/>
              <a:t>¿Qué es ASTI? </a:t>
            </a:r>
            <a:endParaRPr lang="es-ES" dirty="0"/>
          </a:p>
        </p:txBody>
      </p:sp>
      <p:sp>
        <p:nvSpPr>
          <p:cNvPr id="3" name="object 4">
            <a:extLst>
              <a:ext uri="{FF2B5EF4-FFF2-40B4-BE49-F238E27FC236}">
                <a16:creationId xmlns:a16="http://schemas.microsoft.com/office/drawing/2014/main" id="{258CF1BE-AD04-FE56-C12D-C8AB6DFC1150}"/>
              </a:ext>
            </a:extLst>
          </p:cNvPr>
          <p:cNvSpPr txBox="1"/>
          <p:nvPr/>
        </p:nvSpPr>
        <p:spPr>
          <a:xfrm>
            <a:off x="296384" y="2241791"/>
            <a:ext cx="11277813" cy="3577903"/>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2000" b="0" i="0" u="none" strike="noStrike" cap="none" normalizeH="0" baseline="0" noProof="0">
                <a:ln>
                  <a:noFill/>
                </a:ln>
                <a:solidFill>
                  <a:srgbClr val="224790"/>
                </a:solidFill>
                <a:effectLst/>
                <a:uLnTx/>
                <a:uFillTx/>
                <a:latin typeface="Calibri" panose="020F0502020204030204"/>
                <a:ea typeface="+mn-ea"/>
                <a:cs typeface="TDKDCE+Calibri"/>
              </a:rPr>
              <a:t>Los Indicadores de Ciencia y Tecnología Agrícolas (ASTI) recopilan datos de inversión institucional, recursos humanos y resultados de investigación de organismos de I+D agrícolas de países en desarrollo de todo el mundo.</a:t>
            </a:r>
            <a:br>
              <a:rPr kumimoji="0" lang="es-AR" sz="2000" b="0" i="0" u="none" strike="noStrike" cap="none" normalizeH="0" baseline="0" noProof="0">
                <a:ln>
                  <a:noFill/>
                </a:ln>
                <a:solidFill>
                  <a:srgbClr val="224790"/>
                </a:solidFill>
                <a:effectLst/>
                <a:uLnTx/>
                <a:uFillTx/>
                <a:latin typeface="Calibri" panose="020F0502020204030204"/>
                <a:ea typeface="+mn-ea"/>
                <a:cs typeface="TDKDCE+Calibri"/>
              </a:rPr>
            </a:br>
            <a:endParaRPr kumimoji="0" lang="es-AR" sz="2000" b="0" i="0" u="none" strike="noStrike" cap="none" normalizeH="0" baseline="0" noProof="0">
              <a:ln>
                <a:noFill/>
              </a:ln>
              <a:solidFill>
                <a:srgbClr val="224790"/>
              </a:solidFill>
              <a:effectLst/>
              <a:uLnTx/>
              <a:uFillTx/>
              <a:latin typeface="Calibri" panose="020F0502020204030204"/>
              <a:ea typeface="+mn-ea"/>
              <a:cs typeface="TDKDCE+Calibri"/>
            </a:endParaRPr>
          </a:p>
          <a:p>
            <a:pPr marL="0" marR="0" lvl="0" indent="0" algn="l" defTabSz="457200" rtl="0" eaLnBrk="1" fontAlgn="auto" latinLnBrk="0" hangingPunct="1">
              <a:lnSpc>
                <a:spcPts val="3914"/>
              </a:lnSpc>
              <a:spcBef>
                <a:spcPts val="0"/>
              </a:spcBef>
              <a:spcAft>
                <a:spcPts val="0"/>
              </a:spcAft>
              <a:buClrTx/>
              <a:buSzTx/>
              <a:buFontTx/>
              <a:buNone/>
              <a:tabLst/>
              <a:defRPr/>
            </a:pPr>
            <a:r>
              <a:rPr kumimoji="0" lang="es-AR" sz="2000" b="0" i="0" u="none" strike="noStrike" cap="none" normalizeH="0" baseline="0" noProof="0">
                <a:ln>
                  <a:noFill/>
                </a:ln>
                <a:solidFill>
                  <a:srgbClr val="224790"/>
                </a:solidFill>
                <a:effectLst/>
                <a:uLnTx/>
                <a:uFillTx/>
                <a:latin typeface="Calibri" panose="020F0502020204030204"/>
                <a:ea typeface="+mn-ea"/>
                <a:cs typeface="TDKDCE+Calibri"/>
              </a:rPr>
              <a:t>Por qué ASTI: Los datos cuantitativos son esenciales para que las partes interesadas puedan:</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2000">
                <a:solidFill>
                  <a:srgbClr val="224790"/>
                </a:solidFill>
                <a:latin typeface="Calibri" panose="020F0502020204030204"/>
              </a:rPr>
              <a:t>Analizar las tendencias de la capacidad, las inversiones y los resultados de I+D agrícolas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AR" sz="2000" b="0" i="0" u="none" strike="noStrike" cap="none" normalizeH="0" baseline="0" noProof="0">
                <a:ln>
                  <a:noFill/>
                </a:ln>
                <a:solidFill>
                  <a:srgbClr val="224790"/>
                </a:solidFill>
                <a:effectLst/>
                <a:uLnTx/>
                <a:uFillTx/>
                <a:latin typeface="Calibri" panose="020F0502020204030204"/>
                <a:ea typeface="+mn-ea"/>
                <a:cs typeface="TDKDCE+Calibri"/>
              </a:rPr>
              <a:t>Coordinar mejor la I+D agrícola entre institutos, regiones y productos básicos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AR" sz="2000" b="0" i="0" u="none" strike="noStrike" cap="none" normalizeH="0" baseline="0" noProof="0">
                <a:ln>
                  <a:noFill/>
                </a:ln>
                <a:solidFill>
                  <a:srgbClr val="224790"/>
                </a:solidFill>
                <a:effectLst/>
                <a:uLnTx/>
                <a:uFillTx/>
                <a:latin typeface="Calibri" panose="020F0502020204030204"/>
                <a:ea typeface="+mn-ea"/>
                <a:cs typeface="TDKDCE+Calibri"/>
              </a:rPr>
              <a:t>identificar </a:t>
            </a:r>
            <a:r>
              <a:rPr lang="es-AR" sz="2000">
                <a:solidFill>
                  <a:srgbClr val="224790"/>
                </a:solidFill>
                <a:latin typeface="Calibri" panose="020F0502020204030204"/>
                <a:cs typeface="TDKDCE+Calibri"/>
              </a:rPr>
              <a:t>temáticas con vacíos de información</a:t>
            </a:r>
            <a:endParaRPr kumimoji="0" lang="es-AR" sz="2000" b="0" i="0" u="none" strike="noStrike" cap="none" normalizeH="0" baseline="0" noProof="0">
              <a:ln>
                <a:noFill/>
              </a:ln>
              <a:solidFill>
                <a:srgbClr val="224790"/>
              </a:solidFill>
              <a:effectLst/>
              <a:uLnTx/>
              <a:uFillTx/>
              <a:latin typeface="Calibri" panose="020F0502020204030204"/>
              <a:ea typeface="+mn-ea"/>
              <a:cs typeface="TDKDCE+Calibri"/>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2000">
                <a:solidFill>
                  <a:srgbClr val="224790"/>
                </a:solidFill>
                <a:latin typeface="Calibri" panose="020F0502020204030204"/>
                <a:cs typeface="TDKDCE+Calibri"/>
              </a:rPr>
              <a:t>E</a:t>
            </a:r>
            <a:r>
              <a:rPr kumimoji="0" lang="es-AR" sz="2000" b="0" i="0" u="none" strike="noStrike" cap="none" normalizeH="0" baseline="0" noProof="0" err="1">
                <a:ln>
                  <a:noFill/>
                </a:ln>
                <a:solidFill>
                  <a:srgbClr val="224790"/>
                </a:solidFill>
                <a:effectLst/>
                <a:uLnTx/>
                <a:uFillTx/>
                <a:latin typeface="Calibri" panose="020F0502020204030204"/>
                <a:ea typeface="+mn-ea"/>
                <a:cs typeface="TDKDCE+Calibri"/>
              </a:rPr>
              <a:t>stablecer</a:t>
            </a:r>
            <a:r>
              <a:rPr kumimoji="0" lang="es-AR" sz="2000" b="0" i="0" u="none" strike="noStrike" cap="none" normalizeH="0" baseline="0" noProof="0">
                <a:ln>
                  <a:noFill/>
                </a:ln>
                <a:solidFill>
                  <a:srgbClr val="224790"/>
                </a:solidFill>
                <a:effectLst/>
                <a:uLnTx/>
                <a:uFillTx/>
                <a:latin typeface="Calibri" panose="020F0502020204030204"/>
                <a:ea typeface="+mn-ea"/>
                <a:cs typeface="TDKDCE+Calibri"/>
              </a:rPr>
              <a:t> prioridades de inversión futuras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24790"/>
              </a:solidFill>
              <a:effectLst/>
              <a:uLnTx/>
              <a:uFillTx/>
              <a:latin typeface="Calibri" panose="020F0502020204030204"/>
              <a:ea typeface="+mn-ea"/>
              <a:cs typeface="TDKD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AR" sz="2000" b="0" i="0" u="none" strike="noStrike" cap="none" normalizeH="0" baseline="0" noProof="0">
              <a:ln>
                <a:noFill/>
              </a:ln>
              <a:solidFill>
                <a:srgbClr val="224790"/>
              </a:solidFill>
              <a:effectLst/>
              <a:uLnTx/>
              <a:uFillTx/>
              <a:latin typeface="Calibri" panose="020F0502020204030204"/>
              <a:ea typeface="+mn-ea"/>
              <a:cs typeface="TDKDCE+Calibri"/>
            </a:endParaRPr>
          </a:p>
        </p:txBody>
      </p:sp>
      <p:sp>
        <p:nvSpPr>
          <p:cNvPr id="8" name="Text Placeholder 3">
            <a:extLst>
              <a:ext uri="{FF2B5EF4-FFF2-40B4-BE49-F238E27FC236}">
                <a16:creationId xmlns:a16="http://schemas.microsoft.com/office/drawing/2014/main" id="{B5A08046-578F-9E89-4C57-7DC6CF7A1AB7}"/>
              </a:ext>
            </a:extLst>
          </p:cNvPr>
          <p:cNvSpPr txBox="1">
            <a:spLocks/>
          </p:cNvSpPr>
          <p:nvPr/>
        </p:nvSpPr>
        <p:spPr>
          <a:xfrm>
            <a:off x="518197" y="1346083"/>
            <a:ext cx="10330316" cy="4317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005C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AR" sz="2400">
                <a:solidFill>
                  <a:srgbClr val="70AD47"/>
                </a:solidFill>
                <a:latin typeface="Calibri" panose="020F0502020204030204"/>
              </a:rPr>
              <a:t>ASTI es u</a:t>
            </a:r>
            <a:r>
              <a:rPr kumimoji="0" lang="es-AR" sz="2400" b="1" i="0" u="none" strike="noStrike" cap="none" normalizeH="0" baseline="0" noProof="0" err="1">
                <a:ln>
                  <a:noFill/>
                </a:ln>
                <a:solidFill>
                  <a:srgbClr val="70AD47"/>
                </a:solidFill>
                <a:effectLst/>
                <a:uLnTx/>
                <a:uFillTx/>
                <a:latin typeface="Calibri" panose="020F0502020204030204"/>
                <a:ea typeface="+mn-ea"/>
                <a:cs typeface="+mn-cs"/>
              </a:rPr>
              <a:t>na</a:t>
            </a:r>
            <a:r>
              <a:rPr kumimoji="0" lang="es-AR" sz="2400" b="1" i="0" u="none" strike="noStrike" cap="none" normalizeH="0" baseline="0" noProof="0">
                <a:ln>
                  <a:noFill/>
                </a:ln>
                <a:solidFill>
                  <a:srgbClr val="70AD47"/>
                </a:solidFill>
                <a:effectLst/>
                <a:uLnTx/>
                <a:uFillTx/>
                <a:latin typeface="Calibri" panose="020F0502020204030204"/>
                <a:ea typeface="+mn-ea"/>
                <a:cs typeface="+mn-cs"/>
              </a:rPr>
              <a:t> referencia mundial sobre las inversiones en I+D en agricultura y la capacidad de los </a:t>
            </a:r>
            <a:r>
              <a:rPr lang="es-AR" sz="2400">
                <a:solidFill>
                  <a:srgbClr val="70AD47"/>
                </a:solidFill>
                <a:latin typeface="Calibri" panose="020F0502020204030204"/>
              </a:rPr>
              <a:t>Sistemas nacionales de investigación agropecuaria (NARS)</a:t>
            </a:r>
            <a:r>
              <a:rPr kumimoji="0" lang="es-AR" sz="2400" b="1" i="0" u="none" strike="noStrike" cap="none" normalizeH="0" baseline="0" noProof="0">
                <a:ln>
                  <a:noFill/>
                </a:ln>
                <a:solidFill>
                  <a:srgbClr val="70AD47"/>
                </a:solidFill>
                <a:effectLst/>
                <a:uLnTx/>
                <a:uFillTx/>
                <a:latin typeface="Calibri" panose="020F0502020204030204"/>
                <a:ea typeface="+mn-ea"/>
                <a:cs typeface="+mn-cs"/>
              </a:rPr>
              <a:t> </a:t>
            </a:r>
          </a:p>
        </p:txBody>
      </p:sp>
      <p:pic>
        <p:nvPicPr>
          <p:cNvPr id="12" name="Picture 2">
            <a:extLst>
              <a:ext uri="{FF2B5EF4-FFF2-40B4-BE49-F238E27FC236}">
                <a16:creationId xmlns:a16="http://schemas.microsoft.com/office/drawing/2014/main" id="{850E367F-F8EA-A409-EE20-7557D9F1F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025" y="4583762"/>
            <a:ext cx="3537713" cy="185630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E7C7F346-CAF7-9374-9609-EB9F0EF5275D}"/>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234003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7F9E29-ED82-1E2B-FF37-922D54DC394B}"/>
              </a:ext>
            </a:extLst>
          </p:cNvPr>
          <p:cNvSpPr>
            <a:spLocks noGrp="1"/>
          </p:cNvSpPr>
          <p:nvPr>
            <p:ph type="body" sz="quarter" idx="13"/>
          </p:nvPr>
        </p:nvSpPr>
        <p:spPr>
          <a:xfrm>
            <a:off x="322115" y="731551"/>
            <a:ext cx="11528105" cy="809194"/>
          </a:xfrm>
        </p:spPr>
        <p:txBody>
          <a:bodyPr vert="horz" lIns="91440" tIns="45720" rIns="91440" bIns="45720" rtlCol="0" anchor="t">
            <a:normAutofit/>
          </a:bodyPr>
          <a:lstStyle/>
          <a:p>
            <a:r>
              <a:rPr lang="es-AR" dirty="0"/>
              <a:t>1.1.Áreas estratégicas del Programa ASTI</a:t>
            </a:r>
          </a:p>
        </p:txBody>
      </p:sp>
      <p:pic>
        <p:nvPicPr>
          <p:cNvPr id="6" name="Picture 5">
            <a:extLst>
              <a:ext uri="{FF2B5EF4-FFF2-40B4-BE49-F238E27FC236}">
                <a16:creationId xmlns:a16="http://schemas.microsoft.com/office/drawing/2014/main" id="{F26B2A80-A6A6-A3F1-40A7-5B72CB0B82C1}"/>
              </a:ext>
            </a:extLst>
          </p:cNvPr>
          <p:cNvPicPr>
            <a:picLocks noChangeAspect="1"/>
          </p:cNvPicPr>
          <p:nvPr/>
        </p:nvPicPr>
        <p:blipFill rotWithShape="1">
          <a:blip r:embed="rId2"/>
          <a:srcRect t="31015"/>
          <a:stretch/>
        </p:blipFill>
        <p:spPr>
          <a:xfrm>
            <a:off x="0" y="2633271"/>
            <a:ext cx="7209229" cy="3332724"/>
          </a:xfrm>
          <a:prstGeom prst="rect">
            <a:avLst/>
          </a:prstGeom>
        </p:spPr>
      </p:pic>
      <p:pic>
        <p:nvPicPr>
          <p:cNvPr id="10" name="Picture 9">
            <a:extLst>
              <a:ext uri="{FF2B5EF4-FFF2-40B4-BE49-F238E27FC236}">
                <a16:creationId xmlns:a16="http://schemas.microsoft.com/office/drawing/2014/main" id="{24134622-CE77-8A09-4F1F-642F73756383}"/>
              </a:ext>
            </a:extLst>
          </p:cNvPr>
          <p:cNvPicPr>
            <a:picLocks noChangeAspect="1"/>
          </p:cNvPicPr>
          <p:nvPr/>
        </p:nvPicPr>
        <p:blipFill rotWithShape="1">
          <a:blip r:embed="rId2"/>
          <a:srcRect b="76452"/>
          <a:stretch/>
        </p:blipFill>
        <p:spPr>
          <a:xfrm>
            <a:off x="148552" y="1457677"/>
            <a:ext cx="7062053" cy="1100691"/>
          </a:xfrm>
          <a:prstGeom prst="rect">
            <a:avLst/>
          </a:prstGeom>
        </p:spPr>
      </p:pic>
      <p:pic>
        <p:nvPicPr>
          <p:cNvPr id="9" name="Picture 8" descr="A person pouring water from a watering can&#10;&#10;Description automatically generated">
            <a:extLst>
              <a:ext uri="{FF2B5EF4-FFF2-40B4-BE49-F238E27FC236}">
                <a16:creationId xmlns:a16="http://schemas.microsoft.com/office/drawing/2014/main" id="{98725AFF-6FB1-53F5-9E99-A26417B6ED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94" t="765" r="23782"/>
          <a:stretch/>
        </p:blipFill>
        <p:spPr>
          <a:xfrm>
            <a:off x="7210604" y="1345974"/>
            <a:ext cx="4704412" cy="4713905"/>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11BD34FC-A6FB-0290-26C9-670E3448A8FE}"/>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252146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709" y="816371"/>
            <a:ext cx="8229600" cy="762000"/>
          </a:xfrm>
        </p:spPr>
        <p:txBody>
          <a:bodyPr lIns="91440" tIns="45720" rIns="91440" bIns="45720" anchor="t">
            <a:normAutofit/>
          </a:bodyPr>
          <a:lstStyle/>
          <a:p>
            <a:r>
              <a:rPr lang="es-AR" sz="3600" b="1" u="sng" dirty="0">
                <a:solidFill>
                  <a:srgbClr val="1B4892"/>
                </a:solidFill>
                <a:latin typeface="+mn-lt"/>
                <a:cs typeface="Calibri Light"/>
              </a:rPr>
              <a:t>1.2 Datos</a:t>
            </a:r>
          </a:p>
        </p:txBody>
      </p:sp>
      <p:sp>
        <p:nvSpPr>
          <p:cNvPr id="4" name="Rectangle 3">
            <a:extLst>
              <a:ext uri="{FF2B5EF4-FFF2-40B4-BE49-F238E27FC236}">
                <a16:creationId xmlns:a16="http://schemas.microsoft.com/office/drawing/2014/main" id="{6E947BEA-7032-4A9F-8CED-110D6E169E4A}"/>
              </a:ext>
            </a:extLst>
          </p:cNvPr>
          <p:cNvSpPr txBox="1">
            <a:spLocks/>
          </p:cNvSpPr>
          <p:nvPr/>
        </p:nvSpPr>
        <p:spPr>
          <a:xfrm>
            <a:off x="6118176" y="3990728"/>
            <a:ext cx="4648200" cy="1855533"/>
          </a:xfrm>
          <a:prstGeom prst="rect">
            <a:avLst/>
          </a:prstGeom>
          <a:solidFill>
            <a:srgbClr val="6BAD3E"/>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rgbClr val="00684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i="0" kern="1200">
                <a:solidFill>
                  <a:srgbClr val="00684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itchFamily="2" charset="2"/>
              <a:buChar char="§"/>
              <a:defRPr sz="2000" kern="1200">
                <a:solidFill>
                  <a:srgbClr val="00684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6847"/>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684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0"/>
              </a:spcBef>
              <a:spcAft>
                <a:spcPts val="600"/>
              </a:spcAft>
              <a:buClrTx/>
              <a:buSzTx/>
              <a:buFont typeface="Arial" pitchFamily="34" charset="0"/>
              <a:buNone/>
              <a:tabLst/>
              <a:defRPr/>
            </a:pPr>
            <a:r>
              <a:rPr kumimoji="0" lang="es-AR" sz="2000" b="1" i="0" u="sng"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Productos</a:t>
            </a:r>
          </a:p>
          <a:p>
            <a:pPr marL="164592" marR="0" lvl="0" indent="-164592"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Hojas informativas de los países</a:t>
            </a:r>
          </a:p>
          <a:p>
            <a:pPr marL="164592" marR="0" lvl="0" indent="-164592"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Informes de síntesis regionales y mundiales</a:t>
            </a:r>
          </a:p>
          <a:p>
            <a:pPr marL="164592" marR="0" lvl="0" indent="-164592"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Conjuntos de datos y herramientas en línea (www.asti.cgiar.org)</a:t>
            </a:r>
          </a:p>
        </p:txBody>
      </p:sp>
      <p:sp>
        <p:nvSpPr>
          <p:cNvPr id="5" name="TextBox 4">
            <a:extLst>
              <a:ext uri="{FF2B5EF4-FFF2-40B4-BE49-F238E27FC236}">
                <a16:creationId xmlns:a16="http://schemas.microsoft.com/office/drawing/2014/main" id="{FE05C083-85BC-4174-9FEB-375C97D53F49}"/>
              </a:ext>
            </a:extLst>
          </p:cNvPr>
          <p:cNvSpPr txBox="1"/>
          <p:nvPr/>
        </p:nvSpPr>
        <p:spPr>
          <a:xfrm>
            <a:off x="6118176" y="1168050"/>
            <a:ext cx="4648200" cy="2400657"/>
          </a:xfrm>
          <a:prstGeom prst="rect">
            <a:avLst/>
          </a:prstGeom>
          <a:solidFill>
            <a:schemeClr val="accent1">
              <a:lumMod val="75000"/>
            </a:schemeClr>
          </a:solid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s-AR" sz="2000" b="1" i="0" u="sng"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Indicadores ASTI</a:t>
            </a:r>
          </a:p>
          <a:p>
            <a:pPr marL="164465" indent="-164465">
              <a:buFont typeface="Arial" pitchFamily="34" charset="0"/>
              <a:buChar char="•"/>
              <a:defRPr/>
            </a:pPr>
            <a:r>
              <a:rPr lang="es-AR" sz="2000" b="1">
                <a:solidFill>
                  <a:prstClr val="white"/>
                </a:solidFill>
                <a:latin typeface="Calibri"/>
                <a:cs typeface="Calibri"/>
              </a:rPr>
              <a:t> </a:t>
            </a:r>
            <a:r>
              <a:rPr lang="es-AR" sz="2000">
                <a:solidFill>
                  <a:prstClr val="white"/>
                </a:solidFill>
                <a:latin typeface="Calibri"/>
                <a:cs typeface="Calibri"/>
              </a:rPr>
              <a:t>Acuerdos</a:t>
            </a:r>
            <a:r>
              <a:rPr kumimoji="0" lang="es-AR" sz="2000" b="0" i="0" u="none" strike="noStrike" cap="none" normalizeH="0" baseline="0" noProof="0">
                <a:ln>
                  <a:noFill/>
                </a:ln>
                <a:solidFill>
                  <a:prstClr val="white"/>
                </a:solidFill>
                <a:effectLst/>
                <a:uLnTx/>
                <a:uFillTx/>
                <a:latin typeface="Calibri"/>
                <a:cs typeface="Calibri"/>
              </a:rPr>
              <a:t> institucionales</a:t>
            </a:r>
            <a:endParaRPr lang="es-AR" sz="2000" b="0" i="0" u="none" strike="noStrike" cap="none" normalizeH="0" baseline="0" noProof="0">
              <a:ln>
                <a:noFill/>
              </a:ln>
              <a:solidFill>
                <a:prstClr val="white"/>
              </a:solidFill>
              <a:effectLst/>
              <a:uLnTx/>
              <a:uFillTx/>
              <a:latin typeface="Calibri"/>
              <a:cs typeface="Calibri"/>
            </a:endParaRPr>
          </a:p>
          <a:p>
            <a:pPr marL="164465" marR="0" lvl="0" indent="-16446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Gastos de I+D por categoría de costos</a:t>
            </a:r>
            <a:endParaRPr lang="es-AR" sz="2000" b="0" i="0" u="none" strike="noStrike" cap="none" normalizeH="0" baseline="0" noProof="0">
              <a:ln>
                <a:noFill/>
              </a:ln>
              <a:solidFill>
                <a:prstClr val="white"/>
              </a:solidFill>
              <a:effectLst/>
              <a:uLnTx/>
              <a:uFillTx/>
              <a:latin typeface="Calibri" panose="020F0502020204030204" pitchFamily="34" charset="0"/>
              <a:cs typeface="Calibri" panose="020F0502020204030204" pitchFamily="34" charset="0"/>
            </a:endParaRPr>
          </a:p>
          <a:p>
            <a:pPr marL="164465" marR="0" lvl="0" indent="-16446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Fuentes de financiación</a:t>
            </a:r>
            <a:endParaRPr lang="es-AR" sz="2000" b="0" i="0" u="none" strike="noStrike" cap="none" normalizeH="0" baseline="0" noProof="0">
              <a:ln>
                <a:noFill/>
              </a:ln>
              <a:solidFill>
                <a:prstClr val="white"/>
              </a:solidFill>
              <a:effectLst/>
              <a:uLnTx/>
              <a:uFillTx/>
              <a:latin typeface="Calibri" panose="020F0502020204030204" pitchFamily="34" charset="0"/>
              <a:cs typeface="Calibri" panose="020F0502020204030204" pitchFamily="34" charset="0"/>
            </a:endParaRPr>
          </a:p>
          <a:p>
            <a:pPr marL="164465" marR="0" lvl="0" indent="-16446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Personal de I+D por grado, sexo y edad</a:t>
            </a:r>
            <a:endParaRPr lang="es-AR" sz="2000" b="0" i="0" u="none" strike="noStrike" cap="none" normalizeH="0" baseline="0" noProof="0">
              <a:ln>
                <a:noFill/>
              </a:ln>
              <a:solidFill>
                <a:prstClr val="white"/>
              </a:solidFill>
              <a:effectLst/>
              <a:uLnTx/>
              <a:uFillTx/>
              <a:latin typeface="Calibri" panose="020F0502020204030204" pitchFamily="34" charset="0"/>
              <a:cs typeface="Calibri" panose="020F0502020204030204" pitchFamily="34" charset="0"/>
            </a:endParaRPr>
          </a:p>
          <a:p>
            <a:pPr marL="164465" marR="0" lvl="0" indent="-16446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I+D por producto y tema</a:t>
            </a:r>
            <a:endParaRPr lang="es-AR" sz="2000" b="0" i="0" u="none" strike="noStrike" cap="none" normalizeH="0" baseline="0" noProof="0">
              <a:ln>
                <a:noFill/>
              </a:ln>
              <a:solidFill>
                <a:prstClr val="white"/>
              </a:solidFill>
              <a:effectLst/>
              <a:uLnTx/>
              <a:uFillTx/>
              <a:latin typeface="Calibri" panose="020F0502020204030204" pitchFamily="34" charset="0"/>
              <a:cs typeface="Calibri" panose="020F0502020204030204" pitchFamily="34" charset="0"/>
            </a:endParaRPr>
          </a:p>
          <a:p>
            <a:pPr marL="164465" marR="0" lvl="0" indent="-16446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Indicadores de productos</a:t>
            </a:r>
            <a:endParaRPr lang="es-AR" sz="2000" b="0" i="0" u="none" strike="noStrike" cap="none"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5D7AFB1-2885-4592-A984-335C7FDE6E19}"/>
              </a:ext>
            </a:extLst>
          </p:cNvPr>
          <p:cNvPicPr>
            <a:picLocks noChangeAspect="1"/>
          </p:cNvPicPr>
          <p:nvPr/>
        </p:nvPicPr>
        <p:blipFill rotWithShape="1">
          <a:blip r:embed="rId2"/>
          <a:srcRect l="22561" t="11151" r="23392" b="8673"/>
          <a:stretch/>
        </p:blipFill>
        <p:spPr>
          <a:xfrm>
            <a:off x="2460170" y="3616238"/>
            <a:ext cx="3005681" cy="2528187"/>
          </a:xfrm>
          <a:prstGeom prst="rect">
            <a:avLst/>
          </a:prstGeom>
        </p:spPr>
      </p:pic>
      <p:pic>
        <p:nvPicPr>
          <p:cNvPr id="7" name="Picture 4" descr="ASTI publicaiton cover">
            <a:extLst>
              <a:ext uri="{FF2B5EF4-FFF2-40B4-BE49-F238E27FC236}">
                <a16:creationId xmlns:a16="http://schemas.microsoft.com/office/drawing/2014/main" id="{EC7553B1-9BC1-49A0-9882-872E44CF6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44" y="4253532"/>
            <a:ext cx="1348752" cy="15485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EAFE98-5CC1-404F-A93E-9A94888C0810}"/>
              </a:ext>
            </a:extLst>
          </p:cNvPr>
          <p:cNvPicPr>
            <a:picLocks noChangeAspect="1"/>
          </p:cNvPicPr>
          <p:nvPr/>
        </p:nvPicPr>
        <p:blipFill rotWithShape="1">
          <a:blip r:embed="rId4"/>
          <a:srcRect l="12188" t="19498" r="36934" b="8847"/>
          <a:stretch/>
        </p:blipFill>
        <p:spPr>
          <a:xfrm>
            <a:off x="2559414" y="1763880"/>
            <a:ext cx="2657818" cy="1710034"/>
          </a:xfrm>
          <a:prstGeom prst="rect">
            <a:avLst/>
          </a:prstGeom>
        </p:spPr>
      </p:pic>
      <p:pic>
        <p:nvPicPr>
          <p:cNvPr id="9" name="Picture 2" descr="http://www.asti.cgiar.org/sites/default/files/Pakistan-Factsheet.jpg">
            <a:extLst>
              <a:ext uri="{FF2B5EF4-FFF2-40B4-BE49-F238E27FC236}">
                <a16:creationId xmlns:a16="http://schemas.microsoft.com/office/drawing/2014/main" id="{E06457F9-01A8-48AF-A827-0D8C545AE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288" y="1789381"/>
            <a:ext cx="1699882" cy="220134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7DE1E627-76B3-85DB-B6D3-E517FBB82987}"/>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243915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AR" sz="1050" b="1">
                <a:solidFill>
                  <a:srgbClr val="1B4892"/>
                </a:solidFill>
                <a:latin typeface="+mn-lt"/>
                <a:cs typeface="Calibri Light" panose="020F0302020204030204" pitchFamily="34" charset="0"/>
              </a:rPr>
              <a:t>                                                                                                                                                                                                                  </a:t>
            </a:r>
          </a:p>
        </p:txBody>
      </p:sp>
      <p:sp>
        <p:nvSpPr>
          <p:cNvPr id="4" name="TextBox 3">
            <a:extLst>
              <a:ext uri="{FF2B5EF4-FFF2-40B4-BE49-F238E27FC236}">
                <a16:creationId xmlns:a16="http://schemas.microsoft.com/office/drawing/2014/main" id="{E4B052E2-552C-450E-AD9A-B821F4498F3E}"/>
              </a:ext>
            </a:extLst>
          </p:cNvPr>
          <p:cNvSpPr txBox="1"/>
          <p:nvPr/>
        </p:nvSpPr>
        <p:spPr>
          <a:xfrm>
            <a:off x="6471831" y="93087"/>
            <a:ext cx="5035223" cy="4785926"/>
          </a:xfrm>
          <a:prstGeom prst="rect">
            <a:avLst/>
          </a:prstGeom>
          <a:solidFill>
            <a:schemeClr val="accent1">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s-AR" sz="2000" b="1" i="0" u="sng"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Análisis de ASTI</a:t>
            </a:r>
          </a:p>
          <a:p>
            <a:pPr marL="164592" marR="0" lvl="0" indent="-164592"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Examinar el rendimiento, las fortalezas, las debilidades y los desafíos de la I+D de las agencias </a:t>
            </a:r>
          </a:p>
          <a:p>
            <a:pPr marL="164592" marR="0" lvl="0" indent="-164592"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Evaluar el impacto de las inversiones en investigación pasadas y futuras en el rendimiento de los sistemas de investigación y el sector agrícola</a:t>
            </a:r>
          </a:p>
          <a:p>
            <a:pPr marL="164592" marR="0" lvl="0" indent="-164592"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Análisis prospectivo sobre el rendimiento futuro de los sistemas de investigación en diferentes escenarios de inversión</a:t>
            </a:r>
          </a:p>
          <a:p>
            <a:pPr marL="164592" marR="0" lvl="0" indent="-164592"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Fortalecer la capacidad analítica nacional mediante proyectos conjuntos de investigación y la elaboración de manuales de capacitación</a:t>
            </a:r>
          </a:p>
        </p:txBody>
      </p:sp>
      <p:sp>
        <p:nvSpPr>
          <p:cNvPr id="7" name="Rectangle 3">
            <a:extLst>
              <a:ext uri="{FF2B5EF4-FFF2-40B4-BE49-F238E27FC236}">
                <a16:creationId xmlns:a16="http://schemas.microsoft.com/office/drawing/2014/main" id="{518AC876-1438-4CEE-A2C4-B5CAF6D832D8}"/>
              </a:ext>
            </a:extLst>
          </p:cNvPr>
          <p:cNvSpPr txBox="1">
            <a:spLocks/>
          </p:cNvSpPr>
          <p:nvPr/>
        </p:nvSpPr>
        <p:spPr>
          <a:xfrm>
            <a:off x="6471832" y="4875864"/>
            <a:ext cx="5035222" cy="1218626"/>
          </a:xfrm>
          <a:prstGeom prst="rect">
            <a:avLst/>
          </a:prstGeom>
          <a:solidFill>
            <a:srgbClr val="6BAD3E"/>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rgbClr val="00684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i="0" kern="1200">
                <a:solidFill>
                  <a:srgbClr val="00684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itchFamily="2" charset="2"/>
              <a:buChar char="§"/>
              <a:defRPr sz="2000" kern="1200">
                <a:solidFill>
                  <a:srgbClr val="00684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6847"/>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684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0"/>
              </a:spcBef>
              <a:spcAft>
                <a:spcPts val="600"/>
              </a:spcAft>
              <a:buClrTx/>
              <a:buSzTx/>
              <a:buFont typeface="Arial" pitchFamily="34" charset="0"/>
              <a:buNone/>
              <a:tabLst/>
              <a:defRPr/>
            </a:pPr>
            <a:r>
              <a:rPr kumimoji="0" lang="es-AR" sz="2000" b="1" i="0" u="sng"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Productos</a:t>
            </a:r>
          </a:p>
          <a:p>
            <a:pPr marL="164592" marR="0" lvl="0" indent="-164592"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Informes analíticos y artículos</a:t>
            </a:r>
          </a:p>
          <a:p>
            <a:pPr marL="164592" marR="0" lvl="0" indent="-164592"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Manuales de capacitación y conjuntos de herramientas</a:t>
            </a:r>
          </a:p>
        </p:txBody>
      </p:sp>
      <p:pic>
        <p:nvPicPr>
          <p:cNvPr id="9" name="Picture 8">
            <a:extLst>
              <a:ext uri="{FF2B5EF4-FFF2-40B4-BE49-F238E27FC236}">
                <a16:creationId xmlns:a16="http://schemas.microsoft.com/office/drawing/2014/main" id="{9C55DCA6-79C6-476D-B7B5-39E799559E5D}"/>
              </a:ext>
            </a:extLst>
          </p:cNvPr>
          <p:cNvPicPr>
            <a:picLocks noChangeAspect="1"/>
          </p:cNvPicPr>
          <p:nvPr/>
        </p:nvPicPr>
        <p:blipFill>
          <a:blip r:embed="rId2"/>
          <a:stretch>
            <a:fillRect/>
          </a:stretch>
        </p:blipFill>
        <p:spPr>
          <a:xfrm>
            <a:off x="3481370" y="1510794"/>
            <a:ext cx="2324100" cy="533400"/>
          </a:xfrm>
          <a:prstGeom prst="rect">
            <a:avLst/>
          </a:prstGeom>
        </p:spPr>
      </p:pic>
      <p:pic>
        <p:nvPicPr>
          <p:cNvPr id="11" name="Picture 10">
            <a:extLst>
              <a:ext uri="{FF2B5EF4-FFF2-40B4-BE49-F238E27FC236}">
                <a16:creationId xmlns:a16="http://schemas.microsoft.com/office/drawing/2014/main" id="{208AC901-7A17-44C1-B11E-A6DCC1BAB3D8}"/>
              </a:ext>
            </a:extLst>
          </p:cNvPr>
          <p:cNvPicPr>
            <a:picLocks noChangeAspect="1"/>
          </p:cNvPicPr>
          <p:nvPr/>
        </p:nvPicPr>
        <p:blipFill>
          <a:blip r:embed="rId3"/>
          <a:stretch>
            <a:fillRect/>
          </a:stretch>
        </p:blipFill>
        <p:spPr>
          <a:xfrm>
            <a:off x="2130684" y="1686983"/>
            <a:ext cx="1534051" cy="1986596"/>
          </a:xfrm>
          <a:prstGeom prst="rect">
            <a:avLst/>
          </a:prstGeom>
        </p:spPr>
      </p:pic>
      <p:pic>
        <p:nvPicPr>
          <p:cNvPr id="12" name="Picture 11">
            <a:extLst>
              <a:ext uri="{FF2B5EF4-FFF2-40B4-BE49-F238E27FC236}">
                <a16:creationId xmlns:a16="http://schemas.microsoft.com/office/drawing/2014/main" id="{431CC6F9-6090-4185-AEE7-C5C90B26ADD0}"/>
              </a:ext>
            </a:extLst>
          </p:cNvPr>
          <p:cNvPicPr>
            <a:picLocks noChangeAspect="1"/>
          </p:cNvPicPr>
          <p:nvPr/>
        </p:nvPicPr>
        <p:blipFill>
          <a:blip r:embed="rId4"/>
          <a:stretch>
            <a:fillRect/>
          </a:stretch>
        </p:blipFill>
        <p:spPr>
          <a:xfrm>
            <a:off x="1524000" y="5551082"/>
            <a:ext cx="4281470" cy="625637"/>
          </a:xfrm>
          <a:prstGeom prst="rect">
            <a:avLst/>
          </a:prstGeom>
        </p:spPr>
      </p:pic>
      <p:pic>
        <p:nvPicPr>
          <p:cNvPr id="13" name="Picture 12">
            <a:extLst>
              <a:ext uri="{FF2B5EF4-FFF2-40B4-BE49-F238E27FC236}">
                <a16:creationId xmlns:a16="http://schemas.microsoft.com/office/drawing/2014/main" id="{DF218273-5726-4589-A914-666F03DF2D74}"/>
              </a:ext>
            </a:extLst>
          </p:cNvPr>
          <p:cNvPicPr>
            <a:picLocks noChangeAspect="1"/>
          </p:cNvPicPr>
          <p:nvPr/>
        </p:nvPicPr>
        <p:blipFill rotWithShape="1">
          <a:blip r:embed="rId5"/>
          <a:srcRect l="8202" b="4310"/>
          <a:stretch/>
        </p:blipFill>
        <p:spPr>
          <a:xfrm>
            <a:off x="993201" y="3657734"/>
            <a:ext cx="2892522" cy="1893348"/>
          </a:xfrm>
          <a:prstGeom prst="rect">
            <a:avLst/>
          </a:prstGeom>
        </p:spPr>
      </p:pic>
      <p:pic>
        <p:nvPicPr>
          <p:cNvPr id="15" name="Picture 14">
            <a:extLst>
              <a:ext uri="{FF2B5EF4-FFF2-40B4-BE49-F238E27FC236}">
                <a16:creationId xmlns:a16="http://schemas.microsoft.com/office/drawing/2014/main" id="{ADE34E58-1212-4B82-9B05-4DF6005E1E9D}"/>
              </a:ext>
            </a:extLst>
          </p:cNvPr>
          <p:cNvPicPr>
            <a:picLocks noChangeAspect="1"/>
          </p:cNvPicPr>
          <p:nvPr/>
        </p:nvPicPr>
        <p:blipFill>
          <a:blip r:embed="rId6"/>
          <a:stretch>
            <a:fillRect/>
          </a:stretch>
        </p:blipFill>
        <p:spPr>
          <a:xfrm>
            <a:off x="4122760" y="2292311"/>
            <a:ext cx="1973240" cy="2762536"/>
          </a:xfrm>
          <a:prstGeom prst="rect">
            <a:avLst/>
          </a:prstGeom>
        </p:spPr>
      </p:pic>
      <p:sp>
        <p:nvSpPr>
          <p:cNvPr id="14" name="TextBox 13">
            <a:extLst>
              <a:ext uri="{FF2B5EF4-FFF2-40B4-BE49-F238E27FC236}">
                <a16:creationId xmlns:a16="http://schemas.microsoft.com/office/drawing/2014/main" id="{946CF878-2092-334C-0CB6-5B955F8431F6}"/>
              </a:ext>
            </a:extLst>
          </p:cNvPr>
          <p:cNvSpPr txBox="1"/>
          <p:nvPr/>
        </p:nvSpPr>
        <p:spPr>
          <a:xfrm>
            <a:off x="513138" y="763510"/>
            <a:ext cx="6303194" cy="646331"/>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3600" b="1" u="sng">
                <a:solidFill>
                  <a:srgbClr val="1B4892"/>
                </a:solidFill>
                <a:latin typeface="Calibri" panose="020F0502020204030204"/>
                <a:cs typeface="Calibri Light"/>
              </a:rPr>
              <a:t>1.3</a:t>
            </a:r>
            <a:r>
              <a:rPr kumimoji="0" lang="es-AR" sz="3600" b="1" i="0" u="sng" strike="noStrike" cap="none" normalizeH="0" baseline="0" noProof="0">
                <a:ln>
                  <a:noFill/>
                </a:ln>
                <a:solidFill>
                  <a:srgbClr val="1B4892"/>
                </a:solidFill>
                <a:effectLst/>
                <a:uLnTx/>
                <a:uFillTx/>
                <a:latin typeface="Calibri" panose="020F0502020204030204"/>
                <a:ea typeface="+mn-ea"/>
                <a:cs typeface="Calibri Light"/>
              </a:rPr>
              <a:t> Análisis</a:t>
            </a:r>
          </a:p>
        </p:txBody>
      </p:sp>
      <p:sp>
        <p:nvSpPr>
          <p:cNvPr id="3" name="Content Placeholder 1">
            <a:extLst>
              <a:ext uri="{FF2B5EF4-FFF2-40B4-BE49-F238E27FC236}">
                <a16:creationId xmlns:a16="http://schemas.microsoft.com/office/drawing/2014/main" id="{497A0A03-6913-8E30-63A8-453F27AB2ED3}"/>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200">
                <a:solidFill>
                  <a:srgbClr val="004080"/>
                </a:solidFill>
                <a:latin typeface="Montserrat Medium"/>
                <a:ea typeface="+mn-lt"/>
                <a:cs typeface="Calibri" panose="020F0502020204030204"/>
              </a:rPr>
              <a:t>Prueba piloto</a:t>
            </a:r>
            <a:r>
              <a:rPr kumimoji="0" lang="es-AR" sz="12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48759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s-AR" b="1">
                <a:solidFill>
                  <a:srgbClr val="1B4892"/>
                </a:solidFill>
                <a:latin typeface="+mn-lt"/>
                <a:cs typeface="Calibri Light" panose="020F0302020204030204" pitchFamily="34" charset="0"/>
              </a:rPr>
            </a:br>
            <a:r>
              <a:rPr lang="es-AR" b="1">
                <a:solidFill>
                  <a:srgbClr val="1B4892"/>
                </a:solidFill>
                <a:latin typeface="+mn-lt"/>
                <a:cs typeface="Calibri Light" panose="020F0302020204030204" pitchFamily="34" charset="0"/>
              </a:rPr>
              <a:t>     </a:t>
            </a:r>
            <a:br>
              <a:rPr lang="es-AR" b="1">
                <a:solidFill>
                  <a:srgbClr val="1B4892"/>
                </a:solidFill>
                <a:latin typeface="+mn-lt"/>
                <a:cs typeface="Calibri Light" panose="020F0302020204030204" pitchFamily="34" charset="0"/>
              </a:rPr>
            </a:br>
            <a:endParaRPr lang="es-AR" b="1">
              <a:solidFill>
                <a:srgbClr val="1B4892"/>
              </a:solidFill>
              <a:latin typeface="+mn-lt"/>
              <a:cs typeface="Calibri Light" panose="020F0302020204030204" pitchFamily="34" charset="0"/>
            </a:endParaRPr>
          </a:p>
        </p:txBody>
      </p:sp>
      <p:sp>
        <p:nvSpPr>
          <p:cNvPr id="4" name="TextBox 3">
            <a:extLst>
              <a:ext uri="{FF2B5EF4-FFF2-40B4-BE49-F238E27FC236}">
                <a16:creationId xmlns:a16="http://schemas.microsoft.com/office/drawing/2014/main" id="{F2147D33-23F1-47A2-A9AA-F7EB34186022}"/>
              </a:ext>
            </a:extLst>
          </p:cNvPr>
          <p:cNvSpPr txBox="1"/>
          <p:nvPr/>
        </p:nvSpPr>
        <p:spPr>
          <a:xfrm>
            <a:off x="6433893" y="750187"/>
            <a:ext cx="5417796" cy="3554819"/>
          </a:xfrm>
          <a:prstGeom prst="rect">
            <a:avLst/>
          </a:prstGeom>
          <a:solidFill>
            <a:schemeClr val="accent1">
              <a:lumMod val="75000"/>
            </a:schemeClr>
          </a:solid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s-AR" sz="2000" b="1" i="0" u="sng"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Actividades de divulgación DE ASTI</a:t>
            </a:r>
          </a:p>
          <a:p>
            <a:pPr marL="164465" marR="0" lvl="0" indent="-16446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a:cs typeface="Calibri"/>
              </a:rPr>
              <a:t>Divulgación a gran escala a nivel nacional y regional de los productos y conclusiones clave de los proyectos</a:t>
            </a:r>
            <a:endParaRPr lang="es-AR" sz="2000" b="0" i="0" u="none" strike="noStrike" cap="none" normalizeH="0" baseline="0" noProof="0">
              <a:ln>
                <a:noFill/>
              </a:ln>
              <a:solidFill>
                <a:prstClr val="white"/>
              </a:solidFill>
              <a:effectLst/>
              <a:uLnTx/>
              <a:uFillTx/>
              <a:latin typeface="Calibri"/>
              <a:cs typeface="Calibri"/>
            </a:endParaRPr>
          </a:p>
          <a:p>
            <a:pPr marL="164465" marR="0" lvl="0" indent="-16446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a:cs typeface="Calibri"/>
              </a:rPr>
              <a:t>Identificar las vías de influencia de las políticas a nivel nacional y trabajar con los líderes de los NARS en planes de divulgación a nivel nacional para asegurar la aceptación de los hallazgos</a:t>
            </a:r>
            <a:endParaRPr lang="es-AR" sz="2000" b="0" i="0" u="none" strike="noStrike" cap="none" normalizeH="0" baseline="0" noProof="0">
              <a:ln>
                <a:noFill/>
              </a:ln>
              <a:solidFill>
                <a:prstClr val="white"/>
              </a:solidFill>
              <a:effectLst/>
              <a:uLnTx/>
              <a:uFillTx/>
              <a:latin typeface="Calibri"/>
              <a:cs typeface="Calibri"/>
            </a:endParaRPr>
          </a:p>
          <a:p>
            <a:pPr marL="164465" indent="-164465">
              <a:buFont typeface="Arial" pitchFamily="34" charset="0"/>
              <a:buChar char="•"/>
              <a:defRPr/>
            </a:pPr>
            <a:r>
              <a:rPr kumimoji="0" lang="es-AR" sz="2000" b="0" i="0" u="none" strike="noStrike" cap="none" normalizeH="0" baseline="0" noProof="0">
                <a:ln>
                  <a:noFill/>
                </a:ln>
                <a:solidFill>
                  <a:prstClr val="white"/>
                </a:solidFill>
                <a:effectLst/>
                <a:uLnTx/>
                <a:uFillTx/>
                <a:latin typeface="Calibri"/>
                <a:cs typeface="Calibri"/>
              </a:rPr>
              <a:t>Explorar formas de incorporar la evidencia de ASTI en marcos más amplios de política agrícola o en marcos de monitoreo y evaluación.</a:t>
            </a:r>
            <a:r>
              <a:rPr lang="es-AR" sz="2000">
                <a:solidFill>
                  <a:prstClr val="white"/>
                </a:solidFill>
                <a:latin typeface="Calibri"/>
                <a:cs typeface="Calibri"/>
              </a:rPr>
              <a:t> </a:t>
            </a:r>
            <a:endParaRPr lang="es-AR" sz="2000" b="0" i="0" u="none" strike="noStrike" cap="none"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C67D2C62-4EE3-4422-A5A6-AFB45EC9CD9D}"/>
              </a:ext>
            </a:extLst>
          </p:cNvPr>
          <p:cNvSpPr txBox="1">
            <a:spLocks/>
          </p:cNvSpPr>
          <p:nvPr/>
        </p:nvSpPr>
        <p:spPr>
          <a:xfrm>
            <a:off x="6433893" y="4272477"/>
            <a:ext cx="5416479" cy="1896446"/>
          </a:xfrm>
          <a:prstGeom prst="rect">
            <a:avLst/>
          </a:prstGeom>
          <a:solidFill>
            <a:srgbClr val="6BAD3E"/>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rgbClr val="00684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i="0" kern="1200">
                <a:solidFill>
                  <a:srgbClr val="00684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itchFamily="2" charset="2"/>
              <a:buChar char="§"/>
              <a:defRPr sz="2000" kern="1200">
                <a:solidFill>
                  <a:srgbClr val="00684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6847"/>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684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0"/>
              </a:spcBef>
              <a:spcAft>
                <a:spcPts val="600"/>
              </a:spcAft>
              <a:buClrTx/>
              <a:buSzTx/>
              <a:buFont typeface="Arial" pitchFamily="34" charset="0"/>
              <a:buNone/>
              <a:tabLst/>
              <a:defRPr/>
            </a:pPr>
            <a:r>
              <a:rPr kumimoji="0" lang="es-AR" sz="2000" b="1" i="0" u="sng"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Productos</a:t>
            </a:r>
          </a:p>
          <a:p>
            <a:pPr marL="164592" marR="0" lvl="0" indent="-164592"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Seminarios, presentaciones, conferencias</a:t>
            </a:r>
          </a:p>
          <a:p>
            <a:pPr marL="164592" marR="0" lvl="0" indent="-164592"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Reuniones individuales con los responsables de las tomas de decisiones</a:t>
            </a:r>
          </a:p>
          <a:p>
            <a:pPr marL="164592" marR="0" lvl="0" indent="-164592"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Prensa, medios de comunicación, web</a:t>
            </a:r>
          </a:p>
          <a:p>
            <a:pPr marL="164592" marR="0" lvl="0" indent="-164592"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AR" sz="2000" b="0" i="0" u="none" strike="noStrike" cap="none"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Conjunto de herramientas de divulgación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a:ln>
                <a:noFill/>
              </a:ln>
              <a:solidFill>
                <a:prstClr val="white"/>
              </a:solidFill>
              <a:effectLst/>
              <a:uLnTx/>
              <a:uFillTx/>
              <a:latin typeface="Candara" panose="020E0502030303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C19F601-32E4-4A3B-9DA7-3357840E2E33}"/>
              </a:ext>
            </a:extLst>
          </p:cNvPr>
          <p:cNvPicPr>
            <a:picLocks noChangeAspect="1"/>
          </p:cNvPicPr>
          <p:nvPr/>
        </p:nvPicPr>
        <p:blipFill>
          <a:blip r:embed="rId2"/>
          <a:stretch>
            <a:fillRect/>
          </a:stretch>
        </p:blipFill>
        <p:spPr>
          <a:xfrm>
            <a:off x="992311" y="4340904"/>
            <a:ext cx="2962021" cy="1729241"/>
          </a:xfrm>
          <a:prstGeom prst="rect">
            <a:avLst/>
          </a:prstGeom>
        </p:spPr>
      </p:pic>
      <p:pic>
        <p:nvPicPr>
          <p:cNvPr id="12" name="Picture 11">
            <a:extLst>
              <a:ext uri="{FF2B5EF4-FFF2-40B4-BE49-F238E27FC236}">
                <a16:creationId xmlns:a16="http://schemas.microsoft.com/office/drawing/2014/main" id="{6732A689-493F-45CF-8C27-6063D1737216}"/>
              </a:ext>
            </a:extLst>
          </p:cNvPr>
          <p:cNvPicPr>
            <a:picLocks noChangeAspect="1"/>
          </p:cNvPicPr>
          <p:nvPr/>
        </p:nvPicPr>
        <p:blipFill>
          <a:blip r:embed="rId3"/>
          <a:stretch>
            <a:fillRect/>
          </a:stretch>
        </p:blipFill>
        <p:spPr>
          <a:xfrm>
            <a:off x="992311" y="1689343"/>
            <a:ext cx="2444754" cy="1554286"/>
          </a:xfrm>
          <a:prstGeom prst="rect">
            <a:avLst/>
          </a:prstGeom>
        </p:spPr>
      </p:pic>
      <p:pic>
        <p:nvPicPr>
          <p:cNvPr id="15" name="Picture 14">
            <a:extLst>
              <a:ext uri="{FF2B5EF4-FFF2-40B4-BE49-F238E27FC236}">
                <a16:creationId xmlns:a16="http://schemas.microsoft.com/office/drawing/2014/main" id="{391DCAA1-8AFC-45DC-9804-898D4D8853A4}"/>
              </a:ext>
            </a:extLst>
          </p:cNvPr>
          <p:cNvPicPr>
            <a:picLocks noChangeAspect="1"/>
          </p:cNvPicPr>
          <p:nvPr/>
        </p:nvPicPr>
        <p:blipFill>
          <a:blip r:embed="rId4"/>
          <a:stretch>
            <a:fillRect/>
          </a:stretch>
        </p:blipFill>
        <p:spPr>
          <a:xfrm>
            <a:off x="1660825" y="3035661"/>
            <a:ext cx="2262358" cy="1236816"/>
          </a:xfrm>
          <a:prstGeom prst="rect">
            <a:avLst/>
          </a:prstGeom>
        </p:spPr>
      </p:pic>
      <p:pic>
        <p:nvPicPr>
          <p:cNvPr id="17" name="Picture 16">
            <a:extLst>
              <a:ext uri="{FF2B5EF4-FFF2-40B4-BE49-F238E27FC236}">
                <a16:creationId xmlns:a16="http://schemas.microsoft.com/office/drawing/2014/main" id="{2B871723-62E5-41A1-8FF7-BF5F050A3764}"/>
              </a:ext>
            </a:extLst>
          </p:cNvPr>
          <p:cNvPicPr>
            <a:picLocks noChangeAspect="1"/>
          </p:cNvPicPr>
          <p:nvPr/>
        </p:nvPicPr>
        <p:blipFill>
          <a:blip r:embed="rId5"/>
          <a:stretch>
            <a:fillRect/>
          </a:stretch>
        </p:blipFill>
        <p:spPr>
          <a:xfrm>
            <a:off x="4072307" y="2182497"/>
            <a:ext cx="1906618" cy="1906618"/>
          </a:xfrm>
          <a:prstGeom prst="rect">
            <a:avLst/>
          </a:prstGeom>
        </p:spPr>
      </p:pic>
      <p:pic>
        <p:nvPicPr>
          <p:cNvPr id="13" name="Picture 12">
            <a:extLst>
              <a:ext uri="{FF2B5EF4-FFF2-40B4-BE49-F238E27FC236}">
                <a16:creationId xmlns:a16="http://schemas.microsoft.com/office/drawing/2014/main" id="{FCE9D5A4-2C9C-4D59-9BAC-3A0197CAB920}"/>
              </a:ext>
            </a:extLst>
          </p:cNvPr>
          <p:cNvPicPr>
            <a:picLocks noChangeAspect="1"/>
          </p:cNvPicPr>
          <p:nvPr/>
        </p:nvPicPr>
        <p:blipFill>
          <a:blip r:embed="rId6"/>
          <a:stretch>
            <a:fillRect/>
          </a:stretch>
        </p:blipFill>
        <p:spPr>
          <a:xfrm>
            <a:off x="4072307" y="4243896"/>
            <a:ext cx="2073420" cy="1834179"/>
          </a:xfrm>
          <a:prstGeom prst="rect">
            <a:avLst/>
          </a:prstGeom>
        </p:spPr>
      </p:pic>
      <p:sp>
        <p:nvSpPr>
          <p:cNvPr id="3" name="TextBox 2">
            <a:extLst>
              <a:ext uri="{FF2B5EF4-FFF2-40B4-BE49-F238E27FC236}">
                <a16:creationId xmlns:a16="http://schemas.microsoft.com/office/drawing/2014/main" id="{8D1C570F-63A2-16C4-B258-8BDAE5C54D8D}"/>
              </a:ext>
            </a:extLst>
          </p:cNvPr>
          <p:cNvSpPr txBox="1"/>
          <p:nvPr/>
        </p:nvSpPr>
        <p:spPr>
          <a:xfrm>
            <a:off x="513138" y="763510"/>
            <a:ext cx="6303194" cy="646331"/>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3600" b="1" u="sng">
                <a:solidFill>
                  <a:srgbClr val="1B4892"/>
                </a:solidFill>
                <a:latin typeface="Calibri" panose="020F0502020204030204"/>
                <a:cs typeface="Calibri Light"/>
              </a:rPr>
              <a:t>1.4</a:t>
            </a:r>
            <a:r>
              <a:rPr kumimoji="0" lang="es-AR" sz="3600" b="1" i="0" u="sng" strike="noStrike" cap="none" normalizeH="0" baseline="0" noProof="0">
                <a:ln>
                  <a:noFill/>
                </a:ln>
                <a:solidFill>
                  <a:srgbClr val="1B4892"/>
                </a:solidFill>
                <a:effectLst/>
                <a:uLnTx/>
                <a:uFillTx/>
                <a:latin typeface="Calibri" panose="020F0502020204030204"/>
                <a:ea typeface="+mn-ea"/>
                <a:cs typeface="Calibri Light"/>
              </a:rPr>
              <a:t> Divulgación</a:t>
            </a:r>
          </a:p>
        </p:txBody>
      </p:sp>
      <p:sp>
        <p:nvSpPr>
          <p:cNvPr id="6" name="Content Placeholder 1">
            <a:extLst>
              <a:ext uri="{FF2B5EF4-FFF2-40B4-BE49-F238E27FC236}">
                <a16:creationId xmlns:a16="http://schemas.microsoft.com/office/drawing/2014/main" id="{15CFAD4E-0593-0BF7-E8ED-845C018F2D42}"/>
              </a:ext>
            </a:extLst>
          </p:cNvPr>
          <p:cNvSpPr txBox="1">
            <a:spLocks/>
          </p:cNvSpPr>
          <p:nvPr/>
        </p:nvSpPr>
        <p:spPr>
          <a:xfrm>
            <a:off x="148552" y="93087"/>
            <a:ext cx="8183572" cy="381853"/>
          </a:xfr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400">
                <a:solidFill>
                  <a:srgbClr val="004080"/>
                </a:solidFill>
                <a:latin typeface="Montserrat Medium"/>
                <a:ea typeface="+mn-lt"/>
                <a:cs typeface="Calibri" panose="020F0502020204030204"/>
              </a:rPr>
              <a:t>Prueba piloto</a:t>
            </a:r>
            <a:r>
              <a:rPr kumimoji="0" lang="es-AR" sz="1400" b="0" i="0" u="none" strike="noStrike" cap="none" normalizeH="0" baseline="0" noProof="0">
                <a:ln>
                  <a:noFill/>
                </a:ln>
                <a:solidFill>
                  <a:srgbClr val="004080"/>
                </a:solidFill>
                <a:effectLst/>
                <a:uLnTx/>
                <a:uFillTx/>
                <a:latin typeface="Montserrat Medium"/>
                <a:ea typeface="+mn-lt"/>
                <a:cs typeface="Calibri" panose="020F0502020204030204"/>
              </a:rPr>
              <a:t> de nuevos enfoques para la sostenibilidad a largo plazo de ASTI</a:t>
            </a:r>
          </a:p>
        </p:txBody>
      </p:sp>
    </p:spTree>
    <p:extLst>
      <p:ext uri="{BB962C8B-B14F-4D97-AF65-F5344CB8AC3E}">
        <p14:creationId xmlns:p14="http://schemas.microsoft.com/office/powerpoint/2010/main" val="19431865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C8BB331DF38F9469BF363653AFD60FA" ma:contentTypeVersion="17" ma:contentTypeDescription="Creare un nuovo documento." ma:contentTypeScope="" ma:versionID="c716a08ea08c024b59de2adce9002b4e">
  <xsd:schema xmlns:xsd="http://www.w3.org/2001/XMLSchema" xmlns:xs="http://www.w3.org/2001/XMLSchema" xmlns:p="http://schemas.microsoft.com/office/2006/metadata/properties" xmlns:ns2="8dc5e4c7-3c30-485b-95e9-694a5f9a35a7" xmlns:ns3="fa8d936a-287e-4f8c-88cd-479cd0bbd6f8" targetNamespace="http://schemas.microsoft.com/office/2006/metadata/properties" ma:root="true" ma:fieldsID="ed897e8a7fe658bb1cc90d324466eb0e" ns2:_="" ns3:_="">
    <xsd:import namespace="8dc5e4c7-3c30-485b-95e9-694a5f9a35a7"/>
    <xsd:import namespace="fa8d936a-287e-4f8c-88cd-479cd0bbd6f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5e4c7-3c30-485b-95e9-694a5f9a3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8d936a-287e-4f8c-88cd-479cd0bbd6f8"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16" nillable="true" ma:displayName="Taxonomy Catch All Column" ma:hidden="true" ma:list="{6c3c9dbb-b8fa-46e1-8c43-17c1c0c0ac96}" ma:internalName="TaxCatchAll" ma:showField="CatchAllData" ma:web="fa8d936a-287e-4f8c-88cd-479cd0bbd6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a8d936a-287e-4f8c-88cd-479cd0bbd6f8" xsi:nil="true"/>
    <lcf76f155ced4ddcb4097134ff3c332f xmlns="8dc5e4c7-3c30-485b-95e9-694a5f9a35a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A87677-DAB3-4DB5-AE3D-6DCFE7086D57}">
  <ds:schemaRefs>
    <ds:schemaRef ds:uri="8dc5e4c7-3c30-485b-95e9-694a5f9a35a7"/>
    <ds:schemaRef ds:uri="fa8d936a-287e-4f8c-88cd-479cd0bbd6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4BADB3-3EC1-4DCF-8661-13934B382323}">
  <ds:schemaRefs>
    <ds:schemaRef ds:uri="273ceafe-dd86-4b06-a209-26d9cea9d844"/>
    <ds:schemaRef ds:uri="599786de-c6d9-4eec-a5b1-cd87ececa16f"/>
    <ds:schemaRef ds:uri="8dc5e4c7-3c30-485b-95e9-694a5f9a35a7"/>
    <ds:schemaRef ds:uri="fa8d936a-287e-4f8c-88cd-479cd0bbd6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3C0383-4EEC-454C-B2EC-6222F6833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3660</Words>
  <Application>Microsoft Office PowerPoint</Application>
  <PresentationFormat>Panorámica</PresentationFormat>
  <Paragraphs>273</Paragraphs>
  <Slides>26</Slides>
  <Notes>22</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26</vt:i4>
      </vt:variant>
    </vt:vector>
  </HeadingPairs>
  <TitlesOfParts>
    <vt:vector size="42" baseType="lpstr">
      <vt:lpstr>Arial</vt:lpstr>
      <vt:lpstr>Caecilia-Roman</vt:lpstr>
      <vt:lpstr>Calibri</vt:lpstr>
      <vt:lpstr>Calibri,Sans-Serif</vt:lpstr>
      <vt:lpstr>Candara</vt:lpstr>
      <vt:lpstr>Courier New</vt:lpstr>
      <vt:lpstr>Montserrat</vt:lpstr>
      <vt:lpstr>Montserrat Black</vt:lpstr>
      <vt:lpstr>Montserrat Medium</vt:lpstr>
      <vt:lpstr>Montserrat SemiBold</vt:lpstr>
      <vt:lpstr>Symbol</vt:lpstr>
      <vt:lpstr>Symbol,Sans-Serif</vt:lpstr>
      <vt:lpstr>Times New Roman</vt:lpstr>
      <vt:lpstr>Wingdings</vt:lpstr>
      <vt:lpstr>Wingdings,Sans-Serif</vt: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1.2 Datos</vt:lpstr>
      <vt:lpstr>                                                                                                                                                                                                                  </vt:lpstr>
      <vt:lpstr>       </vt:lpstr>
      <vt:lpstr>1.5 Cobertura de ASTI por país</vt:lpstr>
      <vt:lpstr>2. Usuarios de ASTI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3.1. Recolección de datos de ASTI  Antiguo flujo de trabajo de datos</vt:lpstr>
      <vt:lpstr>Presentación de PowerPoint</vt:lpstr>
      <vt:lpstr>3.2. Desafíos y oportunidades de recopilación de datos de ASTI </vt:lpstr>
      <vt:lpstr>Presentación de PowerPoint</vt:lpstr>
      <vt:lpstr>Presentación de PowerPoint</vt:lpstr>
      <vt:lpstr>Presentación de PowerPoint</vt:lpstr>
      <vt:lpstr>Presentación de PowerPoint</vt:lpstr>
      <vt:lpstr>Presentación de PowerPoint</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Gnetti, Chiara (ESS)</dc:creator>
  <cp:lastModifiedBy>Boffi, Santiago (ESS)</cp:lastModifiedBy>
  <cp:revision>76</cp:revision>
  <dcterms:created xsi:type="dcterms:W3CDTF">2021-02-08T17:31:11Z</dcterms:created>
  <dcterms:modified xsi:type="dcterms:W3CDTF">2024-05-10T13:20:34Z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0x010100AC8BB331DF38F9469BF363653AFD60FA</vt:lpwstr>
  </property>
  <property fmtid="{D5CDD505-2E9C-101B-9397-08002B2CF9AE}" pid="3" name="MediaServiceImageTags">
    <vt:lpwstr/>
  </property>
</Properties>
</file>