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257" r:id="rId3"/>
    <p:sldId id="256" r:id="rId4"/>
    <p:sldId id="262" r:id="rId5"/>
    <p:sldId id="268" r:id="rId6"/>
    <p:sldId id="259" r:id="rId7"/>
    <p:sldId id="258" r:id="rId8"/>
    <p:sldId id="260" r:id="rId9"/>
    <p:sldId id="269" r:id="rId10"/>
    <p:sldId id="261" r:id="rId11"/>
    <p:sldId id="264" r:id="rId12"/>
    <p:sldId id="266" r:id="rId13"/>
    <p:sldId id="267"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86" autoAdjust="0"/>
  </p:normalViewPr>
  <p:slideViewPr>
    <p:cSldViewPr>
      <p:cViewPr>
        <p:scale>
          <a:sx n="70" d="100"/>
          <a:sy n="70" d="100"/>
        </p:scale>
        <p:origin x="-810" y="-522"/>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D3861-4E5A-4625-B04C-6B4C98C1890C}" type="datetimeFigureOut">
              <a:rPr lang="en-GB" smtClean="0"/>
              <a:pPr/>
              <a:t>28/11/2013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33B97-0D0B-4386-8052-A75A2C291A1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VME DB Portal</a:t>
            </a:r>
            <a:endParaRPr lang="en-GB" dirty="0"/>
          </a:p>
        </p:txBody>
      </p:sp>
      <p:sp>
        <p:nvSpPr>
          <p:cNvPr id="4" name="Slide Number Placeholder 3"/>
          <p:cNvSpPr>
            <a:spLocks noGrp="1"/>
          </p:cNvSpPr>
          <p:nvPr>
            <p:ph type="sldNum" sz="quarter" idx="10"/>
          </p:nvPr>
        </p:nvSpPr>
        <p:spPr/>
        <p:txBody>
          <a:bodyPr/>
          <a:lstStyle/>
          <a:p>
            <a:fld id="{78233B97-0D0B-4386-8052-A75A2C291A18}"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think I would have the search</a:t>
            </a:r>
            <a:r>
              <a:rPr lang="en-GB" baseline="0" dirty="0" smtClean="0"/>
              <a:t> function separately and add VME name. Ideally this could also be selected with a filter if the RFB is selected first.</a:t>
            </a:r>
            <a:endParaRPr lang="en-GB" dirty="0"/>
          </a:p>
        </p:txBody>
      </p:sp>
      <p:sp>
        <p:nvSpPr>
          <p:cNvPr id="4" name="Slide Number Placeholder 3"/>
          <p:cNvSpPr>
            <a:spLocks noGrp="1"/>
          </p:cNvSpPr>
          <p:nvPr>
            <p:ph type="sldNum" sz="quarter" idx="10"/>
          </p:nvPr>
        </p:nvSpPr>
        <p:spPr/>
        <p:txBody>
          <a:bodyPr/>
          <a:lstStyle/>
          <a:p>
            <a:fld id="{78233B97-0D0B-4386-8052-A75A2C291A18}"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8233B97-0D0B-4386-8052-A75A2C291A18}"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8233B97-0D0B-4386-8052-A75A2C291A18}"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CEAD706-B83B-4FD2-955D-FB52F5419AE0}" type="datetimeFigureOut">
              <a:rPr lang="en-GB" smtClean="0"/>
              <a:pPr/>
              <a:t>28/11/2013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D0DD23-B8D2-4A11-8663-093D285FA21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EAD706-B83B-4FD2-955D-FB52F5419AE0}" type="datetimeFigureOut">
              <a:rPr lang="en-GB" smtClean="0"/>
              <a:pPr/>
              <a:t>28/11/2013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D0DD23-B8D2-4A11-8663-093D285FA21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EAD706-B83B-4FD2-955D-FB52F5419AE0}" type="datetimeFigureOut">
              <a:rPr lang="en-GB" smtClean="0"/>
              <a:pPr/>
              <a:t>28/11/2013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D0DD23-B8D2-4A11-8663-093D285FA21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EAD706-B83B-4FD2-955D-FB52F5419AE0}" type="datetimeFigureOut">
              <a:rPr lang="en-GB" smtClean="0"/>
              <a:pPr/>
              <a:t>28/11/2013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D0DD23-B8D2-4A11-8663-093D285FA21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EAD706-B83B-4FD2-955D-FB52F5419AE0}" type="datetimeFigureOut">
              <a:rPr lang="en-GB" smtClean="0"/>
              <a:pPr/>
              <a:t>28/11/2013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D0DD23-B8D2-4A11-8663-093D285FA21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CEAD706-B83B-4FD2-955D-FB52F5419AE0}" type="datetimeFigureOut">
              <a:rPr lang="en-GB" smtClean="0"/>
              <a:pPr/>
              <a:t>28/11/2013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D0DD23-B8D2-4A11-8663-093D285FA21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CEAD706-B83B-4FD2-955D-FB52F5419AE0}" type="datetimeFigureOut">
              <a:rPr lang="en-GB" smtClean="0"/>
              <a:pPr/>
              <a:t>28/11/2013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D0DD23-B8D2-4A11-8663-093D285FA21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CEAD706-B83B-4FD2-955D-FB52F5419AE0}" type="datetimeFigureOut">
              <a:rPr lang="en-GB" smtClean="0"/>
              <a:pPr/>
              <a:t>28/11/2013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D0DD23-B8D2-4A11-8663-093D285FA21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AD706-B83B-4FD2-955D-FB52F5419AE0}" type="datetimeFigureOut">
              <a:rPr lang="en-GB" smtClean="0"/>
              <a:pPr/>
              <a:t>28/11/2013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D0DD23-B8D2-4A11-8663-093D285FA21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AD706-B83B-4FD2-955D-FB52F5419AE0}" type="datetimeFigureOut">
              <a:rPr lang="en-GB" smtClean="0"/>
              <a:pPr/>
              <a:t>28/11/2013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D0DD23-B8D2-4A11-8663-093D285FA21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AD706-B83B-4FD2-955D-FB52F5419AE0}" type="datetimeFigureOut">
              <a:rPr lang="en-GB" smtClean="0"/>
              <a:pPr/>
              <a:t>28/11/2013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D0DD23-B8D2-4A11-8663-093D285FA21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AD706-B83B-4FD2-955D-FB52F5419AE0}" type="datetimeFigureOut">
              <a:rPr lang="en-GB" smtClean="0"/>
              <a:pPr/>
              <a:t>28/11/2013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0DD23-B8D2-4A11-8663-093D285FA21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audio" Target="../media/audio2.wav"/><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3.wav"/><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audio" Target="../media/audio7.wav"/><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normAutofit fontScale="90000"/>
          </a:bodyPr>
          <a:lstStyle/>
          <a:p>
            <a:r>
              <a:rPr lang="en-GB" dirty="0" smtClean="0">
                <a:solidFill>
                  <a:srgbClr val="FFC000"/>
                </a:solidFill>
              </a:rPr>
              <a:t>FAO VME Database and</a:t>
            </a:r>
            <a:br>
              <a:rPr lang="en-GB" dirty="0" smtClean="0">
                <a:solidFill>
                  <a:srgbClr val="FFC000"/>
                </a:solidFill>
              </a:rPr>
            </a:br>
            <a:r>
              <a:rPr lang="en-GB" dirty="0" smtClean="0">
                <a:solidFill>
                  <a:srgbClr val="FFC000"/>
                </a:solidFill>
              </a:rPr>
              <a:t>Input user guide</a:t>
            </a:r>
            <a:endParaRPr lang="en-GB" dirty="0">
              <a:solidFill>
                <a:srgbClr val="FFC000"/>
              </a:solidFill>
            </a:endParaRPr>
          </a:p>
        </p:txBody>
      </p:sp>
      <p:sp>
        <p:nvSpPr>
          <p:cNvPr id="3" name="Content Placeholder 2"/>
          <p:cNvSpPr>
            <a:spLocks noGrp="1"/>
          </p:cNvSpPr>
          <p:nvPr>
            <p:ph idx="1"/>
          </p:nvPr>
        </p:nvSpPr>
        <p:spPr>
          <a:xfrm>
            <a:off x="457200" y="1484784"/>
            <a:ext cx="8229600" cy="5040560"/>
          </a:xfrm>
        </p:spPr>
        <p:txBody>
          <a:bodyPr>
            <a:normAutofit fontScale="92500" lnSpcReduction="20000"/>
          </a:bodyPr>
          <a:lstStyle/>
          <a:p>
            <a:pPr marL="0" indent="0">
              <a:spcBef>
                <a:spcPts val="0"/>
              </a:spcBef>
              <a:buNone/>
            </a:pPr>
            <a:r>
              <a:rPr lang="en-GB" dirty="0" smtClean="0">
                <a:solidFill>
                  <a:schemeClr val="bg1"/>
                </a:solidFill>
              </a:rPr>
              <a:t>The purpose of this voice over presentation is to enable regional bodies to undertake data entry for the purpose of reviewing previously entered data and for entering new data.</a:t>
            </a:r>
          </a:p>
          <a:p>
            <a:pPr marL="0" indent="0">
              <a:spcBef>
                <a:spcPts val="0"/>
              </a:spcBef>
              <a:buNone/>
            </a:pPr>
            <a:endParaRPr lang="en-GB" dirty="0" smtClean="0">
              <a:solidFill>
                <a:schemeClr val="bg1"/>
              </a:solidFill>
            </a:endParaRPr>
          </a:p>
          <a:p>
            <a:pPr marL="0" indent="0" algn="ctr">
              <a:spcBef>
                <a:spcPts val="0"/>
              </a:spcBef>
              <a:buNone/>
            </a:pPr>
            <a:r>
              <a:rPr lang="en-GB" dirty="0" smtClean="0">
                <a:solidFill>
                  <a:schemeClr val="bg1"/>
                </a:solidFill>
              </a:rPr>
              <a:t>VME database (beta 1.0) can be viewed at </a:t>
            </a:r>
            <a:r>
              <a:rPr lang="en-US" u="sng" dirty="0" smtClean="0">
                <a:solidFill>
                  <a:srgbClr val="FFC000"/>
                </a:solidFill>
              </a:rPr>
              <a:t>http://figisapps.fao.org/figis/geoserver/figis-vme/</a:t>
            </a:r>
            <a:endParaRPr lang="en-GB" dirty="0" smtClean="0">
              <a:solidFill>
                <a:srgbClr val="FFC000"/>
              </a:solidFill>
            </a:endParaRPr>
          </a:p>
          <a:p>
            <a:pPr marL="0" indent="0">
              <a:spcBef>
                <a:spcPts val="0"/>
              </a:spcBef>
              <a:buNone/>
            </a:pPr>
            <a:endParaRPr lang="en-GB" dirty="0" smtClean="0">
              <a:solidFill>
                <a:schemeClr val="bg1"/>
              </a:solidFill>
            </a:endParaRPr>
          </a:p>
          <a:p>
            <a:pPr marL="0" indent="0" algn="ctr">
              <a:spcBef>
                <a:spcPts val="0"/>
              </a:spcBef>
              <a:buNone/>
            </a:pPr>
            <a:r>
              <a:rPr lang="en-GB" dirty="0" smtClean="0">
                <a:solidFill>
                  <a:schemeClr val="bg1"/>
                </a:solidFill>
              </a:rPr>
              <a:t>An input user guide have been developed to assist this.</a:t>
            </a:r>
          </a:p>
          <a:p>
            <a:pPr marL="0" indent="0">
              <a:spcBef>
                <a:spcPts val="0"/>
              </a:spcBef>
              <a:buNone/>
            </a:pPr>
            <a:endParaRPr lang="en-GB" dirty="0" smtClean="0">
              <a:solidFill>
                <a:schemeClr val="bg1"/>
              </a:solidFill>
            </a:endParaRPr>
          </a:p>
          <a:p>
            <a:pPr marL="0" indent="0" algn="ctr">
              <a:spcBef>
                <a:spcPts val="0"/>
              </a:spcBef>
              <a:buNone/>
            </a:pPr>
            <a:r>
              <a:rPr lang="en-GB" dirty="0" smtClean="0">
                <a:solidFill>
                  <a:schemeClr val="bg1"/>
                </a:solidFill>
              </a:rPr>
              <a:t>FAO support will be provided to data </a:t>
            </a:r>
            <a:r>
              <a:rPr lang="en-GB" dirty="0" err="1" smtClean="0">
                <a:solidFill>
                  <a:schemeClr val="bg1"/>
                </a:solidFill>
              </a:rPr>
              <a:t>inputters</a:t>
            </a:r>
            <a:r>
              <a:rPr lang="en-GB" dirty="0" smtClean="0">
                <a:solidFill>
                  <a:schemeClr val="bg1"/>
                </a:solidFill>
              </a:rPr>
              <a:t> as part of the development process.</a:t>
            </a:r>
            <a:endParaRPr lang="en-GB" dirty="0">
              <a:solidFill>
                <a:schemeClr val="bg1"/>
              </a:solidFill>
            </a:endParaRPr>
          </a:p>
        </p:txBody>
      </p:sp>
      <p:pic>
        <p:nvPicPr>
          <p:cNvPr id="5" name="~PP3491.WAV">
            <a:hlinkClick r:id="" action="ppaction://media"/>
          </p:cNvPr>
          <p:cNvPicPr>
            <a:picLocks noRot="1" noChangeAspect="1"/>
          </p:cNvPicPr>
          <p:nvPr>
            <a:wavAudioFile r:embed="rId1" name="~PP3491.WAV"/>
          </p:nvPr>
        </p:nvPicPr>
        <p:blipFill>
          <a:blip r:embed="rId4" cstate="print"/>
          <a:stretch>
            <a:fillRect/>
          </a:stretch>
        </p:blipFill>
        <p:spPr>
          <a:xfrm>
            <a:off x="8661400" y="6375400"/>
            <a:ext cx="304800" cy="304800"/>
          </a:xfrm>
          <a:prstGeom prst="rect">
            <a:avLst/>
          </a:prstGeom>
        </p:spPr>
      </p:pic>
    </p:spTree>
  </p:cSld>
  <p:clrMapOvr>
    <a:masterClrMapping/>
  </p:clrMapOvr>
  <p:transition advTm="643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FC000"/>
                </a:solidFill>
              </a:rPr>
              <a:t>Data input</a:t>
            </a:r>
            <a:endParaRPr lang="en-GB" dirty="0">
              <a:solidFill>
                <a:srgbClr val="FFC000"/>
              </a:solidFill>
            </a:endParaRPr>
          </a:p>
        </p:txBody>
      </p:sp>
      <p:sp>
        <p:nvSpPr>
          <p:cNvPr id="4" name="TextBox 3"/>
          <p:cNvSpPr txBox="1"/>
          <p:nvPr/>
        </p:nvSpPr>
        <p:spPr>
          <a:xfrm>
            <a:off x="467544" y="1556792"/>
            <a:ext cx="7956376" cy="4247317"/>
          </a:xfrm>
          <a:prstGeom prst="rect">
            <a:avLst/>
          </a:prstGeom>
          <a:noFill/>
        </p:spPr>
        <p:txBody>
          <a:bodyPr wrap="square" rtlCol="0">
            <a:spAutoFit/>
          </a:bodyPr>
          <a:lstStyle/>
          <a:p>
            <a:pPr>
              <a:lnSpc>
                <a:spcPct val="150000"/>
              </a:lnSpc>
              <a:buFont typeface="Arial" pitchFamily="34" charset="0"/>
              <a:buChar char="•"/>
            </a:pPr>
            <a:r>
              <a:rPr lang="en-GB" sz="2000" dirty="0" smtClean="0">
                <a:solidFill>
                  <a:schemeClr val="bg1"/>
                </a:solidFill>
              </a:rPr>
              <a:t>To date, data input has been undertaken by FAO for some VMEs from NAFO, NEAFC, SEAFO, CCAMLR and GFCM. This was necessary for the development of the database.</a:t>
            </a:r>
          </a:p>
          <a:p>
            <a:pPr>
              <a:lnSpc>
                <a:spcPct val="150000"/>
              </a:lnSpc>
              <a:buFont typeface="Arial" pitchFamily="34" charset="0"/>
              <a:buChar char="•"/>
            </a:pPr>
            <a:r>
              <a:rPr lang="en-GB" sz="2000" dirty="0" smtClean="0">
                <a:solidFill>
                  <a:schemeClr val="bg1"/>
                </a:solidFill>
              </a:rPr>
              <a:t> The data entered was undertaken at different stages in the development process and is not necessarily consistent. ALL entered information needs checking, editing and validating.</a:t>
            </a:r>
          </a:p>
          <a:p>
            <a:pPr>
              <a:lnSpc>
                <a:spcPct val="150000"/>
              </a:lnSpc>
              <a:buFont typeface="Arial" pitchFamily="34" charset="0"/>
              <a:buChar char="•"/>
            </a:pPr>
            <a:r>
              <a:rPr lang="en-GB" sz="2000" dirty="0" smtClean="0">
                <a:solidFill>
                  <a:schemeClr val="bg1"/>
                </a:solidFill>
              </a:rPr>
              <a:t> It is expected that data will be entered for a full year, say 2012, by all partners (</a:t>
            </a:r>
            <a:r>
              <a:rPr lang="en-GB" sz="2000" i="1" dirty="0" err="1" smtClean="0">
                <a:solidFill>
                  <a:schemeClr val="bg1"/>
                </a:solidFill>
              </a:rPr>
              <a:t>n.b</a:t>
            </a:r>
            <a:r>
              <a:rPr lang="en-GB" sz="2000" dirty="0" smtClean="0">
                <a:solidFill>
                  <a:schemeClr val="bg1"/>
                </a:solidFill>
              </a:rPr>
              <a:t>. It may be easier to start from the beginning as the database is really designed to build on previous year entries).</a:t>
            </a:r>
          </a:p>
        </p:txBody>
      </p:sp>
      <p:pic>
        <p:nvPicPr>
          <p:cNvPr id="5" name="~PP2533.WAV">
            <a:hlinkClick r:id="" action="ppaction://media"/>
          </p:cNvPr>
          <p:cNvPicPr>
            <a:picLocks noRot="1" noChangeAspect="1"/>
          </p:cNvPicPr>
          <p:nvPr>
            <a:wavAudioFile r:embed="rId1" name="~PP2533.WAV"/>
          </p:nvPr>
        </p:nvPicPr>
        <p:blipFill>
          <a:blip r:embed="rId3" cstate="print"/>
          <a:stretch>
            <a:fillRect/>
          </a:stretch>
        </p:blipFill>
        <p:spPr>
          <a:xfrm>
            <a:off x="8661400" y="6375400"/>
            <a:ext cx="304800" cy="304800"/>
          </a:xfrm>
          <a:prstGeom prst="rect">
            <a:avLst/>
          </a:prstGeom>
        </p:spPr>
      </p:pic>
    </p:spTree>
  </p:cSld>
  <p:clrMapOvr>
    <a:masterClrMapping/>
  </p:clrMapOvr>
  <p:transition advTm="569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06090"/>
          </a:xfrm>
        </p:spPr>
        <p:txBody>
          <a:bodyPr>
            <a:normAutofit fontScale="90000"/>
          </a:bodyPr>
          <a:lstStyle/>
          <a:p>
            <a:r>
              <a:rPr lang="en-GB" dirty="0" smtClean="0">
                <a:solidFill>
                  <a:srgbClr val="FFC000"/>
                </a:solidFill>
              </a:rPr>
              <a:t>MS EXCEL input forms</a:t>
            </a:r>
            <a:endParaRPr lang="en-GB" dirty="0">
              <a:solidFill>
                <a:srgbClr val="FFC000"/>
              </a:solidFill>
            </a:endParaRPr>
          </a:p>
        </p:txBody>
      </p:sp>
      <p:sp>
        <p:nvSpPr>
          <p:cNvPr id="3" name="Content Placeholder 2"/>
          <p:cNvSpPr>
            <a:spLocks noGrp="1"/>
          </p:cNvSpPr>
          <p:nvPr>
            <p:ph idx="1"/>
          </p:nvPr>
        </p:nvSpPr>
        <p:spPr>
          <a:xfrm>
            <a:off x="467544" y="980728"/>
            <a:ext cx="3744416" cy="2448272"/>
          </a:xfrm>
        </p:spPr>
        <p:txBody>
          <a:bodyPr>
            <a:normAutofit fontScale="47500" lnSpcReduction="20000"/>
          </a:bodyPr>
          <a:lstStyle/>
          <a:p>
            <a:pPr>
              <a:buNone/>
            </a:pPr>
            <a:r>
              <a:rPr lang="en-GB" sz="3400" dirty="0" smtClean="0">
                <a:solidFill>
                  <a:schemeClr val="bg1"/>
                </a:solidFill>
              </a:rPr>
              <a:t>The MS Excel input tables (worksheets) are designed by “subject” area:</a:t>
            </a:r>
          </a:p>
          <a:p>
            <a:pPr>
              <a:buNone/>
            </a:pPr>
            <a:endParaRPr lang="en-GB" sz="3400" dirty="0" smtClean="0">
              <a:solidFill>
                <a:schemeClr val="bg1"/>
              </a:solidFill>
            </a:endParaRPr>
          </a:p>
          <a:p>
            <a:r>
              <a:rPr lang="en-GB" sz="3400" dirty="0" smtClean="0">
                <a:solidFill>
                  <a:schemeClr val="bg1"/>
                </a:solidFill>
              </a:rPr>
              <a:t>VME</a:t>
            </a:r>
          </a:p>
          <a:p>
            <a:r>
              <a:rPr lang="en-GB" sz="3400" dirty="0" smtClean="0">
                <a:solidFill>
                  <a:schemeClr val="bg1"/>
                </a:solidFill>
              </a:rPr>
              <a:t>RFB</a:t>
            </a:r>
          </a:p>
          <a:p>
            <a:r>
              <a:rPr lang="en-GB" sz="3400" dirty="0" smtClean="0">
                <a:solidFill>
                  <a:schemeClr val="bg1"/>
                </a:solidFill>
              </a:rPr>
              <a:t>Regional history (VMEs, fishing footprints)</a:t>
            </a:r>
          </a:p>
          <a:p>
            <a:r>
              <a:rPr lang="en-GB" sz="3400" dirty="0" smtClean="0">
                <a:solidFill>
                  <a:schemeClr val="bg1"/>
                </a:solidFill>
              </a:rPr>
              <a:t>General measures</a:t>
            </a:r>
          </a:p>
          <a:p>
            <a:r>
              <a:rPr lang="en-GB" sz="3400" dirty="0" smtClean="0">
                <a:solidFill>
                  <a:schemeClr val="bg1"/>
                </a:solidFill>
              </a:rPr>
              <a:t>Specific Measures</a:t>
            </a:r>
          </a:p>
          <a:p>
            <a:r>
              <a:rPr lang="en-GB" sz="3400" dirty="0" smtClean="0">
                <a:solidFill>
                  <a:schemeClr val="bg1"/>
                </a:solidFill>
              </a:rPr>
              <a:t>Meetings</a:t>
            </a:r>
          </a:p>
          <a:p>
            <a:pPr>
              <a:buNone/>
            </a:pPr>
            <a:endParaRPr lang="en-GB" dirty="0" smtClean="0"/>
          </a:p>
          <a:p>
            <a:pPr>
              <a:buNone/>
            </a:pPr>
            <a:endParaRPr lang="en-GB" dirty="0" smtClean="0"/>
          </a:p>
          <a:p>
            <a:pPr>
              <a:buNone/>
            </a:pPr>
            <a:endParaRPr lang="en-GB" dirty="0" smtClean="0"/>
          </a:p>
        </p:txBody>
      </p:sp>
      <p:pic>
        <p:nvPicPr>
          <p:cNvPr id="4098" name="Picture 2"/>
          <p:cNvPicPr>
            <a:picLocks noChangeAspect="1" noChangeArrowheads="1"/>
          </p:cNvPicPr>
          <p:nvPr/>
        </p:nvPicPr>
        <p:blipFill>
          <a:blip r:embed="rId3" cstate="print"/>
          <a:srcRect/>
          <a:stretch>
            <a:fillRect/>
          </a:stretch>
        </p:blipFill>
        <p:spPr bwMode="auto">
          <a:xfrm>
            <a:off x="152216" y="3604080"/>
            <a:ext cx="8806190" cy="3212976"/>
          </a:xfrm>
          <a:prstGeom prst="rect">
            <a:avLst/>
          </a:prstGeom>
          <a:noFill/>
          <a:ln w="9525">
            <a:noFill/>
            <a:miter lim="800000"/>
            <a:headEnd/>
            <a:tailEnd/>
          </a:ln>
        </p:spPr>
      </p:pic>
      <p:sp>
        <p:nvSpPr>
          <p:cNvPr id="6" name="Content Placeholder 2"/>
          <p:cNvSpPr txBox="1">
            <a:spLocks/>
          </p:cNvSpPr>
          <p:nvPr/>
        </p:nvSpPr>
        <p:spPr>
          <a:xfrm>
            <a:off x="5004048" y="1628800"/>
            <a:ext cx="3888432" cy="1800200"/>
          </a:xfrm>
          <a:prstGeom prst="rect">
            <a:avLst/>
          </a:prstGeom>
          <a:ln>
            <a:solidFill>
              <a:schemeClr val="tx1"/>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400" b="0" i="0" u="none" strike="noStrike" kern="1200" cap="none" spc="0" normalizeH="0" baseline="0" noProof="0" dirty="0" smtClean="0">
                <a:ln>
                  <a:noFill/>
                </a:ln>
                <a:solidFill>
                  <a:schemeClr val="bg1"/>
                </a:solidFill>
                <a:effectLst/>
                <a:uLnTx/>
                <a:uFillTx/>
                <a:latin typeface="+mn-lt"/>
                <a:ea typeface="+mn-ea"/>
                <a:cs typeface="+mn-cs"/>
              </a:rPr>
              <a:t>Key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400" dirty="0" smtClean="0">
                <a:solidFill>
                  <a:schemeClr val="bg1"/>
                </a:solidFill>
              </a:rPr>
              <a:t>Green = Description of fields (columns)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400" b="0" i="0" u="none" strike="noStrike" kern="1200" cap="none" spc="0" normalizeH="0" baseline="0" noProof="0" dirty="0" smtClean="0">
                <a:ln>
                  <a:noFill/>
                </a:ln>
                <a:solidFill>
                  <a:schemeClr val="bg1"/>
                </a:solidFill>
                <a:effectLst/>
                <a:uLnTx/>
                <a:uFillTx/>
                <a:latin typeface="+mn-lt"/>
                <a:ea typeface="+mn-ea"/>
                <a:cs typeface="+mn-cs"/>
              </a:rPr>
              <a:t>Dark</a:t>
            </a:r>
            <a:r>
              <a:rPr kumimoji="0" lang="en-GB" sz="1400" b="0" i="0" u="none" strike="noStrike" kern="1200" cap="none" spc="0" normalizeH="0" noProof="0" dirty="0" smtClean="0">
                <a:ln>
                  <a:noFill/>
                </a:ln>
                <a:solidFill>
                  <a:schemeClr val="bg1"/>
                </a:solidFill>
                <a:effectLst/>
                <a:uLnTx/>
                <a:uFillTx/>
                <a:latin typeface="+mn-lt"/>
                <a:ea typeface="+mn-ea"/>
                <a:cs typeface="+mn-cs"/>
              </a:rPr>
              <a:t> blue = Field names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400" baseline="0" dirty="0" smtClean="0">
                <a:solidFill>
                  <a:schemeClr val="bg1"/>
                </a:solidFill>
              </a:rPr>
              <a:t>Light</a:t>
            </a:r>
            <a:r>
              <a:rPr lang="en-GB" sz="1400" dirty="0" smtClean="0">
                <a:solidFill>
                  <a:schemeClr val="bg1"/>
                </a:solidFill>
              </a:rPr>
              <a:t> blue = Records (rows)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400" dirty="0" smtClean="0">
                <a:solidFill>
                  <a:schemeClr val="bg1"/>
                </a:solidFill>
              </a:rPr>
              <a:t>Grey = FAO entered fields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400" dirty="0" smtClean="0">
                <a:solidFill>
                  <a:schemeClr val="bg1"/>
                </a:solidFill>
              </a:rPr>
              <a:t>Red = Field in Excel input but not yet in database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P1991.WAV">
            <a:hlinkClick r:id="" action="ppaction://media"/>
          </p:cNvPr>
          <p:cNvPicPr>
            <a:picLocks noRot="1" noChangeAspect="1"/>
          </p:cNvPicPr>
          <p:nvPr>
            <a:wavAudioFile r:embed="rId1" name="~PP1991.WAV"/>
          </p:nvPr>
        </p:nvPicPr>
        <p:blipFill>
          <a:blip r:embed="rId4" cstate="print"/>
          <a:stretch>
            <a:fillRect/>
          </a:stretch>
        </p:blipFill>
        <p:spPr>
          <a:xfrm>
            <a:off x="8661400" y="6375400"/>
            <a:ext cx="304800" cy="304800"/>
          </a:xfrm>
          <a:prstGeom prst="rect">
            <a:avLst/>
          </a:prstGeom>
        </p:spPr>
      </p:pic>
    </p:spTree>
  </p:cSld>
  <p:clrMapOvr>
    <a:masterClrMapping/>
  </p:clrMapOvr>
  <p:transition advTm="1425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Data entry - preparation</a:t>
            </a:r>
            <a:endParaRPr lang="en-GB"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bg1"/>
                </a:solidFill>
              </a:rPr>
              <a:t>The purpose of the database is to provide access to information.</a:t>
            </a:r>
          </a:p>
          <a:p>
            <a:r>
              <a:rPr lang="en-GB" dirty="0" smtClean="0">
                <a:solidFill>
                  <a:schemeClr val="bg1"/>
                </a:solidFill>
              </a:rPr>
              <a:t>Some of the information is stored directly within the database.</a:t>
            </a:r>
          </a:p>
          <a:p>
            <a:r>
              <a:rPr lang="en-GB" dirty="0" smtClean="0">
                <a:solidFill>
                  <a:schemeClr val="bg1"/>
                </a:solidFill>
              </a:rPr>
              <a:t>Some is summarised in the database with links or references to the source document.</a:t>
            </a:r>
          </a:p>
          <a:p>
            <a:r>
              <a:rPr lang="en-GB" dirty="0" smtClean="0">
                <a:solidFill>
                  <a:schemeClr val="bg1"/>
                </a:solidFill>
              </a:rPr>
              <a:t>Source documents are typically meeting reports or measures </a:t>
            </a:r>
            <a:r>
              <a:rPr lang="en-GB" dirty="0" err="1" smtClean="0">
                <a:solidFill>
                  <a:schemeClr val="bg1"/>
                </a:solidFill>
              </a:rPr>
              <a:t>pdfs</a:t>
            </a:r>
            <a:endParaRPr lang="en-GB" dirty="0" smtClean="0">
              <a:solidFill>
                <a:schemeClr val="bg1"/>
              </a:solidFill>
            </a:endParaRPr>
          </a:p>
          <a:p>
            <a:r>
              <a:rPr lang="en-GB" dirty="0" smtClean="0">
                <a:solidFill>
                  <a:schemeClr val="bg1"/>
                </a:solidFill>
              </a:rPr>
              <a:t>Some preparation is necessary for easy data entry in to the separate worksheets “tables”. This is explained in the guide.</a:t>
            </a:r>
          </a:p>
        </p:txBody>
      </p:sp>
      <p:pic>
        <p:nvPicPr>
          <p:cNvPr id="4" name="~PP3296.WAV">
            <a:hlinkClick r:id="" action="ppaction://media"/>
          </p:cNvPr>
          <p:cNvPicPr>
            <a:picLocks noRot="1" noChangeAspect="1"/>
          </p:cNvPicPr>
          <p:nvPr>
            <a:wavAudioFile r:embed="rId1" name="~PP3296.WAV"/>
          </p:nvPr>
        </p:nvPicPr>
        <p:blipFill>
          <a:blip r:embed="rId3" cstate="print"/>
          <a:stretch>
            <a:fillRect/>
          </a:stretch>
        </p:blipFill>
        <p:spPr>
          <a:xfrm>
            <a:off x="8661400" y="6375400"/>
            <a:ext cx="304800" cy="304800"/>
          </a:xfrm>
          <a:prstGeom prst="rect">
            <a:avLst/>
          </a:prstGeom>
        </p:spPr>
      </p:pic>
    </p:spTree>
  </p:cSld>
  <p:clrMapOvr>
    <a:masterClrMapping/>
  </p:clrMapOvr>
  <p:transition advTm="911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259632" y="2276872"/>
            <a:ext cx="6094178" cy="4293096"/>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GB" dirty="0" smtClean="0">
                <a:solidFill>
                  <a:srgbClr val="FFC000"/>
                </a:solidFill>
              </a:rPr>
              <a:t>Example of Preparation</a:t>
            </a:r>
            <a:br>
              <a:rPr lang="en-GB" dirty="0" smtClean="0">
                <a:solidFill>
                  <a:srgbClr val="FFC000"/>
                </a:solidFill>
              </a:rPr>
            </a:br>
            <a:r>
              <a:rPr lang="en-GB" dirty="0" smtClean="0">
                <a:solidFill>
                  <a:srgbClr val="FFC000"/>
                </a:solidFill>
              </a:rPr>
              <a:t>e.g. Meeting Reports</a:t>
            </a:r>
            <a:endParaRPr lang="en-GB" dirty="0">
              <a:solidFill>
                <a:srgbClr val="FFC000"/>
              </a:solidFill>
            </a:endParaRPr>
          </a:p>
        </p:txBody>
      </p:sp>
      <p:sp>
        <p:nvSpPr>
          <p:cNvPr id="6" name="TextBox 5"/>
          <p:cNvSpPr txBox="1"/>
          <p:nvPr/>
        </p:nvSpPr>
        <p:spPr>
          <a:xfrm>
            <a:off x="1" y="1412776"/>
            <a:ext cx="9144000" cy="646331"/>
          </a:xfrm>
          <a:prstGeom prst="rect">
            <a:avLst/>
          </a:prstGeom>
          <a:noFill/>
        </p:spPr>
        <p:txBody>
          <a:bodyPr wrap="square" rtlCol="0">
            <a:spAutoFit/>
          </a:bodyPr>
          <a:lstStyle/>
          <a:p>
            <a:r>
              <a:rPr lang="en-GB" dirty="0" smtClean="0">
                <a:solidFill>
                  <a:schemeClr val="bg1"/>
                </a:solidFill>
              </a:rPr>
              <a:t>An example of an input into the Meetings Reports table showing both the worksheet view and form view. Notice the field “</a:t>
            </a:r>
            <a:r>
              <a:rPr lang="en-GB" dirty="0" err="1" smtClean="0">
                <a:solidFill>
                  <a:schemeClr val="bg1"/>
                </a:solidFill>
              </a:rPr>
              <a:t>Report_Summary</a:t>
            </a:r>
            <a:r>
              <a:rPr lang="en-GB" dirty="0" smtClean="0">
                <a:solidFill>
                  <a:schemeClr val="bg1"/>
                </a:solidFill>
              </a:rPr>
              <a:t>” </a:t>
            </a:r>
            <a:endParaRPr lang="en-GB" dirty="0">
              <a:solidFill>
                <a:schemeClr val="bg1"/>
              </a:solidFill>
            </a:endParaRPr>
          </a:p>
        </p:txBody>
      </p:sp>
      <p:cxnSp>
        <p:nvCxnSpPr>
          <p:cNvPr id="9" name="Curved Connector 8"/>
          <p:cNvCxnSpPr/>
          <p:nvPr/>
        </p:nvCxnSpPr>
        <p:spPr>
          <a:xfrm rot="5400000">
            <a:off x="1619672" y="3212976"/>
            <a:ext cx="2952328" cy="648072"/>
          </a:xfrm>
          <a:prstGeom prst="curvedConnector3">
            <a:avLst>
              <a:gd name="adj1" fmla="val 50000"/>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P487.WAV">
            <a:hlinkClick r:id="" action="ppaction://media"/>
          </p:cNvPr>
          <p:cNvPicPr>
            <a:picLocks noRot="1" noChangeAspect="1"/>
          </p:cNvPicPr>
          <p:nvPr>
            <a:wavAudioFile r:embed="rId1" name="~PP487.WAV"/>
          </p:nvPr>
        </p:nvPicPr>
        <p:blipFill>
          <a:blip r:embed="rId4" cstate="print"/>
          <a:stretch>
            <a:fillRect/>
          </a:stretch>
        </p:blipFill>
        <p:spPr>
          <a:xfrm>
            <a:off x="8661400" y="6375400"/>
            <a:ext cx="304800" cy="304800"/>
          </a:xfrm>
          <a:prstGeom prst="rect">
            <a:avLst/>
          </a:prstGeom>
        </p:spPr>
      </p:pic>
    </p:spTree>
  </p:cSld>
  <p:clrMapOvr>
    <a:masterClrMapping/>
  </p:clrMapOvr>
  <p:transition advTm="33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C000"/>
                </a:solidFill>
              </a:rPr>
              <a:t>Example of Preparation</a:t>
            </a:r>
            <a:br>
              <a:rPr lang="en-GB" dirty="0" smtClean="0">
                <a:solidFill>
                  <a:srgbClr val="FFC000"/>
                </a:solidFill>
              </a:rPr>
            </a:br>
            <a:r>
              <a:rPr lang="en-GB" dirty="0" smtClean="0">
                <a:solidFill>
                  <a:srgbClr val="FFC000"/>
                </a:solidFill>
              </a:rPr>
              <a:t>“</a:t>
            </a:r>
            <a:r>
              <a:rPr lang="en-GB" dirty="0" err="1" smtClean="0">
                <a:solidFill>
                  <a:srgbClr val="FFC000"/>
                </a:solidFill>
              </a:rPr>
              <a:t>Report_Summary</a:t>
            </a:r>
            <a:r>
              <a:rPr lang="en-GB" dirty="0" smtClean="0">
                <a:solidFill>
                  <a:srgbClr val="FFC000"/>
                </a:solidFill>
              </a:rPr>
              <a:t>” field for Record 1</a:t>
            </a:r>
            <a:endParaRPr lang="en-GB" dirty="0">
              <a:solidFill>
                <a:srgbClr val="FFC000"/>
              </a:solidFill>
            </a:endParaRPr>
          </a:p>
        </p:txBody>
      </p:sp>
      <p:sp>
        <p:nvSpPr>
          <p:cNvPr id="3" name="Content Placeholder 2"/>
          <p:cNvSpPr>
            <a:spLocks noGrp="1"/>
          </p:cNvSpPr>
          <p:nvPr>
            <p:ph idx="1"/>
          </p:nvPr>
        </p:nvSpPr>
        <p:spPr>
          <a:xfrm>
            <a:off x="457200" y="1600201"/>
            <a:ext cx="8229600" cy="4277072"/>
          </a:xfrm>
        </p:spPr>
        <p:txBody>
          <a:bodyPr>
            <a:normAutofit fontScale="55000" lnSpcReduction="20000"/>
          </a:bodyPr>
          <a:lstStyle/>
          <a:p>
            <a:pPr marL="0" indent="0" algn="just">
              <a:lnSpc>
                <a:spcPct val="120000"/>
              </a:lnSpc>
              <a:spcBef>
                <a:spcPts val="0"/>
              </a:spcBef>
              <a:buNone/>
            </a:pPr>
            <a:r>
              <a:rPr lang="en-GB" dirty="0" smtClean="0">
                <a:solidFill>
                  <a:schemeClr val="bg1"/>
                </a:solidFill>
              </a:rPr>
              <a:t>2012 Sep. Fisheries Commission Meeting. FC adopted recommendations from WGFMS-VME to (a) expand the list of VME Indicator Species and Elements, (b) clarify exploratory bottom fishing activities, (c) strengthen the assessment of bottom fishing activities, and (d) modify the thresholds on sponges and corals and include a threshold for sea pens [</a:t>
            </a:r>
            <a:r>
              <a:rPr lang="en-GB" dirty="0" smtClean="0">
                <a:solidFill>
                  <a:srgbClr val="FF0000"/>
                </a:solidFill>
              </a:rPr>
              <a:t>Agenda Item 15; Annex 12; Annex 13</a:t>
            </a:r>
            <a:r>
              <a:rPr lang="en-GB" dirty="0" smtClean="0">
                <a:solidFill>
                  <a:schemeClr val="bg1"/>
                </a:solidFill>
              </a:rPr>
              <a:t>]. FC also deleted a provision for exploratory fisheries in the closed seamounts [</a:t>
            </a:r>
            <a:r>
              <a:rPr lang="en-GB" dirty="0" smtClean="0">
                <a:solidFill>
                  <a:srgbClr val="FF0000"/>
                </a:solidFill>
              </a:rPr>
              <a:t>Agenda Item 16</a:t>
            </a:r>
            <a:r>
              <a:rPr lang="en-GB" dirty="0" smtClean="0">
                <a:solidFill>
                  <a:schemeClr val="bg1"/>
                </a:solidFill>
              </a:rPr>
              <a:t>]. A proposal to protect a proposed EBSA in the Sargasso Sea was discussed but not adopted because the EBSA itself had not yet been approved by CBD, but FC did adopt a resolution to urge other international organisations to reduce the risk impact from non-fisheries human activities to closed areas [</a:t>
            </a:r>
            <a:r>
              <a:rPr lang="en-GB" dirty="0" smtClean="0">
                <a:solidFill>
                  <a:srgbClr val="FF0000"/>
                </a:solidFill>
              </a:rPr>
              <a:t>Agenda Item 17</a:t>
            </a:r>
            <a:r>
              <a:rPr lang="en-GB" dirty="0" smtClean="0">
                <a:solidFill>
                  <a:schemeClr val="bg1"/>
                </a:solidFill>
              </a:rPr>
              <a:t>]. The FC Requests for Scientific Advice included No. 7 on encounter thresholds and move-on rules of for small gorgonian corals, large gorgonian corals, sea squirts, erect bryozoans, crinoids and </a:t>
            </a:r>
            <a:r>
              <a:rPr lang="en-GB" dirty="0" err="1" smtClean="0">
                <a:solidFill>
                  <a:schemeClr val="bg1"/>
                </a:solidFill>
              </a:rPr>
              <a:t>cerianthid</a:t>
            </a:r>
            <a:r>
              <a:rPr lang="en-GB" dirty="0" smtClean="0">
                <a:solidFill>
                  <a:schemeClr val="bg1"/>
                </a:solidFill>
              </a:rPr>
              <a:t> anemone which are VME indicator species; No. 10 on the re-assessment of fishing activity related to SAI on VMEs; No. 15 on likely impacts to the Sargasso Sea; and No. 16 on fishing effort and risk to VMEs. [</a:t>
            </a:r>
            <a:r>
              <a:rPr lang="en-GB" dirty="0" smtClean="0">
                <a:solidFill>
                  <a:srgbClr val="FF0000"/>
                </a:solidFill>
              </a:rPr>
              <a:t>Annex 6. Request for Scientific Advice</a:t>
            </a:r>
            <a:r>
              <a:rPr lang="en-GB" dirty="0" smtClean="0">
                <a:solidFill>
                  <a:schemeClr val="bg1"/>
                </a:solidFill>
              </a:rPr>
              <a:t>].</a:t>
            </a:r>
            <a:endParaRPr lang="en-GB" dirty="0">
              <a:solidFill>
                <a:schemeClr val="bg1"/>
              </a:solidFill>
            </a:endParaRPr>
          </a:p>
        </p:txBody>
      </p:sp>
      <p:sp>
        <p:nvSpPr>
          <p:cNvPr id="4" name="TextBox 3"/>
          <p:cNvSpPr txBox="1"/>
          <p:nvPr/>
        </p:nvSpPr>
        <p:spPr>
          <a:xfrm>
            <a:off x="0" y="6021288"/>
            <a:ext cx="9108504" cy="646331"/>
          </a:xfrm>
          <a:prstGeom prst="rect">
            <a:avLst/>
          </a:prstGeom>
          <a:noFill/>
          <a:ln>
            <a:solidFill>
              <a:schemeClr val="bg1"/>
            </a:solidFill>
          </a:ln>
        </p:spPr>
        <p:txBody>
          <a:bodyPr wrap="square" rtlCol="0">
            <a:spAutoFit/>
          </a:bodyPr>
          <a:lstStyle/>
          <a:p>
            <a:pPr algn="ctr"/>
            <a:r>
              <a:rPr lang="en-GB" b="1" dirty="0" smtClean="0">
                <a:solidFill>
                  <a:schemeClr val="bg1"/>
                </a:solidFill>
              </a:rPr>
              <a:t>Here we are trying to indicate topics discussed at the meeting with a reference to the main text in the report. This needs to be prepared in advance of data entry.</a:t>
            </a:r>
            <a:endParaRPr lang="en-GB" b="1" dirty="0">
              <a:solidFill>
                <a:schemeClr val="bg1"/>
              </a:solidFill>
            </a:endParaRPr>
          </a:p>
        </p:txBody>
      </p:sp>
      <p:pic>
        <p:nvPicPr>
          <p:cNvPr id="5" name="~PP1508.WAV">
            <a:hlinkClick r:id="" action="ppaction://media"/>
          </p:cNvPr>
          <p:cNvPicPr>
            <a:picLocks noRot="1" noChangeAspect="1"/>
          </p:cNvPicPr>
          <p:nvPr>
            <a:wavAudioFile r:embed="rId1" name="~PP1508.WAV"/>
          </p:nvPr>
        </p:nvPicPr>
        <p:blipFill>
          <a:blip r:embed="rId3" cstate="print"/>
          <a:stretch>
            <a:fillRect/>
          </a:stretch>
        </p:blipFill>
        <p:spPr>
          <a:xfrm>
            <a:off x="8661400" y="6375400"/>
            <a:ext cx="304800" cy="304800"/>
          </a:xfrm>
          <a:prstGeom prst="rect">
            <a:avLst/>
          </a:prstGeom>
        </p:spPr>
      </p:pic>
    </p:spTree>
  </p:cSld>
  <p:clrMapOvr>
    <a:masterClrMapping/>
  </p:clrMapOvr>
  <p:transition advTm="704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solidFill>
                  <a:srgbClr val="FFC000"/>
                </a:solidFill>
              </a:rPr>
              <a:t>Data entry – Input frequency</a:t>
            </a:r>
            <a:endParaRPr lang="en-GB" dirty="0">
              <a:solidFill>
                <a:srgbClr val="FFC000"/>
              </a:solidFill>
            </a:endParaRPr>
          </a:p>
        </p:txBody>
      </p:sp>
      <p:graphicFrame>
        <p:nvGraphicFramePr>
          <p:cNvPr id="5" name="Table 4"/>
          <p:cNvGraphicFramePr>
            <a:graphicFrameLocks noGrp="1"/>
          </p:cNvGraphicFramePr>
          <p:nvPr/>
        </p:nvGraphicFramePr>
        <p:xfrm>
          <a:off x="683568" y="1772819"/>
          <a:ext cx="7848871" cy="4464491"/>
        </p:xfrm>
        <a:graphic>
          <a:graphicData uri="http://schemas.openxmlformats.org/drawingml/2006/table">
            <a:tbl>
              <a:tblPr/>
              <a:tblGrid>
                <a:gridCol w="2477974"/>
                <a:gridCol w="1906064"/>
                <a:gridCol w="1906064"/>
                <a:gridCol w="1558769"/>
              </a:tblGrid>
              <a:tr h="1174869">
                <a:tc>
                  <a:txBody>
                    <a:bodyPr/>
                    <a:lstStyle/>
                    <a:p>
                      <a:pPr algn="just" hangingPunct="0">
                        <a:spcAft>
                          <a:spcPts val="600"/>
                        </a:spcAft>
                      </a:pPr>
                      <a:r>
                        <a:rPr lang="en-GB" sz="1600" kern="150" dirty="0">
                          <a:solidFill>
                            <a:schemeClr val="bg1"/>
                          </a:solidFill>
                          <a:latin typeface="Times New Roman"/>
                          <a:ea typeface="Times New Roman"/>
                        </a:rPr>
                        <a:t>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Input 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First year of input</a:t>
                      </a:r>
                    </a:p>
                    <a:p>
                      <a:pPr algn="ctr" hangingPunct="0">
                        <a:spcAft>
                          <a:spcPts val="600"/>
                        </a:spcAft>
                      </a:pPr>
                      <a:r>
                        <a:rPr lang="en-GB" sz="1600" kern="150">
                          <a:solidFill>
                            <a:schemeClr val="bg1"/>
                          </a:solidFill>
                          <a:latin typeface="Times New Roman"/>
                          <a:ea typeface="Times New Roman"/>
                        </a:rPr>
                        <a:t>(hours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Subsequent input</a:t>
                      </a:r>
                    </a:p>
                    <a:p>
                      <a:pPr algn="ctr" hangingPunct="0">
                        <a:spcAft>
                          <a:spcPts val="600"/>
                        </a:spcAft>
                      </a:pPr>
                      <a:r>
                        <a:rPr lang="en-GB" sz="1600" kern="150">
                          <a:solidFill>
                            <a:schemeClr val="bg1"/>
                          </a:solidFill>
                          <a:latin typeface="Times New Roman"/>
                          <a:ea typeface="Times New Roman"/>
                        </a:rPr>
                        <a:t>(hours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46">
                <a:tc>
                  <a:txBody>
                    <a:bodyPr/>
                    <a:lstStyle/>
                    <a:p>
                      <a:pPr algn="just" hangingPunct="0">
                        <a:spcAft>
                          <a:spcPts val="600"/>
                        </a:spcAft>
                      </a:pPr>
                      <a:r>
                        <a:rPr lang="en-GB" sz="1600" kern="150" dirty="0" err="1">
                          <a:solidFill>
                            <a:schemeClr val="bg1"/>
                          </a:solidFill>
                          <a:latin typeface="Times New Roman"/>
                          <a:ea typeface="Times New Roman"/>
                        </a:rPr>
                        <a:t>RFB_MetaData</a:t>
                      </a:r>
                      <a:endParaRPr lang="en-GB" sz="1600" kern="15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Once every 5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46">
                <a:tc>
                  <a:txBody>
                    <a:bodyPr/>
                    <a:lstStyle/>
                    <a:p>
                      <a:pPr algn="just" hangingPunct="0">
                        <a:spcAft>
                          <a:spcPts val="600"/>
                        </a:spcAft>
                      </a:pPr>
                      <a:r>
                        <a:rPr lang="en-GB" sz="1600" kern="150" dirty="0" err="1">
                          <a:solidFill>
                            <a:schemeClr val="bg1"/>
                          </a:solidFill>
                          <a:latin typeface="Times New Roman"/>
                          <a:ea typeface="Times New Roman"/>
                        </a:rPr>
                        <a:t>Regional_History</a:t>
                      </a:r>
                      <a:endParaRPr lang="en-GB" sz="1600" kern="15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dirty="0">
                          <a:solidFill>
                            <a:schemeClr val="bg1"/>
                          </a:solidFill>
                          <a:latin typeface="Times New Roman"/>
                          <a:ea typeface="Times New Roman"/>
                        </a:rPr>
                        <a:t>Once every 2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46">
                <a:tc>
                  <a:txBody>
                    <a:bodyPr/>
                    <a:lstStyle/>
                    <a:p>
                      <a:pPr algn="just" hangingPunct="0">
                        <a:spcAft>
                          <a:spcPts val="600"/>
                        </a:spcAft>
                      </a:pPr>
                      <a:r>
                        <a:rPr lang="en-GB" sz="1600" kern="150">
                          <a:solidFill>
                            <a:schemeClr val="bg1"/>
                          </a:solidFill>
                          <a:latin typeface="Times New Roman"/>
                          <a:ea typeface="Times New Roman"/>
                        </a:rPr>
                        <a:t>VME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dirty="0">
                          <a:solidFill>
                            <a:schemeClr val="bg1"/>
                          </a:solidFill>
                          <a:latin typeface="Times New Roman"/>
                          <a:ea typeface="Times New Roman"/>
                        </a:rPr>
                        <a:t>Once every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dirty="0">
                          <a:solidFill>
                            <a:schemeClr val="bg1"/>
                          </a:solidFill>
                          <a:latin typeface="Times New Roman"/>
                          <a:ea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46">
                <a:tc>
                  <a:txBody>
                    <a:bodyPr/>
                    <a:lstStyle/>
                    <a:p>
                      <a:pPr algn="just" hangingPunct="0">
                        <a:spcAft>
                          <a:spcPts val="600"/>
                        </a:spcAft>
                      </a:pPr>
                      <a:r>
                        <a:rPr lang="en-GB" sz="1600" kern="150">
                          <a:solidFill>
                            <a:schemeClr val="bg1"/>
                          </a:solidFill>
                          <a:latin typeface="Times New Roman"/>
                          <a:ea typeface="Times New Roman"/>
                        </a:rPr>
                        <a:t>Measures_VME_General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Once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dirty="0">
                          <a:solidFill>
                            <a:schemeClr val="bg1"/>
                          </a:solidFill>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46">
                <a:tc>
                  <a:txBody>
                    <a:bodyPr/>
                    <a:lstStyle/>
                    <a:p>
                      <a:pPr algn="just" hangingPunct="0">
                        <a:spcAft>
                          <a:spcPts val="600"/>
                        </a:spcAft>
                      </a:pPr>
                      <a:r>
                        <a:rPr lang="en-GB" sz="1600" kern="150">
                          <a:solidFill>
                            <a:schemeClr val="bg1"/>
                          </a:solidFill>
                          <a:latin typeface="Times New Roman"/>
                          <a:ea typeface="Times New Roman"/>
                        </a:rPr>
                        <a:t>Measures_VME_Specific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Once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dirty="0">
                          <a:solidFill>
                            <a:schemeClr val="bg1"/>
                          </a:solidFill>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dirty="0">
                          <a:solidFill>
                            <a:schemeClr val="bg1"/>
                          </a:solidFill>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46">
                <a:tc>
                  <a:txBody>
                    <a:bodyPr/>
                    <a:lstStyle/>
                    <a:p>
                      <a:pPr algn="just" hangingPunct="0">
                        <a:spcAft>
                          <a:spcPts val="600"/>
                        </a:spcAft>
                      </a:pPr>
                      <a:r>
                        <a:rPr lang="en-GB" sz="1600" kern="150">
                          <a:solidFill>
                            <a:schemeClr val="bg1"/>
                          </a:solidFill>
                          <a:latin typeface="Times New Roman"/>
                          <a:ea typeface="Times New Roman"/>
                        </a:rPr>
                        <a:t>Meeting Report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Say 3 times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dirty="0">
                          <a:solidFill>
                            <a:schemeClr val="bg1"/>
                          </a:solidFill>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46">
                <a:tc>
                  <a:txBody>
                    <a:bodyPr/>
                    <a:lstStyle/>
                    <a:p>
                      <a:pPr algn="just" hangingPunct="0">
                        <a:spcAft>
                          <a:spcPts val="600"/>
                        </a:spcAft>
                      </a:pPr>
                      <a:r>
                        <a:rPr lang="en-GB" sz="1600" kern="150" dirty="0">
                          <a:solidFill>
                            <a:schemeClr val="bg1"/>
                          </a:solidFill>
                          <a:latin typeface="Times New Roman"/>
                          <a:ea typeface="Times New Roman"/>
                        </a:rPr>
                        <a:t>TOTAL INPUT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endParaRPr lang="en-GB" sz="1600" kern="15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a:solidFill>
                            <a:schemeClr val="bg1"/>
                          </a:solidFill>
                          <a:latin typeface="Times New Roman"/>
                          <a:ea typeface="Times New Roman"/>
                        </a:rPr>
                        <a:t>24 (= 3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600"/>
                        </a:spcAft>
                      </a:pPr>
                      <a:r>
                        <a:rPr lang="en-GB" sz="1600" kern="150" dirty="0">
                          <a:solidFill>
                            <a:schemeClr val="bg1"/>
                          </a:solidFill>
                          <a:latin typeface="Times New Roman"/>
                          <a:ea typeface="Times New Roman"/>
                        </a:rPr>
                        <a:t>10.1 (= 1+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P2364.WAV">
            <a:hlinkClick r:id="" action="ppaction://media"/>
          </p:cNvPr>
          <p:cNvPicPr>
            <a:picLocks noRot="1" noChangeAspect="1"/>
          </p:cNvPicPr>
          <p:nvPr>
            <a:wavAudioFile r:embed="rId1" name="~PP2364.WAV"/>
          </p:nvPr>
        </p:nvPicPr>
        <p:blipFill>
          <a:blip r:embed="rId3" cstate="print"/>
          <a:stretch>
            <a:fillRect/>
          </a:stretch>
        </p:blipFill>
        <p:spPr>
          <a:xfrm>
            <a:off x="8661400" y="6375400"/>
            <a:ext cx="304800" cy="304800"/>
          </a:xfrm>
          <a:prstGeom prst="rect">
            <a:avLst/>
          </a:prstGeom>
        </p:spPr>
      </p:pic>
    </p:spTree>
  </p:cSld>
  <p:clrMapOvr>
    <a:masterClrMapping/>
  </p:clrMapOvr>
  <p:transition advTm="1399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srcRect/>
          <a:stretch>
            <a:fillRect/>
          </a:stretch>
        </p:blipFill>
        <p:spPr bwMode="auto">
          <a:xfrm>
            <a:off x="179512" y="0"/>
            <a:ext cx="8753475" cy="1657350"/>
          </a:xfrm>
          <a:prstGeom prst="rect">
            <a:avLst/>
          </a:prstGeom>
          <a:noFill/>
          <a:ln w="9525">
            <a:noFill/>
            <a:miter lim="800000"/>
            <a:headEnd/>
            <a:tailEnd/>
          </a:ln>
        </p:spPr>
      </p:pic>
      <p:grpSp>
        <p:nvGrpSpPr>
          <p:cNvPr id="21" name="Group 20"/>
          <p:cNvGrpSpPr/>
          <p:nvPr/>
        </p:nvGrpSpPr>
        <p:grpSpPr>
          <a:xfrm>
            <a:off x="251520" y="5013176"/>
            <a:ext cx="1944216" cy="1512168"/>
            <a:chOff x="7236296" y="2060848"/>
            <a:chExt cx="1440160" cy="923330"/>
          </a:xfrm>
        </p:grpSpPr>
        <p:sp>
          <p:nvSpPr>
            <p:cNvPr id="19" name="TextBox 18"/>
            <p:cNvSpPr txBox="1"/>
            <p:nvPr/>
          </p:nvSpPr>
          <p:spPr>
            <a:xfrm>
              <a:off x="7236296" y="2060848"/>
              <a:ext cx="1440160" cy="923330"/>
            </a:xfrm>
            <a:prstGeom prst="rect">
              <a:avLst/>
            </a:prstGeom>
            <a:noFill/>
            <a:ln>
              <a:solidFill>
                <a:schemeClr val="bg1"/>
              </a:solidFill>
            </a:ln>
          </p:spPr>
          <p:txBody>
            <a:bodyPr wrap="square" rtlCol="0">
              <a:spAutoFit/>
            </a:bodyPr>
            <a:lstStyle/>
            <a:p>
              <a:endParaRPr lang="en-GB" dirty="0" smtClean="0"/>
            </a:p>
            <a:p>
              <a:endParaRPr lang="en-GB" dirty="0"/>
            </a:p>
            <a:p>
              <a:endParaRPr lang="en-GB" dirty="0" smtClean="0"/>
            </a:p>
          </p:txBody>
        </p:sp>
        <p:pic>
          <p:nvPicPr>
            <p:cNvPr id="1035" name="Picture 11"/>
            <p:cNvPicPr>
              <a:picLocks noChangeAspect="1" noChangeArrowheads="1"/>
            </p:cNvPicPr>
            <p:nvPr/>
          </p:nvPicPr>
          <p:blipFill>
            <a:blip r:embed="rId5" cstate="print"/>
            <a:srcRect/>
            <a:stretch>
              <a:fillRect/>
            </a:stretch>
          </p:blipFill>
          <p:spPr bwMode="auto">
            <a:xfrm>
              <a:off x="7260179" y="2084731"/>
              <a:ext cx="1388220" cy="864096"/>
            </a:xfrm>
            <a:prstGeom prst="rect">
              <a:avLst/>
            </a:prstGeom>
            <a:noFill/>
            <a:ln w="9525">
              <a:solidFill>
                <a:schemeClr val="bg1"/>
              </a:solidFill>
              <a:miter lim="800000"/>
              <a:headEnd/>
              <a:tailEnd/>
            </a:ln>
          </p:spPr>
        </p:pic>
      </p:grpSp>
      <p:grpSp>
        <p:nvGrpSpPr>
          <p:cNvPr id="27" name="Group 26"/>
          <p:cNvGrpSpPr/>
          <p:nvPr/>
        </p:nvGrpSpPr>
        <p:grpSpPr>
          <a:xfrm>
            <a:off x="251520" y="2924944"/>
            <a:ext cx="1872208" cy="2031325"/>
            <a:chOff x="107504" y="1700808"/>
            <a:chExt cx="2376264" cy="2491439"/>
          </a:xfrm>
        </p:grpSpPr>
        <p:pic>
          <p:nvPicPr>
            <p:cNvPr id="1030" name="Picture 6"/>
            <p:cNvPicPr>
              <a:picLocks noChangeAspect="1" noChangeArrowheads="1"/>
            </p:cNvPicPr>
            <p:nvPr/>
          </p:nvPicPr>
          <p:blipFill>
            <a:blip r:embed="rId6" cstate="print"/>
            <a:srcRect/>
            <a:stretch>
              <a:fillRect/>
            </a:stretch>
          </p:blipFill>
          <p:spPr bwMode="auto">
            <a:xfrm>
              <a:off x="251520" y="2108575"/>
              <a:ext cx="2160000" cy="461123"/>
            </a:xfrm>
            <a:prstGeom prst="rect">
              <a:avLst/>
            </a:prstGeom>
            <a:noFill/>
            <a:ln w="9525">
              <a:solidFill>
                <a:schemeClr val="bg1"/>
              </a:solidFill>
              <a:miter lim="800000"/>
              <a:headEnd/>
              <a:tailEnd/>
            </a:ln>
          </p:spPr>
        </p:pic>
        <p:pic>
          <p:nvPicPr>
            <p:cNvPr id="1037" name="Picture 13"/>
            <p:cNvPicPr>
              <a:picLocks noChangeAspect="1" noChangeArrowheads="1"/>
            </p:cNvPicPr>
            <p:nvPr/>
          </p:nvPicPr>
          <p:blipFill>
            <a:blip r:embed="rId7" cstate="print"/>
            <a:srcRect/>
            <a:stretch>
              <a:fillRect/>
            </a:stretch>
          </p:blipFill>
          <p:spPr bwMode="auto">
            <a:xfrm>
              <a:off x="179512" y="2564904"/>
              <a:ext cx="2160000" cy="440190"/>
            </a:xfrm>
            <a:prstGeom prst="rect">
              <a:avLst/>
            </a:prstGeom>
            <a:noFill/>
            <a:ln w="9525">
              <a:solidFill>
                <a:schemeClr val="bg1"/>
              </a:solidFill>
              <a:miter lim="800000"/>
              <a:headEnd/>
              <a:tailEnd/>
            </a:ln>
          </p:spPr>
        </p:pic>
        <p:pic>
          <p:nvPicPr>
            <p:cNvPr id="1038" name="Picture 14"/>
            <p:cNvPicPr>
              <a:picLocks noChangeAspect="1" noChangeArrowheads="1"/>
            </p:cNvPicPr>
            <p:nvPr/>
          </p:nvPicPr>
          <p:blipFill>
            <a:blip r:embed="rId8" cstate="print"/>
            <a:srcRect/>
            <a:stretch>
              <a:fillRect/>
            </a:stretch>
          </p:blipFill>
          <p:spPr bwMode="auto">
            <a:xfrm>
              <a:off x="251520" y="3068960"/>
              <a:ext cx="2160000" cy="518627"/>
            </a:xfrm>
            <a:prstGeom prst="rect">
              <a:avLst/>
            </a:prstGeom>
            <a:noFill/>
            <a:ln w="9525">
              <a:solidFill>
                <a:schemeClr val="bg1"/>
              </a:solidFill>
              <a:miter lim="800000"/>
              <a:headEnd/>
              <a:tailEnd/>
            </a:ln>
          </p:spPr>
        </p:pic>
        <p:sp>
          <p:nvSpPr>
            <p:cNvPr id="17" name="TextBox 16"/>
            <p:cNvSpPr txBox="1"/>
            <p:nvPr/>
          </p:nvSpPr>
          <p:spPr>
            <a:xfrm>
              <a:off x="107504" y="1700808"/>
              <a:ext cx="2376264" cy="2491439"/>
            </a:xfrm>
            <a:prstGeom prst="rect">
              <a:avLst/>
            </a:prstGeom>
            <a:noFill/>
            <a:ln>
              <a:solidFill>
                <a:schemeClr val="bg1"/>
              </a:solidFill>
            </a:ln>
          </p:spPr>
          <p:txBody>
            <a:bodyPr wrap="square" rtlCol="0">
              <a:spAutoFit/>
            </a:bodyPr>
            <a:lstStyle/>
            <a:p>
              <a:pPr algn="ctr"/>
              <a:r>
                <a:rPr lang="en-GB" dirty="0" smtClean="0">
                  <a:solidFill>
                    <a:schemeClr val="bg1"/>
                  </a:solidFill>
                </a:rPr>
                <a:t>UNITED NATIONS</a:t>
              </a:r>
            </a:p>
            <a:p>
              <a:endParaRPr lang="en-GB" dirty="0"/>
            </a:p>
            <a:p>
              <a:endParaRPr lang="en-GB" dirty="0" smtClean="0"/>
            </a:p>
            <a:p>
              <a:endParaRPr lang="en-GB" dirty="0"/>
            </a:p>
            <a:p>
              <a:endParaRPr lang="en-GB" dirty="0" smtClean="0"/>
            </a:p>
            <a:p>
              <a:endParaRPr lang="en-GB" dirty="0"/>
            </a:p>
            <a:p>
              <a:endParaRPr lang="en-GB" dirty="0"/>
            </a:p>
          </p:txBody>
        </p:sp>
      </p:grpSp>
      <p:pic>
        <p:nvPicPr>
          <p:cNvPr id="1040" name="Picture 16"/>
          <p:cNvPicPr>
            <a:picLocks noChangeAspect="1" noChangeArrowheads="1"/>
          </p:cNvPicPr>
          <p:nvPr/>
        </p:nvPicPr>
        <p:blipFill>
          <a:blip r:embed="rId9" cstate="print"/>
          <a:srcRect/>
          <a:stretch>
            <a:fillRect/>
          </a:stretch>
        </p:blipFill>
        <p:spPr bwMode="auto">
          <a:xfrm>
            <a:off x="6516216" y="3140968"/>
            <a:ext cx="2016224" cy="1592432"/>
          </a:xfrm>
          <a:prstGeom prst="rect">
            <a:avLst/>
          </a:prstGeom>
          <a:noFill/>
          <a:ln w="9525">
            <a:solidFill>
              <a:schemeClr val="bg1"/>
            </a:solidFill>
            <a:miter lim="800000"/>
            <a:headEnd/>
            <a:tailEnd/>
          </a:ln>
        </p:spPr>
      </p:pic>
      <p:pic>
        <p:nvPicPr>
          <p:cNvPr id="1041" name="Picture 17"/>
          <p:cNvPicPr>
            <a:picLocks noChangeAspect="1" noChangeArrowheads="1"/>
          </p:cNvPicPr>
          <p:nvPr/>
        </p:nvPicPr>
        <p:blipFill>
          <a:blip r:embed="rId10" cstate="print"/>
          <a:srcRect/>
          <a:stretch>
            <a:fillRect/>
          </a:stretch>
        </p:blipFill>
        <p:spPr bwMode="auto">
          <a:xfrm>
            <a:off x="6588224" y="5085184"/>
            <a:ext cx="1893420" cy="1586046"/>
          </a:xfrm>
          <a:prstGeom prst="rect">
            <a:avLst/>
          </a:prstGeom>
          <a:noFill/>
          <a:ln w="9525">
            <a:solidFill>
              <a:schemeClr val="bg1"/>
            </a:solidFill>
            <a:miter lim="800000"/>
            <a:headEnd/>
            <a:tailEnd/>
          </a:ln>
        </p:spPr>
      </p:pic>
      <p:sp>
        <p:nvSpPr>
          <p:cNvPr id="18" name="TextBox 17"/>
          <p:cNvSpPr txBox="1"/>
          <p:nvPr/>
        </p:nvSpPr>
        <p:spPr>
          <a:xfrm>
            <a:off x="3491880" y="0"/>
            <a:ext cx="1293496" cy="646331"/>
          </a:xfrm>
          <a:prstGeom prst="rect">
            <a:avLst/>
          </a:prstGeom>
          <a:noFill/>
          <a:ln>
            <a:solidFill>
              <a:schemeClr val="bg1"/>
            </a:solidFill>
          </a:ln>
        </p:spPr>
        <p:txBody>
          <a:bodyPr wrap="none" rtlCol="0">
            <a:spAutoFit/>
          </a:bodyPr>
          <a:lstStyle/>
          <a:p>
            <a:r>
              <a:rPr lang="en-GB" sz="3600" dirty="0" smtClean="0">
                <a:solidFill>
                  <a:srgbClr val="FFC000"/>
                </a:solidFill>
              </a:rPr>
              <a:t>Portal</a:t>
            </a:r>
            <a:endParaRPr lang="en-GB" sz="3600" dirty="0">
              <a:solidFill>
                <a:srgbClr val="FFC000"/>
              </a:solidFill>
            </a:endParaRPr>
          </a:p>
        </p:txBody>
      </p:sp>
      <p:pic>
        <p:nvPicPr>
          <p:cNvPr id="1026" name="Picture 2"/>
          <p:cNvPicPr>
            <a:picLocks noChangeAspect="1" noChangeArrowheads="1"/>
          </p:cNvPicPr>
          <p:nvPr/>
        </p:nvPicPr>
        <p:blipFill>
          <a:blip r:embed="rId11" cstate="print"/>
          <a:srcRect/>
          <a:stretch>
            <a:fillRect/>
          </a:stretch>
        </p:blipFill>
        <p:spPr bwMode="auto">
          <a:xfrm>
            <a:off x="3275856" y="5517232"/>
            <a:ext cx="1706359" cy="659135"/>
          </a:xfrm>
          <a:prstGeom prst="rect">
            <a:avLst/>
          </a:prstGeom>
          <a:noFill/>
          <a:ln w="9525">
            <a:noFill/>
            <a:miter lim="800000"/>
            <a:headEnd/>
            <a:tailEnd/>
          </a:ln>
        </p:spPr>
      </p:pic>
      <p:pic>
        <p:nvPicPr>
          <p:cNvPr id="2" name="Picture 2"/>
          <p:cNvPicPr>
            <a:picLocks noChangeAspect="1" noChangeArrowheads="1"/>
          </p:cNvPicPr>
          <p:nvPr/>
        </p:nvPicPr>
        <p:blipFill>
          <a:blip r:embed="rId12" cstate="print"/>
          <a:srcRect/>
          <a:stretch>
            <a:fillRect/>
          </a:stretch>
        </p:blipFill>
        <p:spPr bwMode="auto">
          <a:xfrm>
            <a:off x="3175198" y="1124744"/>
            <a:ext cx="5429250" cy="485775"/>
          </a:xfrm>
          <a:prstGeom prst="rect">
            <a:avLst/>
          </a:prstGeom>
          <a:noFill/>
          <a:ln w="9525">
            <a:noFill/>
            <a:miter lim="800000"/>
            <a:headEnd/>
            <a:tailEnd/>
          </a:ln>
        </p:spPr>
      </p:pic>
      <p:sp>
        <p:nvSpPr>
          <p:cNvPr id="24" name="TextBox 23"/>
          <p:cNvSpPr txBox="1"/>
          <p:nvPr/>
        </p:nvSpPr>
        <p:spPr>
          <a:xfrm>
            <a:off x="3275856" y="1988840"/>
            <a:ext cx="1581330" cy="369332"/>
          </a:xfrm>
          <a:prstGeom prst="rect">
            <a:avLst/>
          </a:prstGeom>
          <a:noFill/>
        </p:spPr>
        <p:txBody>
          <a:bodyPr wrap="none" rtlCol="0">
            <a:spAutoFit/>
          </a:bodyPr>
          <a:lstStyle/>
          <a:p>
            <a:r>
              <a:rPr lang="en-GB" b="1" dirty="0" smtClean="0">
                <a:solidFill>
                  <a:schemeClr val="bg1"/>
                </a:solidFill>
              </a:rPr>
              <a:t>VME Database</a:t>
            </a:r>
            <a:endParaRPr lang="en-GB" b="1" dirty="0">
              <a:solidFill>
                <a:schemeClr val="bg1"/>
              </a:solidFill>
            </a:endParaRPr>
          </a:p>
        </p:txBody>
      </p:sp>
      <p:sp>
        <p:nvSpPr>
          <p:cNvPr id="25" name="TextBox 24"/>
          <p:cNvSpPr txBox="1"/>
          <p:nvPr/>
        </p:nvSpPr>
        <p:spPr>
          <a:xfrm>
            <a:off x="3131840" y="4797152"/>
            <a:ext cx="2182264" cy="369332"/>
          </a:xfrm>
          <a:prstGeom prst="rect">
            <a:avLst/>
          </a:prstGeom>
          <a:noFill/>
        </p:spPr>
        <p:txBody>
          <a:bodyPr wrap="none" rtlCol="0">
            <a:spAutoFit/>
          </a:bodyPr>
          <a:lstStyle/>
          <a:p>
            <a:r>
              <a:rPr lang="en-GB" dirty="0" smtClean="0">
                <a:solidFill>
                  <a:schemeClr val="bg1"/>
                </a:solidFill>
              </a:rPr>
              <a:t>Species Identification</a:t>
            </a:r>
            <a:endParaRPr lang="en-GB" dirty="0">
              <a:solidFill>
                <a:schemeClr val="bg1"/>
              </a:solidFill>
            </a:endParaRPr>
          </a:p>
        </p:txBody>
      </p:sp>
      <p:sp>
        <p:nvSpPr>
          <p:cNvPr id="28" name="Rectangle 27"/>
          <p:cNvSpPr/>
          <p:nvPr/>
        </p:nvSpPr>
        <p:spPr>
          <a:xfrm>
            <a:off x="2699792" y="1844824"/>
            <a:ext cx="3240360" cy="280831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555776" y="4869160"/>
            <a:ext cx="3384376" cy="15841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6018678" y="2060848"/>
            <a:ext cx="2729786" cy="369332"/>
          </a:xfrm>
          <a:prstGeom prst="rect">
            <a:avLst/>
          </a:prstGeom>
          <a:noFill/>
        </p:spPr>
        <p:txBody>
          <a:bodyPr wrap="none" rtlCol="0">
            <a:spAutoFit/>
          </a:bodyPr>
          <a:lstStyle/>
          <a:p>
            <a:r>
              <a:rPr lang="en-GB" dirty="0" smtClean="0">
                <a:solidFill>
                  <a:srgbClr val="FF0000"/>
                </a:solidFill>
              </a:rPr>
              <a:t>VME DB (this presentation)</a:t>
            </a:r>
            <a:endParaRPr lang="en-GB" dirty="0">
              <a:solidFill>
                <a:srgbClr val="FF0000"/>
              </a:solidFill>
            </a:endParaRPr>
          </a:p>
        </p:txBody>
      </p:sp>
      <p:pic>
        <p:nvPicPr>
          <p:cNvPr id="3" name="Picture 2"/>
          <p:cNvPicPr>
            <a:picLocks noChangeAspect="1" noChangeArrowheads="1"/>
          </p:cNvPicPr>
          <p:nvPr/>
        </p:nvPicPr>
        <p:blipFill>
          <a:blip r:embed="rId13" cstate="print"/>
          <a:srcRect/>
          <a:stretch>
            <a:fillRect/>
          </a:stretch>
        </p:blipFill>
        <p:spPr bwMode="auto">
          <a:xfrm>
            <a:off x="2795550" y="2527005"/>
            <a:ext cx="3024337" cy="2016224"/>
          </a:xfrm>
          <a:prstGeom prst="rect">
            <a:avLst/>
          </a:prstGeom>
          <a:noFill/>
          <a:ln w="9525">
            <a:noFill/>
            <a:miter lim="800000"/>
            <a:headEnd/>
            <a:tailEnd/>
          </a:ln>
        </p:spPr>
      </p:pic>
      <p:sp>
        <p:nvSpPr>
          <p:cNvPr id="30" name="Oval Callout 29"/>
          <p:cNvSpPr/>
          <p:nvPr/>
        </p:nvSpPr>
        <p:spPr>
          <a:xfrm>
            <a:off x="5508104" y="1628800"/>
            <a:ext cx="3347864" cy="1188712"/>
          </a:xfrm>
          <a:prstGeom prst="wedgeEllipseCallout">
            <a:avLst>
              <a:gd name="adj1" fmla="val -52757"/>
              <a:gd name="adj2" fmla="val 7948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P3802.WAV">
            <a:hlinkClick r:id="" action="ppaction://media"/>
          </p:cNvPr>
          <p:cNvPicPr>
            <a:picLocks noRot="1" noChangeAspect="1"/>
          </p:cNvPicPr>
          <p:nvPr>
            <a:wavAudioFile r:embed="rId1" name="~PP3802.WAV"/>
          </p:nvPr>
        </p:nvPicPr>
        <p:blipFill>
          <a:blip r:embed="rId14" cstate="print"/>
          <a:stretch>
            <a:fillRect/>
          </a:stretch>
        </p:blipFill>
        <p:spPr>
          <a:xfrm>
            <a:off x="8661400" y="6375400"/>
            <a:ext cx="304800" cy="304800"/>
          </a:xfrm>
          <a:prstGeom prst="rect">
            <a:avLst/>
          </a:prstGeom>
        </p:spPr>
      </p:pic>
    </p:spTree>
  </p:cSld>
  <p:clrMapOvr>
    <a:masterClrMapping/>
  </p:clrMapOvr>
  <p:transition advTm="369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0"/>
            <a:ext cx="8604448" cy="769441"/>
          </a:xfrm>
          <a:prstGeom prst="rect">
            <a:avLst/>
          </a:prstGeom>
          <a:noFill/>
        </p:spPr>
        <p:txBody>
          <a:bodyPr wrap="square" rtlCol="0">
            <a:spAutoFit/>
          </a:bodyPr>
          <a:lstStyle/>
          <a:p>
            <a:pPr algn="ctr"/>
            <a:r>
              <a:rPr lang="en-GB" sz="4400" dirty="0" smtClean="0">
                <a:solidFill>
                  <a:srgbClr val="FFC000"/>
                </a:solidFill>
              </a:rPr>
              <a:t>VME Database</a:t>
            </a:r>
            <a:endParaRPr lang="en-GB" sz="4400" dirty="0">
              <a:solidFill>
                <a:srgbClr val="FFC000"/>
              </a:solidFill>
            </a:endParaRPr>
          </a:p>
        </p:txBody>
      </p:sp>
      <p:sp>
        <p:nvSpPr>
          <p:cNvPr id="17" name="TextBox 16"/>
          <p:cNvSpPr txBox="1"/>
          <p:nvPr/>
        </p:nvSpPr>
        <p:spPr>
          <a:xfrm>
            <a:off x="6948264" y="1916832"/>
            <a:ext cx="1800200" cy="1200329"/>
          </a:xfrm>
          <a:prstGeom prst="rect">
            <a:avLst/>
          </a:prstGeom>
          <a:noFill/>
        </p:spPr>
        <p:txBody>
          <a:bodyPr wrap="square" rtlCol="0">
            <a:spAutoFit/>
          </a:bodyPr>
          <a:lstStyle/>
          <a:p>
            <a:pPr algn="ctr"/>
            <a:r>
              <a:rPr lang="en-GB" dirty="0" smtClean="0">
                <a:solidFill>
                  <a:schemeClr val="bg1"/>
                </a:solidFill>
              </a:rPr>
              <a:t>Page showing searchable map, legend and search interface</a:t>
            </a:r>
            <a:endParaRPr lang="en-GB" sz="4400" dirty="0">
              <a:solidFill>
                <a:schemeClr val="bg1"/>
              </a:solidFill>
            </a:endParaRPr>
          </a:p>
        </p:txBody>
      </p:sp>
      <p:pic>
        <p:nvPicPr>
          <p:cNvPr id="2050" name="Picture 2"/>
          <p:cNvPicPr>
            <a:picLocks noChangeAspect="1" noChangeArrowheads="1"/>
          </p:cNvPicPr>
          <p:nvPr/>
        </p:nvPicPr>
        <p:blipFill>
          <a:blip r:embed="rId4" cstate="print"/>
          <a:srcRect/>
          <a:stretch>
            <a:fillRect/>
          </a:stretch>
        </p:blipFill>
        <p:spPr bwMode="auto">
          <a:xfrm>
            <a:off x="179512" y="692696"/>
            <a:ext cx="6588224" cy="6015042"/>
          </a:xfrm>
          <a:prstGeom prst="rect">
            <a:avLst/>
          </a:prstGeom>
          <a:noFill/>
          <a:ln w="9525">
            <a:noFill/>
            <a:miter lim="800000"/>
            <a:headEnd/>
            <a:tailEnd/>
          </a:ln>
        </p:spPr>
      </p:pic>
      <p:pic>
        <p:nvPicPr>
          <p:cNvPr id="7" name="~PP280.WAV">
            <a:hlinkClick r:id="" action="ppaction://media"/>
          </p:cNvPr>
          <p:cNvPicPr>
            <a:picLocks noRot="1" noChangeAspect="1"/>
          </p:cNvPicPr>
          <p:nvPr>
            <a:wavAudioFile r:embed="rId1" name="~PP280.WAV"/>
          </p:nvPr>
        </p:nvPicPr>
        <p:blipFill>
          <a:blip r:embed="rId5" cstate="print"/>
          <a:stretch>
            <a:fillRect/>
          </a:stretch>
        </p:blipFill>
        <p:spPr>
          <a:xfrm>
            <a:off x="8661400" y="6375400"/>
            <a:ext cx="304800" cy="304800"/>
          </a:xfrm>
          <a:prstGeom prst="rect">
            <a:avLst/>
          </a:prstGeom>
        </p:spPr>
      </p:pic>
    </p:spTree>
  </p:cSld>
  <p:clrMapOvr>
    <a:masterClrMapping/>
  </p:clrMapOvr>
  <p:transition advTm="453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VME-DB Input User Guide</a:t>
            </a:r>
            <a:endParaRPr lang="en-GB" dirty="0">
              <a:solidFill>
                <a:srgbClr val="FFC000"/>
              </a:solidFill>
            </a:endParaRPr>
          </a:p>
        </p:txBody>
      </p:sp>
      <p:sp>
        <p:nvSpPr>
          <p:cNvPr id="4" name="TextBox 3"/>
          <p:cNvSpPr txBox="1"/>
          <p:nvPr/>
        </p:nvSpPr>
        <p:spPr>
          <a:xfrm>
            <a:off x="899592" y="1556792"/>
            <a:ext cx="7488832" cy="4989186"/>
          </a:xfrm>
          <a:prstGeom prst="rect">
            <a:avLst/>
          </a:prstGeom>
          <a:noFill/>
        </p:spPr>
        <p:txBody>
          <a:bodyPr wrap="square" rtlCol="0">
            <a:spAutoFit/>
          </a:bodyPr>
          <a:lstStyle/>
          <a:p>
            <a:pPr algn="ctr">
              <a:lnSpc>
                <a:spcPct val="150000"/>
              </a:lnSpc>
            </a:pPr>
            <a:r>
              <a:rPr lang="en-GB" sz="2800" dirty="0" smtClean="0">
                <a:solidFill>
                  <a:schemeClr val="bg1"/>
                </a:solidFill>
              </a:rPr>
              <a:t>The VME-DB Input User Guide is in two parts:</a:t>
            </a:r>
          </a:p>
          <a:p>
            <a:pPr algn="ctr">
              <a:lnSpc>
                <a:spcPct val="150000"/>
              </a:lnSpc>
            </a:pPr>
            <a:endParaRPr lang="en-GB" sz="2800" dirty="0" smtClean="0">
              <a:solidFill>
                <a:schemeClr val="bg1"/>
              </a:solidFill>
            </a:endParaRPr>
          </a:p>
          <a:p>
            <a:pPr algn="ctr">
              <a:lnSpc>
                <a:spcPct val="150000"/>
              </a:lnSpc>
            </a:pPr>
            <a:r>
              <a:rPr lang="en-GB" sz="2800" b="1" u="sng" dirty="0" smtClean="0">
                <a:solidFill>
                  <a:schemeClr val="bg1"/>
                </a:solidFill>
              </a:rPr>
              <a:t>Part 1. </a:t>
            </a:r>
            <a:r>
              <a:rPr lang="en-GB" sz="2800" dirty="0" smtClean="0">
                <a:solidFill>
                  <a:schemeClr val="bg1"/>
                </a:solidFill>
              </a:rPr>
              <a:t>Introduction to the VME-DB version Beta 1.0 Oracle database</a:t>
            </a:r>
          </a:p>
          <a:p>
            <a:pPr algn="ctr">
              <a:lnSpc>
                <a:spcPct val="150000"/>
              </a:lnSpc>
            </a:pPr>
            <a:endParaRPr lang="en-GB" sz="2800" dirty="0" smtClean="0">
              <a:solidFill>
                <a:schemeClr val="bg1"/>
              </a:solidFill>
            </a:endParaRPr>
          </a:p>
          <a:p>
            <a:pPr algn="ctr">
              <a:lnSpc>
                <a:spcPct val="150000"/>
              </a:lnSpc>
            </a:pPr>
            <a:r>
              <a:rPr lang="en-GB" sz="2800" b="1" u="sng" dirty="0" smtClean="0">
                <a:solidFill>
                  <a:schemeClr val="bg1"/>
                </a:solidFill>
              </a:rPr>
              <a:t>Part 2. </a:t>
            </a:r>
            <a:r>
              <a:rPr lang="en-GB" sz="2800" dirty="0" smtClean="0">
                <a:solidFill>
                  <a:schemeClr val="bg1"/>
                </a:solidFill>
              </a:rPr>
              <a:t>Data input via MS EXCEL forms (worksheets).</a:t>
            </a:r>
          </a:p>
          <a:p>
            <a:pPr>
              <a:lnSpc>
                <a:spcPct val="150000"/>
              </a:lnSpc>
            </a:pPr>
            <a:endParaRPr lang="en-GB" dirty="0" smtClean="0"/>
          </a:p>
        </p:txBody>
      </p:sp>
      <p:pic>
        <p:nvPicPr>
          <p:cNvPr id="5" name="~PP32.WAV">
            <a:hlinkClick r:id="" action="ppaction://media"/>
          </p:cNvPr>
          <p:cNvPicPr>
            <a:picLocks noRot="1" noChangeAspect="1"/>
          </p:cNvPicPr>
          <p:nvPr>
            <a:wavAudioFile r:embed="rId1" name="~PP32.WAV"/>
          </p:nvPr>
        </p:nvPicPr>
        <p:blipFill>
          <a:blip r:embed="rId3" cstate="print"/>
          <a:stretch>
            <a:fillRect/>
          </a:stretch>
        </p:blipFill>
        <p:spPr>
          <a:xfrm>
            <a:off x="8661400" y="6375400"/>
            <a:ext cx="304800" cy="304800"/>
          </a:xfrm>
          <a:prstGeom prst="rect">
            <a:avLst/>
          </a:prstGeom>
        </p:spPr>
      </p:pic>
    </p:spTree>
  </p:cSld>
  <p:clrMapOvr>
    <a:masterClrMapping/>
  </p:clrMapOvr>
  <p:transition advTm="281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196752"/>
            <a:ext cx="5842992" cy="4450506"/>
          </a:xfrm>
        </p:spPr>
        <p:txBody>
          <a:bodyPr>
            <a:normAutofit/>
          </a:bodyPr>
          <a:lstStyle/>
          <a:p>
            <a:r>
              <a:rPr lang="en-GB" b="1" u="sng" dirty="0" smtClean="0">
                <a:solidFill>
                  <a:srgbClr val="FFC000"/>
                </a:solidFill>
              </a:rPr>
              <a:t>Part 1. </a:t>
            </a:r>
            <a:r>
              <a:rPr lang="en-GB" dirty="0" smtClean="0">
                <a:solidFill>
                  <a:srgbClr val="FFC000"/>
                </a:solidFill>
              </a:rPr>
              <a:t>Introduction to the VME-DB version Beta 1.0 Oracle database</a:t>
            </a:r>
            <a:br>
              <a:rPr lang="en-GB" dirty="0" smtClean="0">
                <a:solidFill>
                  <a:srgbClr val="FFC000"/>
                </a:solidFill>
              </a:rPr>
            </a:br>
            <a:endParaRPr lang="en-GB" dirty="0">
              <a:solidFill>
                <a:srgbClr val="FFC000"/>
              </a:solidFill>
            </a:endParaRPr>
          </a:p>
        </p:txBody>
      </p:sp>
      <p:pic>
        <p:nvPicPr>
          <p:cNvPr id="3" name="~PP3299.WAV">
            <a:hlinkClick r:id="" action="ppaction://media"/>
          </p:cNvPr>
          <p:cNvPicPr>
            <a:picLocks noRot="1" noChangeAspect="1"/>
          </p:cNvPicPr>
          <p:nvPr>
            <a:wavAudioFile r:embed="rId1" name="~PP3299.WAV"/>
          </p:nvPr>
        </p:nvPicPr>
        <p:blipFill>
          <a:blip r:embed="rId3" cstate="print"/>
          <a:stretch>
            <a:fillRect/>
          </a:stretch>
        </p:blipFill>
        <p:spPr>
          <a:xfrm>
            <a:off x="8661400" y="6375400"/>
            <a:ext cx="304800" cy="304800"/>
          </a:xfrm>
          <a:prstGeom prst="rect">
            <a:avLst/>
          </a:prstGeom>
        </p:spPr>
      </p:pic>
    </p:spTree>
  </p:cSld>
  <p:clrMapOvr>
    <a:masterClrMapping/>
  </p:clrMapOvr>
  <p:transition advTm="71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srcRect/>
          <a:stretch>
            <a:fillRect/>
          </a:stretch>
        </p:blipFill>
        <p:spPr bwMode="auto">
          <a:xfrm>
            <a:off x="899592" y="2132856"/>
            <a:ext cx="4177640" cy="4091905"/>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solidFill>
                  <a:srgbClr val="FFC000"/>
                </a:solidFill>
              </a:rPr>
              <a:t>Mouse-over VME</a:t>
            </a:r>
            <a:endParaRPr lang="en-GB" dirty="0">
              <a:solidFill>
                <a:srgbClr val="FFC000"/>
              </a:solidFill>
            </a:endParaRPr>
          </a:p>
        </p:txBody>
      </p:sp>
      <p:cxnSp>
        <p:nvCxnSpPr>
          <p:cNvPr id="5" name="Straight Arrow Connector 4"/>
          <p:cNvCxnSpPr/>
          <p:nvPr/>
        </p:nvCxnSpPr>
        <p:spPr>
          <a:xfrm flipV="1">
            <a:off x="4355976" y="2564904"/>
            <a:ext cx="1440160" cy="280831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644008" y="3861048"/>
            <a:ext cx="1656184" cy="151216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932040" y="5517232"/>
            <a:ext cx="1584176" cy="144016"/>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68144" y="2348880"/>
            <a:ext cx="2044406" cy="369332"/>
          </a:xfrm>
          <a:prstGeom prst="rect">
            <a:avLst/>
          </a:prstGeom>
          <a:noFill/>
        </p:spPr>
        <p:txBody>
          <a:bodyPr wrap="none" rtlCol="0">
            <a:spAutoFit/>
          </a:bodyPr>
          <a:lstStyle/>
          <a:p>
            <a:r>
              <a:rPr lang="en-GB" dirty="0" smtClean="0">
                <a:solidFill>
                  <a:schemeClr val="bg1"/>
                </a:solidFill>
              </a:rPr>
              <a:t>Download </a:t>
            </a:r>
            <a:r>
              <a:rPr lang="en-GB" dirty="0" err="1" smtClean="0">
                <a:solidFill>
                  <a:schemeClr val="bg1"/>
                </a:solidFill>
              </a:rPr>
              <a:t>shapefile</a:t>
            </a:r>
            <a:endParaRPr lang="en-GB" dirty="0">
              <a:solidFill>
                <a:schemeClr val="bg1"/>
              </a:solidFill>
            </a:endParaRPr>
          </a:p>
        </p:txBody>
      </p:sp>
      <p:sp>
        <p:nvSpPr>
          <p:cNvPr id="14" name="TextBox 13"/>
          <p:cNvSpPr txBox="1"/>
          <p:nvPr/>
        </p:nvSpPr>
        <p:spPr>
          <a:xfrm>
            <a:off x="6444208" y="3645024"/>
            <a:ext cx="1432893" cy="369332"/>
          </a:xfrm>
          <a:prstGeom prst="rect">
            <a:avLst/>
          </a:prstGeom>
          <a:noFill/>
        </p:spPr>
        <p:txBody>
          <a:bodyPr wrap="none" rtlCol="0">
            <a:spAutoFit/>
          </a:bodyPr>
          <a:lstStyle/>
          <a:p>
            <a:r>
              <a:rPr lang="en-GB" dirty="0" smtClean="0">
                <a:solidFill>
                  <a:schemeClr val="bg1"/>
                </a:solidFill>
              </a:rPr>
              <a:t>Zoom to area</a:t>
            </a:r>
            <a:endParaRPr lang="en-GB" dirty="0">
              <a:solidFill>
                <a:schemeClr val="bg1"/>
              </a:solidFill>
            </a:endParaRPr>
          </a:p>
        </p:txBody>
      </p:sp>
      <p:sp>
        <p:nvSpPr>
          <p:cNvPr id="15" name="TextBox 14"/>
          <p:cNvSpPr txBox="1"/>
          <p:nvPr/>
        </p:nvSpPr>
        <p:spPr>
          <a:xfrm>
            <a:off x="6588224" y="5517232"/>
            <a:ext cx="1570815" cy="369332"/>
          </a:xfrm>
          <a:prstGeom prst="rect">
            <a:avLst/>
          </a:prstGeom>
          <a:noFill/>
        </p:spPr>
        <p:txBody>
          <a:bodyPr wrap="none" rtlCol="0">
            <a:spAutoFit/>
          </a:bodyPr>
          <a:lstStyle/>
          <a:p>
            <a:r>
              <a:rPr lang="en-GB" dirty="0" smtClean="0">
                <a:solidFill>
                  <a:schemeClr val="bg1"/>
                </a:solidFill>
              </a:rPr>
              <a:t>View factsheet</a:t>
            </a:r>
            <a:endParaRPr lang="en-GB" dirty="0">
              <a:solidFill>
                <a:schemeClr val="bg1"/>
              </a:solidFill>
            </a:endParaRPr>
          </a:p>
        </p:txBody>
      </p:sp>
      <p:cxnSp>
        <p:nvCxnSpPr>
          <p:cNvPr id="16" name="Straight Arrow Connector 15"/>
          <p:cNvCxnSpPr/>
          <p:nvPr/>
        </p:nvCxnSpPr>
        <p:spPr>
          <a:xfrm flipV="1">
            <a:off x="2771800" y="1916832"/>
            <a:ext cx="0" cy="237626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75656" y="1484784"/>
            <a:ext cx="2781211" cy="369332"/>
          </a:xfrm>
          <a:prstGeom prst="rect">
            <a:avLst/>
          </a:prstGeom>
          <a:noFill/>
        </p:spPr>
        <p:txBody>
          <a:bodyPr wrap="none" rtlCol="0">
            <a:spAutoFit/>
          </a:bodyPr>
          <a:lstStyle/>
          <a:p>
            <a:r>
              <a:rPr lang="en-GB" dirty="0" smtClean="0">
                <a:solidFill>
                  <a:schemeClr val="bg1"/>
                </a:solidFill>
              </a:rPr>
              <a:t>Basic information in pop-up</a:t>
            </a:r>
            <a:endParaRPr lang="en-GB" dirty="0">
              <a:solidFill>
                <a:schemeClr val="bg1"/>
              </a:solidFill>
            </a:endParaRPr>
          </a:p>
        </p:txBody>
      </p:sp>
      <p:pic>
        <p:nvPicPr>
          <p:cNvPr id="20" name="Picture 3"/>
          <p:cNvPicPr>
            <a:picLocks noChangeAspect="1" noChangeArrowheads="1"/>
          </p:cNvPicPr>
          <p:nvPr/>
        </p:nvPicPr>
        <p:blipFill>
          <a:blip r:embed="rId5" cstate="print"/>
          <a:srcRect/>
          <a:stretch>
            <a:fillRect/>
          </a:stretch>
        </p:blipFill>
        <p:spPr bwMode="auto">
          <a:xfrm>
            <a:off x="4456931" y="2132856"/>
            <a:ext cx="619125" cy="866775"/>
          </a:xfrm>
          <a:prstGeom prst="rect">
            <a:avLst/>
          </a:prstGeom>
          <a:noFill/>
          <a:ln w="9525">
            <a:noFill/>
            <a:miter lim="800000"/>
            <a:headEnd/>
            <a:tailEnd/>
          </a:ln>
        </p:spPr>
      </p:pic>
      <p:pic>
        <p:nvPicPr>
          <p:cNvPr id="17" name="~PP2917.WAV">
            <a:hlinkClick r:id="" action="ppaction://media"/>
          </p:cNvPr>
          <p:cNvPicPr>
            <a:picLocks noRot="1" noChangeAspect="1"/>
          </p:cNvPicPr>
          <p:nvPr>
            <a:wavAudioFile r:embed="rId1" name="~PP2917.WAV"/>
          </p:nvPr>
        </p:nvPicPr>
        <p:blipFill>
          <a:blip r:embed="rId6" cstate="print"/>
          <a:stretch>
            <a:fillRect/>
          </a:stretch>
        </p:blipFill>
        <p:spPr>
          <a:xfrm>
            <a:off x="8661400" y="6375400"/>
            <a:ext cx="304800" cy="304800"/>
          </a:xfrm>
          <a:prstGeom prst="rect">
            <a:avLst/>
          </a:prstGeom>
        </p:spPr>
      </p:pic>
    </p:spTree>
  </p:cSld>
  <p:clrMapOvr>
    <a:masterClrMapping/>
  </p:clrMapOvr>
  <p:transition advTm="321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srcRect/>
          <a:stretch>
            <a:fillRect/>
          </a:stretch>
        </p:blipFill>
        <p:spPr bwMode="auto">
          <a:xfrm>
            <a:off x="539552" y="692696"/>
            <a:ext cx="7231601" cy="5374732"/>
          </a:xfrm>
          <a:prstGeom prst="rect">
            <a:avLst/>
          </a:prstGeom>
          <a:noFill/>
          <a:ln w="9525">
            <a:noFill/>
            <a:miter lim="800000"/>
            <a:headEnd/>
            <a:tailEnd/>
          </a:ln>
        </p:spPr>
      </p:pic>
      <p:sp>
        <p:nvSpPr>
          <p:cNvPr id="5" name="TextBox 4"/>
          <p:cNvSpPr txBox="1"/>
          <p:nvPr/>
        </p:nvSpPr>
        <p:spPr>
          <a:xfrm>
            <a:off x="4211960" y="6237312"/>
            <a:ext cx="1584176" cy="400110"/>
          </a:xfrm>
          <a:prstGeom prst="rect">
            <a:avLst/>
          </a:prstGeom>
          <a:solidFill>
            <a:schemeClr val="bg1"/>
          </a:solidFill>
          <a:ln>
            <a:solidFill>
              <a:srgbClr val="FF0000"/>
            </a:solidFill>
          </a:ln>
        </p:spPr>
        <p:txBody>
          <a:bodyPr wrap="square" rtlCol="0">
            <a:spAutoFit/>
          </a:bodyPr>
          <a:lstStyle/>
          <a:p>
            <a:r>
              <a:rPr lang="en-GB" sz="1000" dirty="0" smtClean="0"/>
              <a:t>General history of DSF and VMEs within RFB region</a:t>
            </a:r>
            <a:endParaRPr lang="en-GB" sz="1000" dirty="0"/>
          </a:p>
        </p:txBody>
      </p:sp>
      <p:sp>
        <p:nvSpPr>
          <p:cNvPr id="9" name="TextBox 8"/>
          <p:cNvSpPr txBox="1"/>
          <p:nvPr/>
        </p:nvSpPr>
        <p:spPr>
          <a:xfrm>
            <a:off x="2195736" y="6237312"/>
            <a:ext cx="1691680" cy="246221"/>
          </a:xfrm>
          <a:prstGeom prst="rect">
            <a:avLst/>
          </a:prstGeom>
          <a:solidFill>
            <a:schemeClr val="bg1"/>
          </a:solidFill>
          <a:ln>
            <a:solidFill>
              <a:srgbClr val="FF0000"/>
            </a:solidFill>
          </a:ln>
        </p:spPr>
        <p:txBody>
          <a:bodyPr wrap="square" rtlCol="0">
            <a:spAutoFit/>
          </a:bodyPr>
          <a:lstStyle/>
          <a:p>
            <a:r>
              <a:rPr lang="en-GB" sz="1000" dirty="0" smtClean="0"/>
              <a:t>VME measures within RFB</a:t>
            </a:r>
            <a:endParaRPr lang="en-GB" sz="1000" dirty="0"/>
          </a:p>
        </p:txBody>
      </p:sp>
      <p:cxnSp>
        <p:nvCxnSpPr>
          <p:cNvPr id="11" name="Straight Arrow Connector 10"/>
          <p:cNvCxnSpPr>
            <a:endCxn id="5" idx="0"/>
          </p:cNvCxnSpPr>
          <p:nvPr/>
        </p:nvCxnSpPr>
        <p:spPr>
          <a:xfrm>
            <a:off x="4067944" y="1700808"/>
            <a:ext cx="936104" cy="453650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44208" y="6237312"/>
            <a:ext cx="1512168" cy="400110"/>
          </a:xfrm>
          <a:prstGeom prst="rect">
            <a:avLst/>
          </a:prstGeom>
          <a:solidFill>
            <a:schemeClr val="bg1"/>
          </a:solidFill>
          <a:ln>
            <a:solidFill>
              <a:srgbClr val="FF0000"/>
            </a:solidFill>
          </a:ln>
        </p:spPr>
        <p:txBody>
          <a:bodyPr wrap="square" rtlCol="0">
            <a:spAutoFit/>
          </a:bodyPr>
          <a:lstStyle/>
          <a:p>
            <a:r>
              <a:rPr lang="en-GB" sz="1000" dirty="0" smtClean="0"/>
              <a:t>Meeting reports and measures</a:t>
            </a:r>
            <a:endParaRPr lang="en-GB" sz="1000" dirty="0"/>
          </a:p>
        </p:txBody>
      </p:sp>
      <p:cxnSp>
        <p:nvCxnSpPr>
          <p:cNvPr id="17" name="Straight Arrow Connector 16"/>
          <p:cNvCxnSpPr>
            <a:endCxn id="14" idx="0"/>
          </p:cNvCxnSpPr>
          <p:nvPr/>
        </p:nvCxnSpPr>
        <p:spPr>
          <a:xfrm>
            <a:off x="5148064" y="1700808"/>
            <a:ext cx="2052228" cy="453650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771800" y="1700808"/>
            <a:ext cx="0" cy="453650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403648" y="1628800"/>
            <a:ext cx="648072" cy="453650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7" idx="0"/>
          </p:cNvCxnSpPr>
          <p:nvPr/>
        </p:nvCxnSpPr>
        <p:spPr>
          <a:xfrm flipH="1">
            <a:off x="665820" y="1556792"/>
            <a:ext cx="521804" cy="273630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4293096"/>
            <a:ext cx="1331640" cy="553998"/>
          </a:xfrm>
          <a:prstGeom prst="rect">
            <a:avLst/>
          </a:prstGeom>
          <a:solidFill>
            <a:schemeClr val="bg1"/>
          </a:solidFill>
          <a:ln>
            <a:solidFill>
              <a:srgbClr val="FF0000"/>
            </a:solidFill>
          </a:ln>
        </p:spPr>
        <p:txBody>
          <a:bodyPr wrap="square" rtlCol="0">
            <a:spAutoFit/>
          </a:bodyPr>
          <a:lstStyle/>
          <a:p>
            <a:r>
              <a:rPr lang="en-GB" sz="1000" dirty="0" smtClean="0"/>
              <a:t>Characteristics of VME and human impact</a:t>
            </a:r>
            <a:endParaRPr lang="en-GB" sz="1000" dirty="0"/>
          </a:p>
        </p:txBody>
      </p:sp>
      <p:sp>
        <p:nvSpPr>
          <p:cNvPr id="28" name="TextBox 27"/>
          <p:cNvSpPr txBox="1"/>
          <p:nvPr/>
        </p:nvSpPr>
        <p:spPr>
          <a:xfrm>
            <a:off x="323528" y="6237312"/>
            <a:ext cx="1691680" cy="246221"/>
          </a:xfrm>
          <a:prstGeom prst="rect">
            <a:avLst/>
          </a:prstGeom>
          <a:solidFill>
            <a:schemeClr val="bg1"/>
          </a:solidFill>
          <a:ln>
            <a:solidFill>
              <a:srgbClr val="FF0000"/>
            </a:solidFill>
          </a:ln>
        </p:spPr>
        <p:txBody>
          <a:bodyPr wrap="square" rtlCol="0">
            <a:spAutoFit/>
          </a:bodyPr>
          <a:lstStyle/>
          <a:p>
            <a:r>
              <a:rPr lang="en-GB" sz="1000" dirty="0" smtClean="0"/>
              <a:t>Detailed map of VME</a:t>
            </a:r>
            <a:endParaRPr lang="en-GB" sz="1000" dirty="0"/>
          </a:p>
        </p:txBody>
      </p:sp>
      <p:pic>
        <p:nvPicPr>
          <p:cNvPr id="16" name="Picture 3"/>
          <p:cNvPicPr>
            <a:picLocks noChangeAspect="1" noChangeArrowheads="1"/>
          </p:cNvPicPr>
          <p:nvPr/>
        </p:nvPicPr>
        <p:blipFill>
          <a:blip r:embed="rId5" cstate="print"/>
          <a:srcRect/>
          <a:stretch>
            <a:fillRect/>
          </a:stretch>
        </p:blipFill>
        <p:spPr bwMode="auto">
          <a:xfrm>
            <a:off x="7596336" y="260648"/>
            <a:ext cx="619125" cy="866775"/>
          </a:xfrm>
          <a:prstGeom prst="rect">
            <a:avLst/>
          </a:prstGeom>
          <a:noFill/>
          <a:ln w="9525">
            <a:noFill/>
            <a:miter lim="800000"/>
            <a:headEnd/>
            <a:tailEnd/>
          </a:ln>
        </p:spPr>
      </p:pic>
      <p:sp>
        <p:nvSpPr>
          <p:cNvPr id="18" name="Title 1"/>
          <p:cNvSpPr txBox="1">
            <a:spLocks/>
          </p:cNvSpPr>
          <p:nvPr/>
        </p:nvSpPr>
        <p:spPr>
          <a:xfrm>
            <a:off x="467544" y="0"/>
            <a:ext cx="8229600" cy="620688"/>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C000"/>
                </a:solidFill>
                <a:effectLst/>
                <a:uLnTx/>
                <a:uFillTx/>
                <a:latin typeface="+mj-lt"/>
                <a:ea typeface="+mj-ea"/>
                <a:cs typeface="+mj-cs"/>
              </a:rPr>
              <a:t>VME Factsheets</a:t>
            </a:r>
            <a:endParaRPr kumimoji="0" lang="en-GB" sz="4400" b="0" i="0" u="none" strike="noStrike" kern="1200" cap="none" spc="0" normalizeH="0" baseline="0" noProof="0" dirty="0">
              <a:ln>
                <a:noFill/>
              </a:ln>
              <a:solidFill>
                <a:srgbClr val="FFC000"/>
              </a:solidFill>
              <a:effectLst/>
              <a:uLnTx/>
              <a:uFillTx/>
              <a:latin typeface="+mj-lt"/>
              <a:ea typeface="+mj-ea"/>
              <a:cs typeface="+mj-cs"/>
            </a:endParaRPr>
          </a:p>
        </p:txBody>
      </p:sp>
      <p:sp>
        <p:nvSpPr>
          <p:cNvPr id="30" name="TextBox 29"/>
          <p:cNvSpPr txBox="1"/>
          <p:nvPr/>
        </p:nvSpPr>
        <p:spPr>
          <a:xfrm>
            <a:off x="7884368" y="4869161"/>
            <a:ext cx="1008112" cy="246221"/>
          </a:xfrm>
          <a:prstGeom prst="rect">
            <a:avLst/>
          </a:prstGeom>
          <a:solidFill>
            <a:schemeClr val="bg1"/>
          </a:solidFill>
          <a:ln>
            <a:solidFill>
              <a:srgbClr val="FF0000"/>
            </a:solidFill>
          </a:ln>
        </p:spPr>
        <p:txBody>
          <a:bodyPr wrap="square" rtlCol="0">
            <a:spAutoFit/>
          </a:bodyPr>
          <a:lstStyle/>
          <a:p>
            <a:r>
              <a:rPr lang="en-GB" sz="1000" dirty="0" smtClean="0"/>
              <a:t>Media</a:t>
            </a:r>
            <a:endParaRPr lang="en-GB" sz="1000" dirty="0"/>
          </a:p>
        </p:txBody>
      </p:sp>
      <p:cxnSp>
        <p:nvCxnSpPr>
          <p:cNvPr id="31" name="Straight Arrow Connector 30"/>
          <p:cNvCxnSpPr/>
          <p:nvPr/>
        </p:nvCxnSpPr>
        <p:spPr>
          <a:xfrm>
            <a:off x="6084168" y="1772816"/>
            <a:ext cx="1980220" cy="309634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P3517.WAV">
            <a:hlinkClick r:id="" action="ppaction://media"/>
          </p:cNvPr>
          <p:cNvPicPr>
            <a:picLocks noRot="1" noChangeAspect="1"/>
          </p:cNvPicPr>
          <p:nvPr>
            <a:wavAudioFile r:embed="rId1" name="~PP3517.WAV"/>
          </p:nvPr>
        </p:nvPicPr>
        <p:blipFill>
          <a:blip r:embed="rId6" cstate="print"/>
          <a:stretch>
            <a:fillRect/>
          </a:stretch>
        </p:blipFill>
        <p:spPr>
          <a:xfrm>
            <a:off x="8661400" y="6375400"/>
            <a:ext cx="304800" cy="304800"/>
          </a:xfrm>
          <a:prstGeom prst="rect">
            <a:avLst/>
          </a:prstGeom>
        </p:spPr>
      </p:pic>
    </p:spTree>
  </p:cSld>
  <p:clrMapOvr>
    <a:masterClrMapping/>
  </p:clrMapOvr>
  <p:transition advTm="331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1844824"/>
            <a:ext cx="8640960" cy="3693319"/>
          </a:xfrm>
          <a:prstGeom prst="rect">
            <a:avLst/>
          </a:prstGeom>
          <a:noFill/>
        </p:spPr>
        <p:txBody>
          <a:bodyPr wrap="square" rtlCol="0">
            <a:spAutoFit/>
          </a:bodyPr>
          <a:lstStyle/>
          <a:p>
            <a:pPr indent="-457200">
              <a:lnSpc>
                <a:spcPct val="200000"/>
              </a:lnSpc>
              <a:buFont typeface="Arial" pitchFamily="34" charset="0"/>
              <a:buChar char="•"/>
            </a:pPr>
            <a:r>
              <a:rPr lang="en-GB" dirty="0" smtClean="0">
                <a:solidFill>
                  <a:schemeClr val="bg1"/>
                </a:solidFill>
              </a:rPr>
              <a:t>The VME database is written in Oracle and available as a Beta 1.0 version</a:t>
            </a:r>
          </a:p>
          <a:p>
            <a:pPr indent="-457200">
              <a:lnSpc>
                <a:spcPct val="200000"/>
              </a:lnSpc>
              <a:buFont typeface="Arial" pitchFamily="34" charset="0"/>
              <a:buChar char="•"/>
            </a:pPr>
            <a:r>
              <a:rPr lang="en-GB" dirty="0" smtClean="0">
                <a:solidFill>
                  <a:schemeClr val="bg1"/>
                </a:solidFill>
              </a:rPr>
              <a:t> The Beta 1.0 version is fully functional (but with opportunities to extend)</a:t>
            </a:r>
          </a:p>
          <a:p>
            <a:pPr indent="-457200">
              <a:lnSpc>
                <a:spcPct val="200000"/>
              </a:lnSpc>
              <a:buFont typeface="Arial" pitchFamily="34" charset="0"/>
              <a:buChar char="•"/>
            </a:pPr>
            <a:r>
              <a:rPr lang="en-GB" dirty="0" smtClean="0">
                <a:solidFill>
                  <a:schemeClr val="bg1"/>
                </a:solidFill>
              </a:rPr>
              <a:t> Data is currently entered through MS EXCEL worksheets and mapped to the Oracle database</a:t>
            </a:r>
          </a:p>
          <a:p>
            <a:pPr indent="-457200">
              <a:lnSpc>
                <a:spcPct val="200000"/>
              </a:lnSpc>
              <a:buFont typeface="Arial" pitchFamily="34" charset="0"/>
              <a:buChar char="•"/>
            </a:pPr>
            <a:r>
              <a:rPr lang="en-GB" dirty="0" smtClean="0">
                <a:solidFill>
                  <a:schemeClr val="bg1"/>
                </a:solidFill>
              </a:rPr>
              <a:t> Input will eventually be through customised input forms  </a:t>
            </a:r>
          </a:p>
          <a:p>
            <a:pPr indent="-457200">
              <a:lnSpc>
                <a:spcPct val="200000"/>
              </a:lnSpc>
              <a:buFont typeface="Arial" pitchFamily="34" charset="0"/>
              <a:buChar char="•"/>
            </a:pPr>
            <a:r>
              <a:rPr lang="en-GB" dirty="0" smtClean="0">
                <a:solidFill>
                  <a:schemeClr val="bg1"/>
                </a:solidFill>
              </a:rPr>
              <a:t> Beta 1.0 can be viewed at </a:t>
            </a:r>
            <a:r>
              <a:rPr lang="en-US" u="sng" dirty="0" smtClean="0">
                <a:solidFill>
                  <a:srgbClr val="FFC000"/>
                </a:solidFill>
              </a:rPr>
              <a:t>http://figisapps.fao.org/figis/geoserver/figis-vme/</a:t>
            </a:r>
          </a:p>
          <a:p>
            <a:endParaRPr lang="en-GB" dirty="0">
              <a:solidFill>
                <a:schemeClr val="bg1"/>
              </a:solidFill>
            </a:endParaRPr>
          </a:p>
        </p:txBody>
      </p:sp>
      <p:sp>
        <p:nvSpPr>
          <p:cNvPr id="7" name="Title 6"/>
          <p:cNvSpPr>
            <a:spLocks noGrp="1"/>
          </p:cNvSpPr>
          <p:nvPr>
            <p:ph type="title"/>
          </p:nvPr>
        </p:nvSpPr>
        <p:spPr/>
        <p:txBody>
          <a:bodyPr>
            <a:normAutofit fontScale="90000"/>
          </a:bodyPr>
          <a:lstStyle/>
          <a:p>
            <a:r>
              <a:rPr lang="en-GB" dirty="0" smtClean="0">
                <a:solidFill>
                  <a:srgbClr val="FFC000"/>
                </a:solidFill>
              </a:rPr>
              <a:t>Comments on the Beta 1.0 VME Database</a:t>
            </a:r>
            <a:endParaRPr lang="en-GB" dirty="0">
              <a:solidFill>
                <a:srgbClr val="FFC000"/>
              </a:solidFill>
            </a:endParaRPr>
          </a:p>
        </p:txBody>
      </p:sp>
      <p:pic>
        <p:nvPicPr>
          <p:cNvPr id="4" name="~PP910.WAV">
            <a:hlinkClick r:id="" action="ppaction://media"/>
          </p:cNvPr>
          <p:cNvPicPr>
            <a:picLocks noRot="1" noChangeAspect="1"/>
          </p:cNvPicPr>
          <p:nvPr>
            <a:wavAudioFile r:embed="rId1" name="~PP910.WAV"/>
          </p:nvPr>
        </p:nvPicPr>
        <p:blipFill>
          <a:blip r:embed="rId3" cstate="print"/>
          <a:stretch>
            <a:fillRect/>
          </a:stretch>
        </p:blipFill>
        <p:spPr>
          <a:xfrm>
            <a:off x="8661400" y="6375400"/>
            <a:ext cx="304800" cy="304800"/>
          </a:xfrm>
          <a:prstGeom prst="rect">
            <a:avLst/>
          </a:prstGeom>
        </p:spPr>
      </p:pic>
    </p:spTree>
  </p:cSld>
  <p:clrMapOvr>
    <a:masterClrMapping/>
  </p:clrMapOvr>
  <p:transition advTm="708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412776"/>
            <a:ext cx="6550496" cy="2738735"/>
          </a:xfrm>
        </p:spPr>
        <p:txBody>
          <a:bodyPr>
            <a:normAutofit fontScale="90000"/>
          </a:bodyPr>
          <a:lstStyle/>
          <a:p>
            <a:r>
              <a:rPr lang="en-GB" b="1" u="sng" dirty="0" smtClean="0">
                <a:solidFill>
                  <a:srgbClr val="FFC000"/>
                </a:solidFill>
              </a:rPr>
              <a:t>Part 2. </a:t>
            </a:r>
            <a:r>
              <a:rPr lang="en-GB" dirty="0" smtClean="0">
                <a:solidFill>
                  <a:srgbClr val="FFC000"/>
                </a:solidFill>
              </a:rPr>
              <a:t>Data input via</a:t>
            </a:r>
            <a:br>
              <a:rPr lang="en-GB" dirty="0" smtClean="0">
                <a:solidFill>
                  <a:srgbClr val="FFC000"/>
                </a:solidFill>
              </a:rPr>
            </a:br>
            <a:r>
              <a:rPr lang="en-GB" dirty="0" smtClean="0">
                <a:solidFill>
                  <a:srgbClr val="FFC000"/>
                </a:solidFill>
              </a:rPr>
              <a:t>MS EXCEL forms (worksheets)</a:t>
            </a:r>
            <a:br>
              <a:rPr lang="en-GB" dirty="0" smtClean="0">
                <a:solidFill>
                  <a:srgbClr val="FFC000"/>
                </a:solidFill>
              </a:rPr>
            </a:br>
            <a:endParaRPr lang="en-GB" dirty="0">
              <a:solidFill>
                <a:srgbClr val="FFC000"/>
              </a:solidFill>
            </a:endParaRPr>
          </a:p>
        </p:txBody>
      </p:sp>
      <p:pic>
        <p:nvPicPr>
          <p:cNvPr id="3" name="~PP2671.WAV">
            <a:hlinkClick r:id="" action="ppaction://media"/>
          </p:cNvPr>
          <p:cNvPicPr>
            <a:picLocks noRot="1" noChangeAspect="1"/>
          </p:cNvPicPr>
          <p:nvPr>
            <a:wavAudioFile r:embed="rId1" name="~PP2671.WAV"/>
          </p:nvPr>
        </p:nvPicPr>
        <p:blipFill>
          <a:blip r:embed="rId3" cstate="print"/>
          <a:stretch>
            <a:fillRect/>
          </a:stretch>
        </p:blipFill>
        <p:spPr>
          <a:xfrm>
            <a:off x="8661400" y="6375400"/>
            <a:ext cx="304800" cy="304800"/>
          </a:xfrm>
          <a:prstGeom prst="rect">
            <a:avLst/>
          </a:prstGeom>
        </p:spPr>
      </p:pic>
    </p:spTree>
  </p:cSld>
  <p:clrMapOvr>
    <a:masterClrMapping/>
  </p:clrMapOvr>
  <p:transition advTm="97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1771</TotalTime>
  <Words>942</Words>
  <Application>Microsoft Office PowerPoint</Application>
  <PresentationFormat>On-screen Show (4:3)</PresentationFormat>
  <Paragraphs>118</Paragraphs>
  <Slides>15</Slides>
  <Notes>4</Notes>
  <HiddenSlides>0</HiddenSlides>
  <MMClips>15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FAO VME Database and Input user guide</vt:lpstr>
      <vt:lpstr>Slide 2</vt:lpstr>
      <vt:lpstr>Slide 3</vt:lpstr>
      <vt:lpstr>VME-DB Input User Guide</vt:lpstr>
      <vt:lpstr>Part 1. Introduction to the VME-DB version Beta 1.0 Oracle database </vt:lpstr>
      <vt:lpstr>Mouse-over VME</vt:lpstr>
      <vt:lpstr>Slide 7</vt:lpstr>
      <vt:lpstr>Comments on the Beta 1.0 VME Database</vt:lpstr>
      <vt:lpstr>Part 2. Data input via MS EXCEL forms (worksheets) </vt:lpstr>
      <vt:lpstr>Data input</vt:lpstr>
      <vt:lpstr>MS EXCEL input forms</vt:lpstr>
      <vt:lpstr>Data entry - preparation</vt:lpstr>
      <vt:lpstr>Example of Preparation e.g. Meeting Reports</vt:lpstr>
      <vt:lpstr>Example of Preparation “Report_Summary” field for Record 1</vt:lpstr>
      <vt:lpstr>Data entry – Input frequency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dc:creator>
  <cp:lastModifiedBy>Tony</cp:lastModifiedBy>
  <cp:revision>174</cp:revision>
  <dcterms:created xsi:type="dcterms:W3CDTF">2013-08-06T16:01:19Z</dcterms:created>
  <dcterms:modified xsi:type="dcterms:W3CDTF">2013-11-28T14:02:44Z</dcterms:modified>
</cp:coreProperties>
</file>