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7" r:id="rId2"/>
    <p:sldId id="256" r:id="rId3"/>
    <p:sldId id="258" r:id="rId4"/>
    <p:sldId id="260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B7FFEC6-08AC-4F2D-B20C-0B0EB2D322A9}">
  <a:tblStyle styleId="{5B7FFEC6-08AC-4F2D-B20C-0B0EB2D322A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64045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6566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sounds like you’re into territorial appraoch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need to include all sectors (to make it blue growth approach)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2733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7882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8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/>
          <p:nvPr/>
        </p:nvSpPr>
        <p:spPr>
          <a:xfrm>
            <a:off x="4487498" y="3626513"/>
            <a:ext cx="2847900" cy="1961700"/>
          </a:xfrm>
          <a:prstGeom prst="rect">
            <a:avLst/>
          </a:prstGeom>
          <a:solidFill>
            <a:srgbClr val="DDEAF6"/>
          </a:solidFill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4"/>
          <p:cNvSpPr/>
          <p:nvPr/>
        </p:nvSpPr>
        <p:spPr>
          <a:xfrm>
            <a:off x="4491350" y="1154425"/>
            <a:ext cx="2847900" cy="24336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4978437" y="2572119"/>
            <a:ext cx="1894200" cy="9399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2712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6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WORK-PLANNING</a:t>
            </a:r>
            <a:endParaRPr sz="1600"/>
          </a:p>
        </p:txBody>
      </p:sp>
      <p:sp>
        <p:nvSpPr>
          <p:cNvPr id="94" name="Google Shape;94;p14"/>
          <p:cNvSpPr/>
          <p:nvPr/>
        </p:nvSpPr>
        <p:spPr>
          <a:xfrm>
            <a:off x="4978437" y="3784841"/>
            <a:ext cx="1880100" cy="6669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2712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6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IP IDEAS and  DEVELOPMENT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5" name="Google Shape;95;p14"/>
          <p:cNvCxnSpPr/>
          <p:nvPr/>
        </p:nvCxnSpPr>
        <p:spPr>
          <a:xfrm rot="5400000">
            <a:off x="5786917" y="2433421"/>
            <a:ext cx="2772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6" name="Google Shape;96;p14"/>
          <p:cNvCxnSpPr/>
          <p:nvPr/>
        </p:nvCxnSpPr>
        <p:spPr>
          <a:xfrm rot="5400000">
            <a:off x="5776263" y="3650480"/>
            <a:ext cx="2772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97" name="Google Shape;97;p14"/>
          <p:cNvSpPr/>
          <p:nvPr/>
        </p:nvSpPr>
        <p:spPr>
          <a:xfrm>
            <a:off x="4978437" y="4742174"/>
            <a:ext cx="1894200" cy="6537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2712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16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NEXT STEPS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8" name="Google Shape;98;p14"/>
          <p:cNvCxnSpPr/>
          <p:nvPr/>
        </p:nvCxnSpPr>
        <p:spPr>
          <a:xfrm rot="5400000">
            <a:off x="5786917" y="4590241"/>
            <a:ext cx="2772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99" name="Google Shape;99;p14"/>
          <p:cNvSpPr/>
          <p:nvPr/>
        </p:nvSpPr>
        <p:spPr>
          <a:xfrm>
            <a:off x="7727800" y="2037775"/>
            <a:ext cx="2171400" cy="666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Purpose of Oct 4-5 </a:t>
            </a:r>
            <a:endParaRPr sz="18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Inception Meeting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7568504" y="4376600"/>
            <a:ext cx="249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Purpose of Future National Meetings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1" name="Google Shape;101;p14"/>
          <p:cNvCxnSpPr>
            <a:stCxn id="92" idx="3"/>
            <a:endCxn id="99" idx="1"/>
          </p:cNvCxnSpPr>
          <p:nvPr/>
        </p:nvCxnSpPr>
        <p:spPr>
          <a:xfrm>
            <a:off x="7339250" y="2371225"/>
            <a:ext cx="388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2" name="Google Shape;102;p14"/>
          <p:cNvCxnSpPr>
            <a:stCxn id="91" idx="3"/>
            <a:endCxn id="100" idx="1"/>
          </p:cNvCxnSpPr>
          <p:nvPr/>
        </p:nvCxnSpPr>
        <p:spPr>
          <a:xfrm>
            <a:off x="7335398" y="4607363"/>
            <a:ext cx="233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3" name="Google Shape;103;p14"/>
          <p:cNvSpPr/>
          <p:nvPr/>
        </p:nvSpPr>
        <p:spPr>
          <a:xfrm>
            <a:off x="4238625" y="1120151"/>
            <a:ext cx="90600" cy="4620600"/>
          </a:xfrm>
          <a:prstGeom prst="leftBracket">
            <a:avLst>
              <a:gd name="adj" fmla="val 8333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1644025" y="2733350"/>
            <a:ext cx="2380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Investment Plan Development Process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5" name="Google Shape;105;p14"/>
          <p:cNvCxnSpPr/>
          <p:nvPr/>
        </p:nvCxnSpPr>
        <p:spPr>
          <a:xfrm>
            <a:off x="4003457" y="2964192"/>
            <a:ext cx="235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14"/>
          <p:cNvSpPr/>
          <p:nvPr/>
        </p:nvSpPr>
        <p:spPr>
          <a:xfrm>
            <a:off x="4964362" y="1323819"/>
            <a:ext cx="1894200" cy="9399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2712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 SCOPING, VISION-SETTING</a:t>
            </a:r>
            <a:endParaRPr sz="16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title"/>
          </p:nvPr>
        </p:nvSpPr>
        <p:spPr>
          <a:xfrm>
            <a:off x="514350" y="0"/>
            <a:ext cx="11201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Working Group #1 (2</a:t>
            </a:r>
            <a:r>
              <a:rPr lang="en-US"/>
              <a:t> hrs)</a:t>
            </a: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Scoping and Vision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910771" y="1325563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1"/>
              <a:t>Q</a:t>
            </a:r>
            <a:r>
              <a:rPr lang="en-US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uestion:</a:t>
            </a: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6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US" sz="2600" i="1"/>
              <a:t>H</a:t>
            </a:r>
            <a:r>
              <a:rPr lang="en-US" sz="26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ow can </a:t>
            </a:r>
            <a:r>
              <a:rPr lang="en-US" sz="2600" i="1"/>
              <a:t>target </a:t>
            </a:r>
            <a:r>
              <a:rPr lang="en-US" sz="26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communities </a:t>
            </a:r>
            <a:r>
              <a:rPr lang="en-US" sz="2600" i="1"/>
              <a:t>benefit from a multi-sectoral and inclusive investment plan?” </a:t>
            </a:r>
            <a:endParaRPr sz="2600" i="1"/>
          </a:p>
          <a:p>
            <a:pPr marL="228600" marR="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i="1">
                <a:solidFill>
                  <a:srgbClr val="FF0000"/>
                </a:solidFill>
              </a:rPr>
              <a:t>"Comment les communautés cibles peuvent-elles bénéficier d'un plan d'investissement multisectoriel et inclusif?"</a:t>
            </a:r>
            <a:endParaRPr sz="2600" i="1">
              <a:solidFill>
                <a:srgbClr val="FF0000"/>
              </a:solidFill>
            </a:endParaRPr>
          </a:p>
          <a:p>
            <a:pPr marL="228600" marR="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Organization</a:t>
            </a: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identify one chair/presenter</a:t>
            </a:r>
            <a:r>
              <a:rPr lang="en-US" sz="2600"/>
              <a:t>, two secretaries 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6" name="Google Shape;86;p13"/>
          <p:cNvGraphicFramePr/>
          <p:nvPr/>
        </p:nvGraphicFramePr>
        <p:xfrm>
          <a:off x="1556337" y="3718166"/>
          <a:ext cx="8507200" cy="3108980"/>
        </p:xfrm>
        <a:graphic>
          <a:graphicData uri="http://schemas.openxmlformats.org/drawingml/2006/table">
            <a:tbl>
              <a:tblPr firstRow="1" bandRow="1">
                <a:noFill/>
                <a:tableStyleId>{5B7FFEC6-08AC-4F2D-B20C-0B0EB2D322A9}</a:tableStyleId>
              </a:tblPr>
              <a:tblGrid>
                <a:gridCol w="4253600"/>
                <a:gridCol w="4253600"/>
              </a:tblGrid>
              <a:tr h="410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Scope?</a:t>
                      </a:r>
                      <a:endParaRPr sz="2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Vision?</a:t>
                      </a:r>
                      <a:endParaRPr sz="2400" u="none" strike="noStrike" cap="none"/>
                    </a:p>
                  </a:txBody>
                  <a:tcPr marL="91450" marR="91450" marT="45725" marB="45725"/>
                </a:tc>
              </a:tr>
              <a:tr h="2133975">
                <a:tc>
                  <a:txBody>
                    <a:bodyPr/>
                    <a:lstStyle/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/>
                        <a:t>Scale of </a:t>
                      </a:r>
                      <a:r>
                        <a:rPr lang="en-US" sz="2400" u="none" strike="noStrike" cap="none"/>
                        <a:t>investment plan?</a:t>
                      </a:r>
                      <a:r>
                        <a:rPr lang="en-US" sz="2400"/>
                        <a:t> </a:t>
                      </a:r>
                      <a:endParaRPr sz="2400"/>
                    </a:p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 u="none" strike="noStrike" cap="none"/>
                        <a:t>Which site</a:t>
                      </a:r>
                      <a:r>
                        <a:rPr lang="en-US" sz="2400"/>
                        <a:t>(s)/geography</a:t>
                      </a:r>
                      <a:r>
                        <a:rPr lang="en-US" sz="2400" u="none" strike="noStrike" cap="none"/>
                        <a:t>?</a:t>
                      </a:r>
                      <a:endParaRPr sz="2400"/>
                    </a:p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/>
                        <a:t>Which stakeholders?</a:t>
                      </a:r>
                      <a:endParaRPr sz="2400"/>
                    </a:p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 u="none" strike="noStrike" cap="none"/>
                        <a:t>Sectors?</a:t>
                      </a:r>
                      <a:r>
                        <a:rPr lang="en-US" sz="2400"/>
                        <a:t> v</a:t>
                      </a:r>
                      <a:r>
                        <a:rPr lang="en-US" sz="2400" u="none" strike="noStrike" cap="none"/>
                        <a:t>alue chains?</a:t>
                      </a:r>
                      <a:endParaRPr sz="2400" u="none" strike="noStrike" cap="none"/>
                    </a:p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/>
                        <a:t>timing?</a:t>
                      </a:r>
                      <a:endParaRPr sz="2400"/>
                    </a:p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/>
                        <a:t>building on what?</a:t>
                      </a:r>
                      <a:endParaRPr sz="2400"/>
                    </a:p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 u="none" strike="noStrike" cap="none"/>
                        <a:t>Other?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 u="none" strike="noStrike" cap="none"/>
                        <a:t>Environmental goals?</a:t>
                      </a:r>
                      <a:endParaRPr sz="2400"/>
                    </a:p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 u="none" strike="noStrike" cap="none"/>
                        <a:t>Social goals?</a:t>
                      </a:r>
                      <a:endParaRPr sz="2400"/>
                    </a:p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 u="none" strike="noStrike" cap="none"/>
                        <a:t>Economic goals? </a:t>
                      </a:r>
                      <a:endParaRPr sz="2400"/>
                    </a:p>
                    <a:p>
                      <a:pPr marL="285750" marR="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US" sz="2400" u="none" strike="noStrike" cap="none"/>
                        <a:t>Other?</a:t>
                      </a:r>
                      <a:endParaRPr sz="24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910771" y="-22860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800"/>
              <a:t>Groupe de Travail</a:t>
            </a:r>
            <a:r>
              <a:rPr lang="en-US"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#2:  </a:t>
            </a:r>
            <a:r>
              <a:rPr lang="en-US" sz="3800" b="1"/>
              <a:t>Planification du Travail</a:t>
            </a:r>
            <a:endParaRPr sz="3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1"/>
          </p:nvPr>
        </p:nvSpPr>
        <p:spPr>
          <a:xfrm>
            <a:off x="476450" y="715975"/>
            <a:ext cx="11239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15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1">
                <a:solidFill>
                  <a:srgbClr val="000000"/>
                </a:solidFill>
              </a:rPr>
              <a:t>Guiding Question/</a:t>
            </a:r>
            <a:r>
              <a:rPr lang="en-US" sz="2200" b="1">
                <a:solidFill>
                  <a:srgbClr val="FF0000"/>
                </a:solidFill>
              </a:rPr>
              <a:t>Question directrice</a:t>
            </a:r>
            <a:r>
              <a:rPr lang="en-US" sz="2200" b="1"/>
              <a:t>: </a:t>
            </a:r>
            <a:r>
              <a:rPr lang="en-US" sz="2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“How should the project components be organized</a:t>
            </a:r>
            <a:r>
              <a:rPr lang="en-US" sz="2200" i="1"/>
              <a:t> and what is needed to begin to formulate an investment plan?</a:t>
            </a:r>
            <a:r>
              <a:rPr lang="en-US" sz="2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r>
              <a:rPr lang="en-US" sz="2200" i="1"/>
              <a:t>  </a:t>
            </a:r>
            <a:r>
              <a:rPr lang="en-US" sz="2200" i="1">
                <a:solidFill>
                  <a:srgbClr val="FF0000"/>
                </a:solidFill>
              </a:rPr>
              <a:t>"Comment les composantes du projet doivent-elles être organisées et que faut-il pour commencer à élaborer un plan d'investissement?"</a:t>
            </a:r>
            <a:endParaRPr sz="2200" i="1">
              <a:solidFill>
                <a:srgbClr val="FF0000"/>
              </a:solidFill>
            </a:endParaRPr>
          </a:p>
          <a:p>
            <a:pPr marL="228600" marR="0" lvl="0" indent="-215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</a:t>
            </a:r>
            <a:r>
              <a:rPr lang="en-US" sz="2200" b="1"/>
              <a:t>s</a:t>
            </a: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ation</a:t>
            </a: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like yester</a:t>
            </a:r>
            <a:r>
              <a:rPr lang="en-US" sz="2200"/>
              <a:t>day; </a:t>
            </a:r>
            <a:r>
              <a:rPr lang="en-US" sz="2200">
                <a:solidFill>
                  <a:srgbClr val="FF0000"/>
                </a:solidFill>
              </a:rPr>
              <a:t>comme hier, un président / présentateur, un secrétaire</a:t>
            </a:r>
            <a:endParaRPr sz="2200">
              <a:solidFill>
                <a:srgbClr val="FF0000"/>
              </a:solidFill>
            </a:endParaRPr>
          </a:p>
          <a:p>
            <a:pPr marL="228600" marR="0" lvl="0" indent="-215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1"/>
              <a:t>Timing</a:t>
            </a:r>
            <a:r>
              <a:rPr lang="en-US" sz="2200"/>
              <a:t>:  2 heures, retour en pleniere au plus tard 11:00 (working tea break)</a:t>
            </a:r>
            <a:endParaRPr sz="2200"/>
          </a:p>
          <a:p>
            <a:pPr marL="2286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3" name="Google Shape;113;p15"/>
          <p:cNvGraphicFramePr/>
          <p:nvPr/>
        </p:nvGraphicFramePr>
        <p:xfrm>
          <a:off x="476462" y="3374653"/>
          <a:ext cx="5173850" cy="2850100"/>
        </p:xfrm>
        <a:graphic>
          <a:graphicData uri="http://schemas.openxmlformats.org/drawingml/2006/table">
            <a:tbl>
              <a:tblPr firstRow="1" bandRow="1">
                <a:noFill/>
                <a:tableStyleId>{5B7FFEC6-08AC-4F2D-B20C-0B0EB2D322A9}</a:tableStyleId>
              </a:tblPr>
              <a:tblGrid>
                <a:gridCol w="5173850"/>
              </a:tblGrid>
              <a:tr h="4984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/>
                        <a:t>Workplan (English)</a:t>
                      </a:r>
                      <a:endParaRPr sz="2200" u="none" strike="noStrike" cap="none"/>
                    </a:p>
                  </a:txBody>
                  <a:tcPr marL="91450" marR="91450" marT="45725" marB="45725"/>
                </a:tc>
              </a:tr>
              <a:tr h="2351625"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AutoNum type="arabicPeriod"/>
                      </a:pPr>
                      <a:r>
                        <a:rPr lang="en-US" sz="2000"/>
                        <a:t>Reactions/modifications to indicative meeting schedule (</a:t>
                      </a:r>
                      <a:r>
                        <a:rPr lang="en-US" sz="2000" b="1"/>
                        <a:t>Annex II)</a:t>
                      </a:r>
                      <a:r>
                        <a:rPr lang="en-US" sz="2000" u="none" strike="noStrike" cap="none"/>
                        <a:t>?</a:t>
                      </a:r>
                      <a:endParaRPr sz="2000" u="none" strike="noStrike" cap="none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AutoNum type="arabicPeriod"/>
                      </a:pPr>
                      <a:r>
                        <a:rPr lang="en-US" sz="2000"/>
                        <a:t>Needs to elaborate/validate investment plan? </a:t>
                      </a:r>
                      <a:endParaRPr sz="2000"/>
                    </a:p>
                    <a:p>
                      <a:pPr marL="914400" marR="0" lvl="1" indent="-3556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AutoNum type="alphaLcPeriod"/>
                      </a:pPr>
                      <a:r>
                        <a:rPr lang="en-US" sz="2000"/>
                        <a:t>methodology and steps</a:t>
                      </a:r>
                      <a:endParaRPr sz="2000"/>
                    </a:p>
                    <a:p>
                      <a:pPr marL="914400" marR="0" lvl="1" indent="-3556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AutoNum type="alphaLcPeriod"/>
                      </a:pPr>
                      <a:r>
                        <a:rPr lang="en-US" sz="2000"/>
                        <a:t>training and tech. assistance needs? </a:t>
                      </a:r>
                      <a:endParaRPr sz="2000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AutoNum type="arabicPeriod"/>
                      </a:pPr>
                      <a:r>
                        <a:rPr lang="en-US" sz="2000"/>
                        <a:t>Topics/focus for next meeting/training?  </a:t>
                      </a:r>
                      <a:endParaRPr sz="200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graphicFrame>
        <p:nvGraphicFramePr>
          <p:cNvPr id="114" name="Google Shape;114;p15"/>
          <p:cNvGraphicFramePr/>
          <p:nvPr/>
        </p:nvGraphicFramePr>
        <p:xfrm>
          <a:off x="5882687" y="3374653"/>
          <a:ext cx="6042500" cy="2850100"/>
        </p:xfrm>
        <a:graphic>
          <a:graphicData uri="http://schemas.openxmlformats.org/drawingml/2006/table">
            <a:tbl>
              <a:tblPr firstRow="1" bandRow="1">
                <a:noFill/>
                <a:tableStyleId>{5B7FFEC6-08AC-4F2D-B20C-0B0EB2D322A9}</a:tableStyleId>
              </a:tblPr>
              <a:tblGrid>
                <a:gridCol w="6042500"/>
              </a:tblGrid>
              <a:tr h="4984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Plan de travail (Francais)</a:t>
                      </a:r>
                      <a:endParaRPr sz="2200" u="none" strike="noStrike" cap="none"/>
                    </a:p>
                  </a:txBody>
                  <a:tcPr marL="91450" marR="91450" marT="45725" marB="45725"/>
                </a:tc>
              </a:tr>
              <a:tr h="2351625"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AutoNum type="arabicPeriod"/>
                      </a:pPr>
                      <a:r>
                        <a:rPr lang="en-US" sz="2000"/>
                        <a:t>Réactions / modifications du calendrier indicatif des réunions (annexe II)?</a:t>
                      </a:r>
                      <a:endParaRPr sz="200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AutoNum type="arabicPeriod"/>
                      </a:pPr>
                      <a:r>
                        <a:rPr lang="en-US" sz="2000"/>
                        <a:t>Besoin d'élaborer / valider un plan d'investissement?</a:t>
                      </a:r>
                      <a:endParaRPr sz="2000"/>
                    </a:p>
                    <a:p>
                      <a:pPr marL="914400" marR="0" lvl="1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AutoNum type="alphaLcPeriod"/>
                      </a:pPr>
                      <a:r>
                        <a:rPr lang="en-US" sz="2000"/>
                        <a:t>methodologie et etapes</a:t>
                      </a:r>
                      <a:endParaRPr sz="2000"/>
                    </a:p>
                    <a:p>
                      <a:pPr marL="914400" marR="0" lvl="1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AutoNum type="alphaLcPeriod"/>
                      </a:pPr>
                      <a:r>
                        <a:rPr lang="en-US" sz="2000"/>
                        <a:t>formation et tech. besoins d'assistance?</a:t>
                      </a:r>
                      <a:endParaRPr sz="200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AutoNum type="arabicPeriod"/>
                      </a:pPr>
                      <a:r>
                        <a:rPr lang="en-US" sz="2000"/>
                        <a:t>Sujets / focus pour la prochaine réunion / formation?</a:t>
                      </a:r>
                      <a:endParaRPr sz="20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" name="Google Shape;126;p17"/>
          <p:cNvGraphicFramePr/>
          <p:nvPr/>
        </p:nvGraphicFramePr>
        <p:xfrm>
          <a:off x="2772227" y="2297100"/>
          <a:ext cx="6328425" cy="2268975"/>
        </p:xfrm>
        <a:graphic>
          <a:graphicData uri="http://schemas.openxmlformats.org/drawingml/2006/table">
            <a:tbl>
              <a:tblPr firstRow="1" bandRow="1">
                <a:noFill/>
                <a:tableStyleId>{5B7FFEC6-08AC-4F2D-B20C-0B0EB2D322A9}</a:tableStyleId>
              </a:tblPr>
              <a:tblGrid>
                <a:gridCol w="2109475"/>
                <a:gridCol w="2109475"/>
                <a:gridCol w="2109475"/>
              </a:tblGrid>
              <a:tr h="775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strike="noStrike" cap="none"/>
                        <a:t>Algeria </a:t>
                      </a:r>
                      <a:endParaRPr sz="3000" u="none" strike="noStrike" cap="none"/>
                    </a:p>
                  </a:txBody>
                  <a:tcPr marL="122200" marR="122200" marT="61100" marB="611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strike="noStrike" cap="none"/>
                        <a:t>Tunisia</a:t>
                      </a:r>
                      <a:endParaRPr sz="3000" u="none" strike="noStrike" cap="none"/>
                    </a:p>
                  </a:txBody>
                  <a:tcPr marL="122200" marR="122200" marT="61100" marB="611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strike="noStrike" cap="none"/>
                        <a:t>Turkey</a:t>
                      </a:r>
                      <a:endParaRPr sz="3000" u="none" strike="noStrike" cap="none"/>
                    </a:p>
                  </a:txBody>
                  <a:tcPr marL="122200" marR="122200" marT="61100" marB="61100"/>
                </a:tc>
              </a:tr>
              <a:tr h="1383625"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Arial"/>
                        <a:buChar char="•"/>
                      </a:pPr>
                      <a:r>
                        <a:rPr lang="en-US" sz="3000" u="none" strike="noStrike" cap="none"/>
                        <a:t>Valerio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Arial"/>
                        <a:buChar char="•"/>
                      </a:pPr>
                      <a:r>
                        <a:rPr lang="en-US" sz="3000" u="none" strike="noStrike" cap="none"/>
                        <a:t>Henry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Arial"/>
                        <a:buChar char="•"/>
                      </a:pPr>
                      <a:r>
                        <a:rPr lang="en-US" sz="3000" u="none" strike="noStrike" cap="none"/>
                        <a:t>Marc</a:t>
                      </a:r>
                      <a:endParaRPr sz="3000" u="none" strike="noStrike" cap="none"/>
                    </a:p>
                  </a:txBody>
                  <a:tcPr marL="122200" marR="122200" marT="61100" marB="61100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Arial"/>
                        <a:buChar char="•"/>
                      </a:pPr>
                      <a:r>
                        <a:rPr lang="en-US" sz="3000" u="none" strike="noStrike" cap="none"/>
                        <a:t>Shirin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Arial"/>
                        <a:buChar char="•"/>
                      </a:pPr>
                      <a:r>
                        <a:rPr lang="en-US" sz="3000" u="none" strike="noStrike" cap="none"/>
                        <a:t>Cherif</a:t>
                      </a:r>
                      <a:endParaRPr/>
                    </a:p>
                  </a:txBody>
                  <a:tcPr marL="122200" marR="122200" marT="61100" marB="61100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Arial"/>
                        <a:buChar char="•"/>
                      </a:pPr>
                      <a:r>
                        <a:rPr lang="en-US" sz="3000" u="none" strike="noStrike" cap="none"/>
                        <a:t>Omar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Arial"/>
                        <a:buChar char="•"/>
                      </a:pPr>
                      <a:r>
                        <a:rPr lang="en-US" sz="3000" u="none" strike="noStrike" cap="none"/>
                        <a:t>Marcelo</a:t>
                      </a:r>
                      <a:endParaRPr sz="3000" u="none" strike="noStrike" cap="none"/>
                    </a:p>
                  </a:txBody>
                  <a:tcPr marL="122200" marR="122200" marT="61100" marB="6110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318</Words>
  <Application>Microsoft Office PowerPoint</Application>
  <PresentationFormat>Widescreen</PresentationFormat>
  <Paragraphs>53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Working Group #1 (2 hrs):  Scoping and Vision</vt:lpstr>
      <vt:lpstr>Groupe de Travail #2:  Planification du Travail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Group #1 (2 hrs):  Scoping and Vision</dc:title>
  <dc:creator>DeBey, Henry (FIAX)</dc:creator>
  <cp:lastModifiedBy>DeBey, Henry (FIAA)</cp:lastModifiedBy>
  <cp:revision>2</cp:revision>
  <dcterms:modified xsi:type="dcterms:W3CDTF">2018-10-08T08:52:36Z</dcterms:modified>
</cp:coreProperties>
</file>