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6.xml" ContentType="application/vnd.openxmlformats-officedocument.theme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7.xml" ContentType="application/vnd.openxmlformats-officedocument.theme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theme/theme8.xml" ContentType="application/vnd.openxmlformats-officedocument.theme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theme/theme9.xml" ContentType="application/vnd.openxmlformats-officedocument.theme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57" r:id="rId2"/>
    <p:sldMasterId id="2147483745" r:id="rId3"/>
    <p:sldMasterId id="2147483732" r:id="rId4"/>
    <p:sldMasterId id="2147483720" r:id="rId5"/>
    <p:sldMasterId id="2147483708" r:id="rId6"/>
    <p:sldMasterId id="2147483660" r:id="rId7"/>
    <p:sldMasterId id="2147483672" r:id="rId8"/>
    <p:sldMasterId id="2147483684" r:id="rId9"/>
    <p:sldMasterId id="2147483696" r:id="rId10"/>
  </p:sldMasterIdLst>
  <p:notesMasterIdLst>
    <p:notesMasterId r:id="rId20"/>
  </p:notesMasterIdLst>
  <p:handoutMasterIdLst>
    <p:handoutMasterId r:id="rId21"/>
  </p:handoutMasterIdLst>
  <p:sldIdLst>
    <p:sldId id="256" r:id="rId11"/>
    <p:sldId id="485" r:id="rId12"/>
    <p:sldId id="490" r:id="rId13"/>
    <p:sldId id="459" r:id="rId14"/>
    <p:sldId id="484" r:id="rId15"/>
    <p:sldId id="491" r:id="rId16"/>
    <p:sldId id="493" r:id="rId17"/>
    <p:sldId id="494" r:id="rId18"/>
    <p:sldId id="492" r:id="rId19"/>
  </p:sldIdLst>
  <p:sldSz cx="9144000" cy="6858000" type="screen4x3"/>
  <p:notesSz cx="6797675" cy="9926638"/>
  <p:defaultTextStyle>
    <a:defPPr>
      <a:defRPr lang="en-ZA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F0F1"/>
    <a:srgbClr val="D0EAEC"/>
    <a:srgbClr val="00006E"/>
    <a:srgbClr val="000048"/>
    <a:srgbClr val="CCFFCC"/>
    <a:srgbClr val="FFFFCC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66" autoAdjust="0"/>
    <p:restoredTop sz="93043" autoAdjust="0"/>
  </p:normalViewPr>
  <p:slideViewPr>
    <p:cSldViewPr>
      <p:cViewPr varScale="1">
        <p:scale>
          <a:sx n="65" d="100"/>
          <a:sy n="65" d="100"/>
        </p:scale>
        <p:origin x="150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4" d="100"/>
          <a:sy n="64" d="100"/>
        </p:scale>
        <p:origin x="-2922" y="-114"/>
      </p:cViewPr>
      <p:guideLst>
        <p:guide orient="horz" pos="3127"/>
        <p:guide pos="2141"/>
      </p:guideLst>
    </p:cSldViewPr>
  </p:notes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6" tIns="45718" rIns="91436" bIns="45718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36" tIns="45718" rIns="91436" bIns="45718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0CE31F58-C7C8-4B75-81DB-0D457012F9B6}" type="datetimeFigureOut">
              <a:rPr lang="en-US"/>
              <a:pPr>
                <a:defRPr/>
              </a:pPr>
              <a:t>5/18/2018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36" tIns="45718" rIns="91436" bIns="45718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36" tIns="45718" rIns="91436" bIns="4571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EF384B7-B5A6-4527-AD74-B86B4FABC677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600061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ZA" noProof="0"/>
              <a:t>Click to edit Master text styles</a:t>
            </a:r>
          </a:p>
          <a:p>
            <a:pPr lvl="1"/>
            <a:r>
              <a:rPr lang="en-ZA" noProof="0"/>
              <a:t>Second level</a:t>
            </a:r>
          </a:p>
          <a:p>
            <a:pPr lvl="2"/>
            <a:r>
              <a:rPr lang="en-ZA" noProof="0"/>
              <a:t>Third level</a:t>
            </a:r>
          </a:p>
          <a:p>
            <a:pPr lvl="3"/>
            <a:r>
              <a:rPr lang="en-ZA" noProof="0"/>
              <a:t>Fourth level</a:t>
            </a:r>
          </a:p>
          <a:p>
            <a:pPr lvl="4"/>
            <a:r>
              <a:rPr lang="en-ZA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8E39DA2-60B2-41C3-BD88-7CA45F32EF47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993399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6125" indent="-287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935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9725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701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273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845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417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989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6CBB2E9-6E80-4548-BEAE-D7BED69D212A}" type="slidenum">
              <a:rPr lang="en-ZA" altLang="en-US" smtClean="0"/>
              <a:pPr>
                <a:spcBef>
                  <a:spcPct val="0"/>
                </a:spcBef>
              </a:pPr>
              <a:t>1</a:t>
            </a:fld>
            <a:endParaRPr lang="en-ZA" altLang="en-US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75295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21543D-7E46-4EA5-9D0E-ADE1521BD076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95433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C72B16-7DB8-4074-BB84-9A7850FF5A38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60263097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88264-9622-4C00-93AF-C03BB5AE66A4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991ACC-A8D5-46BB-9690-8E62327A40AC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8527194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46971-3398-42C3-B0DA-87A3838D34EF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34692-5CB1-4A70-A35E-075818C8E5A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57987312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00837-23B6-44C0-B5E7-588603E82196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FB708B-D10B-430E-89DA-AD2D01559F2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3738768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1DDE9-E071-490F-AFD2-6C9ED2CE9216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6E8E4E-721E-45B2-B7CF-33C51E156006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1650187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B8D50A-3285-4A47-84E4-54F6DC9322A1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ADFC9-6A53-416A-8841-59383686FDDD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381079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4BC590-31F6-40E5-AE03-00537ED08E7B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9DAD21-52DE-4F42-826E-549384D37C0D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29225071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9ECC5D-31AD-460B-9FFC-78888A77CF0C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3AEFC9-2752-4C13-8BF4-9F9406843BF8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3268785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565F0-3060-4CF8-9B81-D635F4ADF070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CE865-47F2-4939-8EA0-D226C78AC16B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20659043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7E2334-28A7-4070-AF8D-BD5FE69BA407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B777A6-937B-4FB8-8518-433B464C48BD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22171125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FE319-8E3B-4E1E-BFD9-C5BCEA8EBC0F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4C0CB9-3605-477A-826E-7D51B726618F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2927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69B124-D82F-4CE6-BBA3-8B2EFC9099D0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89864286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BFB73-FFF4-40DD-B147-6D764B098C84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DA6CAA-4BDB-477E-A032-AB6CCED34FDD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97446526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E1AD52-9A43-43E4-B56A-4A22DF634490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F549CA-100A-4659-B713-E2DAC2CB5CF2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21195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ED1C7E-841E-43F7-8F0F-440D0DC1C5EE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064884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8CF976-C279-410B-806B-2698C2A2DDAD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D5CB4B-499F-4D68-82F6-E0260656856E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324697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8A3648-AC27-4528-82AC-D69EF42BDC04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41BBA6-335D-4B3E-AB32-8A695283A7C2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144752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46F961-151E-4400-B19C-551C9F8CF196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843F71-A443-4DE6-8289-7013EC88C3AF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826533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965CA-7253-47BA-8DB5-6CEBDF44918E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864933-47C2-4F40-AF58-DC473FE2A73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267561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9045B0-A0BD-40E1-A932-C5F836765BA5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30E65B-53F3-4C67-BB24-E5456F00725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086759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45C2DE-1C9E-40E6-BDA8-EF92B0F121C4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6FDD4B-D8F1-4EC6-9DCE-987AA3F7AD3E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623771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9AF466-3388-4907-A4CC-754D93526D13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935149-2178-4509-BB66-D19B46D5ADB4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08179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100" y="285728"/>
            <a:ext cx="7686700" cy="766942"/>
          </a:xfrm>
          <a:noFill/>
          <a:ln w="12700" cap="rnd">
            <a:solidFill>
              <a:schemeClr val="accent1"/>
            </a:solidFill>
          </a:ln>
        </p:spPr>
        <p:txBody>
          <a:bodyPr/>
          <a:lstStyle>
            <a:lvl1pPr marL="449263" indent="-449263" algn="ctr">
              <a:defRPr sz="2800" b="1" baseline="0">
                <a:solidFill>
                  <a:schemeClr val="accent3"/>
                </a:solidFill>
                <a:latin typeface="Arial Narrow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240"/>
          </a:xfrm>
          <a:noFill/>
        </p:spPr>
        <p:txBody>
          <a:bodyPr/>
          <a:lstStyle>
            <a:lvl1pPr>
              <a:buFont typeface="Arial" pitchFamily="34" charset="0"/>
              <a:buChar char="•"/>
              <a:defRPr sz="2200" b="0" baseline="0">
                <a:solidFill>
                  <a:schemeClr val="accent3"/>
                </a:solidFill>
                <a:latin typeface="Arial Narrow" pitchFamily="34" charset="0"/>
                <a:cs typeface="Arial" pitchFamily="34" charset="0"/>
              </a:defRPr>
            </a:lvl1pPr>
            <a:lvl2pPr>
              <a:buFont typeface="Courier New" pitchFamily="49" charset="0"/>
              <a:buChar char="o"/>
              <a:defRPr sz="2200" b="0" baseline="0">
                <a:solidFill>
                  <a:schemeClr val="accent3"/>
                </a:solidFill>
                <a:latin typeface="Arial Narrow" pitchFamily="34" charset="0"/>
                <a:cs typeface="Arial" pitchFamily="34" charset="0"/>
              </a:defRPr>
            </a:lvl2pPr>
            <a:lvl3pPr>
              <a:buFont typeface="Wingdings" pitchFamily="2" charset="2"/>
              <a:buChar char="Ø"/>
              <a:defRPr sz="2200" b="0" baseline="0">
                <a:solidFill>
                  <a:schemeClr val="accent3"/>
                </a:solidFill>
                <a:latin typeface="Arial Narrow" pitchFamily="34" charset="0"/>
                <a:cs typeface="Arial" pitchFamily="34" charset="0"/>
              </a:defRPr>
            </a:lvl3pPr>
            <a:lvl4pPr>
              <a:buFont typeface="Wingdings" pitchFamily="2" charset="2"/>
              <a:buChar char="ü"/>
              <a:defRPr sz="2200" b="0" baseline="0">
                <a:solidFill>
                  <a:schemeClr val="accent3"/>
                </a:solidFill>
                <a:latin typeface="Arial Narrow" pitchFamily="34" charset="0"/>
                <a:cs typeface="Arial" pitchFamily="34" charset="0"/>
              </a:defRPr>
            </a:lvl4pPr>
            <a:lvl5pPr>
              <a:spcBef>
                <a:spcPts val="1000"/>
              </a:spcBef>
              <a:defRPr sz="2200" b="0" baseline="0">
                <a:solidFill>
                  <a:schemeClr val="accent3"/>
                </a:solidFill>
                <a:latin typeface="Arial Narrow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DD3A98-43AE-4DD6-AFC0-9E2C755157C5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552791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1EB909-8447-4CF8-AC81-AA3A5E009AD6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DC2D78-AE0E-4CBD-845B-E6CB582A53D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345833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688059-D748-4995-8F09-BB5E721F809D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89911-C62E-4602-9D57-B5801BEE27CF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026982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91591-9D05-497B-ADCD-781C18A65E91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3E5ABB-379C-4EBC-AD92-70E11B273F4F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397672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3EC997-D453-4445-885A-E10A14A324D4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6FC3C7-3D81-4349-8860-0291C97F5BE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439989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90C02-1060-45BF-923B-D8B47E49692D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68032-8C79-4C76-94B6-3267C2558155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9843501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F67037-A06A-4AAF-AF54-2318CFED7085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08CABB-D6B2-4A6E-B639-8F97662FC796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044637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B6E909-4386-4600-B2D5-D86AB3320690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14C9A7-89B5-4EAF-9044-20E68351C784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0957038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9D0190-55C8-4557-9355-7858D466ABED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3ED1D2-B269-4CCD-9C85-E9C41D899D4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0717754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B8E80-0E4C-48ED-8C62-419799D70F29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70E5F7-3501-496B-9020-801DFAE1CD02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361812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0EC4C-A0FF-4646-859B-C3870F8EA79D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396F2-5639-401E-A7EC-88C96463491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58848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0F05EE-6B1E-4C53-BEED-9F580562896D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0021770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F35B3-FFCB-4EC2-9CCE-0070CB3E1D65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49572-985E-44A3-9AA7-354C228F878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5959352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FE1EB-718E-41EE-B37B-FCA9BD106A5F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90BF4B-E0C6-4C72-9E0F-CEEF105AF9B2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819450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C3643D-4A40-46A2-A6B1-B45A53AB0809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CBAC0-6D45-4A31-B04C-974536D57AB5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5673455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BAEB0B-EA8B-4BE1-BE44-2A2BB5F09B20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28FF8-5578-465F-B27B-413E326CD278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1947446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4B4870-3ADE-4BE6-9BEA-B62C887D1664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34543-7A69-48F8-B93D-4B96E0824221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2667269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05A188-F01E-413C-A212-BC50C2B6017F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44A4B0-0CE1-4B11-9C80-084DC2312D80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7320375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294EF8-B64F-48FF-82B1-2125601DDFFA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2CDFA8-A5E5-4E11-A891-234BC7F6EE10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7122882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7166D7-F958-4B57-BEC9-2E28B72D2829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7843EE-F3A6-47C3-98EA-3FBC635C0282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0810889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2E7CE4-A44E-40DE-A899-FFA78BEE6F8E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3E3BD-718D-4E24-A83C-7F03B4F74412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1036814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D7128C-52D5-4CDC-AADC-7CDF3CA8A1C4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2AEA25-1C46-4DEC-9056-F5A42F0A7CE7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61483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41CE17-193C-48B3-9941-AA4A8883AE5F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1176501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1A11E-4D90-4AC4-9F30-8CAB9F3186B9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06E8A-A6A8-481B-B2F0-A12B82564CB8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7190981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7A8C80-BFF6-43BE-B227-7514DA0CCFE5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A5F65B-09E5-45DB-B61F-FE2BA23DDF2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7644357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DBFA6-B7DF-4D96-8E1E-B237BB50561F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C1F8F1-7D54-4CFE-849E-293434059404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7941381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B9DE26-0672-477F-8C17-0FD181B0E02F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E2151D-F9EC-46DA-84B5-E933591BCC1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1886178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535F39-828E-48DB-A857-86CD94502528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6CB73-56EA-4642-A1B7-F76285521637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2905925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AC9EDF-BA9A-4616-B839-4D0105010E3A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3C522-5FBF-40A7-B418-D779BEFC5D50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9550966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DDEB6-EFCA-41C0-AAAC-F63C0A530F67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E3B69-20D3-4C06-B664-6C140EA34C7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1939900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CEAEF-068E-4D17-BA95-D29E53C53D05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993CC8-1618-42E5-8648-348D8FE25838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5846166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1E33C-B059-4AC1-B34D-58E979501693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3A7536-4918-4C85-8CD6-BFFC59F6C7C7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2794960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173CEF-FF86-417C-8C6B-351E1633FD9B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62E3F7-5CD9-4EE3-9797-E8916D2472AB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18117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B2FFDF-4969-4929-A2E2-E19173FC757C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8281292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43D71A-35E7-4AC0-9767-636E3E0E5EDB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9A0FAC-2206-4968-A1F0-47AFA5A88D30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1354822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463A30-6F3D-413D-9C7B-85C84BBAD2D7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99534D-C420-4D4D-A800-90538BFD34C0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8609355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3470C-F31E-4B61-83E7-61D349B7FF8C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AC9CF-86F3-4018-A54A-77EC7FF82D3F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5601316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DA210E-9704-4EEB-9003-19AE2A9FE065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0D0F1-D85E-4B42-8021-83C1B7B07B0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0549172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BCBFE-3BA2-400C-8ABC-8A19F89CFCB0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D78525-8478-4282-A2BD-92FB17321585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1291026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26EA1-B58C-48C5-8D2B-B5CA09B6E99C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4B0CB3-3AF5-48FD-947F-91972B86197E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7313384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A3EE63-ACCA-4653-97C0-7EA262BD50A2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9A210B-087F-4BA0-804C-F6D966BF843D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595636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A10A7-A802-4005-9B2D-CFD5343A55CA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C206D-5D07-46A8-9929-112A8F44D0C1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9207829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E5DD62-7400-4BC1-9762-2CDD17505F19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0BD57A-8FA2-4AB1-A3E8-55D3ECC60597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9167712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F9368-CD1D-4751-B910-312A47FEEA82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1FACA-894F-44A6-9977-985E3250B71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11733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372B52-FDCC-4355-BA4C-6C6CF57CA770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4784359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441619-5187-4C42-962C-125AE5A168E1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1DCE57-34F0-4A8D-84CB-BD837B6E89A6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96806501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2AA176-59DF-4E92-805F-A1AD46576A44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315834-1432-4DE4-966D-0E2B2F5CA00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90798130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FD4AD-8A29-4D1B-A773-ECEAC20390AD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7136E-4296-4A95-9B2F-588785C2E87D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3467071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7FEE19-88DC-4FAA-A361-F467C1249DBE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7A7BC-D19F-4592-8523-02141D428DF5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4745854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1116B0-E145-430B-BC80-E460261C46C2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FFBF88-CC38-46B4-81E2-B053C406E702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568528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4676A5-FE75-47D9-AC6E-8E4F02037149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81408-6E97-4BD6-A209-8B7EBCD8444F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6576815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EC0CF-1DAB-4ED9-BCBD-37D6D21E0584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08168-688E-4121-B5D9-C2644C302E7F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6788410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BF409-FB74-4C9D-B4C1-7EDD8E4359F2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FDFE3-8340-4D43-A28C-3AD9AD39B79D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10505185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77077-BD66-4757-8A3D-51F0E1D5E5FB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B859EB-D96E-4BA7-8BC2-40EC6528F4BE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71308469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6FC9A8-C50A-4E2B-B9CC-8915FD89CCBD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0A3E3D-890A-4AC3-8ADC-AAA393A8C587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8616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00245-A066-4A04-A92B-10472925C2B5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74209665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9FD1E-8DEA-4601-97FD-B377582FA007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1E30AD-BAC9-4ACD-A19F-A1BB70E04F46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3051785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063825-59CA-4833-ACEC-1B037C9796FE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5C0EB-D2CD-4842-97D9-DD4B1DC2F33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76211054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B1D012-D2FA-4E44-8EC0-580F75C19F2A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F5948A-66C0-4EFB-80F1-DACEE600811B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84369704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DA41D-B84D-4851-9BFB-1018298927C3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5D74F-60D6-4DE1-B313-140E8D383760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7531759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73123-6663-4C3A-B3F5-110192B03F9E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AB390-CB41-447E-8CDF-FE2D44108B42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911322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48531-0DFA-423C-8729-D6709D204F65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BCB8C7-0797-4FAE-BF67-FA43AECD8ED2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04867786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741A29-DDB2-4ABD-927B-B9FB20039A4C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4A3E96-5803-4FD6-962C-6FF23016CF8E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4371627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508810-4488-4618-B0D4-5E31742B781A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64FB08-F98F-4F90-92CF-E54807775BA1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78787659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D61D8-7CA1-4EBE-90D5-50C0339F0312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B42995-4A8A-408E-AE91-C7F264CD1234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2039266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465522-4387-4BAB-A8B4-8C1D3D2C3816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1896A4-9178-4AE8-8D56-1FCD067CD6F2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14816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AB5E5B-D3B1-44F3-A305-156B605D4732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0323374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5E2BC0-905C-4894-88A6-B83C8DF89225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4D9660-9067-4A5C-99BD-EA458D35DE4F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74457236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3C1BCB-21F1-4B7F-92A8-3E03BB0B34A8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0DCF76-DEDA-47C5-9E61-EB276B742AB4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21736666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E098E5-94E3-42E3-AF67-A9E351A795D2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BC3DA3-B7C0-4F9E-A8B5-A75D63812B92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05491872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CC4693-7AF3-4F54-94E5-71CBE01801FE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AAF3C-3288-4AFE-8BE4-E40387D88B9C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95619467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CA509F-CEC8-4520-9A1A-FBD8A9ADCBEB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901DB7-9BEF-4211-B05A-879FEDAC9111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20893826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4E6FD-F5C4-48FF-A4A9-09E3A4EB7A00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CF1BC-8EF1-4053-93C2-D04472295236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096507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4C807-E0FB-4AB9-80D4-632748E1AFFB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2D946B-07F3-446B-8A99-9D72A955557F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58849979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854DB-5FB6-4567-92A3-31A043836DF6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CF2376-FAB0-4D1B-9016-826391598C21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72946668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D54F0-FE16-4C4C-A552-9B1130C3EDAD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EAF499-90A2-41C4-9ED4-497D1D919316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3185367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BDAB9-8058-4F8B-BF8E-5713C28E0494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541D45-442D-44C1-AF85-971F415F220B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81306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977FBA-6815-4E72-B458-44B6151C85E2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06323903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9F8FD-0394-4AC8-82BF-9675A86BB8C6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0EE21D-1707-4E98-BDAB-7DF5B3A2134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05189776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02669-B09F-445C-A5A7-1DF6225FF902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D9AE36-440A-4983-BC43-6BE78CF44C1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76907885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00007E-9B51-4405-A2A2-51FF564BD967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7BABCB-B03C-44ED-8EBE-519269FF501F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44708330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3B809-2EB0-4D84-B061-BBEA1ADD44D9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55AA2-E90C-4130-9182-25754916E7CD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52240362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80AFAA-1846-474C-830B-1209C7428280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FD3B6A-F336-4865-9005-B896CE702332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24080608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7A7585-968B-4C0D-B770-1D87C64B7592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AF2446-7EF7-445B-A401-E0EDE310C1C1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8229010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BCC796-8584-4A12-8177-6B66928B66E6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34F0BD-7898-4A43-AAD7-907DEF45FBD5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28728355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089295-35EF-4E6D-A0E9-C47250839AB9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DC02E-9249-449E-A701-8D50F866B7C4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14244098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C55F01-5638-467C-BB62-D148893A4898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95697E-4067-486D-B8A8-27BC75E8EBF6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15301356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3E446C-0F0F-46BE-8758-B5670EA37C92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8CED7-A83B-433C-8331-C2810A259786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60180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8.xml"/><Relationship Id="rId3" Type="http://schemas.openxmlformats.org/officeDocument/2006/relationships/slideLayout" Target="../slideLayouts/slideLayout103.xml"/><Relationship Id="rId7" Type="http://schemas.openxmlformats.org/officeDocument/2006/relationships/slideLayout" Target="../slideLayouts/slideLayout107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2.xml"/><Relationship Id="rId1" Type="http://schemas.openxmlformats.org/officeDocument/2006/relationships/slideLayout" Target="../slideLayouts/slideLayout101.xml"/><Relationship Id="rId6" Type="http://schemas.openxmlformats.org/officeDocument/2006/relationships/slideLayout" Target="../slideLayouts/slideLayout106.xml"/><Relationship Id="rId11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05.xml"/><Relationship Id="rId10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4.xml"/><Relationship Id="rId9" Type="http://schemas.openxmlformats.org/officeDocument/2006/relationships/slideLayout" Target="../slideLayouts/slideLayout10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5.xml"/><Relationship Id="rId3" Type="http://schemas.openxmlformats.org/officeDocument/2006/relationships/slideLayout" Target="../slideLayouts/slideLayout70.xml"/><Relationship Id="rId7" Type="http://schemas.openxmlformats.org/officeDocument/2006/relationships/slideLayout" Target="../slideLayouts/slideLayout74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9.xml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8.xml"/><Relationship Id="rId5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77.xml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6.xml"/><Relationship Id="rId3" Type="http://schemas.openxmlformats.org/officeDocument/2006/relationships/slideLayout" Target="../slideLayouts/slideLayout81.xml"/><Relationship Id="rId7" Type="http://schemas.openxmlformats.org/officeDocument/2006/relationships/slideLayout" Target="../slideLayouts/slideLayout85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0.xml"/><Relationship Id="rId1" Type="http://schemas.openxmlformats.org/officeDocument/2006/relationships/slideLayout" Target="../slideLayouts/slideLayout79.xml"/><Relationship Id="rId6" Type="http://schemas.openxmlformats.org/officeDocument/2006/relationships/slideLayout" Target="../slideLayouts/slideLayout84.xml"/><Relationship Id="rId11" Type="http://schemas.openxmlformats.org/officeDocument/2006/relationships/slideLayout" Target="../slideLayouts/slideLayout89.xml"/><Relationship Id="rId5" Type="http://schemas.openxmlformats.org/officeDocument/2006/relationships/slideLayout" Target="../slideLayouts/slideLayout83.xml"/><Relationship Id="rId10" Type="http://schemas.openxmlformats.org/officeDocument/2006/relationships/slideLayout" Target="../slideLayouts/slideLayout88.xml"/><Relationship Id="rId4" Type="http://schemas.openxmlformats.org/officeDocument/2006/relationships/slideLayout" Target="../slideLayouts/slideLayout82.xml"/><Relationship Id="rId9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7.xml"/><Relationship Id="rId3" Type="http://schemas.openxmlformats.org/officeDocument/2006/relationships/slideLayout" Target="../slideLayouts/slideLayout92.xml"/><Relationship Id="rId7" Type="http://schemas.openxmlformats.org/officeDocument/2006/relationships/slideLayout" Target="../slideLayouts/slideLayout96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1.xml"/><Relationship Id="rId1" Type="http://schemas.openxmlformats.org/officeDocument/2006/relationships/slideLayout" Target="../slideLayouts/slideLayout90.xml"/><Relationship Id="rId6" Type="http://schemas.openxmlformats.org/officeDocument/2006/relationships/slideLayout" Target="../slideLayouts/slideLayout95.xml"/><Relationship Id="rId11" Type="http://schemas.openxmlformats.org/officeDocument/2006/relationships/slideLayout" Target="../slideLayouts/slideLayout100.xml"/><Relationship Id="rId5" Type="http://schemas.openxmlformats.org/officeDocument/2006/relationships/slideLayout" Target="../slideLayouts/slideLayout94.xml"/><Relationship Id="rId10" Type="http://schemas.openxmlformats.org/officeDocument/2006/relationships/slideLayout" Target="../slideLayouts/slideLayout99.xml"/><Relationship Id="rId4" Type="http://schemas.openxmlformats.org/officeDocument/2006/relationships/slideLayout" Target="../slideLayouts/slideLayout93.xml"/><Relationship Id="rId9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CCSBT Screen 3 Top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CCSBT Screen 3 Left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14450"/>
            <a:ext cx="985838" cy="554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ZA" altLang="en-US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ZA" altLang="en-US"/>
              <a:t>Click to edit Master text styles</a:t>
            </a:r>
          </a:p>
          <a:p>
            <a:pPr lvl="1"/>
            <a:r>
              <a:rPr lang="en-ZA" altLang="en-US"/>
              <a:t>Second level</a:t>
            </a:r>
          </a:p>
          <a:p>
            <a:pPr lvl="2"/>
            <a:r>
              <a:rPr lang="en-ZA" altLang="en-US"/>
              <a:t>Third level</a:t>
            </a:r>
          </a:p>
          <a:p>
            <a:pPr lvl="3"/>
            <a:r>
              <a:rPr lang="en-ZA" altLang="en-US"/>
              <a:t>Fourth level</a:t>
            </a:r>
          </a:p>
          <a:p>
            <a:pPr lvl="4"/>
            <a:r>
              <a:rPr lang="en-ZA" altLang="en-US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pPr>
              <a:defRPr/>
            </a:pPr>
            <a:fld id="{F37423D0-79E1-433E-86B4-101098F02AC5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AU" altLang="en-US"/>
          </a:p>
        </p:txBody>
      </p:sp>
      <p:sp>
        <p:nvSpPr>
          <p:cNvPr id="1024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AU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2D9C7F21-B7CA-47DF-9682-143A31572C85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1A73A2E-DF0F-4D72-A7AC-E8A3B01486D5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59" r:id="rId2"/>
    <p:sldLayoutId id="2147483860" r:id="rId3"/>
    <p:sldLayoutId id="2147483861" r:id="rId4"/>
    <p:sldLayoutId id="2147483862" r:id="rId5"/>
    <p:sldLayoutId id="2147483863" r:id="rId6"/>
    <p:sldLayoutId id="2147483864" r:id="rId7"/>
    <p:sldLayoutId id="2147483865" r:id="rId8"/>
    <p:sldLayoutId id="2147483866" r:id="rId9"/>
    <p:sldLayoutId id="2147483867" r:id="rId10"/>
    <p:sldLayoutId id="214748386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AU" altLang="en-US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AU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BACDECD2-4D74-494B-A60A-73C9F2C7C865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2629FCF-9109-4E44-9413-7D58933E9CB0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AU" altLang="en-US"/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AU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48508F02-B32A-41D3-B4E8-C2FC27F31975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BAB6887-1ECD-45FD-AD90-A6152D0983FC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AU" altLang="en-US"/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AU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6738A03B-F3FF-4C3C-A3C6-09FF2AF889F7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17D822F-C880-49BC-A25C-142458CE8E26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AU" altLang="en-US"/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AU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9BD8D333-484F-4E05-8734-E431BE76713E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6666C2E-1E04-45ED-A342-D6EA1F955016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AU" altLang="en-US"/>
          </a:p>
        </p:txBody>
      </p:sp>
      <p:sp>
        <p:nvSpPr>
          <p:cNvPr id="61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AU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E346E312-BA9D-46B0-9E91-827F6E1713FC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57BFC11-24DF-4BF7-9F3C-CAD75D5E3B14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AU" altLang="en-US"/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AU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D30DC76B-CF32-4D5D-8C69-66D14D2F537C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576890C-C39B-4F22-98D0-37B6270273CB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5" r:id="rId1"/>
    <p:sldLayoutId id="2147483826" r:id="rId2"/>
    <p:sldLayoutId id="2147483827" r:id="rId3"/>
    <p:sldLayoutId id="2147483828" r:id="rId4"/>
    <p:sldLayoutId id="2147483829" r:id="rId5"/>
    <p:sldLayoutId id="2147483830" r:id="rId6"/>
    <p:sldLayoutId id="2147483831" r:id="rId7"/>
    <p:sldLayoutId id="2147483832" r:id="rId8"/>
    <p:sldLayoutId id="2147483833" r:id="rId9"/>
    <p:sldLayoutId id="2147483834" r:id="rId10"/>
    <p:sldLayoutId id="214748383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AU" altLang="en-US"/>
          </a:p>
        </p:txBody>
      </p:sp>
      <p:sp>
        <p:nvSpPr>
          <p:cNvPr id="819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AU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9BB2FD7F-1FD9-413B-9765-A9EBEED83120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A33DF22-C806-4F2B-B5C2-0BC326190648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  <p:sldLayoutId id="2147483845" r:id="rId10"/>
    <p:sldLayoutId id="214748384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AU" altLang="en-US"/>
          </a:p>
        </p:txBody>
      </p:sp>
      <p:sp>
        <p:nvSpPr>
          <p:cNvPr id="921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AU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0EC3FEA6-4FD4-4B4F-9D1E-5807E81FCD1E}" type="datetimeFigureOut">
              <a:rPr lang="en-AU"/>
              <a:pPr>
                <a:defRPr/>
              </a:pPr>
              <a:t>18/05/2018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AF38884-872C-4FAC-B2EE-B453F0D7F632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3" descr="CCSBT Screen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" y="0"/>
            <a:ext cx="9144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https://fishgroup2sarbaum.files.wordpress.com/2014/11/bluefin-tuna.jpg?w=474&amp;h=266">
            <a:extLst>
              <a:ext uri="{FF2B5EF4-FFF2-40B4-BE49-F238E27FC236}">
                <a16:creationId xmlns:a16="http://schemas.microsoft.com/office/drawing/2014/main" xmlns="" id="{AAB27626-9016-4F0A-881A-E92D510E0C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7575" y="3946899"/>
            <a:ext cx="4857843" cy="2736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4260844" y="1623742"/>
            <a:ext cx="4464619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ts val="0"/>
              </a:spcBef>
              <a:defRPr/>
            </a:pPr>
            <a:r>
              <a:rPr lang="en-AU" sz="3600" b="1" dirty="0">
                <a:solidFill>
                  <a:schemeClr val="bg1"/>
                </a:solidFill>
              </a:rPr>
              <a:t>CCSBT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AU" sz="2400" b="1" dirty="0">
                <a:solidFill>
                  <a:schemeClr val="bg1"/>
                </a:solidFill>
              </a:rPr>
              <a:t>Overview and expectations from workshop </a:t>
            </a:r>
            <a:endParaRPr lang="en-ZA" sz="24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376238" y="2060575"/>
            <a:ext cx="2376487" cy="39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6E">
                <a:alpha val="50000"/>
              </a:srgbClr>
            </a:outerShdw>
          </a:effectLst>
        </p:spPr>
        <p:txBody>
          <a:bodyPr>
            <a:spAutoFit/>
          </a:bodyPr>
          <a:lstStyle/>
          <a:p>
            <a:pPr algn="r" eaLnBrk="1" hangingPunct="1">
              <a:lnSpc>
                <a:spcPct val="50000"/>
              </a:lnSpc>
              <a:spcBef>
                <a:spcPct val="50000"/>
              </a:spcBef>
              <a:defRPr/>
            </a:pPr>
            <a:r>
              <a:rPr lang="en-ZA" sz="1300" b="1" dirty="0">
                <a:solidFill>
                  <a:srgbClr val="EEF8F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Commission for the Conservation</a:t>
            </a:r>
          </a:p>
          <a:p>
            <a:pPr algn="r" eaLnBrk="1" hangingPunct="1">
              <a:lnSpc>
                <a:spcPct val="50000"/>
              </a:lnSpc>
              <a:spcBef>
                <a:spcPct val="50000"/>
              </a:spcBef>
              <a:defRPr/>
            </a:pPr>
            <a:r>
              <a:rPr lang="en-ZA" sz="1300" b="1" dirty="0">
                <a:solidFill>
                  <a:srgbClr val="EEF8F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of Southern </a:t>
            </a:r>
            <a:r>
              <a:rPr lang="en-ZA" sz="1300" b="1" dirty="0" err="1">
                <a:solidFill>
                  <a:srgbClr val="EEF8F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Bluefin</a:t>
            </a:r>
            <a:r>
              <a:rPr lang="en-ZA" sz="1300" b="1" dirty="0">
                <a:solidFill>
                  <a:srgbClr val="EEF8F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 Tuna</a:t>
            </a:r>
          </a:p>
        </p:txBody>
      </p:sp>
      <p:sp>
        <p:nvSpPr>
          <p:cNvPr id="13318" name="TextBox 5"/>
          <p:cNvSpPr txBox="1">
            <a:spLocks noChangeArrowheads="1"/>
          </p:cNvSpPr>
          <p:nvPr/>
        </p:nvSpPr>
        <p:spPr bwMode="auto">
          <a:xfrm>
            <a:off x="5076409" y="3212970"/>
            <a:ext cx="29162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Rome 19-22 March 2018</a:t>
            </a:r>
            <a:endParaRPr lang="en-US" altLang="en-US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125" y="285750"/>
            <a:ext cx="7686675" cy="766763"/>
          </a:xfrm>
          <a:ln>
            <a:noFill/>
          </a:ln>
        </p:spPr>
        <p:txBody>
          <a:bodyPr/>
          <a:lstStyle/>
          <a:p>
            <a:pPr>
              <a:defRPr/>
            </a:pPr>
            <a:r>
              <a:rPr lang="en-AU" dirty="0"/>
              <a:t>General Overview of the CCSBT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450" y="1196690"/>
            <a:ext cx="8229600" cy="4997450"/>
          </a:xfrm>
        </p:spPr>
        <p:txBody>
          <a:bodyPr/>
          <a:lstStyle/>
          <a:p>
            <a:pPr marL="0" indent="0">
              <a:buNone/>
              <a:defRPr/>
            </a:pPr>
            <a:endParaRPr lang="en-US" sz="1800" b="1" dirty="0">
              <a:solidFill>
                <a:schemeClr val="bg1"/>
              </a:solidFill>
              <a:cs typeface="Times New Roman" pitchFamily="18" charset="0"/>
            </a:endParaRPr>
          </a:p>
          <a:p>
            <a:pPr>
              <a:defRPr/>
            </a:pPr>
            <a:r>
              <a:rPr lang="en-US" sz="2000" dirty="0">
                <a:solidFill>
                  <a:schemeClr val="bg1"/>
                </a:solidFill>
                <a:cs typeface="Times New Roman" pitchFamily="18" charset="0"/>
              </a:rPr>
              <a:t>Manages a single species, Southern Bluefin Tuna</a:t>
            </a:r>
          </a:p>
          <a:p>
            <a:pPr>
              <a:defRPr/>
            </a:pPr>
            <a:r>
              <a:rPr lang="en-US" sz="2000" dirty="0">
                <a:solidFill>
                  <a:schemeClr val="bg1"/>
                </a:solidFill>
                <a:cs typeface="Times New Roman" pitchFamily="18" charset="0"/>
              </a:rPr>
              <a:t>8 Members – Australia, European Union, Indonesia, Japan, Korea, New Zealand, South Africa, Taiwan</a:t>
            </a:r>
          </a:p>
          <a:p>
            <a:pPr>
              <a:defRPr/>
            </a:pPr>
            <a:r>
              <a:rPr lang="en-US" sz="2000" dirty="0">
                <a:solidFill>
                  <a:schemeClr val="bg1"/>
                </a:solidFill>
                <a:cs typeface="Times New Roman" pitchFamily="18" charset="0"/>
              </a:rPr>
              <a:t>No convention area, CCSBT manages the global fishery of SBT</a:t>
            </a:r>
          </a:p>
          <a:p>
            <a:pPr>
              <a:defRPr/>
            </a:pPr>
            <a:r>
              <a:rPr lang="en-US" sz="2000" dirty="0">
                <a:solidFill>
                  <a:schemeClr val="bg1"/>
                </a:solidFill>
                <a:cs typeface="Times New Roman" pitchFamily="18" charset="0"/>
              </a:rPr>
              <a:t>Strict annual catch quota, 17,647t for 2018, distributed to the 8 Members. </a:t>
            </a:r>
          </a:p>
          <a:p>
            <a:pPr>
              <a:defRPr/>
            </a:pPr>
            <a:endParaRPr lang="en-US" sz="2000" dirty="0">
              <a:solidFill>
                <a:schemeClr val="bg1"/>
              </a:solidFill>
              <a:cs typeface="Times New Roman" pitchFamily="18" charset="0"/>
            </a:endParaRPr>
          </a:p>
          <a:p>
            <a:pPr>
              <a:defRPr/>
            </a:pPr>
            <a:endParaRPr lang="en-US" sz="2000" dirty="0">
              <a:solidFill>
                <a:schemeClr val="bg1"/>
              </a:solidFill>
              <a:cs typeface="Times New Roman" pitchFamily="18" charset="0"/>
            </a:endParaRPr>
          </a:p>
          <a:p>
            <a:pPr marL="0" indent="0">
              <a:buNone/>
              <a:defRPr/>
            </a:pPr>
            <a:endParaRPr lang="en-US" sz="1800" dirty="0">
              <a:solidFill>
                <a:schemeClr val="bg1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840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125" y="285750"/>
            <a:ext cx="7686675" cy="766763"/>
          </a:xfrm>
          <a:ln>
            <a:noFill/>
          </a:ln>
        </p:spPr>
        <p:txBody>
          <a:bodyPr/>
          <a:lstStyle/>
          <a:p>
            <a:pPr>
              <a:defRPr/>
            </a:pPr>
            <a:r>
              <a:rPr lang="en-AU" dirty="0"/>
              <a:t>SBT catch distribution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A0F8B8E1-A93A-410B-B1F9-28C4D42FD7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539" y="1700760"/>
            <a:ext cx="8390921" cy="4392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6542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Canvas 21">
            <a:extLst>
              <a:ext uri="{FF2B5EF4-FFF2-40B4-BE49-F238E27FC236}">
                <a16:creationId xmlns:a16="http://schemas.microsoft.com/office/drawing/2014/main" xmlns="" id="{5F36B46F-6380-4AEB-B8F8-674AD5E0B20D}"/>
              </a:ext>
            </a:extLst>
          </p:cNvPr>
          <p:cNvGrpSpPr/>
          <p:nvPr/>
        </p:nvGrpSpPr>
        <p:grpSpPr>
          <a:xfrm>
            <a:off x="251400" y="1027859"/>
            <a:ext cx="8824595" cy="5147310"/>
            <a:chOff x="0" y="0"/>
            <a:chExt cx="8824595" cy="5147310"/>
          </a:xfrm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xmlns="" id="{0E8AC0C6-3F91-42C1-B33E-D02E77A0C6A2}"/>
                </a:ext>
              </a:extLst>
            </p:cNvPr>
            <p:cNvSpPr/>
            <p:nvPr/>
          </p:nvSpPr>
          <p:spPr>
            <a:xfrm>
              <a:off x="0" y="0"/>
              <a:ext cx="8824595" cy="5147310"/>
            </a:xfrm>
            <a:prstGeom prst="rect">
              <a:avLst/>
            </a:prstGeom>
            <a:ln>
              <a:noFill/>
            </a:ln>
          </p:spPr>
        </p:sp>
        <p:pic>
          <p:nvPicPr>
            <p:cNvPr id="44" name="Picture 43">
              <a:extLst>
                <a:ext uri="{FF2B5EF4-FFF2-40B4-BE49-F238E27FC236}">
                  <a16:creationId xmlns:a16="http://schemas.microsoft.com/office/drawing/2014/main" xmlns="" id="{A032D9B4-85FA-4C46-8827-12D3F3619E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18754" y="102362"/>
              <a:ext cx="685714" cy="628571"/>
            </a:xfrm>
            <a:prstGeom prst="rect">
              <a:avLst/>
            </a:prstGeom>
          </p:spPr>
        </p:pic>
        <p:sp>
          <p:nvSpPr>
            <p:cNvPr id="45" name="Flowchart: Multidocument 44">
              <a:extLst>
                <a:ext uri="{FF2B5EF4-FFF2-40B4-BE49-F238E27FC236}">
                  <a16:creationId xmlns:a16="http://schemas.microsoft.com/office/drawing/2014/main" xmlns="" id="{69789F65-7104-42C3-A19A-54974509C49A}"/>
                </a:ext>
              </a:extLst>
            </p:cNvPr>
            <p:cNvSpPr/>
            <p:nvPr/>
          </p:nvSpPr>
          <p:spPr>
            <a:xfrm>
              <a:off x="4984394" y="887072"/>
              <a:ext cx="855175" cy="552384"/>
            </a:xfrm>
            <a:prstGeom prst="flowChartMultidocumen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en-AU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Logbook</a:t>
              </a:r>
            </a:p>
          </p:txBody>
        </p:sp>
        <p:sp>
          <p:nvSpPr>
            <p:cNvPr id="46" name="Flowchart: Multidocument 45">
              <a:extLst>
                <a:ext uri="{FF2B5EF4-FFF2-40B4-BE49-F238E27FC236}">
                  <a16:creationId xmlns:a16="http://schemas.microsoft.com/office/drawing/2014/main" xmlns="" id="{A391EB50-5527-4304-BE58-67AC34406538}"/>
                </a:ext>
              </a:extLst>
            </p:cNvPr>
            <p:cNvSpPr/>
            <p:nvPr/>
          </p:nvSpPr>
          <p:spPr>
            <a:xfrm>
              <a:off x="2086438" y="931290"/>
              <a:ext cx="793750" cy="551815"/>
            </a:xfrm>
            <a:prstGeom prst="flowChartMultidocumen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6000"/>
                </a:lnSpc>
                <a:spcAft>
                  <a:spcPts val="0"/>
                </a:spcAft>
              </a:pPr>
              <a:r>
                <a:rPr lang="en-AU" sz="110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CDS</a:t>
              </a:r>
              <a:endParaRPr lang="en-A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7" name="Flowchart: Multidocument 46">
              <a:extLst>
                <a:ext uri="{FF2B5EF4-FFF2-40B4-BE49-F238E27FC236}">
                  <a16:creationId xmlns:a16="http://schemas.microsoft.com/office/drawing/2014/main" xmlns="" id="{FF7A95D7-4ED6-465C-8BCF-4E829698F963}"/>
                </a:ext>
              </a:extLst>
            </p:cNvPr>
            <p:cNvSpPr/>
            <p:nvPr/>
          </p:nvSpPr>
          <p:spPr>
            <a:xfrm>
              <a:off x="870004" y="931292"/>
              <a:ext cx="855277" cy="551815"/>
            </a:xfrm>
            <a:prstGeom prst="flowChartMultidocumen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6000"/>
                </a:lnSpc>
                <a:spcAft>
                  <a:spcPts val="0"/>
                </a:spcAft>
              </a:pPr>
              <a:r>
                <a:rPr lang="en-AU" sz="110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Transhipment</a:t>
              </a:r>
              <a:endParaRPr lang="en-A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8" name="Flowchart: Multidocument 47">
              <a:extLst>
                <a:ext uri="{FF2B5EF4-FFF2-40B4-BE49-F238E27FC236}">
                  <a16:creationId xmlns:a16="http://schemas.microsoft.com/office/drawing/2014/main" xmlns="" id="{3BA9B6A1-3A67-48F0-AACD-42268005B1DC}"/>
                </a:ext>
              </a:extLst>
            </p:cNvPr>
            <p:cNvSpPr/>
            <p:nvPr/>
          </p:nvSpPr>
          <p:spPr>
            <a:xfrm>
              <a:off x="3906606" y="887357"/>
              <a:ext cx="881054" cy="551815"/>
            </a:xfrm>
            <a:prstGeom prst="flowChartMultidocumen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6000"/>
                </a:lnSpc>
                <a:spcAft>
                  <a:spcPts val="0"/>
                </a:spcAft>
              </a:pPr>
              <a:r>
                <a:rPr lang="en-AU" sz="110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Landings</a:t>
              </a:r>
              <a:endParaRPr lang="en-A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9" name="Flowchart: Multidocument 48">
              <a:extLst>
                <a:ext uri="{FF2B5EF4-FFF2-40B4-BE49-F238E27FC236}">
                  <a16:creationId xmlns:a16="http://schemas.microsoft.com/office/drawing/2014/main" xmlns="" id="{90E9BD06-CB68-418B-A39C-8DE920F2BE59}"/>
                </a:ext>
              </a:extLst>
            </p:cNvPr>
            <p:cNvSpPr/>
            <p:nvPr/>
          </p:nvSpPr>
          <p:spPr>
            <a:xfrm>
              <a:off x="5968319" y="877194"/>
              <a:ext cx="855175" cy="551815"/>
            </a:xfrm>
            <a:prstGeom prst="flowChartMultidocumen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6000"/>
                </a:lnSpc>
                <a:spcAft>
                  <a:spcPts val="0"/>
                </a:spcAft>
              </a:pPr>
              <a:r>
                <a:rPr lang="en-AU" sz="110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Observer</a:t>
              </a:r>
              <a:endParaRPr lang="en-A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0" name="Rounded Rectangle 46">
              <a:extLst>
                <a:ext uri="{FF2B5EF4-FFF2-40B4-BE49-F238E27FC236}">
                  <a16:creationId xmlns:a16="http://schemas.microsoft.com/office/drawing/2014/main" xmlns="" id="{A68304E9-2C9C-4D43-A52D-35CDEEE9D853}"/>
                </a:ext>
              </a:extLst>
            </p:cNvPr>
            <p:cNvSpPr/>
            <p:nvPr/>
          </p:nvSpPr>
          <p:spPr>
            <a:xfrm>
              <a:off x="836739" y="4104543"/>
              <a:ext cx="7237585" cy="646430"/>
            </a:xfrm>
            <a:prstGeom prst="roundRect">
              <a:avLst/>
            </a:prstGeom>
            <a:solidFill>
              <a:schemeClr val="bg1">
                <a:lumMod val="95000"/>
                <a:alpha val="78000"/>
              </a:schemeClr>
            </a:solidFill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6000"/>
                </a:lnSpc>
                <a:spcAft>
                  <a:spcPts val="0"/>
                </a:spcAft>
              </a:pPr>
              <a:r>
                <a:rPr lang="en-AU" sz="110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CCSBT</a:t>
              </a:r>
              <a:endParaRPr lang="en-A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1" name="Flowchart: Multidocument 50">
              <a:extLst>
                <a:ext uri="{FF2B5EF4-FFF2-40B4-BE49-F238E27FC236}">
                  <a16:creationId xmlns:a16="http://schemas.microsoft.com/office/drawing/2014/main" xmlns="" id="{106199CC-2BE4-4013-97F6-BFF1BCFFFF83}"/>
                </a:ext>
              </a:extLst>
            </p:cNvPr>
            <p:cNvSpPr/>
            <p:nvPr/>
          </p:nvSpPr>
          <p:spPr>
            <a:xfrm>
              <a:off x="7029373" y="861487"/>
              <a:ext cx="854710" cy="551180"/>
            </a:xfrm>
            <a:prstGeom prst="flowChartMultidocumen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5000"/>
                </a:lnSpc>
                <a:spcAft>
                  <a:spcPts val="0"/>
                </a:spcAft>
              </a:pPr>
              <a:r>
                <a:rPr lang="en-AU" sz="110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VMS</a:t>
              </a:r>
              <a:endParaRPr lang="en-A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xmlns="" id="{D0903857-7DD7-4B97-BC54-CDE28A5B37EC}"/>
                </a:ext>
              </a:extLst>
            </p:cNvPr>
            <p:cNvCxnSpPr>
              <a:stCxn id="46" idx="2"/>
            </p:cNvCxnSpPr>
            <p:nvPr/>
          </p:nvCxnSpPr>
          <p:spPr>
            <a:xfrm flipH="1">
              <a:off x="2406769" y="1462208"/>
              <a:ext cx="21349" cy="99682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xmlns="" id="{C50E0D50-4786-4D55-A9A9-48AAD0BA89F6}"/>
                </a:ext>
              </a:extLst>
            </p:cNvPr>
            <p:cNvCxnSpPr>
              <a:stCxn id="47" idx="2"/>
            </p:cNvCxnSpPr>
            <p:nvPr/>
          </p:nvCxnSpPr>
          <p:spPr>
            <a:xfrm>
              <a:off x="1238169" y="1462210"/>
              <a:ext cx="599257" cy="266984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Flowchart: Multidocument 53">
              <a:extLst>
                <a:ext uri="{FF2B5EF4-FFF2-40B4-BE49-F238E27FC236}">
                  <a16:creationId xmlns:a16="http://schemas.microsoft.com/office/drawing/2014/main" xmlns="" id="{65B87A6D-E5B8-4672-9E9D-05B912D1C204}"/>
                </a:ext>
              </a:extLst>
            </p:cNvPr>
            <p:cNvSpPr/>
            <p:nvPr/>
          </p:nvSpPr>
          <p:spPr>
            <a:xfrm>
              <a:off x="6724930" y="3119920"/>
              <a:ext cx="1202746" cy="674185"/>
            </a:xfrm>
            <a:prstGeom prst="flowChartMultidocumen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5000"/>
                </a:lnSpc>
                <a:spcAft>
                  <a:spcPts val="0"/>
                </a:spcAft>
              </a:pPr>
              <a:r>
                <a:rPr lang="en-AU" sz="110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Other Scientific Data</a:t>
              </a:r>
              <a:endParaRPr lang="en-A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5" name="Flowchart: Multidocument 54">
              <a:extLst>
                <a:ext uri="{FF2B5EF4-FFF2-40B4-BE49-F238E27FC236}">
                  <a16:creationId xmlns:a16="http://schemas.microsoft.com/office/drawing/2014/main" xmlns="" id="{F77317EA-1C4B-46CF-B709-539C586054CE}"/>
                </a:ext>
              </a:extLst>
            </p:cNvPr>
            <p:cNvSpPr/>
            <p:nvPr/>
          </p:nvSpPr>
          <p:spPr>
            <a:xfrm>
              <a:off x="4303426" y="3112981"/>
              <a:ext cx="1087755" cy="673735"/>
            </a:xfrm>
            <a:prstGeom prst="flowChartMultidocumen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5000"/>
                </a:lnSpc>
                <a:spcAft>
                  <a:spcPts val="0"/>
                </a:spcAft>
              </a:pPr>
              <a:r>
                <a:rPr lang="en-AU" sz="110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Aggregated C&amp;E</a:t>
              </a:r>
              <a:endParaRPr lang="en-A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xmlns="" id="{903E6E05-3977-4D5E-836E-21DB35E42D4F}"/>
                </a:ext>
              </a:extLst>
            </p:cNvPr>
            <p:cNvCxnSpPr/>
            <p:nvPr/>
          </p:nvCxnSpPr>
          <p:spPr>
            <a:xfrm flipH="1">
              <a:off x="2389446" y="2490597"/>
              <a:ext cx="8627" cy="161370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xmlns="" id="{501A896A-C6F2-46A2-BD92-797DC3BA3405}"/>
                </a:ext>
              </a:extLst>
            </p:cNvPr>
            <p:cNvCxnSpPr>
              <a:stCxn id="55" idx="2"/>
            </p:cNvCxnSpPr>
            <p:nvPr/>
          </p:nvCxnSpPr>
          <p:spPr>
            <a:xfrm>
              <a:off x="4771664" y="3761201"/>
              <a:ext cx="533170" cy="41350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>
              <a:extLst>
                <a:ext uri="{FF2B5EF4-FFF2-40B4-BE49-F238E27FC236}">
                  <a16:creationId xmlns:a16="http://schemas.microsoft.com/office/drawing/2014/main" xmlns="" id="{BCA35ABF-C765-4BB9-9F13-EF7ECDD59801}"/>
                </a:ext>
              </a:extLst>
            </p:cNvPr>
            <p:cNvCxnSpPr>
              <a:stCxn id="54" idx="2"/>
            </p:cNvCxnSpPr>
            <p:nvPr/>
          </p:nvCxnSpPr>
          <p:spPr>
            <a:xfrm flipH="1">
              <a:off x="6823318" y="3768573"/>
              <a:ext cx="419350" cy="40637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Rounded Rectangle 55">
              <a:extLst>
                <a:ext uri="{FF2B5EF4-FFF2-40B4-BE49-F238E27FC236}">
                  <a16:creationId xmlns:a16="http://schemas.microsoft.com/office/drawing/2014/main" xmlns="" id="{8201FB19-8FDE-43AF-8237-67F7AC6C6E83}"/>
                </a:ext>
              </a:extLst>
            </p:cNvPr>
            <p:cNvSpPr/>
            <p:nvPr/>
          </p:nvSpPr>
          <p:spPr>
            <a:xfrm>
              <a:off x="819509" y="1974993"/>
              <a:ext cx="7228729" cy="836876"/>
            </a:xfrm>
            <a:prstGeom prst="roundRect">
              <a:avLst/>
            </a:prstGeom>
            <a:solidFill>
              <a:schemeClr val="bg1">
                <a:lumMod val="95000"/>
                <a:alpha val="78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en-AU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Government Fisheries Authority</a:t>
              </a:r>
            </a:p>
          </p:txBody>
        </p: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xmlns="" id="{60F72188-88B9-4A0A-8CF3-06328827116C}"/>
                </a:ext>
              </a:extLst>
            </p:cNvPr>
            <p:cNvCxnSpPr>
              <a:stCxn id="48" idx="2"/>
            </p:cNvCxnSpPr>
            <p:nvPr/>
          </p:nvCxnSpPr>
          <p:spPr>
            <a:xfrm>
              <a:off x="4285867" y="1418275"/>
              <a:ext cx="1286797" cy="7210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61" name="Picture 60">
              <a:extLst>
                <a:ext uri="{FF2B5EF4-FFF2-40B4-BE49-F238E27FC236}">
                  <a16:creationId xmlns:a16="http://schemas.microsoft.com/office/drawing/2014/main" xmlns="" id="{04CB7432-6DE7-47B8-8979-3C51D06C59BF}"/>
                </a:ext>
              </a:extLst>
            </p:cNvPr>
            <p:cNvPicPr preferRelativeResize="0"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5400000">
              <a:off x="5554279" y="2164037"/>
              <a:ext cx="464676" cy="464661"/>
            </a:xfrm>
            <a:prstGeom prst="rect">
              <a:avLst/>
            </a:prstGeom>
          </p:spPr>
        </p:pic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xmlns="" id="{EDFA1D46-4C75-49F1-9F08-A42BE7B9D13E}"/>
                </a:ext>
              </a:extLst>
            </p:cNvPr>
            <p:cNvCxnSpPr>
              <a:stCxn id="61" idx="3"/>
              <a:endCxn id="55" idx="0"/>
            </p:cNvCxnSpPr>
            <p:nvPr/>
          </p:nvCxnSpPr>
          <p:spPr>
            <a:xfrm flipH="1">
              <a:off x="4922137" y="2628706"/>
              <a:ext cx="864480" cy="48427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>
              <a:extLst>
                <a:ext uri="{FF2B5EF4-FFF2-40B4-BE49-F238E27FC236}">
                  <a16:creationId xmlns:a16="http://schemas.microsoft.com/office/drawing/2014/main" xmlns="" id="{AB68B75D-3D8C-4C6D-A9C8-7145BF9B21E2}"/>
                </a:ext>
              </a:extLst>
            </p:cNvPr>
            <p:cNvCxnSpPr>
              <a:stCxn id="61" idx="3"/>
              <a:endCxn id="54" idx="0"/>
            </p:cNvCxnSpPr>
            <p:nvPr/>
          </p:nvCxnSpPr>
          <p:spPr>
            <a:xfrm>
              <a:off x="5786617" y="2628706"/>
              <a:ext cx="1622430" cy="49121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xmlns="" id="{B1D788CB-32F7-420E-B963-94953C613E2F}"/>
                </a:ext>
              </a:extLst>
            </p:cNvPr>
            <p:cNvCxnSpPr>
              <a:stCxn id="51" idx="2"/>
            </p:cNvCxnSpPr>
            <p:nvPr/>
          </p:nvCxnSpPr>
          <p:spPr>
            <a:xfrm flipH="1">
              <a:off x="5995358" y="1391794"/>
              <a:ext cx="1401936" cy="74743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>
              <a:extLst>
                <a:ext uri="{FF2B5EF4-FFF2-40B4-BE49-F238E27FC236}">
                  <a16:creationId xmlns:a16="http://schemas.microsoft.com/office/drawing/2014/main" xmlns="" id="{2EE88E51-8DDB-4B20-9E25-99ABE06F83C0}"/>
                </a:ext>
              </a:extLst>
            </p:cNvPr>
            <p:cNvCxnSpPr>
              <a:stCxn id="49" idx="2"/>
              <a:endCxn id="61" idx="1"/>
            </p:cNvCxnSpPr>
            <p:nvPr/>
          </p:nvCxnSpPr>
          <p:spPr>
            <a:xfrm flipH="1">
              <a:off x="5786617" y="1408112"/>
              <a:ext cx="549823" cy="75591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xmlns="" id="{9C22AA34-FD33-4662-B267-DF88BD56A477}"/>
                </a:ext>
              </a:extLst>
            </p:cNvPr>
            <p:cNvCxnSpPr>
              <a:cxnSpLocks/>
              <a:stCxn id="45" idx="2"/>
              <a:endCxn id="61" idx="1"/>
            </p:cNvCxnSpPr>
            <p:nvPr/>
          </p:nvCxnSpPr>
          <p:spPr>
            <a:xfrm>
              <a:off x="5352515" y="1418537"/>
              <a:ext cx="434102" cy="74549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Flowchart: Multidocument 66">
              <a:extLst>
                <a:ext uri="{FF2B5EF4-FFF2-40B4-BE49-F238E27FC236}">
                  <a16:creationId xmlns:a16="http://schemas.microsoft.com/office/drawing/2014/main" xmlns="" id="{FAE7BC16-3FD8-4805-AFB4-089BA654E8D7}"/>
                </a:ext>
              </a:extLst>
            </p:cNvPr>
            <p:cNvSpPr/>
            <p:nvPr/>
          </p:nvSpPr>
          <p:spPr>
            <a:xfrm>
              <a:off x="337583" y="3121437"/>
              <a:ext cx="1087755" cy="673735"/>
            </a:xfrm>
            <a:prstGeom prst="flowChartMultidocumen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5000"/>
                </a:lnSpc>
                <a:spcAft>
                  <a:spcPts val="0"/>
                </a:spcAft>
              </a:pPr>
              <a:r>
                <a:rPr lang="en-AU" sz="110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Authorised vessels</a:t>
              </a:r>
              <a:endParaRPr lang="en-A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101" name="Straight Arrow Connector 100">
              <a:extLst>
                <a:ext uri="{FF2B5EF4-FFF2-40B4-BE49-F238E27FC236}">
                  <a16:creationId xmlns:a16="http://schemas.microsoft.com/office/drawing/2014/main" xmlns="" id="{A159B7E2-06F5-4E42-BAB3-B7F5727F6EB9}"/>
                </a:ext>
              </a:extLst>
            </p:cNvPr>
            <p:cNvCxnSpPr/>
            <p:nvPr/>
          </p:nvCxnSpPr>
          <p:spPr>
            <a:xfrm flipH="1">
              <a:off x="1073415" y="2823118"/>
              <a:ext cx="1" cy="28340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>
              <a:extLst>
                <a:ext uri="{FF2B5EF4-FFF2-40B4-BE49-F238E27FC236}">
                  <a16:creationId xmlns:a16="http://schemas.microsoft.com/office/drawing/2014/main" xmlns="" id="{A9B91927-02B9-422F-AECB-388974E0F3BB}"/>
                </a:ext>
              </a:extLst>
            </p:cNvPr>
            <p:cNvCxnSpPr>
              <a:stCxn id="67" idx="2"/>
            </p:cNvCxnSpPr>
            <p:nvPr/>
          </p:nvCxnSpPr>
          <p:spPr>
            <a:xfrm>
              <a:off x="805821" y="3769657"/>
              <a:ext cx="218538" cy="32778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Flowchart: Multidocument 102">
              <a:extLst>
                <a:ext uri="{FF2B5EF4-FFF2-40B4-BE49-F238E27FC236}">
                  <a16:creationId xmlns:a16="http://schemas.microsoft.com/office/drawing/2014/main" xmlns="" id="{0D079240-BBF4-4841-B7F9-121173DF2709}"/>
                </a:ext>
              </a:extLst>
            </p:cNvPr>
            <p:cNvSpPr/>
            <p:nvPr/>
          </p:nvSpPr>
          <p:spPr>
            <a:xfrm>
              <a:off x="5554013" y="3095125"/>
              <a:ext cx="1087120" cy="735003"/>
            </a:xfrm>
            <a:prstGeom prst="flowChartMultidocumen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5000"/>
                </a:lnSpc>
                <a:spcAft>
                  <a:spcPts val="0"/>
                </a:spcAft>
              </a:pPr>
              <a:r>
                <a:rPr lang="en-AU" sz="110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Aggregated observer for ERS</a:t>
              </a:r>
              <a:endParaRPr lang="en-A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104" name="Straight Arrow Connector 103">
              <a:extLst>
                <a:ext uri="{FF2B5EF4-FFF2-40B4-BE49-F238E27FC236}">
                  <a16:creationId xmlns:a16="http://schemas.microsoft.com/office/drawing/2014/main" xmlns="" id="{76A8E8F2-E00F-411A-B5F2-5CAA6ED94A43}"/>
                </a:ext>
              </a:extLst>
            </p:cNvPr>
            <p:cNvCxnSpPr>
              <a:stCxn id="103" idx="2"/>
            </p:cNvCxnSpPr>
            <p:nvPr/>
          </p:nvCxnSpPr>
          <p:spPr>
            <a:xfrm flipH="1">
              <a:off x="6018785" y="3802293"/>
              <a:ext cx="3193" cy="31203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Arrow Connector 104">
              <a:extLst>
                <a:ext uri="{FF2B5EF4-FFF2-40B4-BE49-F238E27FC236}">
                  <a16:creationId xmlns:a16="http://schemas.microsoft.com/office/drawing/2014/main" xmlns="" id="{9C9FC005-6828-4071-A532-BCF86E2546FB}"/>
                </a:ext>
              </a:extLst>
            </p:cNvPr>
            <p:cNvCxnSpPr/>
            <p:nvPr/>
          </p:nvCxnSpPr>
          <p:spPr>
            <a:xfrm>
              <a:off x="5796458" y="2639377"/>
              <a:ext cx="207527" cy="45539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Flowchart: Magnetic Disk 105">
              <a:extLst>
                <a:ext uri="{FF2B5EF4-FFF2-40B4-BE49-F238E27FC236}">
                  <a16:creationId xmlns:a16="http://schemas.microsoft.com/office/drawing/2014/main" xmlns="" id="{AFF93B5A-D859-4F0B-AE27-7260BC02B0C2}"/>
                </a:ext>
              </a:extLst>
            </p:cNvPr>
            <p:cNvSpPr/>
            <p:nvPr/>
          </p:nvSpPr>
          <p:spPr>
            <a:xfrm>
              <a:off x="5304970" y="4175188"/>
              <a:ext cx="1440612" cy="517310"/>
            </a:xfrm>
            <a:prstGeom prst="flowChartMagneticDisk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en-AU" sz="1100" dirty="0">
                  <a:solidFill>
                    <a:schemeClr val="tx1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Science Data</a:t>
              </a:r>
            </a:p>
          </p:txBody>
        </p:sp>
        <p:sp>
          <p:nvSpPr>
            <p:cNvPr id="107" name="Flowchart: Magnetic Disk 106">
              <a:extLst>
                <a:ext uri="{FF2B5EF4-FFF2-40B4-BE49-F238E27FC236}">
                  <a16:creationId xmlns:a16="http://schemas.microsoft.com/office/drawing/2014/main" xmlns="" id="{87959FBD-25CB-4B78-AC64-B11A92D2438E}"/>
                </a:ext>
              </a:extLst>
            </p:cNvPr>
            <p:cNvSpPr/>
            <p:nvPr/>
          </p:nvSpPr>
          <p:spPr>
            <a:xfrm>
              <a:off x="1725242" y="4156778"/>
              <a:ext cx="1440180" cy="516890"/>
            </a:xfrm>
            <a:prstGeom prst="flowChartMagneticDisk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6000"/>
                </a:lnSpc>
                <a:spcAft>
                  <a:spcPts val="0"/>
                </a:spcAft>
              </a:pPr>
              <a:r>
                <a:rPr lang="en-AU" sz="1100" dirty="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Compliance Data</a:t>
              </a:r>
              <a:endParaRPr lang="en-AU" sz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08" name="Flowchart: Multidocument 107">
              <a:extLst>
                <a:ext uri="{FF2B5EF4-FFF2-40B4-BE49-F238E27FC236}">
                  <a16:creationId xmlns:a16="http://schemas.microsoft.com/office/drawing/2014/main" xmlns="" id="{CA6E3B82-90ED-4FA5-8478-7D351B52C9B4}"/>
                </a:ext>
              </a:extLst>
            </p:cNvPr>
            <p:cNvSpPr/>
            <p:nvPr/>
          </p:nvSpPr>
          <p:spPr>
            <a:xfrm>
              <a:off x="2697493" y="3101146"/>
              <a:ext cx="1087120" cy="673100"/>
            </a:xfrm>
            <a:prstGeom prst="flowChartMultidocumen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5000"/>
                </a:lnSpc>
                <a:spcAft>
                  <a:spcPts val="0"/>
                </a:spcAft>
              </a:pPr>
              <a:r>
                <a:rPr lang="en-AU" sz="110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Total catch by month</a:t>
              </a:r>
              <a:endParaRPr lang="en-A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109" name="Straight Arrow Connector 108">
              <a:extLst>
                <a:ext uri="{FF2B5EF4-FFF2-40B4-BE49-F238E27FC236}">
                  <a16:creationId xmlns:a16="http://schemas.microsoft.com/office/drawing/2014/main" xmlns="" id="{4010E241-601F-464D-8F62-D7C36554B6CF}"/>
                </a:ext>
              </a:extLst>
            </p:cNvPr>
            <p:cNvCxnSpPr/>
            <p:nvPr/>
          </p:nvCxnSpPr>
          <p:spPr>
            <a:xfrm flipH="1">
              <a:off x="3677951" y="2628561"/>
              <a:ext cx="2118805" cy="47759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Arrow Connector 109">
              <a:extLst>
                <a:ext uri="{FF2B5EF4-FFF2-40B4-BE49-F238E27FC236}">
                  <a16:creationId xmlns:a16="http://schemas.microsoft.com/office/drawing/2014/main" xmlns="" id="{F3435BE0-465F-42A9-BF00-1880546350ED}"/>
                </a:ext>
              </a:extLst>
            </p:cNvPr>
            <p:cNvCxnSpPr>
              <a:stCxn id="108" idx="2"/>
            </p:cNvCxnSpPr>
            <p:nvPr/>
          </p:nvCxnSpPr>
          <p:spPr>
            <a:xfrm flipH="1">
              <a:off x="2986268" y="3748755"/>
              <a:ext cx="179190" cy="34844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0666" y="476590"/>
            <a:ext cx="7686675" cy="406871"/>
          </a:xfrm>
          <a:ln>
            <a:noFill/>
          </a:ln>
        </p:spPr>
        <p:txBody>
          <a:bodyPr/>
          <a:lstStyle/>
          <a:p>
            <a:pPr>
              <a:defRPr/>
            </a:pPr>
            <a:r>
              <a:rPr lang="en-AU" dirty="0"/>
              <a:t>Flow of data to CCSBT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539440" y="1567535"/>
            <a:ext cx="3528490" cy="4381815"/>
            <a:chOff x="827480" y="1567535"/>
            <a:chExt cx="3240450" cy="4597845"/>
          </a:xfrm>
        </p:grpSpPr>
        <p:sp>
          <p:nvSpPr>
            <p:cNvPr id="36" name="TextBox 35"/>
            <p:cNvSpPr txBox="1"/>
            <p:nvPr/>
          </p:nvSpPr>
          <p:spPr>
            <a:xfrm>
              <a:off x="1691600" y="1567535"/>
              <a:ext cx="1527982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AU" dirty="0">
                  <a:solidFill>
                    <a:srgbClr val="FF0000"/>
                  </a:solidFill>
                </a:rPr>
                <a:t>Compliance data</a:t>
              </a:r>
            </a:p>
          </p:txBody>
        </p:sp>
        <p:sp>
          <p:nvSpPr>
            <p:cNvPr id="35" name="Rounded Rectangle 34"/>
            <p:cNvSpPr/>
            <p:nvPr/>
          </p:nvSpPr>
          <p:spPr>
            <a:xfrm>
              <a:off x="827480" y="1844780"/>
              <a:ext cx="3240450" cy="4320600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  <a:effectLst>
              <a:glow rad="139700">
                <a:srgbClr val="FF0000">
                  <a:alpha val="40000"/>
                </a:srgb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xmlns="" id="{BC01B3F6-2790-4901-BEE1-E0EBE48B0B74}"/>
              </a:ext>
            </a:extLst>
          </p:cNvPr>
          <p:cNvGrpSpPr/>
          <p:nvPr/>
        </p:nvGrpSpPr>
        <p:grpSpPr>
          <a:xfrm>
            <a:off x="4283959" y="3800963"/>
            <a:ext cx="4119027" cy="2148387"/>
            <a:chOff x="827480" y="1314995"/>
            <a:chExt cx="3240450" cy="4850385"/>
          </a:xfrm>
        </p:grpSpPr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xmlns="" id="{F2242E3C-4106-443F-AFAA-4E8F4E6552FA}"/>
                </a:ext>
              </a:extLst>
            </p:cNvPr>
            <p:cNvSpPr txBox="1"/>
            <p:nvPr/>
          </p:nvSpPr>
          <p:spPr>
            <a:xfrm>
              <a:off x="2293479" y="1314995"/>
              <a:ext cx="959939" cy="52363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AU" dirty="0">
                  <a:solidFill>
                    <a:schemeClr val="accent2">
                      <a:lumMod val="60000"/>
                      <a:lumOff val="40000"/>
                    </a:schemeClr>
                  </a:solidFill>
                </a:rPr>
                <a:t>Science data</a:t>
              </a:r>
            </a:p>
          </p:txBody>
        </p:sp>
        <p:sp>
          <p:nvSpPr>
            <p:cNvPr id="41" name="Rounded Rectangle 34">
              <a:extLst>
                <a:ext uri="{FF2B5EF4-FFF2-40B4-BE49-F238E27FC236}">
                  <a16:creationId xmlns:a16="http://schemas.microsoft.com/office/drawing/2014/main" xmlns="" id="{950403B7-FF42-40BB-868A-FDE72F27300C}"/>
                </a:ext>
              </a:extLst>
            </p:cNvPr>
            <p:cNvSpPr/>
            <p:nvPr/>
          </p:nvSpPr>
          <p:spPr>
            <a:xfrm>
              <a:off x="827480" y="1844780"/>
              <a:ext cx="3240450" cy="4320600"/>
            </a:xfrm>
            <a:prstGeom prst="roundRect">
              <a:avLst/>
            </a:prstGeom>
            <a:noFill/>
            <a:ln>
              <a:solidFill>
                <a:srgbClr val="00B0F0"/>
              </a:solidFill>
            </a:ln>
            <a:effectLst>
              <a:glow rad="139700">
                <a:srgbClr val="00B0F0">
                  <a:alpha val="40000"/>
                </a:srgb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125" y="285750"/>
            <a:ext cx="7686675" cy="766763"/>
          </a:xfrm>
          <a:ln>
            <a:noFill/>
          </a:ln>
        </p:spPr>
        <p:txBody>
          <a:bodyPr/>
          <a:lstStyle/>
          <a:p>
            <a:pPr>
              <a:defRPr/>
            </a:pPr>
            <a:r>
              <a:rPr lang="en-AU" dirty="0"/>
              <a:t>Provision of data to CCSBT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450" y="1196690"/>
            <a:ext cx="8229600" cy="499745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sz="1800" b="1" dirty="0">
                <a:solidFill>
                  <a:schemeClr val="bg1"/>
                </a:solidFill>
                <a:cs typeface="Times New Roman" pitchFamily="18" charset="0"/>
              </a:rPr>
              <a:t>Compliance Data</a:t>
            </a:r>
          </a:p>
          <a:p>
            <a:pPr>
              <a:defRPr/>
            </a:pPr>
            <a:r>
              <a:rPr lang="en-US" sz="1800" dirty="0">
                <a:solidFill>
                  <a:schemeClr val="bg1"/>
                </a:solidFill>
                <a:cs typeface="Times New Roman" pitchFamily="18" charset="0"/>
              </a:rPr>
              <a:t>Catch Documentation Scheme</a:t>
            </a:r>
          </a:p>
          <a:p>
            <a:pPr lvl="1">
              <a:defRPr/>
            </a:pPr>
            <a:r>
              <a:rPr lang="en-US" sz="1800" dirty="0">
                <a:solidFill>
                  <a:schemeClr val="bg1"/>
                </a:solidFill>
                <a:cs typeface="Times New Roman" pitchFamily="18" charset="0"/>
              </a:rPr>
              <a:t>CDS tag on every fish caught, weight and length</a:t>
            </a:r>
          </a:p>
          <a:p>
            <a:pPr lvl="1">
              <a:defRPr/>
            </a:pPr>
            <a:r>
              <a:rPr lang="en-US" sz="1800" dirty="0">
                <a:solidFill>
                  <a:schemeClr val="bg1"/>
                </a:solidFill>
                <a:cs typeface="Times New Roman" pitchFamily="18" charset="0"/>
              </a:rPr>
              <a:t>Imports and exports</a:t>
            </a:r>
          </a:p>
          <a:p>
            <a:pPr lvl="1">
              <a:defRPr/>
            </a:pPr>
            <a:r>
              <a:rPr lang="en-US" sz="1800" dirty="0">
                <a:solidFill>
                  <a:schemeClr val="bg1"/>
                </a:solidFill>
                <a:cs typeface="Times New Roman" pitchFamily="18" charset="0"/>
              </a:rPr>
              <a:t>Farm stocking and transfers</a:t>
            </a:r>
          </a:p>
          <a:p>
            <a:pPr>
              <a:defRPr/>
            </a:pPr>
            <a:r>
              <a:rPr lang="en-US" sz="1800" dirty="0" err="1">
                <a:solidFill>
                  <a:schemeClr val="bg1"/>
                </a:solidFill>
                <a:cs typeface="Times New Roman" pitchFamily="18" charset="0"/>
              </a:rPr>
              <a:t>Transhipments</a:t>
            </a:r>
            <a:r>
              <a:rPr lang="en-US" sz="1800" dirty="0">
                <a:solidFill>
                  <a:schemeClr val="bg1"/>
                </a:solidFill>
                <a:cs typeface="Times New Roman" pitchFamily="18" charset="0"/>
              </a:rPr>
              <a:t> – including observer reports of TS</a:t>
            </a:r>
          </a:p>
          <a:p>
            <a:pPr>
              <a:defRPr/>
            </a:pPr>
            <a:r>
              <a:rPr lang="en-US" sz="1800" dirty="0" err="1">
                <a:solidFill>
                  <a:schemeClr val="bg1"/>
                </a:solidFill>
                <a:cs typeface="Times New Roman" pitchFamily="18" charset="0"/>
              </a:rPr>
              <a:t>Authorisation</a:t>
            </a:r>
            <a:r>
              <a:rPr lang="en-US" sz="1800" dirty="0">
                <a:solidFill>
                  <a:schemeClr val="bg1"/>
                </a:solidFill>
                <a:cs typeface="Times New Roman" pitchFamily="18" charset="0"/>
              </a:rPr>
              <a:t> of fishing and carrier vessels to catch and transship SBT</a:t>
            </a:r>
          </a:p>
          <a:p>
            <a:pPr>
              <a:defRPr/>
            </a:pPr>
            <a:r>
              <a:rPr lang="en-US" sz="1800" dirty="0" err="1">
                <a:solidFill>
                  <a:schemeClr val="bg1"/>
                </a:solidFill>
                <a:cs typeface="Times New Roman" pitchFamily="18" charset="0"/>
              </a:rPr>
              <a:t>Authorised</a:t>
            </a:r>
            <a:r>
              <a:rPr lang="en-US" sz="1800" dirty="0">
                <a:solidFill>
                  <a:schemeClr val="bg1"/>
                </a:solidFill>
                <a:cs typeface="Times New Roman" pitchFamily="18" charset="0"/>
              </a:rPr>
              <a:t> farms</a:t>
            </a:r>
          </a:p>
          <a:p>
            <a:pPr marL="0" indent="0">
              <a:buFont typeface="Arial" pitchFamily="34" charset="0"/>
              <a:buNone/>
              <a:defRPr/>
            </a:pPr>
            <a:endParaRPr lang="en-AU" dirty="0"/>
          </a:p>
          <a:p>
            <a:pPr marL="0" indent="0">
              <a:buNone/>
              <a:defRPr/>
            </a:pPr>
            <a:r>
              <a:rPr lang="en-US" sz="1800" b="1" dirty="0">
                <a:solidFill>
                  <a:schemeClr val="bg1"/>
                </a:solidFill>
                <a:cs typeface="Times New Roman" pitchFamily="18" charset="0"/>
              </a:rPr>
              <a:t>Data provision and entry:</a:t>
            </a:r>
          </a:p>
          <a:p>
            <a:pPr>
              <a:defRPr/>
            </a:pPr>
            <a:r>
              <a:rPr lang="en-US" sz="1800" dirty="0">
                <a:solidFill>
                  <a:schemeClr val="bg1"/>
                </a:solidFill>
                <a:cs typeface="Times New Roman" pitchFamily="18" charset="0"/>
              </a:rPr>
              <a:t>CDS data required every quarter, sometimes more frequently</a:t>
            </a:r>
          </a:p>
          <a:p>
            <a:pPr lvl="1">
              <a:defRPr/>
            </a:pPr>
            <a:r>
              <a:rPr lang="en-US" sz="1800" dirty="0">
                <a:solidFill>
                  <a:schemeClr val="bg1"/>
                </a:solidFill>
                <a:cs typeface="Times New Roman" pitchFamily="18" charset="0"/>
              </a:rPr>
              <a:t>Scans of paper forms – entered manually</a:t>
            </a:r>
          </a:p>
          <a:p>
            <a:pPr lvl="1">
              <a:defRPr/>
            </a:pPr>
            <a:r>
              <a:rPr lang="en-US" sz="1800" dirty="0">
                <a:solidFill>
                  <a:schemeClr val="bg1"/>
                </a:solidFill>
                <a:cs typeface="Times New Roman" pitchFamily="18" charset="0"/>
              </a:rPr>
              <a:t>Excel templates of data - most loaded electronically (CDS tags in the hundreds of thousands in some quarters)</a:t>
            </a:r>
          </a:p>
          <a:p>
            <a:pPr>
              <a:defRPr/>
            </a:pPr>
            <a:r>
              <a:rPr lang="en-US" sz="1800" dirty="0" err="1">
                <a:solidFill>
                  <a:schemeClr val="bg1"/>
                </a:solidFill>
                <a:cs typeface="Times New Roman" pitchFamily="18" charset="0"/>
              </a:rPr>
              <a:t>Transhipments</a:t>
            </a:r>
            <a:r>
              <a:rPr lang="en-US" sz="1800" dirty="0">
                <a:solidFill>
                  <a:schemeClr val="bg1"/>
                </a:solidFill>
                <a:cs typeface="Times New Roman" pitchFamily="18" charset="0"/>
              </a:rPr>
              <a:t>, </a:t>
            </a:r>
            <a:r>
              <a:rPr lang="en-US" sz="1800" dirty="0" err="1">
                <a:solidFill>
                  <a:schemeClr val="bg1"/>
                </a:solidFill>
                <a:cs typeface="Times New Roman" pitchFamily="18" charset="0"/>
              </a:rPr>
              <a:t>Authorisations</a:t>
            </a:r>
            <a:r>
              <a:rPr lang="en-US" sz="1800" dirty="0">
                <a:solidFill>
                  <a:schemeClr val="bg1"/>
                </a:solidFill>
                <a:cs typeface="Times New Roman" pitchFamily="18" charset="0"/>
              </a:rPr>
              <a:t> provided within days of event.</a:t>
            </a:r>
          </a:p>
        </p:txBody>
      </p:sp>
    </p:spTree>
    <p:extLst>
      <p:ext uri="{BB962C8B-B14F-4D97-AF65-F5344CB8AC3E}">
        <p14:creationId xmlns:p14="http://schemas.microsoft.com/office/powerpoint/2010/main" val="3456427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125" y="285750"/>
            <a:ext cx="7686675" cy="766763"/>
          </a:xfrm>
          <a:ln>
            <a:noFill/>
          </a:ln>
        </p:spPr>
        <p:txBody>
          <a:bodyPr/>
          <a:lstStyle/>
          <a:p>
            <a:pPr>
              <a:defRPr/>
            </a:pPr>
            <a:r>
              <a:rPr lang="en-AU" dirty="0"/>
              <a:t>Provision of data to CCSBT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450" y="980660"/>
            <a:ext cx="8229600" cy="554477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sz="1800" b="1" dirty="0">
                <a:solidFill>
                  <a:schemeClr val="bg1"/>
                </a:solidFill>
                <a:cs typeface="Times New Roman" pitchFamily="18" charset="0"/>
              </a:rPr>
              <a:t>Science Data – </a:t>
            </a:r>
            <a:r>
              <a:rPr lang="en-US" sz="1800" dirty="0">
                <a:solidFill>
                  <a:schemeClr val="bg1"/>
                </a:solidFill>
                <a:cs typeface="Times New Roman" pitchFamily="18" charset="0"/>
              </a:rPr>
              <a:t>includes:</a:t>
            </a:r>
          </a:p>
          <a:p>
            <a:pPr>
              <a:defRPr/>
            </a:pPr>
            <a:r>
              <a:rPr lang="en-US" sz="1800" dirty="0">
                <a:solidFill>
                  <a:schemeClr val="bg1"/>
                </a:solidFill>
                <a:cs typeface="Times New Roman" pitchFamily="18" charset="0"/>
              </a:rPr>
              <a:t>Total annual catches by fleet</a:t>
            </a:r>
          </a:p>
          <a:p>
            <a:pPr>
              <a:defRPr/>
            </a:pPr>
            <a:r>
              <a:rPr lang="en-US" sz="1800" dirty="0">
                <a:solidFill>
                  <a:schemeClr val="bg1"/>
                </a:solidFill>
                <a:cs typeface="Times New Roman" pitchFamily="18" charset="0"/>
              </a:rPr>
              <a:t>Aggregated catch and effort (5 x 5 x month)</a:t>
            </a:r>
          </a:p>
          <a:p>
            <a:pPr>
              <a:defRPr/>
            </a:pPr>
            <a:r>
              <a:rPr lang="en-US" sz="1800" dirty="0">
                <a:solidFill>
                  <a:schemeClr val="bg1"/>
                </a:solidFill>
                <a:cs typeface="Times New Roman" pitchFamily="18" charset="0"/>
              </a:rPr>
              <a:t>Ageing, length, an CPUE datasets</a:t>
            </a:r>
          </a:p>
          <a:p>
            <a:pPr>
              <a:defRPr/>
            </a:pPr>
            <a:r>
              <a:rPr lang="en-US" sz="1800" dirty="0">
                <a:solidFill>
                  <a:schemeClr val="bg1"/>
                </a:solidFill>
                <a:cs typeface="Times New Roman" pitchFamily="18" charset="0"/>
              </a:rPr>
              <a:t>Non-retained catches / recreational catches</a:t>
            </a:r>
          </a:p>
          <a:p>
            <a:pPr marL="0" indent="0">
              <a:buNone/>
              <a:defRPr/>
            </a:pPr>
            <a:r>
              <a:rPr lang="en-AU" sz="1800" dirty="0"/>
              <a:t>*** Essentially no operational level logbook or observer data, no VMS data. Member countries collect, validate, and process these and send the CCSBT aggregated data.</a:t>
            </a:r>
          </a:p>
          <a:p>
            <a:pPr>
              <a:defRPr/>
            </a:pPr>
            <a:endParaRPr lang="en-AU" dirty="0"/>
          </a:p>
          <a:p>
            <a:pPr marL="0" indent="0">
              <a:buNone/>
              <a:defRPr/>
            </a:pPr>
            <a:r>
              <a:rPr lang="en-US" sz="1800" b="1" dirty="0">
                <a:solidFill>
                  <a:schemeClr val="bg1"/>
                </a:solidFill>
                <a:cs typeface="Times New Roman" pitchFamily="18" charset="0"/>
              </a:rPr>
              <a:t>Science data provision and entry:</a:t>
            </a:r>
          </a:p>
          <a:p>
            <a:pPr>
              <a:defRPr/>
            </a:pPr>
            <a:r>
              <a:rPr lang="en-US" sz="1800" dirty="0">
                <a:solidFill>
                  <a:schemeClr val="bg1"/>
                </a:solidFill>
                <a:cs typeface="Times New Roman" pitchFamily="18" charset="0"/>
              </a:rPr>
              <a:t>Provided in Excel files annually</a:t>
            </a:r>
          </a:p>
          <a:p>
            <a:pPr>
              <a:defRPr/>
            </a:pPr>
            <a:r>
              <a:rPr lang="en-US" sz="1800" dirty="0">
                <a:solidFill>
                  <a:schemeClr val="bg1"/>
                </a:solidFill>
                <a:cs typeface="Times New Roman" pitchFamily="18" charset="0"/>
              </a:rPr>
              <a:t>2 Data exchange periods</a:t>
            </a:r>
          </a:p>
          <a:p>
            <a:pPr lvl="1">
              <a:defRPr/>
            </a:pPr>
            <a:r>
              <a:rPr lang="en-US" sz="1800" dirty="0">
                <a:solidFill>
                  <a:schemeClr val="bg1"/>
                </a:solidFill>
                <a:cs typeface="Times New Roman" pitchFamily="18" charset="0"/>
              </a:rPr>
              <a:t>~April for general scientific data</a:t>
            </a:r>
          </a:p>
          <a:p>
            <a:pPr lvl="1">
              <a:defRPr/>
            </a:pPr>
            <a:r>
              <a:rPr lang="en-US" sz="1800" dirty="0">
                <a:solidFill>
                  <a:schemeClr val="bg1"/>
                </a:solidFill>
                <a:cs typeface="Times New Roman" pitchFamily="18" charset="0"/>
              </a:rPr>
              <a:t>July for ERS data</a:t>
            </a:r>
          </a:p>
          <a:p>
            <a:pPr marL="0" indent="0">
              <a:buFont typeface="Arial" pitchFamily="34" charset="0"/>
              <a:buNone/>
              <a:defRPr/>
            </a:pPr>
            <a:endParaRPr lang="en-AU" dirty="0"/>
          </a:p>
          <a:p>
            <a:pPr marL="0" indent="0">
              <a:buFont typeface="Arial" pitchFamily="34" charset="0"/>
              <a:buNone/>
              <a:defRPr/>
            </a:pPr>
            <a:r>
              <a:rPr lang="en-AU" sz="2000" dirty="0"/>
              <a:t>Science data are used by the CCSBT Management Procedure and Stock assessments – a single dataset and agreed methods / models.</a:t>
            </a:r>
          </a:p>
        </p:txBody>
      </p:sp>
    </p:spTree>
    <p:extLst>
      <p:ext uri="{BB962C8B-B14F-4D97-AF65-F5344CB8AC3E}">
        <p14:creationId xmlns:p14="http://schemas.microsoft.com/office/powerpoint/2010/main" val="3208514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125" y="285750"/>
            <a:ext cx="7686675" cy="766763"/>
          </a:xfrm>
          <a:ln>
            <a:noFill/>
          </a:ln>
        </p:spPr>
        <p:txBody>
          <a:bodyPr/>
          <a:lstStyle/>
          <a:p>
            <a:pPr>
              <a:defRPr/>
            </a:pPr>
            <a:r>
              <a:rPr lang="en-AU" dirty="0"/>
              <a:t>Expectations from workshop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450" y="1196690"/>
            <a:ext cx="8229600" cy="5328740"/>
          </a:xfrm>
        </p:spPr>
        <p:txBody>
          <a:bodyPr/>
          <a:lstStyle/>
          <a:p>
            <a:pPr>
              <a:defRPr/>
            </a:pPr>
            <a:r>
              <a:rPr lang="en-US" sz="1800" dirty="0">
                <a:solidFill>
                  <a:schemeClr val="bg1"/>
                </a:solidFill>
                <a:cs typeface="Times New Roman" pitchFamily="18" charset="0"/>
              </a:rPr>
              <a:t>Global tuna RFMO </a:t>
            </a:r>
            <a:r>
              <a:rPr lang="en-US" sz="1800" dirty="0" err="1">
                <a:solidFill>
                  <a:schemeClr val="bg1"/>
                </a:solidFill>
                <a:cs typeface="Times New Roman" pitchFamily="18" charset="0"/>
              </a:rPr>
              <a:t>harmonisation</a:t>
            </a:r>
            <a:r>
              <a:rPr lang="en-US" sz="1800" dirty="0">
                <a:solidFill>
                  <a:schemeClr val="bg1"/>
                </a:solidFill>
                <a:cs typeface="Times New Roman" pitchFamily="18" charset="0"/>
              </a:rPr>
              <a:t> standards</a:t>
            </a:r>
          </a:p>
          <a:p>
            <a:pPr lvl="1">
              <a:defRPr/>
            </a:pPr>
            <a:r>
              <a:rPr lang="en-US" sz="1800" dirty="0">
                <a:solidFill>
                  <a:schemeClr val="bg1"/>
                </a:solidFill>
                <a:cs typeface="Times New Roman" pitchFamily="18" charset="0"/>
              </a:rPr>
              <a:t>Reference data</a:t>
            </a:r>
          </a:p>
          <a:p>
            <a:pPr lvl="1">
              <a:defRPr/>
            </a:pPr>
            <a:r>
              <a:rPr lang="en-US" sz="1800" dirty="0">
                <a:solidFill>
                  <a:schemeClr val="bg1"/>
                </a:solidFill>
                <a:cs typeface="Times New Roman" pitchFamily="18" charset="0"/>
              </a:rPr>
              <a:t>Reporting standards</a:t>
            </a:r>
          </a:p>
          <a:p>
            <a:pPr marL="0" indent="0">
              <a:buNone/>
              <a:defRPr/>
            </a:pPr>
            <a:endParaRPr lang="en-US" sz="1800" dirty="0">
              <a:solidFill>
                <a:schemeClr val="bg1"/>
              </a:solidFill>
              <a:cs typeface="Times New Roman" pitchFamily="18" charset="0"/>
            </a:endParaRPr>
          </a:p>
          <a:p>
            <a:pPr marL="0" indent="0">
              <a:buNone/>
              <a:defRPr/>
            </a:pPr>
            <a:r>
              <a:rPr lang="en-US" sz="1800" dirty="0">
                <a:solidFill>
                  <a:schemeClr val="bg1"/>
                </a:solidFill>
                <a:cs typeface="Times New Roman" pitchFamily="18" charset="0"/>
              </a:rPr>
              <a:t>The CCSBT is reviewing its systems and will move to standards for reference tables and reporting where possible</a:t>
            </a:r>
          </a:p>
          <a:p>
            <a:pPr marL="0" indent="0">
              <a:buNone/>
              <a:defRPr/>
            </a:pPr>
            <a:endParaRPr lang="en-US" sz="1800" dirty="0">
              <a:solidFill>
                <a:schemeClr val="bg1"/>
              </a:solidFill>
              <a:cs typeface="Times New Roman" pitchFamily="18" charset="0"/>
            </a:endParaRPr>
          </a:p>
          <a:p>
            <a:pPr marL="0" indent="0">
              <a:buNone/>
              <a:defRPr/>
            </a:pPr>
            <a:r>
              <a:rPr lang="en-US" sz="1800" dirty="0">
                <a:solidFill>
                  <a:schemeClr val="bg1"/>
                </a:solidFill>
                <a:cs typeface="Times New Roman" pitchFamily="18" charset="0"/>
              </a:rPr>
              <a:t>Impact of Session 2?</a:t>
            </a:r>
          </a:p>
          <a:p>
            <a:pPr>
              <a:defRPr/>
            </a:pPr>
            <a:r>
              <a:rPr lang="en-US" sz="1800" dirty="0">
                <a:solidFill>
                  <a:schemeClr val="bg1"/>
                </a:solidFill>
                <a:cs typeface="Times New Roman" pitchFamily="18" charset="0"/>
              </a:rPr>
              <a:t>Possibly not a lot since CCSBT doesn’t deal with operational level data</a:t>
            </a:r>
          </a:p>
          <a:p>
            <a:pPr>
              <a:defRPr/>
            </a:pPr>
            <a:r>
              <a:rPr lang="en-US" sz="1800" dirty="0">
                <a:solidFill>
                  <a:schemeClr val="bg1"/>
                </a:solidFill>
                <a:cs typeface="Times New Roman" pitchFamily="18" charset="0"/>
              </a:rPr>
              <a:t>Datasets are fairly regular and aggregated</a:t>
            </a:r>
          </a:p>
          <a:p>
            <a:pPr marL="0" indent="0">
              <a:buNone/>
              <a:defRPr/>
            </a:pPr>
            <a:endParaRPr lang="en-US" sz="1800" dirty="0">
              <a:solidFill>
                <a:schemeClr val="bg1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7451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510" y="476590"/>
            <a:ext cx="7686675" cy="766763"/>
          </a:xfrm>
          <a:ln>
            <a:noFill/>
          </a:ln>
        </p:spPr>
        <p:txBody>
          <a:bodyPr/>
          <a:lstStyle/>
          <a:p>
            <a:pPr marL="0" indent="0">
              <a:buNone/>
              <a:defRPr/>
            </a:pPr>
            <a:r>
              <a:rPr lang="en-AU" dirty="0">
                <a:solidFill>
                  <a:schemeClr val="bg1"/>
                </a:solidFill>
                <a:cs typeface="Times New Roman" pitchFamily="18" charset="0"/>
              </a:rPr>
              <a:t>Experiences of data collection of artisanal and recreational fisheries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450" y="2132820"/>
            <a:ext cx="8229600" cy="4392610"/>
          </a:xfrm>
        </p:spPr>
        <p:txBody>
          <a:bodyPr/>
          <a:lstStyle/>
          <a:p>
            <a:pPr>
              <a:defRPr/>
            </a:pPr>
            <a:r>
              <a:rPr lang="en-US" sz="1800" dirty="0">
                <a:solidFill>
                  <a:schemeClr val="bg1"/>
                </a:solidFill>
                <a:cs typeface="Times New Roman" pitchFamily="18" charset="0"/>
              </a:rPr>
              <a:t>Indonesian SBT catch is largely artisanal, but is managed by Indonesia</a:t>
            </a:r>
          </a:p>
          <a:p>
            <a:pPr>
              <a:defRPr/>
            </a:pPr>
            <a:r>
              <a:rPr lang="en-US" sz="1800" dirty="0">
                <a:solidFill>
                  <a:schemeClr val="bg1"/>
                </a:solidFill>
                <a:cs typeface="Times New Roman" pitchFamily="18" charset="0"/>
              </a:rPr>
              <a:t>Australia has a large recreational catch of SBT and is attempting to get estimates. They haven’t achieved this yet but are making efforts to do it in a robust way (expensive and complicated since Australia's recreational fisheries are managed by the States</a:t>
            </a:r>
          </a:p>
        </p:txBody>
      </p:sp>
    </p:spTree>
    <p:extLst>
      <p:ext uri="{BB962C8B-B14F-4D97-AF65-F5344CB8AC3E}">
        <p14:creationId xmlns:p14="http://schemas.microsoft.com/office/powerpoint/2010/main" val="28669118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altLang="en-US" dirty="0">
                <a:solidFill>
                  <a:schemeClr val="bg1"/>
                </a:solidFill>
              </a:rPr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6553718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dpi="0" rotWithShape="1">
          <a:blip xmlns:r="http://schemas.openxmlformats.org/officeDocument/2006/relationships" r:embed="rId1">
            <a:alphaModFix amt="90000"/>
          </a:blip>
          <a:srcRect/>
          <a:tile tx="0" ty="0" sx="100000" sy="100000" flip="none" algn="tl"/>
        </a:blipFill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8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7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6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5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7814</TotalTime>
  <Words>452</Words>
  <Application>Microsoft Office PowerPoint</Application>
  <PresentationFormat>On-screen Show (4:3)</PresentationFormat>
  <Paragraphs>77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10</vt:i4>
      </vt:variant>
      <vt:variant>
        <vt:lpstr>Slide Titles</vt:lpstr>
      </vt:variant>
      <vt:variant>
        <vt:i4>9</vt:i4>
      </vt:variant>
    </vt:vector>
  </HeadingPairs>
  <TitlesOfParts>
    <vt:vector size="25" baseType="lpstr">
      <vt:lpstr>Arial</vt:lpstr>
      <vt:lpstr>Arial Narrow</vt:lpstr>
      <vt:lpstr>Calibri</vt:lpstr>
      <vt:lpstr>Courier New</vt:lpstr>
      <vt:lpstr>Times New Roman</vt:lpstr>
      <vt:lpstr>Wingdings</vt:lpstr>
      <vt:lpstr>Default Design</vt:lpstr>
      <vt:lpstr>8_Custom Design</vt:lpstr>
      <vt:lpstr>7_Custom Design</vt:lpstr>
      <vt:lpstr>6_Custom Design</vt:lpstr>
      <vt:lpstr>5_Custom Design</vt:lpstr>
      <vt:lpstr>4_Custom Design</vt:lpstr>
      <vt:lpstr>Custom Design</vt:lpstr>
      <vt:lpstr>1_Custom Design</vt:lpstr>
      <vt:lpstr>2_Custom Design</vt:lpstr>
      <vt:lpstr>3_Custom Design</vt:lpstr>
      <vt:lpstr>PowerPoint Presentation</vt:lpstr>
      <vt:lpstr>General Overview of the CCSBT</vt:lpstr>
      <vt:lpstr>SBT catch distribution</vt:lpstr>
      <vt:lpstr>Flow of data to CCSBT</vt:lpstr>
      <vt:lpstr>Provision of data to CCSBT</vt:lpstr>
      <vt:lpstr>Provision of data to CCSBT</vt:lpstr>
      <vt:lpstr>Expectations from workshop</vt:lpstr>
      <vt:lpstr>Experiences of data collection of artisanal and recreational fisheries </vt:lpstr>
      <vt:lpstr>End</vt:lpstr>
    </vt:vector>
  </TitlesOfParts>
  <Company>Pisces Research &amp; Management Consultants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rkennedy</dc:creator>
  <cp:lastModifiedBy>Charef, Aymen (FIAS)</cp:lastModifiedBy>
  <cp:revision>612</cp:revision>
  <cp:lastPrinted>2017-03-20T22:23:03Z</cp:lastPrinted>
  <dcterms:created xsi:type="dcterms:W3CDTF">2003-09-18T17:55:56Z</dcterms:created>
  <dcterms:modified xsi:type="dcterms:W3CDTF">2018-05-18T00:55:44Z</dcterms:modified>
</cp:coreProperties>
</file>