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303" r:id="rId3"/>
    <p:sldId id="313" r:id="rId4"/>
    <p:sldId id="294" r:id="rId5"/>
    <p:sldId id="309" r:id="rId6"/>
    <p:sldId id="314" r:id="rId7"/>
    <p:sldId id="315" r:id="rId8"/>
    <p:sldId id="317" r:id="rId9"/>
    <p:sldId id="316" r:id="rId10"/>
    <p:sldId id="29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789DEB-E154-4DFB-B061-9BF98498DD34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1BF410-3B76-4EFB-8404-07698AC2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F410-3B76-4EFB-8404-07698AC22D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93% of total EPO tuna is purse seine. 7% longline. &lt;0.1% other gears.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F410-3B76-4EFB-8404-07698AC22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Windows forms rather than web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F410-3B76-4EFB-8404-07698AC22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60959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685800"/>
            <a:ext cx="2819400" cy="54102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341313" indent="-225425" algn="l">
              <a:buFont typeface="Wingdings" pitchFamily="2" charset="2"/>
              <a:buChar char="Ø"/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 marL="515938" indent="-174625" algn="l">
              <a:spcBef>
                <a:spcPts val="0"/>
              </a:spcBef>
              <a:buFont typeface="Calibri" pitchFamily="34" charset="0"/>
              <a:buChar char="•"/>
              <a:defRPr sz="1600">
                <a:solidFill>
                  <a:schemeClr val="accent2">
                    <a:lumMod val="50000"/>
                  </a:schemeClr>
                </a:solidFill>
              </a:defRPr>
            </a:lvl3pPr>
            <a:lvl4pPr marL="631825" indent="-107950" algn="l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 marL="798513" indent="-115888" algn="l">
              <a:spcBef>
                <a:spcPts val="0"/>
              </a:spcBef>
              <a:buFont typeface="Arial" pitchFamily="34" charset="0"/>
              <a:buChar char="•"/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IATT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05800" y="6172200"/>
            <a:ext cx="725424" cy="56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384E-B1C5-4B75-BBC6-092D4DD88E85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9347-D33E-4C37-8074-1CE6B5C398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vogel@iatt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11.emf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5" Type="http://schemas.openxmlformats.org/officeDocument/2006/relationships/image" Target="../media/image18.png"/><Relationship Id="rId10" Type="http://schemas.openxmlformats.org/officeDocument/2006/relationships/image" Target="../media/image10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Inter-American Tropical Tuna Commission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457479-B3F2-401A-984E-60147EC53C47}"/>
              </a:ext>
            </a:extLst>
          </p:cNvPr>
          <p:cNvSpPr txBox="1">
            <a:spLocks/>
          </p:cNvSpPr>
          <p:nvPr/>
        </p:nvSpPr>
        <p:spPr>
          <a:xfrm>
            <a:off x="1371600" y="1828800"/>
            <a:ext cx="6400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Technical workshop on global harmonization of Tuna fisheries statistics</a:t>
            </a: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19-22 March, 2018</a:t>
            </a: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FAO HQ, Rome</a:t>
            </a:r>
          </a:p>
          <a:p>
            <a:pPr marL="341313" lvl="1" indent="-225425" algn="ctr">
              <a:spcBef>
                <a:spcPct val="20000"/>
              </a:spcBef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1313" lvl="1" indent="-225425" algn="ctr">
              <a:spcBef>
                <a:spcPct val="20000"/>
              </a:spcBef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341313" lvl="1" indent="-225425" algn="ct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Nick Vogel – IATTC Data manager</a:t>
            </a:r>
          </a:p>
          <a:p>
            <a:pPr marL="341313" lvl="1" indent="-225425" algn="ctr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nvogel@iattc.org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01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47650"/>
            <a:ext cx="8153400" cy="6115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F6DDBF8-4F42-46EB-9516-0C6386985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Inter-American Tropical Tuna Commission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4457479-B3F2-401A-984E-60147EC53C47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78105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6AC7A-4BA6-4493-A5CA-67DD38F8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" y="685799"/>
            <a:ext cx="76866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822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Inter-American Tropical Tuna Commission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BF0365-5C33-4863-8135-CBF2EDC9D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685798"/>
            <a:ext cx="7980847" cy="5334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78D5A3-7F00-4D6F-9CFE-7DE500931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810000"/>
            <a:ext cx="4410075" cy="2650655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63500" dist="38100" dir="13500000" sx="101000" sy="101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0700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IATTC  offices</a:t>
            </a:r>
          </a:p>
        </p:txBody>
      </p:sp>
      <p:pic>
        <p:nvPicPr>
          <p:cNvPr id="9" name="Picture 8" descr="IATTC Offi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153400" cy="45593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IATTC data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94284"/>
            <a:ext cx="3200400" cy="4724400"/>
          </a:xfrm>
        </p:spPr>
        <p:txBody>
          <a:bodyPr/>
          <a:lstStyle/>
          <a:p>
            <a:pPr lvl="1">
              <a:buNone/>
            </a:pPr>
            <a:r>
              <a:rPr lang="en-US" sz="1600" i="1" dirty="0"/>
              <a:t>	Purse seine</a:t>
            </a:r>
          </a:p>
          <a:p>
            <a:pPr lvl="1"/>
            <a:r>
              <a:rPr lang="en-US" sz="1600" dirty="0"/>
              <a:t>Data sources</a:t>
            </a:r>
          </a:p>
          <a:p>
            <a:pPr lvl="2"/>
            <a:r>
              <a:rPr lang="en-US" sz="1200" dirty="0"/>
              <a:t>Fishing vessel logbooks (1958 &gt;)</a:t>
            </a:r>
          </a:p>
          <a:p>
            <a:pPr lvl="2"/>
            <a:r>
              <a:rPr lang="en-US" sz="1200" dirty="0"/>
              <a:t>Cannery unloading data (1958 &gt;)</a:t>
            </a:r>
          </a:p>
          <a:p>
            <a:pPr lvl="2"/>
            <a:r>
              <a:rPr lang="en-US" sz="1200" dirty="0"/>
              <a:t>Field office tuna sampling (1970 &gt;)</a:t>
            </a:r>
          </a:p>
          <a:p>
            <a:pPr lvl="2"/>
            <a:r>
              <a:rPr lang="en-US" sz="1200" dirty="0"/>
              <a:t>Onboard observer program (1979 &gt;)</a:t>
            </a:r>
          </a:p>
          <a:p>
            <a:pPr lvl="3"/>
            <a:r>
              <a:rPr lang="en-US" sz="1200" dirty="0"/>
              <a:t>IATTC</a:t>
            </a:r>
          </a:p>
          <a:p>
            <a:pPr lvl="3"/>
            <a:r>
              <a:rPr lang="en-US" sz="1200" dirty="0"/>
              <a:t>National Observer programs</a:t>
            </a:r>
          </a:p>
          <a:p>
            <a:pPr lvl="2"/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78" y="777551"/>
            <a:ext cx="1517822" cy="89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20F9BB-2364-4CDF-B325-43C096DCC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971" y="777551"/>
            <a:ext cx="1355429" cy="9144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4EA7D00-0921-4A38-AA31-98F16BCBE2CE}"/>
              </a:ext>
            </a:extLst>
          </p:cNvPr>
          <p:cNvSpPr txBox="1">
            <a:spLocks/>
          </p:cNvSpPr>
          <p:nvPr/>
        </p:nvSpPr>
        <p:spPr>
          <a:xfrm>
            <a:off x="2895600" y="1703616"/>
            <a:ext cx="3200400" cy="2868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       </a:t>
            </a:r>
            <a:r>
              <a:rPr lang="en-US" sz="1600" i="1" dirty="0"/>
              <a:t>Industrial longline</a:t>
            </a:r>
          </a:p>
          <a:p>
            <a:pPr lvl="1"/>
            <a:r>
              <a:rPr lang="en-US" sz="1600" dirty="0"/>
              <a:t>Data sources</a:t>
            </a:r>
          </a:p>
          <a:p>
            <a:pPr lvl="2"/>
            <a:r>
              <a:rPr lang="en-US" sz="1200" dirty="0"/>
              <a:t>Country submissions</a:t>
            </a:r>
          </a:p>
          <a:p>
            <a:pPr lvl="3"/>
            <a:r>
              <a:rPr lang="en-US" sz="1200" dirty="0"/>
              <a:t>EPO aggregated catch and effort</a:t>
            </a:r>
          </a:p>
          <a:p>
            <a:pPr lvl="3"/>
            <a:r>
              <a:rPr lang="en-US" sz="1200" dirty="0"/>
              <a:t>C&amp;E year/month/5x5° cell</a:t>
            </a:r>
          </a:p>
          <a:p>
            <a:pPr lvl="2"/>
            <a:r>
              <a:rPr lang="en-US" sz="1200" dirty="0"/>
              <a:t>LL observer program</a:t>
            </a:r>
          </a:p>
          <a:p>
            <a:pPr lvl="3"/>
            <a:r>
              <a:rPr lang="en-US" sz="1200" dirty="0"/>
              <a:t>Established 2014</a:t>
            </a:r>
          </a:p>
          <a:p>
            <a:pPr lvl="3"/>
            <a:r>
              <a:rPr lang="en-US" sz="1200" dirty="0"/>
              <a:t>5% coverage goal</a:t>
            </a:r>
          </a:p>
          <a:p>
            <a:pPr lvl="2"/>
            <a:r>
              <a:rPr lang="en-US" sz="1200" dirty="0"/>
              <a:t>Transshipment observer program</a:t>
            </a:r>
          </a:p>
          <a:p>
            <a:pPr lvl="3"/>
            <a:r>
              <a:rPr lang="en-US" sz="1200" dirty="0"/>
              <a:t>EPO high seas transshipments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A354415-C3BC-4EC8-A952-B8BD5ABD7DE8}"/>
              </a:ext>
            </a:extLst>
          </p:cNvPr>
          <p:cNvSpPr txBox="1">
            <a:spLocks/>
          </p:cNvSpPr>
          <p:nvPr/>
        </p:nvSpPr>
        <p:spPr>
          <a:xfrm>
            <a:off x="5791200" y="1676400"/>
            <a:ext cx="3200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sz="1600" i="1" dirty="0"/>
              <a:t>	Bait boat</a:t>
            </a:r>
          </a:p>
          <a:p>
            <a:pPr lvl="1"/>
            <a:r>
              <a:rPr lang="en-US" sz="1600" dirty="0"/>
              <a:t>Data sources</a:t>
            </a:r>
          </a:p>
          <a:p>
            <a:pPr lvl="2"/>
            <a:r>
              <a:rPr lang="en-US" sz="1200" dirty="0"/>
              <a:t>Fishing vessel logbooks (1931 &gt;)</a:t>
            </a:r>
          </a:p>
          <a:p>
            <a:pPr lvl="2"/>
            <a:r>
              <a:rPr lang="en-US" sz="1200" dirty="0"/>
              <a:t>Cannery unloading data (1958 &gt;)</a:t>
            </a:r>
          </a:p>
          <a:p>
            <a:pPr lvl="2"/>
            <a:r>
              <a:rPr lang="en-US" sz="1200" dirty="0"/>
              <a:t>Field office tuna sampling (1970 &gt;)</a:t>
            </a:r>
          </a:p>
          <a:p>
            <a:pPr lvl="2"/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63365-D542-4221-A23F-876B7647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733800"/>
            <a:ext cx="1422402" cy="914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C1D9139-37B9-433B-80A6-0ABF0DE92C4C}"/>
              </a:ext>
            </a:extLst>
          </p:cNvPr>
          <p:cNvSpPr txBox="1">
            <a:spLocks/>
          </p:cNvSpPr>
          <p:nvPr/>
        </p:nvSpPr>
        <p:spPr>
          <a:xfrm>
            <a:off x="5791200" y="4648200"/>
            <a:ext cx="2743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sz="1600" i="1" dirty="0"/>
              <a:t>	Artisanal gear</a:t>
            </a:r>
          </a:p>
          <a:p>
            <a:pPr lvl="1"/>
            <a:r>
              <a:rPr lang="en-US" sz="1600" dirty="0"/>
              <a:t>Data sources</a:t>
            </a:r>
          </a:p>
          <a:p>
            <a:pPr lvl="2"/>
            <a:r>
              <a:rPr lang="en-US" sz="1200" dirty="0"/>
              <a:t>Collected at national level</a:t>
            </a:r>
          </a:p>
          <a:p>
            <a:pPr lvl="2"/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3E8CD-8D77-437D-805B-4542FA054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433" y="782275"/>
            <a:ext cx="1587167" cy="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722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>
            <a:extLst>
              <a:ext uri="{FF2B5EF4-FFF2-40B4-BE49-F238E27FC236}">
                <a16:creationId xmlns:a16="http://schemas.microsoft.com/office/drawing/2014/main" id="{710B5AC4-88DB-46B6-92A2-3E5956324357}"/>
              </a:ext>
            </a:extLst>
          </p:cNvPr>
          <p:cNvSpPr/>
          <p:nvPr/>
        </p:nvSpPr>
        <p:spPr>
          <a:xfrm>
            <a:off x="5706704" y="2890716"/>
            <a:ext cx="3395747" cy="1466010"/>
          </a:xfrm>
          <a:prstGeom prst="ellipse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5573D30F-772A-4EAE-BA09-3045DCA2B46C}"/>
              </a:ext>
            </a:extLst>
          </p:cNvPr>
          <p:cNvSpPr txBox="1">
            <a:spLocks/>
          </p:cNvSpPr>
          <p:nvPr/>
        </p:nvSpPr>
        <p:spPr>
          <a:xfrm>
            <a:off x="1589355" y="832266"/>
            <a:ext cx="1132122" cy="651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IATTC</a:t>
            </a:r>
          </a:p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Observer data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Line 84"/>
          <p:cNvSpPr>
            <a:spLocks noChangeShapeType="1"/>
          </p:cNvSpPr>
          <p:nvPr/>
        </p:nvSpPr>
        <p:spPr bwMode="auto">
          <a:xfrm flipH="1">
            <a:off x="986704" y="1589679"/>
            <a:ext cx="3895" cy="1054103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FD074-8CF2-4ED5-88F9-0860D886D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087" y="4822845"/>
            <a:ext cx="949070" cy="312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D52D60-50F6-47A5-AD35-94FD085AD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604" y="4546629"/>
            <a:ext cx="1116329" cy="318107"/>
          </a:xfrm>
          <a:prstGeom prst="rect">
            <a:avLst/>
          </a:prstGeom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58168"/>
            <a:ext cx="2295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Line 84"/>
          <p:cNvSpPr>
            <a:spLocks noChangeShapeType="1"/>
          </p:cNvSpPr>
          <p:nvPr/>
        </p:nvSpPr>
        <p:spPr bwMode="auto">
          <a:xfrm>
            <a:off x="6543116" y="5351865"/>
            <a:ext cx="1180388" cy="67363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03749" y="1932204"/>
            <a:ext cx="2286000" cy="6858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6400" y="1102789"/>
            <a:ext cx="3200400" cy="1219200"/>
          </a:xfrm>
          <a:prstGeom prst="ellipse">
            <a:avLst/>
          </a:prstGeom>
          <a:solidFill>
            <a:schemeClr val="accent3">
              <a:lumMod val="75000"/>
              <a:alpha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949" y="76200"/>
            <a:ext cx="3448052" cy="609599"/>
          </a:xfrm>
        </p:spPr>
        <p:txBody>
          <a:bodyPr>
            <a:normAutofit/>
          </a:bodyPr>
          <a:lstStyle/>
          <a:p>
            <a:r>
              <a:rPr lang="en-US" dirty="0"/>
              <a:t>Data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000" y="211247"/>
            <a:ext cx="1675308" cy="6096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sz="1500" i="1" dirty="0"/>
              <a:t>Purse seine</a:t>
            </a:r>
          </a:p>
          <a:p>
            <a:pPr lvl="1">
              <a:spcBef>
                <a:spcPts val="0"/>
              </a:spcBef>
              <a:buNone/>
            </a:pPr>
            <a:r>
              <a:rPr lang="en-US" sz="1500" i="1" dirty="0"/>
              <a:t>Observer data</a:t>
            </a:r>
          </a:p>
          <a:p>
            <a:pPr lvl="1"/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-57505" y="2581240"/>
            <a:ext cx="2209800" cy="492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National observer program data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ine 83"/>
          <p:cNvSpPr>
            <a:spLocks noChangeShapeType="1"/>
          </p:cNvSpPr>
          <p:nvPr/>
        </p:nvSpPr>
        <p:spPr bwMode="auto">
          <a:xfrm>
            <a:off x="4894396" y="955027"/>
            <a:ext cx="1391608" cy="40772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239000" y="1347932"/>
            <a:ext cx="1447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Cannery data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674994" y="1338292"/>
            <a:ext cx="127373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Fishing logs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286004" y="1798366"/>
            <a:ext cx="1676400" cy="399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Length frequency</a:t>
            </a: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081" y="732429"/>
            <a:ext cx="1379838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2" name="Line 83"/>
          <p:cNvSpPr>
            <a:spLocks noChangeShapeType="1"/>
          </p:cNvSpPr>
          <p:nvPr/>
        </p:nvSpPr>
        <p:spPr bwMode="auto">
          <a:xfrm flipV="1">
            <a:off x="1738728" y="985304"/>
            <a:ext cx="844000" cy="93701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799998" y="1683015"/>
            <a:ext cx="1897376" cy="294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Observer data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Line 84"/>
          <p:cNvSpPr>
            <a:spLocks noChangeShapeType="1"/>
          </p:cNvSpPr>
          <p:nvPr/>
        </p:nvSpPr>
        <p:spPr bwMode="auto">
          <a:xfrm flipH="1">
            <a:off x="3571207" y="2643782"/>
            <a:ext cx="0" cy="392484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4800600" y="2607719"/>
            <a:ext cx="990600" cy="592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Excel</a:t>
            </a:r>
          </a:p>
          <a:p>
            <a:pPr marL="341313" lvl="1" indent="-225425"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text files</a:t>
            </a: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Word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638074" y="2106106"/>
            <a:ext cx="990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data sheets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Line 84"/>
          <p:cNvSpPr>
            <a:spLocks noChangeShapeType="1"/>
          </p:cNvSpPr>
          <p:nvPr/>
        </p:nvSpPr>
        <p:spPr bwMode="auto">
          <a:xfrm flipH="1">
            <a:off x="4216211" y="3036266"/>
            <a:ext cx="845490" cy="446354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435626" y="2092693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1313" marR="0" lvl="1" indent="-22542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Preliminary</a:t>
            </a: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summary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Line 84"/>
          <p:cNvSpPr>
            <a:spLocks noChangeShapeType="1"/>
          </p:cNvSpPr>
          <p:nvPr/>
        </p:nvSpPr>
        <p:spPr bwMode="auto">
          <a:xfrm>
            <a:off x="3571207" y="4367975"/>
            <a:ext cx="0" cy="454851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84"/>
          <p:cNvSpPr>
            <a:spLocks noChangeShapeType="1"/>
          </p:cNvSpPr>
          <p:nvPr/>
        </p:nvSpPr>
        <p:spPr bwMode="auto">
          <a:xfrm flipV="1">
            <a:off x="3847087" y="5346367"/>
            <a:ext cx="2258239" cy="408148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4588" y="4971726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Subtitle 2"/>
          <p:cNvSpPr txBox="1">
            <a:spLocks/>
          </p:cNvSpPr>
          <p:nvPr/>
        </p:nvSpPr>
        <p:spPr>
          <a:xfrm>
            <a:off x="303670" y="4460656"/>
            <a:ext cx="1296530" cy="263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 entry / edit</a:t>
            </a:r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876" y="5486400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Arc 61"/>
          <p:cNvSpPr/>
          <p:nvPr/>
        </p:nvSpPr>
        <p:spPr>
          <a:xfrm rot="10800000">
            <a:off x="3014976" y="5203301"/>
            <a:ext cx="533400" cy="445944"/>
          </a:xfrm>
          <a:prstGeom prst="arc">
            <a:avLst>
              <a:gd name="adj1" fmla="val 16200000"/>
              <a:gd name="adj2" fmla="val 5406300"/>
            </a:avLst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3624576" y="5203301"/>
            <a:ext cx="533400" cy="445944"/>
          </a:xfrm>
          <a:prstGeom prst="arc">
            <a:avLst>
              <a:gd name="adj1" fmla="val 16200000"/>
              <a:gd name="adj2" fmla="val 5406300"/>
            </a:avLst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870940"/>
              </p:ext>
            </p:extLst>
          </p:nvPr>
        </p:nvGraphicFramePr>
        <p:xfrm>
          <a:off x="7522388" y="5059246"/>
          <a:ext cx="685800" cy="57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Visio" r:id="rId9" imgW="946023" imgH="698373" progId="Visio.Drawing.11">
                  <p:embed/>
                </p:oleObj>
              </mc:Choice>
              <mc:Fallback>
                <p:oleObj name="Visio" r:id="rId9" imgW="946023" imgH="698373" progId="Visio.Drawing.11">
                  <p:embed/>
                  <p:pic>
                    <p:nvPicPr>
                      <p:cNvPr id="6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88" y="5059246"/>
                        <a:ext cx="685800" cy="574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17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84"/>
          <p:cNvSpPr>
            <a:spLocks noChangeShapeType="1"/>
          </p:cNvSpPr>
          <p:nvPr/>
        </p:nvSpPr>
        <p:spPr bwMode="auto">
          <a:xfrm>
            <a:off x="6486162" y="5438452"/>
            <a:ext cx="449031" cy="52664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06320"/>
              </p:ext>
            </p:extLst>
          </p:nvPr>
        </p:nvGraphicFramePr>
        <p:xfrm>
          <a:off x="7684554" y="5796446"/>
          <a:ext cx="467641" cy="67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Visio" r:id="rId11" imgW="657225" imgH="840105" progId="Visio.Drawing.11">
                  <p:embed/>
                </p:oleObj>
              </mc:Choice>
              <mc:Fallback>
                <p:oleObj name="Visio" r:id="rId11" imgW="657225" imgH="840105" progId="Visio.Drawing.11">
                  <p:embed/>
                  <p:pic>
                    <p:nvPicPr>
                      <p:cNvPr id="67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554" y="5796446"/>
                        <a:ext cx="467641" cy="67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17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669720"/>
              </p:ext>
            </p:extLst>
          </p:nvPr>
        </p:nvGraphicFramePr>
        <p:xfrm>
          <a:off x="6833337" y="5965101"/>
          <a:ext cx="533400" cy="60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Visio" r:id="rId13" imgW="723519" imgH="723519" progId="Visio.Drawing.11">
                  <p:embed/>
                </p:oleObj>
              </mc:Choice>
              <mc:Fallback>
                <p:oleObj name="Visio" r:id="rId13" imgW="723519" imgH="723519" progId="Visio.Drawing.11">
                  <p:embed/>
                  <p:pic>
                    <p:nvPicPr>
                      <p:cNvPr id="68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337" y="5965101"/>
                        <a:ext cx="533400" cy="60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17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66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Line 83"/>
          <p:cNvSpPr>
            <a:spLocks noChangeShapeType="1"/>
          </p:cNvSpPr>
          <p:nvPr/>
        </p:nvSpPr>
        <p:spPr bwMode="auto">
          <a:xfrm>
            <a:off x="6563801" y="5240140"/>
            <a:ext cx="958587" cy="198311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6105455" y="797989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Catch/effort data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6781800" y="3825302"/>
            <a:ext cx="1849695" cy="549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Yearly summarized data submissions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65129" y="3007860"/>
            <a:ext cx="1239906" cy="1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Subtitle 2">
            <a:extLst>
              <a:ext uri="{FF2B5EF4-FFF2-40B4-BE49-F238E27FC236}">
                <a16:creationId xmlns:a16="http://schemas.microsoft.com/office/drawing/2014/main" id="{375ACFC8-FF25-44EC-940D-62163F178074}"/>
              </a:ext>
            </a:extLst>
          </p:cNvPr>
          <p:cNvSpPr txBox="1">
            <a:spLocks/>
          </p:cNvSpPr>
          <p:nvPr/>
        </p:nvSpPr>
        <p:spPr>
          <a:xfrm>
            <a:off x="2819400" y="5257800"/>
            <a:ext cx="1434450" cy="300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 entry /  edit</a:t>
            </a:r>
          </a:p>
        </p:txBody>
      </p:sp>
      <p:pic>
        <p:nvPicPr>
          <p:cNvPr id="80" name="Picture 10">
            <a:extLst>
              <a:ext uri="{FF2B5EF4-FFF2-40B4-BE49-F238E27FC236}">
                <a16:creationId xmlns:a16="http://schemas.microsoft.com/office/drawing/2014/main" id="{0A6287FA-5BB6-4884-96E1-2DE778D65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715" y="4682061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Subtitle 2">
            <a:extLst>
              <a:ext uri="{FF2B5EF4-FFF2-40B4-BE49-F238E27FC236}">
                <a16:creationId xmlns:a16="http://schemas.microsoft.com/office/drawing/2014/main" id="{53BEC5F7-6A9A-422B-B212-3AD803DE0C3E}"/>
              </a:ext>
            </a:extLst>
          </p:cNvPr>
          <p:cNvSpPr txBox="1">
            <a:spLocks/>
          </p:cNvSpPr>
          <p:nvPr/>
        </p:nvSpPr>
        <p:spPr>
          <a:xfrm>
            <a:off x="6324600" y="1968792"/>
            <a:ext cx="1676400" cy="429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sampling</a:t>
            </a:r>
          </a:p>
          <a:p>
            <a:pPr marL="58738" lvl="1" indent="-174625">
              <a:buFont typeface="Calibri" pitchFamily="34" charset="0"/>
              <a:buChar char="•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1BBF4C5-98E3-47BD-B79C-781D0944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71" y="4114197"/>
            <a:ext cx="949070" cy="312797"/>
          </a:xfrm>
          <a:prstGeom prst="rect">
            <a:avLst/>
          </a:prstGeom>
        </p:spPr>
      </p:pic>
      <p:sp>
        <p:nvSpPr>
          <p:cNvPr id="84" name="Arc 83">
            <a:extLst>
              <a:ext uri="{FF2B5EF4-FFF2-40B4-BE49-F238E27FC236}">
                <a16:creationId xmlns:a16="http://schemas.microsoft.com/office/drawing/2014/main" id="{A1B282CA-339E-4E7E-ADDD-CEAFAC193FAE}"/>
              </a:ext>
            </a:extLst>
          </p:cNvPr>
          <p:cNvSpPr/>
          <p:nvPr/>
        </p:nvSpPr>
        <p:spPr>
          <a:xfrm rot="5565513" flipH="1">
            <a:off x="2045339" y="2402305"/>
            <a:ext cx="3293919" cy="5200448"/>
          </a:xfrm>
          <a:prstGeom prst="arc">
            <a:avLst>
              <a:gd name="adj1" fmla="val 5807949"/>
              <a:gd name="adj2" fmla="val 15757996"/>
            </a:avLst>
          </a:prstGeom>
          <a:ln w="53975">
            <a:solidFill>
              <a:schemeClr val="accent6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32280" y="4805143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</a:rPr>
              <a:t>Permanent database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34FFFF1-400F-4794-8F81-EA5AAADACEE8}"/>
              </a:ext>
            </a:extLst>
          </p:cNvPr>
          <p:cNvSpPr txBox="1"/>
          <p:nvPr/>
        </p:nvSpPr>
        <p:spPr>
          <a:xfrm>
            <a:off x="2961182" y="587372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002060"/>
                </a:solidFill>
              </a:rPr>
              <a:t>Temporary database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DEBCD471-2BDB-497C-8482-1426013091B5}"/>
              </a:ext>
            </a:extLst>
          </p:cNvPr>
          <p:cNvSpPr txBox="1">
            <a:spLocks/>
          </p:cNvSpPr>
          <p:nvPr/>
        </p:nvSpPr>
        <p:spPr>
          <a:xfrm>
            <a:off x="2042761" y="2958382"/>
            <a:ext cx="1503988" cy="425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IATTC Headquarters</a:t>
            </a:r>
          </a:p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San Diego, CA  USA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6C1BA61-63D5-41FA-81E0-3BE3E22875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461" y="5163255"/>
            <a:ext cx="693831" cy="308370"/>
          </a:xfrm>
          <a:prstGeom prst="rect">
            <a:avLst/>
          </a:prstGeom>
        </p:spPr>
      </p:pic>
      <p:sp>
        <p:nvSpPr>
          <p:cNvPr id="56" name="Line 84">
            <a:extLst>
              <a:ext uri="{FF2B5EF4-FFF2-40B4-BE49-F238E27FC236}">
                <a16:creationId xmlns:a16="http://schemas.microsoft.com/office/drawing/2014/main" id="{C76E47CC-B9DD-4A47-9607-119415D3D7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356777"/>
            <a:ext cx="904314" cy="459123"/>
          </a:xfrm>
          <a:prstGeom prst="lin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84">
            <a:extLst>
              <a:ext uri="{FF2B5EF4-FFF2-40B4-BE49-F238E27FC236}">
                <a16:creationId xmlns:a16="http://schemas.microsoft.com/office/drawing/2014/main" id="{87BD1059-DD68-43A4-9CA0-483F247EFE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4930" y="4212189"/>
            <a:ext cx="1069623" cy="827788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8338E6E8-8319-41B0-BFDA-89CB72C7A229}"/>
              </a:ext>
            </a:extLst>
          </p:cNvPr>
          <p:cNvSpPr txBox="1">
            <a:spLocks/>
          </p:cNvSpPr>
          <p:nvPr/>
        </p:nvSpPr>
        <p:spPr>
          <a:xfrm>
            <a:off x="3022390" y="1139191"/>
            <a:ext cx="1028470" cy="243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1313" marR="0" lvl="1" indent="-2254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Field offices</a:t>
            </a:r>
          </a:p>
        </p:txBody>
      </p:sp>
      <p:sp>
        <p:nvSpPr>
          <p:cNvPr id="59" name="Line 84">
            <a:extLst>
              <a:ext uri="{FF2B5EF4-FFF2-40B4-BE49-F238E27FC236}">
                <a16:creationId xmlns:a16="http://schemas.microsoft.com/office/drawing/2014/main" id="{A64C6499-C4F1-413B-85F3-E4ABE991D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1190" y="3011043"/>
            <a:ext cx="3895" cy="1054103"/>
          </a:xfrm>
          <a:prstGeom prst="line">
            <a:avLst/>
          </a:prstGeom>
          <a:noFill/>
          <a:ln w="57150">
            <a:solidFill>
              <a:schemeClr val="accent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E821BF4-C71B-477B-A8BE-87F32268A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6411" y="6092237"/>
            <a:ext cx="1116329" cy="318107"/>
          </a:xfrm>
          <a:prstGeom prst="rect">
            <a:avLst/>
          </a:prstGeom>
        </p:spPr>
      </p:pic>
      <p:sp>
        <p:nvSpPr>
          <p:cNvPr id="71" name="Line 84">
            <a:extLst>
              <a:ext uri="{FF2B5EF4-FFF2-40B4-BE49-F238E27FC236}">
                <a16:creationId xmlns:a16="http://schemas.microsoft.com/office/drawing/2014/main" id="{0A269F1F-5073-4AAA-8C53-72E5FEA74C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1207" y="1338292"/>
            <a:ext cx="0" cy="392484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06BB44A2-976B-4512-A18F-D7229243561E}"/>
              </a:ext>
            </a:extLst>
          </p:cNvPr>
          <p:cNvSpPr txBox="1">
            <a:spLocks/>
          </p:cNvSpPr>
          <p:nvPr/>
        </p:nvSpPr>
        <p:spPr>
          <a:xfrm>
            <a:off x="7371859" y="2402738"/>
            <a:ext cx="1619741" cy="331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Industrial longline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" name="Line 84">
            <a:extLst>
              <a:ext uri="{FF2B5EF4-FFF2-40B4-BE49-F238E27FC236}">
                <a16:creationId xmlns:a16="http://schemas.microsoft.com/office/drawing/2014/main" id="{C4D94B61-D3F2-4E0C-A5BE-03A1C70221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9481" y="3604846"/>
            <a:ext cx="2382422" cy="1635294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4">
            <a:extLst>
              <a:ext uri="{FF2B5EF4-FFF2-40B4-BE49-F238E27FC236}">
                <a16:creationId xmlns:a16="http://schemas.microsoft.com/office/drawing/2014/main" id="{FF372245-DA96-4CF4-A635-8C292E169E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7088" y="5178782"/>
            <a:ext cx="2227500" cy="388293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6BC6A90-7712-4BA9-9151-C4298CF8BB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1374" y="2607719"/>
            <a:ext cx="1355429" cy="914400"/>
          </a:xfrm>
          <a:prstGeom prst="rect">
            <a:avLst/>
          </a:prstGeom>
        </p:spPr>
      </p:pic>
      <p:sp>
        <p:nvSpPr>
          <p:cNvPr id="73" name="Subtitle 2">
            <a:extLst>
              <a:ext uri="{FF2B5EF4-FFF2-40B4-BE49-F238E27FC236}">
                <a16:creationId xmlns:a16="http://schemas.microsoft.com/office/drawing/2014/main" id="{3388A71B-5140-48A4-831D-15DB3F7AFCFA}"/>
              </a:ext>
            </a:extLst>
          </p:cNvPr>
          <p:cNvSpPr txBox="1">
            <a:spLocks/>
          </p:cNvSpPr>
          <p:nvPr/>
        </p:nvSpPr>
        <p:spPr>
          <a:xfrm>
            <a:off x="5827381" y="3177820"/>
            <a:ext cx="2421708" cy="447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High-seas transshipment observer program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1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2260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Harmonization of reference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7772400" cy="2133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/>
              <a:t>Purse seine observer data</a:t>
            </a:r>
          </a:p>
          <a:p>
            <a:pPr lvl="2"/>
            <a:r>
              <a:rPr lang="en-US" sz="1800" dirty="0"/>
              <a:t>High resolution</a:t>
            </a:r>
          </a:p>
          <a:p>
            <a:pPr lvl="3"/>
            <a:r>
              <a:rPr lang="en-US" sz="1800" dirty="0"/>
              <a:t>Continuous monitoring of vessel activity: search, run, drift, sets</a:t>
            </a:r>
          </a:p>
          <a:p>
            <a:pPr lvl="3"/>
            <a:r>
              <a:rPr lang="en-US" sz="1800" dirty="0"/>
              <a:t>Position every 2 hours</a:t>
            </a:r>
          </a:p>
          <a:p>
            <a:pPr lvl="3"/>
            <a:r>
              <a:rPr lang="en-US" sz="1800" dirty="0"/>
              <a:t>Detailed catch and bycatch data</a:t>
            </a:r>
          </a:p>
          <a:p>
            <a:pPr lvl="3"/>
            <a:r>
              <a:rPr lang="en-US" sz="1800" dirty="0"/>
              <a:t>Flexibility in reporting – data may be grouped as needed</a:t>
            </a:r>
          </a:p>
          <a:p>
            <a:pPr lvl="2"/>
            <a:endParaRPr lang="en-US" sz="1800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61740-07BA-4280-B3F4-77C184930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90800"/>
            <a:ext cx="4900154" cy="3790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4D5302-95DF-47BF-BABF-D6A2A87B3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9130">
            <a:off x="4829656" y="2705099"/>
            <a:ext cx="2304339" cy="29924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A82424-F257-4B35-BDD1-1A71798FC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4818">
            <a:off x="6557471" y="1553597"/>
            <a:ext cx="2072888" cy="29924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1170F2-C3A4-4980-A60F-0E8756D00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18" y="3733800"/>
            <a:ext cx="2271557" cy="29924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376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Harmonization of reference data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4EA7D00-0921-4A38-AA31-98F16BCBE2CE}"/>
              </a:ext>
            </a:extLst>
          </p:cNvPr>
          <p:cNvSpPr txBox="1">
            <a:spLocks/>
          </p:cNvSpPr>
          <p:nvPr/>
        </p:nvSpPr>
        <p:spPr>
          <a:xfrm>
            <a:off x="228600" y="914400"/>
            <a:ext cx="383005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sz="2400" dirty="0"/>
              <a:t>Industrial longline data</a:t>
            </a:r>
          </a:p>
          <a:p>
            <a:pPr lvl="2">
              <a:lnSpc>
                <a:spcPct val="110000"/>
              </a:lnSpc>
            </a:pPr>
            <a:r>
              <a:rPr lang="en-US" sz="1800" dirty="0"/>
              <a:t>Country submissions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Aggregated catch and effort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C&amp;E year/month/5x5° cell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No. individuals, weight, both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Effort as number of hooks</a:t>
            </a:r>
          </a:p>
          <a:p>
            <a:pPr lvl="2">
              <a:lnSpc>
                <a:spcPct val="110000"/>
              </a:lnSpc>
            </a:pPr>
            <a:endParaRPr lang="en-US" sz="1800" dirty="0"/>
          </a:p>
          <a:p>
            <a:pPr lvl="2">
              <a:lnSpc>
                <a:spcPct val="110000"/>
              </a:lnSpc>
            </a:pPr>
            <a:r>
              <a:rPr lang="en-US" sz="1800" dirty="0"/>
              <a:t>Size measurements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Length, weight, both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Varying cell size aggregation</a:t>
            </a:r>
          </a:p>
          <a:p>
            <a:pPr lvl="4">
              <a:lnSpc>
                <a:spcPct val="110000"/>
              </a:lnSpc>
            </a:pPr>
            <a:r>
              <a:rPr lang="en-US" sz="1800" dirty="0"/>
              <a:t>1x1°, 5x5° and 5x10°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Varying time aggregation</a:t>
            </a:r>
          </a:p>
          <a:p>
            <a:pPr lvl="4">
              <a:lnSpc>
                <a:spcPct val="110000"/>
              </a:lnSpc>
            </a:pPr>
            <a:r>
              <a:rPr lang="en-US" sz="1800" dirty="0"/>
              <a:t>Month and quarter</a:t>
            </a:r>
          </a:p>
          <a:p>
            <a:pPr lvl="3">
              <a:lnSpc>
                <a:spcPct val="110000"/>
              </a:lnSpc>
            </a:pPr>
            <a:r>
              <a:rPr lang="en-US" sz="1800" dirty="0"/>
              <a:t>Varying bin size</a:t>
            </a:r>
          </a:p>
          <a:p>
            <a:pPr lvl="4">
              <a:lnSpc>
                <a:spcPct val="110000"/>
              </a:lnSpc>
            </a:pPr>
            <a:r>
              <a:rPr lang="en-US" sz="1800" dirty="0"/>
              <a:t>1, 2 and 5 cm/kg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32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0CE7DC-4C0C-4285-82F8-576A7B144F15}"/>
              </a:ext>
            </a:extLst>
          </p:cNvPr>
          <p:cNvSpPr txBox="1">
            <a:spLocks/>
          </p:cNvSpPr>
          <p:nvPr/>
        </p:nvSpPr>
        <p:spPr>
          <a:xfrm>
            <a:off x="4058652" y="2971800"/>
            <a:ext cx="4953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Transshipment observer program</a:t>
            </a:r>
          </a:p>
          <a:p>
            <a:pPr lvl="2"/>
            <a:r>
              <a:rPr lang="en-US" sz="1800" dirty="0"/>
              <a:t>Established 2009</a:t>
            </a:r>
          </a:p>
          <a:p>
            <a:pPr lvl="2"/>
            <a:r>
              <a:rPr lang="en-US" sz="1800" dirty="0"/>
              <a:t>Covers high-seas transshipments in the EPO</a:t>
            </a:r>
          </a:p>
          <a:p>
            <a:pPr lvl="2"/>
            <a:r>
              <a:rPr lang="en-US" sz="1800" dirty="0"/>
              <a:t>Transshipment declaration data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endParaRPr lang="en-US" sz="32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BC08AE-5F91-4066-862B-5537BDFC76D1}"/>
              </a:ext>
            </a:extLst>
          </p:cNvPr>
          <p:cNvSpPr txBox="1">
            <a:spLocks/>
          </p:cNvSpPr>
          <p:nvPr/>
        </p:nvSpPr>
        <p:spPr>
          <a:xfrm>
            <a:off x="4058652" y="922421"/>
            <a:ext cx="5009147" cy="204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Industrial longline observer data</a:t>
            </a:r>
          </a:p>
          <a:p>
            <a:pPr lvl="2"/>
            <a:r>
              <a:rPr lang="en-US" sz="1800" dirty="0"/>
              <a:t>LL observer program</a:t>
            </a:r>
          </a:p>
          <a:p>
            <a:pPr lvl="3"/>
            <a:r>
              <a:rPr lang="en-US" sz="1800" dirty="0"/>
              <a:t>Established 2013 – IATTC Resolution C-11-08</a:t>
            </a:r>
          </a:p>
          <a:p>
            <a:pPr lvl="3"/>
            <a:r>
              <a:rPr lang="en-US" sz="1800" dirty="0"/>
              <a:t>5% coverage goal</a:t>
            </a:r>
          </a:p>
          <a:p>
            <a:pPr lvl="2"/>
            <a:r>
              <a:rPr lang="en-US" sz="1800" dirty="0"/>
              <a:t>To date IATTC receives summarized reports from most countries</a:t>
            </a:r>
          </a:p>
          <a:p>
            <a:pPr lvl="2"/>
            <a:endParaRPr lang="en-US" sz="1800" dirty="0"/>
          </a:p>
          <a:p>
            <a:pPr lvl="1"/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DF77D-877A-4BAD-AA28-56DAF518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2743200" cy="20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768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Harmonization of reference data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D0CE7DC-4C0C-4285-82F8-576A7B144F15}"/>
              </a:ext>
            </a:extLst>
          </p:cNvPr>
          <p:cNvSpPr txBox="1">
            <a:spLocks/>
          </p:cNvSpPr>
          <p:nvPr/>
        </p:nvSpPr>
        <p:spPr>
          <a:xfrm>
            <a:off x="228600" y="934453"/>
            <a:ext cx="4343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2000" i="1" kern="120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1313" indent="-2254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74625" algn="l" defTabSz="914400" rtl="0" eaLnBrk="1" latinLnBrk="0" hangingPunct="1">
              <a:spcBef>
                <a:spcPts val="0"/>
              </a:spcBef>
              <a:buFont typeface="Calibri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1825" indent="-107950" algn="l" defTabSz="9144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98513" indent="-11588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Artisanal gear</a:t>
            </a:r>
          </a:p>
          <a:p>
            <a:pPr lvl="2"/>
            <a:r>
              <a:rPr lang="en-US" sz="1800" dirty="0"/>
              <a:t>Small longline skiffs</a:t>
            </a:r>
          </a:p>
          <a:p>
            <a:pPr lvl="2"/>
            <a:r>
              <a:rPr lang="en-US" sz="1800" dirty="0"/>
              <a:t>Limited data collected</a:t>
            </a:r>
          </a:p>
          <a:p>
            <a:pPr lvl="3"/>
            <a:r>
              <a:rPr lang="en-US" sz="1800" dirty="0"/>
              <a:t>Known to catch small % of EPO tuna</a:t>
            </a:r>
          </a:p>
          <a:p>
            <a:pPr lvl="3"/>
            <a:r>
              <a:rPr lang="en-US" sz="1800" dirty="0"/>
              <a:t>Substantial catch of sharks, billfish, large fish (dorado, etc.)</a:t>
            </a:r>
          </a:p>
          <a:p>
            <a:pPr lvl="2"/>
            <a:r>
              <a:rPr lang="en-US" sz="1800" dirty="0"/>
              <a:t>IATTC collaboration with countries</a:t>
            </a:r>
          </a:p>
          <a:p>
            <a:pPr lvl="3"/>
            <a:r>
              <a:rPr lang="en-US" sz="1800" dirty="0"/>
              <a:t>Shark landings</a:t>
            </a:r>
          </a:p>
          <a:p>
            <a:pPr lvl="2"/>
            <a:endParaRPr lang="en-US" sz="1800" dirty="0"/>
          </a:p>
          <a:p>
            <a:pPr lvl="1"/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9B8BCB-D16C-4B9D-A76B-C0D4FB4B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2938">
            <a:off x="4646782" y="974771"/>
            <a:ext cx="2604259" cy="1934427"/>
          </a:xfrm>
          <a:prstGeom prst="rect">
            <a:avLst/>
          </a:prstGeom>
          <a:effectLst>
            <a:outerShdw blurRad="50800" dist="38100" dir="13500000" sx="101000" sy="101000" algn="br" rotWithShape="0">
              <a:schemeClr val="accent2">
                <a:lumMod val="50000"/>
                <a:alpha val="40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FC06B-F88E-49A0-8CA1-CE7F588E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7479">
            <a:off x="3997380" y="4124875"/>
            <a:ext cx="2924394" cy="2157553"/>
          </a:xfrm>
          <a:prstGeom prst="rect">
            <a:avLst/>
          </a:prstGeom>
          <a:effectLst>
            <a:outerShdw blurRad="50800" dist="38100" dir="13500000" sx="101000" sy="101000" algn="br" rotWithShape="0">
              <a:schemeClr val="accent2">
                <a:lumMod val="50000"/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04E17-E23F-4B90-BA27-63C683DE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4994">
            <a:off x="6659443" y="2436491"/>
            <a:ext cx="2138403" cy="2666061"/>
          </a:xfrm>
          <a:prstGeom prst="rect">
            <a:avLst/>
          </a:prstGeom>
          <a:effectLst>
            <a:outerShdw blurRad="50800" dist="38100" dir="13500000" sx="101000" sy="101000" algn="br" rotWithShape="0">
              <a:schemeClr val="accent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3867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9517</TotalTime>
  <Words>365</Words>
  <Application>Microsoft Office PowerPoint</Application>
  <PresentationFormat>On-screen Show (4:3)</PresentationFormat>
  <Paragraphs>116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Visio</vt:lpstr>
      <vt:lpstr>Inter-American Tropical Tuna Commission</vt:lpstr>
      <vt:lpstr>Inter-American Tropical Tuna Commission</vt:lpstr>
      <vt:lpstr>Inter-American Tropical Tuna Commission</vt:lpstr>
      <vt:lpstr>IATTC  offices</vt:lpstr>
      <vt:lpstr>IATTC data sources</vt:lpstr>
      <vt:lpstr>Data flow</vt:lpstr>
      <vt:lpstr>Harmonization of reference data</vt:lpstr>
      <vt:lpstr>Harmonization of reference data</vt:lpstr>
      <vt:lpstr>Harmonization of reference data</vt:lpstr>
      <vt:lpstr>PowerPoint Presentation</vt:lpstr>
    </vt:vector>
  </TitlesOfParts>
  <Company>IATTC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Vessel Record</dc:title>
  <dc:creator>Nick Vogel</dc:creator>
  <cp:lastModifiedBy>Nick Vogel</cp:lastModifiedBy>
  <cp:revision>153</cp:revision>
  <cp:lastPrinted>2018-03-14T21:33:25Z</cp:lastPrinted>
  <dcterms:created xsi:type="dcterms:W3CDTF">2012-02-16T18:05:09Z</dcterms:created>
  <dcterms:modified xsi:type="dcterms:W3CDTF">2018-03-16T18:52:18Z</dcterms:modified>
</cp:coreProperties>
</file>