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291" r:id="rId4"/>
    <p:sldId id="266" r:id="rId5"/>
    <p:sldId id="267" r:id="rId6"/>
    <p:sldId id="259" r:id="rId7"/>
    <p:sldId id="268" r:id="rId8"/>
    <p:sldId id="292" r:id="rId9"/>
    <p:sldId id="260" r:id="rId10"/>
    <p:sldId id="312" r:id="rId11"/>
    <p:sldId id="313" r:id="rId12"/>
    <p:sldId id="293" r:id="rId13"/>
    <p:sldId id="295" r:id="rId14"/>
    <p:sldId id="296" r:id="rId15"/>
    <p:sldId id="299" r:id="rId16"/>
    <p:sldId id="301" r:id="rId17"/>
    <p:sldId id="302" r:id="rId18"/>
    <p:sldId id="319" r:id="rId19"/>
    <p:sldId id="315" r:id="rId20"/>
    <p:sldId id="316" r:id="rId21"/>
    <p:sldId id="318" r:id="rId22"/>
    <p:sldId id="317" r:id="rId23"/>
    <p:sldId id="320" r:id="rId24"/>
    <p:sldId id="314" r:id="rId25"/>
    <p:sldId id="303" r:id="rId26"/>
    <p:sldId id="304" r:id="rId27"/>
    <p:sldId id="305" r:id="rId28"/>
    <p:sldId id="306" r:id="rId29"/>
    <p:sldId id="307" r:id="rId30"/>
    <p:sldId id="308" r:id="rId31"/>
    <p:sldId id="310" r:id="rId32"/>
    <p:sldId id="311" r:id="rId33"/>
    <p:sldId id="290" r:id="rId34"/>
    <p:sldId id="289" r:id="rId3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2286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4572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6858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9144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11430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13716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16002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18288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58" autoAdjust="0"/>
  </p:normalViewPr>
  <p:slideViewPr>
    <p:cSldViewPr snapToGrid="0">
      <p:cViewPr varScale="1">
        <p:scale>
          <a:sx n="45" d="100"/>
          <a:sy n="45" d="100"/>
        </p:scale>
        <p:origin x="114" y="48"/>
      </p:cViewPr>
      <p:guideLst/>
    </p:cSldViewPr>
  </p:slideViewPr>
  <p:outlineViewPr>
    <p:cViewPr>
      <p:scale>
        <a:sx n="33" d="100"/>
        <a:sy n="33" d="100"/>
      </p:scale>
      <p:origin x="0" y="-1402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4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[Book4]Sheet1!PivotTable3</c:name>
    <c:fmtId val="6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Sheet1!$G$4:$G$5</c:f>
              <c:strCache>
                <c:ptCount val="1"/>
                <c:pt idx="0">
                  <c:v>ART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Sheet1!$F$6:$F$73</c:f>
              <c:strCache>
                <c:ptCount val="67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</c:strCache>
            </c:strRef>
          </c:cat>
          <c:val>
            <c:numRef>
              <c:f>Sheet1!$G$6:$G$73</c:f>
              <c:numCache>
                <c:formatCode>General</c:formatCode>
                <c:ptCount val="67"/>
                <c:pt idx="0">
                  <c:v>50837.961946499563</c:v>
                </c:pt>
                <c:pt idx="1">
                  <c:v>53178.565354671999</c:v>
                </c:pt>
                <c:pt idx="2">
                  <c:v>53117.474048044503</c:v>
                </c:pt>
                <c:pt idx="3">
                  <c:v>52905.707608581695</c:v>
                </c:pt>
                <c:pt idx="4">
                  <c:v>57152.207156472839</c:v>
                </c:pt>
                <c:pt idx="5">
                  <c:v>59879.107056804001</c:v>
                </c:pt>
                <c:pt idx="6">
                  <c:v>65797.578324370086</c:v>
                </c:pt>
                <c:pt idx="7">
                  <c:v>72219.262191981092</c:v>
                </c:pt>
                <c:pt idx="8">
                  <c:v>63076.444274198293</c:v>
                </c:pt>
                <c:pt idx="9">
                  <c:v>66212.831473547005</c:v>
                </c:pt>
                <c:pt idx="10">
                  <c:v>71036.687867209301</c:v>
                </c:pt>
                <c:pt idx="11">
                  <c:v>78041.824482362688</c:v>
                </c:pt>
                <c:pt idx="12">
                  <c:v>85468.045103769298</c:v>
                </c:pt>
                <c:pt idx="13">
                  <c:v>97428.508576214299</c:v>
                </c:pt>
                <c:pt idx="14">
                  <c:v>111808.66454857221</c:v>
                </c:pt>
                <c:pt idx="15">
                  <c:v>118020.5025509932</c:v>
                </c:pt>
                <c:pt idx="16">
                  <c:v>142675.81909291199</c:v>
                </c:pt>
                <c:pt idx="17">
                  <c:v>152059.7756556283</c:v>
                </c:pt>
                <c:pt idx="18">
                  <c:v>156333.90971329942</c:v>
                </c:pt>
                <c:pt idx="19">
                  <c:v>157551.66364976339</c:v>
                </c:pt>
                <c:pt idx="20">
                  <c:v>168512.10877271681</c:v>
                </c:pt>
                <c:pt idx="21">
                  <c:v>168522.94735311519</c:v>
                </c:pt>
                <c:pt idx="22">
                  <c:v>196657.64011699689</c:v>
                </c:pt>
                <c:pt idx="23">
                  <c:v>211465.20453962649</c:v>
                </c:pt>
                <c:pt idx="24">
                  <c:v>217384.56127707282</c:v>
                </c:pt>
                <c:pt idx="25">
                  <c:v>215767.09857905758</c:v>
                </c:pt>
                <c:pt idx="26">
                  <c:v>257768.5844514262</c:v>
                </c:pt>
                <c:pt idx="27">
                  <c:v>275339.96484422713</c:v>
                </c:pt>
                <c:pt idx="28">
                  <c:v>278758.97547384549</c:v>
                </c:pt>
                <c:pt idx="29">
                  <c:v>305627.8039648626</c:v>
                </c:pt>
                <c:pt idx="30">
                  <c:v>303662.26809605159</c:v>
                </c:pt>
                <c:pt idx="31">
                  <c:v>295231.24170922308</c:v>
                </c:pt>
                <c:pt idx="32">
                  <c:v>329199.31527663901</c:v>
                </c:pt>
                <c:pt idx="33">
                  <c:v>304364.32869068848</c:v>
                </c:pt>
                <c:pt idx="34">
                  <c:v>333658.74391693098</c:v>
                </c:pt>
                <c:pt idx="35">
                  <c:v>389017.67219343368</c:v>
                </c:pt>
                <c:pt idx="36">
                  <c:v>399722.22991136578</c:v>
                </c:pt>
                <c:pt idx="37">
                  <c:v>441576.0190589471</c:v>
                </c:pt>
                <c:pt idx="38">
                  <c:v>497225.29824359587</c:v>
                </c:pt>
                <c:pt idx="39">
                  <c:v>508987.89485962328</c:v>
                </c:pt>
                <c:pt idx="40">
                  <c:v>488112.85636856733</c:v>
                </c:pt>
                <c:pt idx="41">
                  <c:v>527780.0056101802</c:v>
                </c:pt>
                <c:pt idx="42">
                  <c:v>567194.04780848918</c:v>
                </c:pt>
                <c:pt idx="43">
                  <c:v>616206.61857398797</c:v>
                </c:pt>
                <c:pt idx="44">
                  <c:v>674143.02009655826</c:v>
                </c:pt>
                <c:pt idx="45">
                  <c:v>750016.61210068408</c:v>
                </c:pt>
                <c:pt idx="46">
                  <c:v>752832.83769135701</c:v>
                </c:pt>
                <c:pt idx="47">
                  <c:v>796695.79101053695</c:v>
                </c:pt>
                <c:pt idx="48">
                  <c:v>823606.08163727901</c:v>
                </c:pt>
                <c:pt idx="49">
                  <c:v>853165.03793579293</c:v>
                </c:pt>
                <c:pt idx="50">
                  <c:v>869634.89848895906</c:v>
                </c:pt>
                <c:pt idx="51">
                  <c:v>830639.63660819107</c:v>
                </c:pt>
                <c:pt idx="52">
                  <c:v>854360.03049097001</c:v>
                </c:pt>
                <c:pt idx="53">
                  <c:v>912596.70607897197</c:v>
                </c:pt>
                <c:pt idx="54">
                  <c:v>956055.94396480103</c:v>
                </c:pt>
                <c:pt idx="55">
                  <c:v>957438.51491815702</c:v>
                </c:pt>
                <c:pt idx="56">
                  <c:v>985549.22954841994</c:v>
                </c:pt>
                <c:pt idx="57">
                  <c:v>1012523.7129117446</c:v>
                </c:pt>
                <c:pt idx="58">
                  <c:v>1031764.0732363451</c:v>
                </c:pt>
                <c:pt idx="59">
                  <c:v>1066335.0834190934</c:v>
                </c:pt>
                <c:pt idx="60">
                  <c:v>1108962.8517777021</c:v>
                </c:pt>
                <c:pt idx="61">
                  <c:v>1169553.6729645007</c:v>
                </c:pt>
                <c:pt idx="62">
                  <c:v>1245784.3189356225</c:v>
                </c:pt>
                <c:pt idx="63">
                  <c:v>1289723.86249419</c:v>
                </c:pt>
                <c:pt idx="64">
                  <c:v>1264962.5987973809</c:v>
                </c:pt>
                <c:pt idx="65">
                  <c:v>1227358.8213041741</c:v>
                </c:pt>
                <c:pt idx="66">
                  <c:v>1308325.258941751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7A-4AE9-9557-2F7C99AB37CE}"/>
            </c:ext>
          </c:extLst>
        </c:ser>
        <c:ser>
          <c:idx val="1"/>
          <c:order val="1"/>
          <c:tx>
            <c:strRef>
              <c:f>Sheet1!$H$4:$H$5</c:f>
              <c:strCache>
                <c:ptCount val="1"/>
                <c:pt idx="0">
                  <c:v>IND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Sheet1!$F$6:$F$73</c:f>
              <c:strCache>
                <c:ptCount val="67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</c:strCache>
            </c:strRef>
          </c:cat>
          <c:val>
            <c:numRef>
              <c:f>Sheet1!$H$6:$H$73</c:f>
              <c:numCache>
                <c:formatCode>General</c:formatCode>
                <c:ptCount val="67"/>
                <c:pt idx="2">
                  <c:v>5248.093708038331</c:v>
                </c:pt>
                <c:pt idx="3">
                  <c:v>15469.998565673824</c:v>
                </c:pt>
                <c:pt idx="4">
                  <c:v>38975.898559547917</c:v>
                </c:pt>
                <c:pt idx="5">
                  <c:v>67362.72234499456</c:v>
                </c:pt>
                <c:pt idx="6">
                  <c:v>104229.78715753542</c:v>
                </c:pt>
                <c:pt idx="7">
                  <c:v>73142.555888771967</c:v>
                </c:pt>
                <c:pt idx="8">
                  <c:v>60927.594627216407</c:v>
                </c:pt>
                <c:pt idx="9">
                  <c:v>104999.59582448006</c:v>
                </c:pt>
                <c:pt idx="10">
                  <c:v>147127.35394519541</c:v>
                </c:pt>
                <c:pt idx="11">
                  <c:v>140312.14651868172</c:v>
                </c:pt>
                <c:pt idx="12">
                  <c:v>126944.24907153798</c:v>
                </c:pt>
                <c:pt idx="13">
                  <c:v>108247.17833661995</c:v>
                </c:pt>
                <c:pt idx="14">
                  <c:v>110509.79868187058</c:v>
                </c:pt>
                <c:pt idx="15">
                  <c:v>107997.46596893133</c:v>
                </c:pt>
                <c:pt idx="16">
                  <c:v>133908.99804361939</c:v>
                </c:pt>
                <c:pt idx="17">
                  <c:v>155351.6613171105</c:v>
                </c:pt>
                <c:pt idx="18">
                  <c:v>204457.68721130476</c:v>
                </c:pt>
                <c:pt idx="19">
                  <c:v>167471.28848826847</c:v>
                </c:pt>
                <c:pt idx="20">
                  <c:v>119072.99999237033</c:v>
                </c:pt>
                <c:pt idx="21">
                  <c:v>110193.81675004965</c:v>
                </c:pt>
                <c:pt idx="22">
                  <c:v>103666.23916721321</c:v>
                </c:pt>
                <c:pt idx="23">
                  <c:v>101311.63035702708</c:v>
                </c:pt>
                <c:pt idx="24">
                  <c:v>134185.19795227089</c:v>
                </c:pt>
                <c:pt idx="25">
                  <c:v>108471.86737465885</c:v>
                </c:pt>
                <c:pt idx="26">
                  <c:v>100810.13840985284</c:v>
                </c:pt>
                <c:pt idx="27">
                  <c:v>127460.60887564006</c:v>
                </c:pt>
                <c:pt idx="28">
                  <c:v>138087.22859492758</c:v>
                </c:pt>
                <c:pt idx="29">
                  <c:v>105703.96528744926</c:v>
                </c:pt>
                <c:pt idx="30">
                  <c:v>106752.43792453411</c:v>
                </c:pt>
                <c:pt idx="31">
                  <c:v>119448.0335758031</c:v>
                </c:pt>
                <c:pt idx="32">
                  <c:v>153005.18276140079</c:v>
                </c:pt>
                <c:pt idx="33">
                  <c:v>178093.75904042553</c:v>
                </c:pt>
                <c:pt idx="34">
                  <c:v>238868.58792260769</c:v>
                </c:pt>
                <c:pt idx="35">
                  <c:v>270666.46979967155</c:v>
                </c:pt>
                <c:pt idx="36">
                  <c:v>323499.74159195466</c:v>
                </c:pt>
                <c:pt idx="37">
                  <c:v>362843.41798069683</c:v>
                </c:pt>
                <c:pt idx="38">
                  <c:v>415058.02748576202</c:v>
                </c:pt>
                <c:pt idx="39">
                  <c:v>418751.67683641711</c:v>
                </c:pt>
                <c:pt idx="40">
                  <c:v>445620.13105370948</c:v>
                </c:pt>
                <c:pt idx="41">
                  <c:v>455714.5077705693</c:v>
                </c:pt>
                <c:pt idx="42">
                  <c:v>549849.38491984643</c:v>
                </c:pt>
                <c:pt idx="43">
                  <c:v>675343.12933627446</c:v>
                </c:pt>
                <c:pt idx="44">
                  <c:v>614531.87931030127</c:v>
                </c:pt>
                <c:pt idx="45">
                  <c:v>623888.10296147084</c:v>
                </c:pt>
                <c:pt idx="46">
                  <c:v>628278.50014805328</c:v>
                </c:pt>
                <c:pt idx="47">
                  <c:v>648003.61381514964</c:v>
                </c:pt>
                <c:pt idx="48">
                  <c:v>628231.90524820378</c:v>
                </c:pt>
                <c:pt idx="49">
                  <c:v>726660.75857144303</c:v>
                </c:pt>
                <c:pt idx="50">
                  <c:v>694115.70655083377</c:v>
                </c:pt>
                <c:pt idx="51">
                  <c:v>655499.94893849967</c:v>
                </c:pt>
                <c:pt idx="52">
                  <c:v>752244.04477103509</c:v>
                </c:pt>
                <c:pt idx="53">
                  <c:v>817742.43783031811</c:v>
                </c:pt>
                <c:pt idx="54">
                  <c:v>845823.02585554728</c:v>
                </c:pt>
                <c:pt idx="55">
                  <c:v>914073.55668407248</c:v>
                </c:pt>
                <c:pt idx="56">
                  <c:v>869006.78351511818</c:v>
                </c:pt>
                <c:pt idx="57">
                  <c:v>643478.74728610949</c:v>
                </c:pt>
                <c:pt idx="58">
                  <c:v>583701.4513795072</c:v>
                </c:pt>
                <c:pt idx="59">
                  <c:v>550175.29156852816</c:v>
                </c:pt>
                <c:pt idx="60">
                  <c:v>502346.20605511789</c:v>
                </c:pt>
                <c:pt idx="61">
                  <c:v>484491.10086071934</c:v>
                </c:pt>
                <c:pt idx="62">
                  <c:v>506893.02514577284</c:v>
                </c:pt>
                <c:pt idx="63">
                  <c:v>583132.83020538732</c:v>
                </c:pt>
                <c:pt idx="64">
                  <c:v>585996.81603587349</c:v>
                </c:pt>
                <c:pt idx="65">
                  <c:v>599958.82591778727</c:v>
                </c:pt>
                <c:pt idx="66">
                  <c:v>666340.51437075122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7A-4AE9-9557-2F7C99AB37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9749176"/>
        <c:axId val="339748000"/>
      </c:barChart>
      <c:catAx>
        <c:axId val="339749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748000"/>
        <c:crosses val="autoZero"/>
        <c:auto val="1"/>
        <c:lblAlgn val="ctr"/>
        <c:lblOffset val="100"/>
        <c:noMultiLvlLbl val="0"/>
      </c:catAx>
      <c:valAx>
        <c:axId val="339748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749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8810437894556914"/>
          <c:y val="1.6056752104996012E-2"/>
          <c:w val="0.11895620078740157"/>
          <c:h val="0.156876928238750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[Book1]Sheet1!PivotTable1</c:name>
    <c:fmtId val="15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Sheet1!$G$3:$G$4</c:f>
              <c:strCache>
                <c:ptCount val="1"/>
                <c:pt idx="0">
                  <c:v>ART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Sheet1!$F$5:$F$72</c:f>
              <c:strCache>
                <c:ptCount val="67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</c:strCache>
            </c:strRef>
          </c:cat>
          <c:val>
            <c:numRef>
              <c:f>Sheet1!$G$5:$G$72</c:f>
              <c:numCache>
                <c:formatCode>General</c:formatCode>
                <c:ptCount val="67"/>
                <c:pt idx="0">
                  <c:v>8356.8537377193607</c:v>
                </c:pt>
                <c:pt idx="1">
                  <c:v>10084.3527076542</c:v>
                </c:pt>
                <c:pt idx="2">
                  <c:v>10444.8680061698</c:v>
                </c:pt>
                <c:pt idx="3">
                  <c:v>10147.8541567549</c:v>
                </c:pt>
                <c:pt idx="4">
                  <c:v>9553.5737027898394</c:v>
                </c:pt>
                <c:pt idx="5">
                  <c:v>10680.3793298081</c:v>
                </c:pt>
                <c:pt idx="6">
                  <c:v>9710.6140592768807</c:v>
                </c:pt>
                <c:pt idx="7">
                  <c:v>14386.1459192112</c:v>
                </c:pt>
                <c:pt idx="8">
                  <c:v>9938.8854745402896</c:v>
                </c:pt>
                <c:pt idx="9">
                  <c:v>10450.2102013901</c:v>
                </c:pt>
                <c:pt idx="10">
                  <c:v>12008.073718137999</c:v>
                </c:pt>
                <c:pt idx="11">
                  <c:v>11578.748892940601</c:v>
                </c:pt>
                <c:pt idx="12">
                  <c:v>15036.6180697158</c:v>
                </c:pt>
                <c:pt idx="13">
                  <c:v>18421.610829539601</c:v>
                </c:pt>
                <c:pt idx="14">
                  <c:v>22350.630265571199</c:v>
                </c:pt>
                <c:pt idx="15">
                  <c:v>24452.584658093801</c:v>
                </c:pt>
                <c:pt idx="16">
                  <c:v>33687.642887718997</c:v>
                </c:pt>
                <c:pt idx="17">
                  <c:v>38353.040571965299</c:v>
                </c:pt>
                <c:pt idx="18">
                  <c:v>39437.834296323403</c:v>
                </c:pt>
                <c:pt idx="19">
                  <c:v>39583.3016742244</c:v>
                </c:pt>
                <c:pt idx="20">
                  <c:v>48842.571982748799</c:v>
                </c:pt>
                <c:pt idx="21">
                  <c:v>48020.937552966199</c:v>
                </c:pt>
                <c:pt idx="22">
                  <c:v>63566.189625687897</c:v>
                </c:pt>
                <c:pt idx="23">
                  <c:v>66887.705117024496</c:v>
                </c:pt>
                <c:pt idx="24">
                  <c:v>45713.271326936803</c:v>
                </c:pt>
                <c:pt idx="25">
                  <c:v>44644.066396356597</c:v>
                </c:pt>
                <c:pt idx="26">
                  <c:v>50651.448744565198</c:v>
                </c:pt>
                <c:pt idx="27">
                  <c:v>63156.931063041098</c:v>
                </c:pt>
                <c:pt idx="28">
                  <c:v>68704.9377652775</c:v>
                </c:pt>
                <c:pt idx="29">
                  <c:v>65825.470243275602</c:v>
                </c:pt>
                <c:pt idx="30">
                  <c:v>60070.804323783603</c:v>
                </c:pt>
                <c:pt idx="31">
                  <c:v>49044.300781126098</c:v>
                </c:pt>
                <c:pt idx="32">
                  <c:v>44164.434519276998</c:v>
                </c:pt>
                <c:pt idx="33">
                  <c:v>38536.113808583497</c:v>
                </c:pt>
                <c:pt idx="34">
                  <c:v>36276.829427814999</c:v>
                </c:pt>
                <c:pt idx="35">
                  <c:v>45732.799919545701</c:v>
                </c:pt>
                <c:pt idx="36">
                  <c:v>46569.377490569801</c:v>
                </c:pt>
                <c:pt idx="37">
                  <c:v>47262.093569965102</c:v>
                </c:pt>
                <c:pt idx="38">
                  <c:v>50814.981367020897</c:v>
                </c:pt>
                <c:pt idx="39">
                  <c:v>58485.544826063298</c:v>
                </c:pt>
                <c:pt idx="40">
                  <c:v>66501.375215464301</c:v>
                </c:pt>
                <c:pt idx="41">
                  <c:v>79409.273237692207</c:v>
                </c:pt>
                <c:pt idx="42">
                  <c:v>91790.300960386201</c:v>
                </c:pt>
                <c:pt idx="43">
                  <c:v>103666.822349849</c:v>
                </c:pt>
                <c:pt idx="44">
                  <c:v>99828.3978687013</c:v>
                </c:pt>
                <c:pt idx="45">
                  <c:v>108951.839375638</c:v>
                </c:pt>
                <c:pt idx="46">
                  <c:v>109703.576524351</c:v>
                </c:pt>
                <c:pt idx="47">
                  <c:v>132235.43178946199</c:v>
                </c:pt>
                <c:pt idx="48">
                  <c:v>127758.65508702</c:v>
                </c:pt>
                <c:pt idx="49">
                  <c:v>128256.021531715</c:v>
                </c:pt>
                <c:pt idx="50">
                  <c:v>131754.106780854</c:v>
                </c:pt>
                <c:pt idx="51">
                  <c:v>119724.687816655</c:v>
                </c:pt>
                <c:pt idx="52">
                  <c:v>117056.344409989</c:v>
                </c:pt>
                <c:pt idx="53">
                  <c:v>132007.25039628899</c:v>
                </c:pt>
                <c:pt idx="54">
                  <c:v>122587.66426863099</c:v>
                </c:pt>
                <c:pt idx="55">
                  <c:v>110216.586954985</c:v>
                </c:pt>
                <c:pt idx="56">
                  <c:v>102413.026340271</c:v>
                </c:pt>
                <c:pt idx="57">
                  <c:v>95680.976299099595</c:v>
                </c:pt>
                <c:pt idx="58">
                  <c:v>100307.515727358</c:v>
                </c:pt>
                <c:pt idx="59">
                  <c:v>97558.865454353407</c:v>
                </c:pt>
                <c:pt idx="60">
                  <c:v>83848.836452621996</c:v>
                </c:pt>
                <c:pt idx="61">
                  <c:v>83471.756207560698</c:v>
                </c:pt>
                <c:pt idx="62">
                  <c:v>95764.345191632397</c:v>
                </c:pt>
                <c:pt idx="63">
                  <c:v>115974.13668755</c:v>
                </c:pt>
                <c:pt idx="64">
                  <c:v>123736.363372041</c:v>
                </c:pt>
                <c:pt idx="65">
                  <c:v>147617.96571281401</c:v>
                </c:pt>
                <c:pt idx="66">
                  <c:v>176229.68731242101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0F-4372-B99B-3A106CED80BE}"/>
            </c:ext>
          </c:extLst>
        </c:ser>
        <c:ser>
          <c:idx val="1"/>
          <c:order val="1"/>
          <c:tx>
            <c:strRef>
              <c:f>Sheet1!$H$3:$H$4</c:f>
              <c:strCache>
                <c:ptCount val="1"/>
                <c:pt idx="0">
                  <c:v>IND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Sheet1!$F$5:$F$72</c:f>
              <c:strCache>
                <c:ptCount val="67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</c:strCache>
            </c:strRef>
          </c:cat>
          <c:val>
            <c:numRef>
              <c:f>Sheet1!$H$5:$H$72</c:f>
              <c:numCache>
                <c:formatCode>General</c:formatCode>
                <c:ptCount val="67"/>
                <c:pt idx="2">
                  <c:v>17.0379447937012</c:v>
                </c:pt>
                <c:pt idx="3">
                  <c:v>50.291538238525398</c:v>
                </c:pt>
                <c:pt idx="4">
                  <c:v>120.213877677917</c:v>
                </c:pt>
                <c:pt idx="5">
                  <c:v>175.605392456055</c:v>
                </c:pt>
                <c:pt idx="6">
                  <c:v>280.99215698242199</c:v>
                </c:pt>
                <c:pt idx="7">
                  <c:v>197.37839508056601</c:v>
                </c:pt>
                <c:pt idx="8">
                  <c:v>151.15525817871099</c:v>
                </c:pt>
                <c:pt idx="9">
                  <c:v>258.93463897705101</c:v>
                </c:pt>
                <c:pt idx="10">
                  <c:v>371.43439483642601</c:v>
                </c:pt>
                <c:pt idx="11">
                  <c:v>344.04168701171898</c:v>
                </c:pt>
                <c:pt idx="12">
                  <c:v>312.29271697998001</c:v>
                </c:pt>
                <c:pt idx="13">
                  <c:v>257.32009887695301</c:v>
                </c:pt>
                <c:pt idx="14">
                  <c:v>4348.8341407775897</c:v>
                </c:pt>
                <c:pt idx="15">
                  <c:v>2754.6725387573201</c:v>
                </c:pt>
                <c:pt idx="16">
                  <c:v>3004.3450050353999</c:v>
                </c:pt>
                <c:pt idx="17">
                  <c:v>4645.9752960205096</c:v>
                </c:pt>
                <c:pt idx="18">
                  <c:v>3376.0176315307599</c:v>
                </c:pt>
                <c:pt idx="19">
                  <c:v>3655.17234802246</c:v>
                </c:pt>
                <c:pt idx="20">
                  <c:v>1851.7174606323199</c:v>
                </c:pt>
                <c:pt idx="21">
                  <c:v>2375.9053344726599</c:v>
                </c:pt>
                <c:pt idx="22">
                  <c:v>2119.0650615692098</c:v>
                </c:pt>
                <c:pt idx="23">
                  <c:v>1351.1797552108801</c:v>
                </c:pt>
                <c:pt idx="24">
                  <c:v>2022.3839607238799</c:v>
                </c:pt>
                <c:pt idx="25">
                  <c:v>1553.2549667358401</c:v>
                </c:pt>
                <c:pt idx="26">
                  <c:v>761.83882522582996</c:v>
                </c:pt>
                <c:pt idx="27">
                  <c:v>1548.1097350120499</c:v>
                </c:pt>
                <c:pt idx="28">
                  <c:v>2045.2727007865899</c:v>
                </c:pt>
                <c:pt idx="29">
                  <c:v>1860.51433730125</c:v>
                </c:pt>
                <c:pt idx="30">
                  <c:v>1537.6471736431099</c:v>
                </c:pt>
                <c:pt idx="31">
                  <c:v>1961.3571049571001</c:v>
                </c:pt>
                <c:pt idx="32">
                  <c:v>1825.0830450057999</c:v>
                </c:pt>
                <c:pt idx="33">
                  <c:v>2157.5093566775299</c:v>
                </c:pt>
                <c:pt idx="34">
                  <c:v>1642.2337961196899</c:v>
                </c:pt>
                <c:pt idx="35">
                  <c:v>2246.8661317825299</c:v>
                </c:pt>
                <c:pt idx="36">
                  <c:v>2615.63711374067</c:v>
                </c:pt>
                <c:pt idx="37">
                  <c:v>12550.199282407801</c:v>
                </c:pt>
                <c:pt idx="38">
                  <c:v>2844.3231583340098</c:v>
                </c:pt>
                <c:pt idx="39">
                  <c:v>10235.962387056101</c:v>
                </c:pt>
                <c:pt idx="40">
                  <c:v>3883.0569096515001</c:v>
                </c:pt>
                <c:pt idx="41">
                  <c:v>12282.4042298803</c:v>
                </c:pt>
                <c:pt idx="42">
                  <c:v>9206.2181066414305</c:v>
                </c:pt>
                <c:pt idx="43">
                  <c:v>9321.7592411404494</c:v>
                </c:pt>
                <c:pt idx="44">
                  <c:v>5025.0445288792298</c:v>
                </c:pt>
                <c:pt idx="45">
                  <c:v>10089.7199789928</c:v>
                </c:pt>
                <c:pt idx="46">
                  <c:v>8138.15795855131</c:v>
                </c:pt>
                <c:pt idx="47">
                  <c:v>7234.6639601956103</c:v>
                </c:pt>
                <c:pt idx="48">
                  <c:v>9828.3538331948203</c:v>
                </c:pt>
                <c:pt idx="49">
                  <c:v>11511.9816047121</c:v>
                </c:pt>
                <c:pt idx="50">
                  <c:v>10953.2783467917</c:v>
                </c:pt>
                <c:pt idx="51">
                  <c:v>9726.6096743296403</c:v>
                </c:pt>
                <c:pt idx="52">
                  <c:v>18294.781846127102</c:v>
                </c:pt>
                <c:pt idx="53">
                  <c:v>19265.010100293101</c:v>
                </c:pt>
                <c:pt idx="54">
                  <c:v>23836.929613327298</c:v>
                </c:pt>
                <c:pt idx="55">
                  <c:v>24657.5395814205</c:v>
                </c:pt>
                <c:pt idx="56">
                  <c:v>22670.129777852198</c:v>
                </c:pt>
                <c:pt idx="57">
                  <c:v>23977.4458812005</c:v>
                </c:pt>
                <c:pt idx="58">
                  <c:v>22575.4744920632</c:v>
                </c:pt>
                <c:pt idx="59">
                  <c:v>27026.963607338101</c:v>
                </c:pt>
                <c:pt idx="60">
                  <c:v>26451.2357447869</c:v>
                </c:pt>
                <c:pt idx="61">
                  <c:v>25273.5888167513</c:v>
                </c:pt>
                <c:pt idx="62">
                  <c:v>21674.828845196898</c:v>
                </c:pt>
                <c:pt idx="63">
                  <c:v>40371.288054453304</c:v>
                </c:pt>
                <c:pt idx="64">
                  <c:v>37006.453403175503</c:v>
                </c:pt>
                <c:pt idx="65">
                  <c:v>43066.988016941199</c:v>
                </c:pt>
                <c:pt idx="66">
                  <c:v>56184.8624740702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0F-4372-B99B-3A106CED80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9746432"/>
        <c:axId val="339749960"/>
      </c:barChart>
      <c:catAx>
        <c:axId val="339746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749960"/>
        <c:crosses val="autoZero"/>
        <c:auto val="1"/>
        <c:lblAlgn val="ctr"/>
        <c:lblOffset val="100"/>
        <c:noMultiLvlLbl val="0"/>
      </c:catAx>
      <c:valAx>
        <c:axId val="339749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746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85662122703412069"/>
          <c:y val="1.6676493779049142E-2"/>
          <c:w val="0.14233710629921259"/>
          <c:h val="0.157142233962629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[Book2]Sheet1!PivotTable2</c:name>
    <c:fmtId val="6"/>
  </c:pivotSource>
  <c:chart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areaChart>
        <c:grouping val="percentStacked"/>
        <c:varyColors val="0"/>
        <c:ser>
          <c:idx val="0"/>
          <c:order val="0"/>
          <c:tx>
            <c:strRef>
              <c:f>Sheet1!$I$3</c:f>
              <c:strCache>
                <c:ptCount val="1"/>
                <c:pt idx="0">
                  <c:v>Available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Sheet1!$H$4:$H$71</c:f>
              <c:strCache>
                <c:ptCount val="67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</c:strCache>
            </c:strRef>
          </c:cat>
          <c:val>
            <c:numRef>
              <c:f>Sheet1!$I$4:$I$71</c:f>
              <c:numCache>
                <c:formatCode>0.00</c:formatCode>
                <c:ptCount val="67"/>
                <c:pt idx="0">
                  <c:v>0</c:v>
                </c:pt>
                <c:pt idx="1">
                  <c:v>0</c:v>
                </c:pt>
                <c:pt idx="2">
                  <c:v>5198.79539108276</c:v>
                </c:pt>
                <c:pt idx="3">
                  <c:v>15324.4828834534</c:v>
                </c:pt>
                <c:pt idx="4">
                  <c:v>38122.191978454597</c:v>
                </c:pt>
                <c:pt idx="5">
                  <c:v>65231.520465850801</c:v>
                </c:pt>
                <c:pt idx="6">
                  <c:v>100374.691818237</c:v>
                </c:pt>
                <c:pt idx="7">
                  <c:v>68892.962303161607</c:v>
                </c:pt>
                <c:pt idx="8">
                  <c:v>54985.659872725599</c:v>
                </c:pt>
                <c:pt idx="9">
                  <c:v>97361.970216274305</c:v>
                </c:pt>
                <c:pt idx="10">
                  <c:v>139979.500846863</c:v>
                </c:pt>
                <c:pt idx="11">
                  <c:v>131483.06878751499</c:v>
                </c:pt>
                <c:pt idx="12">
                  <c:v>118497.556167603</c:v>
                </c:pt>
                <c:pt idx="13">
                  <c:v>98595.208412170396</c:v>
                </c:pt>
                <c:pt idx="14">
                  <c:v>96305.087970733599</c:v>
                </c:pt>
                <c:pt idx="15">
                  <c:v>96105.460983276396</c:v>
                </c:pt>
                <c:pt idx="16">
                  <c:v>118441.046943665</c:v>
                </c:pt>
                <c:pt idx="17">
                  <c:v>142194.988892794</c:v>
                </c:pt>
                <c:pt idx="18">
                  <c:v>181283.75277069199</c:v>
                </c:pt>
                <c:pt idx="19">
                  <c:v>140156.520376086</c:v>
                </c:pt>
                <c:pt idx="20">
                  <c:v>108306.45514297485</c:v>
                </c:pt>
                <c:pt idx="21">
                  <c:v>92376.694714069396</c:v>
                </c:pt>
                <c:pt idx="22">
                  <c:v>84139.063334465041</c:v>
                </c:pt>
                <c:pt idx="23">
                  <c:v>76637.762370109558</c:v>
                </c:pt>
                <c:pt idx="24">
                  <c:v>88931.696987152114</c:v>
                </c:pt>
                <c:pt idx="25">
                  <c:v>111573.13722252818</c:v>
                </c:pt>
                <c:pt idx="26">
                  <c:v>108924.63797783857</c:v>
                </c:pt>
                <c:pt idx="27">
                  <c:v>135039.77860153423</c:v>
                </c:pt>
                <c:pt idx="28">
                  <c:v>145793.66818681257</c:v>
                </c:pt>
                <c:pt idx="29">
                  <c:v>126634.29676869322</c:v>
                </c:pt>
                <c:pt idx="30">
                  <c:v>122319.32095363729</c:v>
                </c:pt>
                <c:pt idx="31">
                  <c:v>122901.00044450157</c:v>
                </c:pt>
                <c:pt idx="32">
                  <c:v>140516.6466750805</c:v>
                </c:pt>
                <c:pt idx="33">
                  <c:v>176759.21378707845</c:v>
                </c:pt>
                <c:pt idx="34">
                  <c:v>240786.40681394891</c:v>
                </c:pt>
                <c:pt idx="35">
                  <c:v>320032.11225447035</c:v>
                </c:pt>
                <c:pt idx="36">
                  <c:v>382187.73598435079</c:v>
                </c:pt>
                <c:pt idx="37">
                  <c:v>441665.69060392305</c:v>
                </c:pt>
                <c:pt idx="38">
                  <c:v>500147.23309269361</c:v>
                </c:pt>
                <c:pt idx="39">
                  <c:v>481144.41257024545</c:v>
                </c:pt>
                <c:pt idx="40">
                  <c:v>492817.20473917428</c:v>
                </c:pt>
                <c:pt idx="41">
                  <c:v>483371.99641331227</c:v>
                </c:pt>
                <c:pt idx="42">
                  <c:v>435869.71756326081</c:v>
                </c:pt>
                <c:pt idx="43">
                  <c:v>548956.32531720411</c:v>
                </c:pt>
                <c:pt idx="44">
                  <c:v>495698.30510770832</c:v>
                </c:pt>
                <c:pt idx="45">
                  <c:v>545183.53928591718</c:v>
                </c:pt>
                <c:pt idx="46">
                  <c:v>470631.70415994537</c:v>
                </c:pt>
                <c:pt idx="47">
                  <c:v>497895.46648667753</c:v>
                </c:pt>
                <c:pt idx="48">
                  <c:v>485013.78508851689</c:v>
                </c:pt>
                <c:pt idx="49">
                  <c:v>545348.72788526153</c:v>
                </c:pt>
                <c:pt idx="50">
                  <c:v>540668.14573572634</c:v>
                </c:pt>
                <c:pt idx="51">
                  <c:v>508377.26280837972</c:v>
                </c:pt>
                <c:pt idx="52">
                  <c:v>555980.12518792739</c:v>
                </c:pt>
                <c:pt idx="53">
                  <c:v>682899.21145512722</c:v>
                </c:pt>
                <c:pt idx="54">
                  <c:v>767466.64360468742</c:v>
                </c:pt>
                <c:pt idx="55">
                  <c:v>845057.04600048391</c:v>
                </c:pt>
                <c:pt idx="56">
                  <c:v>810498.38222578284</c:v>
                </c:pt>
                <c:pt idx="57">
                  <c:v>605218.39825265645</c:v>
                </c:pt>
                <c:pt idx="58">
                  <c:v>551443.8644642873</c:v>
                </c:pt>
                <c:pt idx="59">
                  <c:v>517709.95727913518</c:v>
                </c:pt>
                <c:pt idx="60">
                  <c:v>505983.24375668389</c:v>
                </c:pt>
                <c:pt idx="61">
                  <c:v>550655.21474007564</c:v>
                </c:pt>
                <c:pt idx="62">
                  <c:v>548293.51749197207</c:v>
                </c:pt>
                <c:pt idx="63">
                  <c:v>584199.46928878583</c:v>
                </c:pt>
                <c:pt idx="64">
                  <c:v>683989.61323558248</c:v>
                </c:pt>
                <c:pt idx="65">
                  <c:v>720553.04051169788</c:v>
                </c:pt>
                <c:pt idx="66">
                  <c:v>793833.21362865716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D9-4720-8E53-31122849B1FC}"/>
            </c:ext>
          </c:extLst>
        </c:ser>
        <c:ser>
          <c:idx val="1"/>
          <c:order val="1"/>
          <c:tx>
            <c:strRef>
              <c:f>Sheet1!$J$3</c:f>
              <c:strCache>
                <c:ptCount val="1"/>
                <c:pt idx="0">
                  <c:v>Unavailable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cat>
            <c:strRef>
              <c:f>Sheet1!$H$4:$H$71</c:f>
              <c:strCache>
                <c:ptCount val="67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</c:strCache>
            </c:strRef>
          </c:cat>
          <c:val>
            <c:numRef>
              <c:f>Sheet1!$J$4:$J$71</c:f>
              <c:numCache>
                <c:formatCode>0.00</c:formatCode>
                <c:ptCount val="67"/>
                <c:pt idx="0">
                  <c:v>50837.961946499563</c:v>
                </c:pt>
                <c:pt idx="1">
                  <c:v>53178.565354671999</c:v>
                </c:pt>
                <c:pt idx="2">
                  <c:v>53166.77236500007</c:v>
                </c:pt>
                <c:pt idx="3">
                  <c:v>53051.223290802125</c:v>
                </c:pt>
                <c:pt idx="4">
                  <c:v>58005.913737566167</c:v>
                </c:pt>
                <c:pt idx="5">
                  <c:v>62010.30893594776</c:v>
                </c:pt>
                <c:pt idx="6">
                  <c:v>69652.673663668509</c:v>
                </c:pt>
                <c:pt idx="7">
                  <c:v>76468.855777591452</c:v>
                </c:pt>
                <c:pt idx="8">
                  <c:v>69018.379028689102</c:v>
                </c:pt>
                <c:pt idx="9">
                  <c:v>73850.457081752756</c:v>
                </c:pt>
                <c:pt idx="10">
                  <c:v>78184.540965541717</c:v>
                </c:pt>
                <c:pt idx="11">
                  <c:v>86870.902213529422</c:v>
                </c:pt>
                <c:pt idx="12">
                  <c:v>93914.738007704276</c:v>
                </c:pt>
                <c:pt idx="13">
                  <c:v>107080.47850066386</c:v>
                </c:pt>
                <c:pt idx="14">
                  <c:v>126013.3752597092</c:v>
                </c:pt>
                <c:pt idx="15">
                  <c:v>129912.50753664813</c:v>
                </c:pt>
                <c:pt idx="16">
                  <c:v>158143.77019286639</c:v>
                </c:pt>
                <c:pt idx="17">
                  <c:v>165216.44807994479</c:v>
                </c:pt>
                <c:pt idx="18">
                  <c:v>179507.84415391216</c:v>
                </c:pt>
                <c:pt idx="19">
                  <c:v>184866.43176194586</c:v>
                </c:pt>
                <c:pt idx="20">
                  <c:v>179278.6536221123</c:v>
                </c:pt>
                <c:pt idx="21">
                  <c:v>186340.06938909541</c:v>
                </c:pt>
                <c:pt idx="22">
                  <c:v>216184.81594974507</c:v>
                </c:pt>
                <c:pt idx="23">
                  <c:v>236139.07252654404</c:v>
                </c:pt>
                <c:pt idx="24">
                  <c:v>262638.06224219163</c:v>
                </c:pt>
                <c:pt idx="25">
                  <c:v>212665.82873118823</c:v>
                </c:pt>
                <c:pt idx="26">
                  <c:v>249654.08488344046</c:v>
                </c:pt>
                <c:pt idx="27">
                  <c:v>267760.7951183329</c:v>
                </c:pt>
                <c:pt idx="28">
                  <c:v>271052.53588196053</c:v>
                </c:pt>
                <c:pt idx="29">
                  <c:v>284697.47248361865</c:v>
                </c:pt>
                <c:pt idx="30">
                  <c:v>288095.38506694842</c:v>
                </c:pt>
                <c:pt idx="31">
                  <c:v>291778.27484052459</c:v>
                </c:pt>
                <c:pt idx="32">
                  <c:v>341687.85136295931</c:v>
                </c:pt>
                <c:pt idx="33">
                  <c:v>305698.87394403561</c:v>
                </c:pt>
                <c:pt idx="34">
                  <c:v>331740.92502558976</c:v>
                </c:pt>
                <c:pt idx="35">
                  <c:v>339652.02973863488</c:v>
                </c:pt>
                <c:pt idx="36">
                  <c:v>341034.23551896965</c:v>
                </c:pt>
                <c:pt idx="37">
                  <c:v>362753.74643572088</c:v>
                </c:pt>
                <c:pt idx="38">
                  <c:v>412136.09263666428</c:v>
                </c:pt>
                <c:pt idx="39">
                  <c:v>446595.15912579495</c:v>
                </c:pt>
                <c:pt idx="40">
                  <c:v>440915.78268310253</c:v>
                </c:pt>
                <c:pt idx="41">
                  <c:v>500122.51696743723</c:v>
                </c:pt>
                <c:pt idx="42">
                  <c:v>681173.7151650748</c:v>
                </c:pt>
                <c:pt idx="43">
                  <c:v>742593.42259305844</c:v>
                </c:pt>
                <c:pt idx="44">
                  <c:v>792976.59429915133</c:v>
                </c:pt>
                <c:pt idx="45">
                  <c:v>828721.17577623762</c:v>
                </c:pt>
                <c:pt idx="46">
                  <c:v>910479.63367946493</c:v>
                </c:pt>
                <c:pt idx="47">
                  <c:v>946803.93833900907</c:v>
                </c:pt>
                <c:pt idx="48">
                  <c:v>966824.20179696591</c:v>
                </c:pt>
                <c:pt idx="49">
                  <c:v>1034477.0686219744</c:v>
                </c:pt>
                <c:pt idx="50">
                  <c:v>1023082.4593040665</c:v>
                </c:pt>
                <c:pt idx="51">
                  <c:v>977762.32273831102</c:v>
                </c:pt>
                <c:pt idx="52">
                  <c:v>1050623.9500740776</c:v>
                </c:pt>
                <c:pt idx="53">
                  <c:v>1047439.9324541629</c:v>
                </c:pt>
                <c:pt idx="54">
                  <c:v>1034412.3262156609</c:v>
                </c:pt>
                <c:pt idx="55">
                  <c:v>1026455.0256017456</c:v>
                </c:pt>
                <c:pt idx="56">
                  <c:v>1044057.6308377553</c:v>
                </c:pt>
                <c:pt idx="57">
                  <c:v>1050784.0619451976</c:v>
                </c:pt>
                <c:pt idx="58">
                  <c:v>1064021.660151565</c:v>
                </c:pt>
                <c:pt idx="59">
                  <c:v>1098800.4177084863</c:v>
                </c:pt>
                <c:pt idx="60">
                  <c:v>1105325.8140761359</c:v>
                </c:pt>
                <c:pt idx="61">
                  <c:v>1103389.5590851444</c:v>
                </c:pt>
                <c:pt idx="62">
                  <c:v>1204383.8265894232</c:v>
                </c:pt>
                <c:pt idx="63">
                  <c:v>1288657.2234107915</c:v>
                </c:pt>
                <c:pt idx="64">
                  <c:v>1166969.801597672</c:v>
                </c:pt>
                <c:pt idx="65">
                  <c:v>1106764.6067102633</c:v>
                </c:pt>
                <c:pt idx="66">
                  <c:v>1180832.5596838451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D9-4720-8E53-31122849B1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9748784"/>
        <c:axId val="339747608"/>
      </c:areaChart>
      <c:catAx>
        <c:axId val="339748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747608"/>
        <c:crosses val="autoZero"/>
        <c:auto val="1"/>
        <c:lblAlgn val="ctr"/>
        <c:lblOffset val="100"/>
        <c:noMultiLvlLbl val="0"/>
      </c:catAx>
      <c:valAx>
        <c:axId val="339747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7487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87978844324174932"/>
          <c:y val="2.8241065171688853E-2"/>
          <c:w val="0.12021155675825065"/>
          <c:h val="6.07783832531468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[Book2]Sheet1!PivotTable2</c:name>
    <c:fmtId val="6"/>
  </c:pivotSource>
  <c:chart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areaChart>
        <c:grouping val="percentStacked"/>
        <c:varyColors val="0"/>
        <c:ser>
          <c:idx val="0"/>
          <c:order val="0"/>
          <c:tx>
            <c:strRef>
              <c:f>Sheet1!$I$4</c:f>
              <c:strCache>
                <c:ptCount val="1"/>
                <c:pt idx="0">
                  <c:v>Available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Sheet1!$H$5:$H$72</c:f>
              <c:strCache>
                <c:ptCount val="67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</c:strCache>
            </c:strRef>
          </c:cat>
          <c:val>
            <c:numRef>
              <c:f>Sheet1!$I$5:$I$72</c:f>
              <c:numCache>
                <c:formatCode>0.00</c:formatCode>
                <c:ptCount val="6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7839.4551429748499</c:v>
                </c:pt>
                <c:pt idx="21">
                  <c:v>5331.87792587281</c:v>
                </c:pt>
                <c:pt idx="22">
                  <c:v>7010.8241615295401</c:v>
                </c:pt>
                <c:pt idx="23">
                  <c:v>14412.31200790406</c:v>
                </c:pt>
                <c:pt idx="24">
                  <c:v>12027.64102935791</c:v>
                </c:pt>
                <c:pt idx="25">
                  <c:v>9762.2288284301794</c:v>
                </c:pt>
                <c:pt idx="26">
                  <c:v>13292.72958374028</c:v>
                </c:pt>
                <c:pt idx="27">
                  <c:v>13462.259677886959</c:v>
                </c:pt>
                <c:pt idx="28">
                  <c:v>15375.643424987789</c:v>
                </c:pt>
                <c:pt idx="29">
                  <c:v>27493.157096412029</c:v>
                </c:pt>
                <c:pt idx="30">
                  <c:v>23695.732894301371</c:v>
                </c:pt>
                <c:pt idx="31">
                  <c:v>26159.889456033681</c:v>
                </c:pt>
                <c:pt idx="32">
                  <c:v>19217.534965515089</c:v>
                </c:pt>
                <c:pt idx="33">
                  <c:v>28433.273397445708</c:v>
                </c:pt>
                <c:pt idx="34">
                  <c:v>32681.965734571218</c:v>
                </c:pt>
                <c:pt idx="35">
                  <c:v>80475.68286070232</c:v>
                </c:pt>
                <c:pt idx="36">
                  <c:v>90130.289096380555</c:v>
                </c:pt>
                <c:pt idx="37">
                  <c:v>112728.94962285089</c:v>
                </c:pt>
                <c:pt idx="38">
                  <c:v>125727.70592441929</c:v>
                </c:pt>
                <c:pt idx="39">
                  <c:v>127044.787846334</c:v>
                </c:pt>
                <c:pt idx="40">
                  <c:v>130318.47848947931</c:v>
                </c:pt>
                <c:pt idx="41">
                  <c:v>106756.9701706687</c:v>
                </c:pt>
                <c:pt idx="42">
                  <c:v>32758.820496488341</c:v>
                </c:pt>
                <c:pt idx="43">
                  <c:v>56597.7339835241</c:v>
                </c:pt>
                <c:pt idx="44">
                  <c:v>46610.047622561498</c:v>
                </c:pt>
                <c:pt idx="45">
                  <c:v>75853.721892833695</c:v>
                </c:pt>
                <c:pt idx="46">
                  <c:v>30877.7391135693</c:v>
                </c:pt>
                <c:pt idx="47">
                  <c:v>24771.816622912898</c:v>
                </c:pt>
                <c:pt idx="48">
                  <c:v>33261.423845633901</c:v>
                </c:pt>
                <c:pt idx="49">
                  <c:v>27633.1328641037</c:v>
                </c:pt>
                <c:pt idx="50">
                  <c:v>11384.979942424223</c:v>
                </c:pt>
                <c:pt idx="51">
                  <c:v>14982.969919910667</c:v>
                </c:pt>
                <c:pt idx="52">
                  <c:v>9667.3015303616412</c:v>
                </c:pt>
                <c:pt idx="53">
                  <c:v>37943.878547078908</c:v>
                </c:pt>
                <c:pt idx="54">
                  <c:v>190245.98520670072</c:v>
                </c:pt>
                <c:pt idx="55">
                  <c:v>212789.9605990503</c:v>
                </c:pt>
                <c:pt idx="56">
                  <c:v>209878.58963193165</c:v>
                </c:pt>
                <c:pt idx="57">
                  <c:v>154434.92783108575</c:v>
                </c:pt>
                <c:pt idx="58">
                  <c:v>128668.32727395397</c:v>
                </c:pt>
                <c:pt idx="59">
                  <c:v>109044.94183859196</c:v>
                </c:pt>
                <c:pt idx="60">
                  <c:v>111866.37289465178</c:v>
                </c:pt>
                <c:pt idx="61">
                  <c:v>173080.79400933019</c:v>
                </c:pt>
                <c:pt idx="62">
                  <c:v>177866.55502250569</c:v>
                </c:pt>
                <c:pt idx="63">
                  <c:v>170788.5149460356</c:v>
                </c:pt>
                <c:pt idx="64">
                  <c:v>265091.93557320238</c:v>
                </c:pt>
                <c:pt idx="65">
                  <c:v>284301.85441887559</c:v>
                </c:pt>
                <c:pt idx="66">
                  <c:v>296286.26214091294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D9-4720-8E53-31122849B1FC}"/>
            </c:ext>
          </c:extLst>
        </c:ser>
        <c:ser>
          <c:idx val="1"/>
          <c:order val="1"/>
          <c:tx>
            <c:strRef>
              <c:f>Sheet1!$J$4</c:f>
              <c:strCache>
                <c:ptCount val="1"/>
                <c:pt idx="0">
                  <c:v>Unavailable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cat>
            <c:strRef>
              <c:f>Sheet1!$H$5:$H$72</c:f>
              <c:strCache>
                <c:ptCount val="67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</c:strCache>
            </c:strRef>
          </c:cat>
          <c:val>
            <c:numRef>
              <c:f>Sheet1!$J$5:$J$72</c:f>
              <c:numCache>
                <c:formatCode>0.00</c:formatCode>
                <c:ptCount val="67"/>
                <c:pt idx="0">
                  <c:v>50837.961946499563</c:v>
                </c:pt>
                <c:pt idx="1">
                  <c:v>53178.565354671999</c:v>
                </c:pt>
                <c:pt idx="2">
                  <c:v>53117.474048044503</c:v>
                </c:pt>
                <c:pt idx="3">
                  <c:v>52905.707608581695</c:v>
                </c:pt>
                <c:pt idx="4">
                  <c:v>57152.207156472839</c:v>
                </c:pt>
                <c:pt idx="5">
                  <c:v>59879.107056804001</c:v>
                </c:pt>
                <c:pt idx="6">
                  <c:v>65797.578324370086</c:v>
                </c:pt>
                <c:pt idx="7">
                  <c:v>72219.262191981092</c:v>
                </c:pt>
                <c:pt idx="8">
                  <c:v>63076.444274198293</c:v>
                </c:pt>
                <c:pt idx="9">
                  <c:v>66212.831473547005</c:v>
                </c:pt>
                <c:pt idx="10">
                  <c:v>71036.687867209301</c:v>
                </c:pt>
                <c:pt idx="11">
                  <c:v>78041.824482362688</c:v>
                </c:pt>
                <c:pt idx="12">
                  <c:v>85468.045103769298</c:v>
                </c:pt>
                <c:pt idx="13">
                  <c:v>97428.508576214299</c:v>
                </c:pt>
                <c:pt idx="14">
                  <c:v>111808.66454857221</c:v>
                </c:pt>
                <c:pt idx="15">
                  <c:v>118020.5025509932</c:v>
                </c:pt>
                <c:pt idx="16">
                  <c:v>142675.81909291199</c:v>
                </c:pt>
                <c:pt idx="17">
                  <c:v>152059.7756556283</c:v>
                </c:pt>
                <c:pt idx="18">
                  <c:v>156333.90971329942</c:v>
                </c:pt>
                <c:pt idx="19">
                  <c:v>157551.66364976339</c:v>
                </c:pt>
                <c:pt idx="20">
                  <c:v>160672.65362974195</c:v>
                </c:pt>
                <c:pt idx="21">
                  <c:v>163191.06942724239</c:v>
                </c:pt>
                <c:pt idx="22">
                  <c:v>189646.81595546735</c:v>
                </c:pt>
                <c:pt idx="23">
                  <c:v>197052.89253172243</c:v>
                </c:pt>
                <c:pt idx="24">
                  <c:v>205356.92024771491</c:v>
                </c:pt>
                <c:pt idx="25">
                  <c:v>206004.8697506274</c:v>
                </c:pt>
                <c:pt idx="26">
                  <c:v>244475.85486768594</c:v>
                </c:pt>
                <c:pt idx="27">
                  <c:v>261877.70516634014</c:v>
                </c:pt>
                <c:pt idx="28">
                  <c:v>263383.3320488577</c:v>
                </c:pt>
                <c:pt idx="29">
                  <c:v>278134.64686845057</c:v>
                </c:pt>
                <c:pt idx="30">
                  <c:v>279966.53520175023</c:v>
                </c:pt>
                <c:pt idx="31">
                  <c:v>269071.35225318943</c:v>
                </c:pt>
                <c:pt idx="32">
                  <c:v>309981.78031112393</c:v>
                </c:pt>
                <c:pt idx="33">
                  <c:v>275931.0552932428</c:v>
                </c:pt>
                <c:pt idx="34">
                  <c:v>300976.77818235976</c:v>
                </c:pt>
                <c:pt idx="35">
                  <c:v>308541.98933273135</c:v>
                </c:pt>
                <c:pt idx="36">
                  <c:v>309591.94081498525</c:v>
                </c:pt>
                <c:pt idx="37">
                  <c:v>328847.06943609624</c:v>
                </c:pt>
                <c:pt idx="38">
                  <c:v>371497.59231917659</c:v>
                </c:pt>
                <c:pt idx="39">
                  <c:v>381943.10701328929</c:v>
                </c:pt>
                <c:pt idx="40">
                  <c:v>357794.37787908799</c:v>
                </c:pt>
                <c:pt idx="41">
                  <c:v>421023.03543951153</c:v>
                </c:pt>
                <c:pt idx="42">
                  <c:v>534435.22731200082</c:v>
                </c:pt>
                <c:pt idx="43">
                  <c:v>559608.88459046395</c:v>
                </c:pt>
                <c:pt idx="44">
                  <c:v>627532.97247399681</c:v>
                </c:pt>
                <c:pt idx="45">
                  <c:v>674162.89020785037</c:v>
                </c:pt>
                <c:pt idx="46">
                  <c:v>721955.09857778775</c:v>
                </c:pt>
                <c:pt idx="47">
                  <c:v>771923.97438762407</c:v>
                </c:pt>
                <c:pt idx="48">
                  <c:v>790344.65779164515</c:v>
                </c:pt>
                <c:pt idx="49">
                  <c:v>825531.90507168928</c:v>
                </c:pt>
                <c:pt idx="50">
                  <c:v>858249.91854653484</c:v>
                </c:pt>
                <c:pt idx="51">
                  <c:v>815656.66668828041</c:v>
                </c:pt>
                <c:pt idx="52">
                  <c:v>844692.72896060837</c:v>
                </c:pt>
                <c:pt idx="53">
                  <c:v>874652.82753189304</c:v>
                </c:pt>
                <c:pt idx="54">
                  <c:v>765809.95875810029</c:v>
                </c:pt>
                <c:pt idx="55">
                  <c:v>744648.55431910674</c:v>
                </c:pt>
                <c:pt idx="56">
                  <c:v>775670.63991648832</c:v>
                </c:pt>
                <c:pt idx="57">
                  <c:v>858088.78508065885</c:v>
                </c:pt>
                <c:pt idx="58">
                  <c:v>903095.74596239114</c:v>
                </c:pt>
                <c:pt idx="59">
                  <c:v>957290.14158050145</c:v>
                </c:pt>
                <c:pt idx="60">
                  <c:v>997096.47888305015</c:v>
                </c:pt>
                <c:pt idx="61">
                  <c:v>996472.87895517051</c:v>
                </c:pt>
                <c:pt idx="62">
                  <c:v>1067917.7639131169</c:v>
                </c:pt>
                <c:pt idx="63">
                  <c:v>1118935.3475481544</c:v>
                </c:pt>
                <c:pt idx="64">
                  <c:v>999870.6632241786</c:v>
                </c:pt>
                <c:pt idx="65">
                  <c:v>943056.96688529837</c:v>
                </c:pt>
                <c:pt idx="66">
                  <c:v>1012038.9968008382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D9-4720-8E53-31122849B1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0847480"/>
        <c:axId val="340846696"/>
      </c:areaChart>
      <c:catAx>
        <c:axId val="340847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846696"/>
        <c:crosses val="autoZero"/>
        <c:auto val="1"/>
        <c:lblAlgn val="ctr"/>
        <c:lblOffset val="100"/>
        <c:noMultiLvlLbl val="0"/>
      </c:catAx>
      <c:valAx>
        <c:axId val="340846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8474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87978844324174932"/>
          <c:y val="2.8241065171688853E-2"/>
          <c:w val="0.12021155675825065"/>
          <c:h val="6.07783832531468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158338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1155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example is lacking the ‘Catch type’ field, that is going to be added in the revised version</a:t>
            </a:r>
          </a:p>
        </p:txBody>
      </p:sp>
    </p:spTree>
    <p:extLst>
      <p:ext uri="{BB962C8B-B14F-4D97-AF65-F5344CB8AC3E}">
        <p14:creationId xmlns:p14="http://schemas.microsoft.com/office/powerpoint/2010/main" val="378456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513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5680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Example</a:t>
            </a:r>
            <a:r>
              <a:rPr lang="en-GB" baseline="0" dirty="0"/>
              <a:t> of IOTC observer data </a:t>
            </a:r>
            <a:r>
              <a:rPr lang="en-GB" i="1" baseline="0" dirty="0"/>
              <a:t>reporting</a:t>
            </a:r>
            <a:r>
              <a:rPr lang="en-GB" i="0" baseline="0" dirty="0"/>
              <a:t> form (XLS template)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1960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142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NON-IOTC species, NOMINAL catches in MT.</a:t>
            </a:r>
          </a:p>
          <a:p>
            <a:endParaRPr lang="en-GB" dirty="0"/>
          </a:p>
          <a:p>
            <a:r>
              <a:rPr lang="en-GB" dirty="0"/>
              <a:t>In 2016, IOTC species: 1,742KT, NON-IOTC species 232KT</a:t>
            </a:r>
          </a:p>
        </p:txBody>
      </p:sp>
    </p:spTree>
    <p:extLst>
      <p:ext uri="{BB962C8B-B14F-4D97-AF65-F5344CB8AC3E}">
        <p14:creationId xmlns:p14="http://schemas.microsoft.com/office/powerpoint/2010/main" val="2785033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All species, NOMINAL catches in MT. In 2016: IND = 666KT, ART = 1,308KT</a:t>
            </a:r>
          </a:p>
        </p:txBody>
      </p:sp>
    </p:spTree>
    <p:extLst>
      <p:ext uri="{BB962C8B-B14F-4D97-AF65-F5344CB8AC3E}">
        <p14:creationId xmlns:p14="http://schemas.microsoft.com/office/powerpoint/2010/main" val="9739151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NON-IOTC species, NOMINAL catches in MT.</a:t>
            </a:r>
          </a:p>
          <a:p>
            <a:endParaRPr lang="en-GB" dirty="0"/>
          </a:p>
          <a:p>
            <a:r>
              <a:rPr lang="en-GB" dirty="0"/>
              <a:t>In 2016, IOTC species: 1,742KT, NON-IOTC species 232KT</a:t>
            </a:r>
          </a:p>
        </p:txBody>
      </p:sp>
    </p:spTree>
    <p:extLst>
      <p:ext uri="{BB962C8B-B14F-4D97-AF65-F5344CB8AC3E}">
        <p14:creationId xmlns:p14="http://schemas.microsoft.com/office/powerpoint/2010/main" val="2539450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NON-IOTC species, NOMINAL catches in MT.</a:t>
            </a:r>
          </a:p>
          <a:p>
            <a:endParaRPr lang="en-GB" dirty="0"/>
          </a:p>
          <a:p>
            <a:r>
              <a:rPr lang="en-GB" dirty="0"/>
              <a:t>In 2016, IOTC species: 1,742KT, NON-IOTC species 232KT</a:t>
            </a:r>
          </a:p>
        </p:txBody>
      </p:sp>
    </p:spTree>
    <p:extLst>
      <p:ext uri="{BB962C8B-B14F-4D97-AF65-F5344CB8AC3E}">
        <p14:creationId xmlns:p14="http://schemas.microsoft.com/office/powerpoint/2010/main" val="19721613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NON-IOTC species, NOMINAL catches in MT.</a:t>
            </a:r>
          </a:p>
          <a:p>
            <a:endParaRPr lang="en-GB" dirty="0"/>
          </a:p>
          <a:p>
            <a:r>
              <a:rPr lang="en-GB" dirty="0"/>
              <a:t>In 2016, IOTC species: 1,742KT, NON-IOTC species 232KT</a:t>
            </a:r>
          </a:p>
        </p:txBody>
      </p:sp>
    </p:spTree>
    <p:extLst>
      <p:ext uri="{BB962C8B-B14F-4D97-AF65-F5344CB8AC3E}">
        <p14:creationId xmlns:p14="http://schemas.microsoft.com/office/powerpoint/2010/main" val="542753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Data is more “structured” that information – easier to model and process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r>
              <a:rPr lang="en-GB" dirty="0"/>
              <a:t>Resolution 16/07 -&gt; e.g. whether or not a law has been enacted / is in the process of being drafted / does not exist</a:t>
            </a:r>
          </a:p>
          <a:p>
            <a:r>
              <a:rPr lang="en-GB" dirty="0"/>
              <a:t>Resolution 15/02 -&gt; well known data sets, formally specified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46850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IOTC vs. ISSCFG comes from one of the initial mappings defined for the Global Tuna Atlas</a:t>
            </a:r>
          </a:p>
        </p:txBody>
      </p:sp>
    </p:spTree>
    <p:extLst>
      <p:ext uri="{BB962C8B-B14F-4D97-AF65-F5344CB8AC3E}">
        <p14:creationId xmlns:p14="http://schemas.microsoft.com/office/powerpoint/2010/main" val="504410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Data + science related</a:t>
            </a:r>
          </a:p>
          <a:p>
            <a:endParaRPr lang="en-GB" dirty="0"/>
          </a:p>
          <a:p>
            <a:r>
              <a:rPr lang="en-GB" dirty="0"/>
              <a:t>Conservation of marlins and sharks request explicit reporting by CPCs, beside setting other specific requirements (release, cap on catches) </a:t>
            </a:r>
          </a:p>
        </p:txBody>
      </p:sp>
    </p:spTree>
    <p:extLst>
      <p:ext uri="{BB962C8B-B14F-4D97-AF65-F5344CB8AC3E}">
        <p14:creationId xmlns:p14="http://schemas.microsoft.com/office/powerpoint/2010/main" val="2849365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Mostly related to compliance</a:t>
            </a:r>
          </a:p>
        </p:txBody>
      </p:sp>
    </p:spTree>
    <p:extLst>
      <p:ext uri="{BB962C8B-B14F-4D97-AF65-F5344CB8AC3E}">
        <p14:creationId xmlns:p14="http://schemas.microsoft.com/office/powerpoint/2010/main" val="824126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Data flows have different “strengths”, depending on the source / target sections</a:t>
            </a:r>
          </a:p>
        </p:txBody>
      </p:sp>
    </p:spTree>
    <p:extLst>
      <p:ext uri="{BB962C8B-B14F-4D97-AF65-F5344CB8AC3E}">
        <p14:creationId xmlns:p14="http://schemas.microsoft.com/office/powerpoint/2010/main" val="192081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CPCs compliance data submission: e.g. Reports of implementation / Compliance questionnaires / National reports etc.</a:t>
            </a:r>
          </a:p>
        </p:txBody>
      </p:sp>
    </p:spTree>
    <p:extLst>
      <p:ext uri="{BB962C8B-B14F-4D97-AF65-F5344CB8AC3E}">
        <p14:creationId xmlns:p14="http://schemas.microsoft.com/office/powerpoint/2010/main" val="1896681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7362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191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9360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re et sous-titr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gne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Texte du titre"/>
          <p:cNvSpPr txBox="1"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Texte du titre</a:t>
            </a:r>
          </a:p>
        </p:txBody>
      </p:sp>
      <p:sp>
        <p:nvSpPr>
          <p:cNvPr id="1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e"/>
          <p:cNvSpPr txBox="1"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Texte</a:t>
            </a:r>
          </a:p>
        </p:txBody>
      </p:sp>
      <p:sp>
        <p:nvSpPr>
          <p:cNvPr id="103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 photo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Image"/>
          <p:cNvSpPr>
            <a:spLocks noGrp="1"/>
          </p:cNvSpPr>
          <p:nvPr>
            <p:ph type="pic" sz="half" idx="13"/>
          </p:nvPr>
        </p:nvSpPr>
        <p:spPr>
          <a:xfrm>
            <a:off x="6503154" y="0"/>
            <a:ext cx="6502401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Image"/>
          <p:cNvSpPr>
            <a:spLocks noGrp="1"/>
          </p:cNvSpPr>
          <p:nvPr>
            <p:ph type="pic" sz="half" idx="14"/>
          </p:nvPr>
        </p:nvSpPr>
        <p:spPr>
          <a:xfrm>
            <a:off x="6502400" y="4902200"/>
            <a:ext cx="6502400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3" name="Image"/>
          <p:cNvSpPr>
            <a:spLocks noGrp="1"/>
          </p:cNvSpPr>
          <p:nvPr>
            <p:ph type="pic" idx="15"/>
          </p:nvPr>
        </p:nvSpPr>
        <p:spPr>
          <a:xfrm>
            <a:off x="0" y="0"/>
            <a:ext cx="6468534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Légende"/>
          <p:cNvSpPr/>
          <p:nvPr/>
        </p:nvSpPr>
        <p:spPr>
          <a:xfrm>
            <a:off x="469900" y="2362200"/>
            <a:ext cx="12065000" cy="5229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4" y="0"/>
                </a:moveTo>
                <a:cubicBezTo>
                  <a:pt x="100" y="0"/>
                  <a:pt x="0" y="232"/>
                  <a:pt x="0" y="516"/>
                </a:cubicBezTo>
                <a:lnTo>
                  <a:pt x="0" y="18789"/>
                </a:lnTo>
                <a:cubicBezTo>
                  <a:pt x="0" y="19073"/>
                  <a:pt x="100" y="19305"/>
                  <a:pt x="224" y="19305"/>
                </a:cubicBezTo>
                <a:lnTo>
                  <a:pt x="17228" y="19305"/>
                </a:lnTo>
                <a:lnTo>
                  <a:pt x="17850" y="21600"/>
                </a:lnTo>
                <a:lnTo>
                  <a:pt x="18471" y="19305"/>
                </a:lnTo>
                <a:lnTo>
                  <a:pt x="21376" y="19305"/>
                </a:lnTo>
                <a:cubicBezTo>
                  <a:pt x="21500" y="19305"/>
                  <a:pt x="21600" y="19073"/>
                  <a:pt x="21600" y="18789"/>
                </a:cubicBezTo>
                <a:lnTo>
                  <a:pt x="21600" y="516"/>
                </a:lnTo>
                <a:cubicBezTo>
                  <a:pt x="21600" y="232"/>
                  <a:pt x="21500" y="0"/>
                  <a:pt x="21376" y="0"/>
                </a:cubicBezTo>
                <a:lnTo>
                  <a:pt x="22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122" name="Saisissez une citation ici."/>
          <p:cNvSpPr txBox="1">
            <a:spLocks noGrp="1"/>
          </p:cNvSpPr>
          <p:nvPr>
            <p:ph type="body" sz="quarter" idx="13"/>
          </p:nvPr>
        </p:nvSpPr>
        <p:spPr>
          <a:xfrm>
            <a:off x="889000" y="2908300"/>
            <a:ext cx="11226800" cy="12979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9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Saisissez une citation ici.</a:t>
            </a:r>
          </a:p>
        </p:txBody>
      </p:sp>
      <p:sp>
        <p:nvSpPr>
          <p:cNvPr id="123" name="Gilles Alain"/>
          <p:cNvSpPr txBox="1">
            <a:spLocks noGrp="1"/>
          </p:cNvSpPr>
          <p:nvPr>
            <p:ph type="body" sz="quarter" idx="14"/>
          </p:nvPr>
        </p:nvSpPr>
        <p:spPr>
          <a:xfrm>
            <a:off x="406400" y="7789333"/>
            <a:ext cx="12192000" cy="86360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6000"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Gilles Alain</a:t>
            </a:r>
          </a:p>
        </p:txBody>
      </p:sp>
      <p:sp>
        <p:nvSpPr>
          <p:cNvPr id="124" name="Texte"/>
          <p:cNvSpPr txBox="1">
            <a:spLocks noGrp="1"/>
          </p:cNvSpPr>
          <p:nvPr>
            <p:ph type="body" sz="quarter" idx="15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Texte</a:t>
            </a:r>
          </a:p>
        </p:txBody>
      </p:sp>
      <p:sp>
        <p:nvSpPr>
          <p:cNvPr id="12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utre cita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aisissez une citation ici."/>
          <p:cNvSpPr txBox="1">
            <a:spLocks noGrp="1"/>
          </p:cNvSpPr>
          <p:nvPr>
            <p:ph type="body" sz="quarter" idx="13"/>
          </p:nvPr>
        </p:nvSpPr>
        <p:spPr>
          <a:xfrm>
            <a:off x="5892800" y="2641600"/>
            <a:ext cx="6705600" cy="2501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9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Saisissez une citation ici.</a:t>
            </a:r>
          </a:p>
        </p:txBody>
      </p:sp>
      <p:sp>
        <p:nvSpPr>
          <p:cNvPr id="133" name="Image"/>
          <p:cNvSpPr>
            <a:spLocks noGrp="1"/>
          </p:cNvSpPr>
          <p:nvPr>
            <p:ph type="pic" idx="14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4" name="Gilles Alain"/>
          <p:cNvSpPr txBox="1">
            <a:spLocks noGrp="1"/>
          </p:cNvSpPr>
          <p:nvPr>
            <p:ph type="body" sz="quarter" idx="15"/>
          </p:nvPr>
        </p:nvSpPr>
        <p:spPr>
          <a:xfrm>
            <a:off x="5892800" y="7789333"/>
            <a:ext cx="6705600" cy="86360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457200">
              <a:spcBef>
                <a:spcPts val="0"/>
              </a:spcBef>
              <a:buClrTx/>
              <a:buSzTx/>
              <a:buFontTx/>
              <a:buNone/>
              <a:defRPr sz="6000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Gilles Alain</a:t>
            </a:r>
          </a:p>
        </p:txBody>
      </p:sp>
      <p:sp>
        <p:nvSpPr>
          <p:cNvPr id="13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erg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erge - Au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" name="Ligne"/>
          <p:cNvSpPr>
            <a:spLocks noGrp="1"/>
          </p:cNvSpPr>
          <p:nvPr>
            <p:ph type="body" sz="quarter" idx="14"/>
          </p:nvPr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Texte du titre"/>
          <p:cNvSpPr txBox="1"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Texte du titre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utres 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gne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" name="Texte du titre"/>
          <p:cNvSpPr txBox="1"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Texte du titre</a:t>
            </a:r>
          </a:p>
        </p:txBody>
      </p:sp>
      <p:sp>
        <p:nvSpPr>
          <p:cNvPr id="35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2161859" y="4191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- Centré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e du titre"/>
          <p:cNvSpPr txBox="1">
            <a:spLocks noGrp="1"/>
          </p:cNvSpPr>
          <p:nvPr>
            <p:ph type="title"/>
          </p:nvPr>
        </p:nvSpPr>
        <p:spPr>
          <a:xfrm>
            <a:off x="406400" y="4038600"/>
            <a:ext cx="12192000" cy="45212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Texte du titre</a:t>
            </a:r>
          </a:p>
        </p:txBody>
      </p:sp>
      <p:sp>
        <p:nvSpPr>
          <p:cNvPr id="4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gne"/>
          <p:cNvSpPr/>
          <p:nvPr/>
        </p:nvSpPr>
        <p:spPr>
          <a:xfrm flipV="1">
            <a:off x="5892800" y="6141012"/>
            <a:ext cx="6705600" cy="145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3" name="Texte du titre"/>
          <p:cNvSpPr txBox="1">
            <a:spLocks noGrp="1"/>
          </p:cNvSpPr>
          <p:nvPr>
            <p:ph type="title"/>
          </p:nvPr>
        </p:nvSpPr>
        <p:spPr>
          <a:xfrm>
            <a:off x="5892800" y="6426200"/>
            <a:ext cx="67056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Texte du titre</a:t>
            </a:r>
          </a:p>
        </p:txBody>
      </p:sp>
      <p:sp>
        <p:nvSpPr>
          <p:cNvPr id="5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5892800" y="4267200"/>
            <a:ext cx="67056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e"/>
          <p:cNvSpPr txBox="1"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Texte</a:t>
            </a:r>
          </a:p>
        </p:txBody>
      </p:sp>
      <p:sp>
        <p:nvSpPr>
          <p:cNvPr id="63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e"/>
          <p:cNvSpPr txBox="1"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Texte</a:t>
            </a:r>
          </a:p>
        </p:txBody>
      </p:sp>
      <p:sp>
        <p:nvSpPr>
          <p:cNvPr id="72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73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Au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e"/>
          <p:cNvSpPr txBox="1"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Texte</a:t>
            </a:r>
          </a:p>
        </p:txBody>
      </p:sp>
      <p:sp>
        <p:nvSpPr>
          <p:cNvPr id="82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83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e"/>
          <p:cNvSpPr txBox="1"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Texte</a:t>
            </a:r>
          </a:p>
        </p:txBody>
      </p:sp>
      <p:sp>
        <p:nvSpPr>
          <p:cNvPr id="92" name="Image"/>
          <p:cNvSpPr>
            <a:spLocks noGrp="1"/>
          </p:cNvSpPr>
          <p:nvPr>
            <p:ph type="pic" sz="half" idx="14"/>
          </p:nvPr>
        </p:nvSpPr>
        <p:spPr>
          <a:xfrm>
            <a:off x="7112000" y="1536700"/>
            <a:ext cx="5486400" cy="7797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Texte du titre"/>
          <p:cNvSpPr txBox="1">
            <a:spLocks noGrp="1"/>
          </p:cNvSpPr>
          <p:nvPr>
            <p:ph type="title"/>
          </p:nvPr>
        </p:nvSpPr>
        <p:spPr>
          <a:xfrm>
            <a:off x="406400" y="1536700"/>
            <a:ext cx="6299200" cy="7239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94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406400" y="2743200"/>
            <a:ext cx="6299200" cy="61087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2800"/>
            </a:lvl1pPr>
            <a:lvl2pPr>
              <a:buClr>
                <a:schemeClr val="accent1"/>
              </a:buClr>
              <a:buChar char="▸"/>
              <a:defRPr sz="2800"/>
            </a:lvl2pPr>
            <a:lvl3pPr>
              <a:buClr>
                <a:schemeClr val="accent1"/>
              </a:buClr>
              <a:buChar char="▸"/>
              <a:defRPr sz="2800"/>
            </a:lvl3pPr>
            <a:lvl4pPr>
              <a:buClr>
                <a:schemeClr val="accent1"/>
              </a:buClr>
              <a:buChar char="▸"/>
              <a:defRPr sz="2800"/>
            </a:lvl4pPr>
            <a:lvl5pPr>
              <a:buClr>
                <a:schemeClr val="accent1"/>
              </a:buClr>
              <a:buChar char="▸"/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gne"/>
          <p:cNvSpPr/>
          <p:nvPr/>
        </p:nvSpPr>
        <p:spPr>
          <a:xfrm flipV="1">
            <a:off x="406400" y="993160"/>
            <a:ext cx="12192000" cy="263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Texte du titre"/>
          <p:cNvSpPr txBox="1">
            <a:spLocks noGrp="1"/>
          </p:cNvSpPr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Texte du titre</a:t>
            </a:r>
          </a:p>
        </p:txBody>
      </p:sp>
      <p:sp>
        <p:nvSpPr>
          <p:cNvPr id="4" name="Texte niveau 1…"/>
          <p:cNvSpPr txBox="1">
            <a:spLocks noGrp="1"/>
          </p:cNvSpPr>
          <p:nvPr>
            <p:ph type="body" idx="1"/>
          </p:nvPr>
        </p:nvSpPr>
        <p:spPr>
          <a:xfrm>
            <a:off x="406400" y="2743200"/>
            <a:ext cx="121920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44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tc.org/cmm/resolution-1502-mandatory-statistical-reporting-requirements-iotc-contracting-parties-and" TargetMode="External"/><Relationship Id="rId2" Type="http://schemas.openxmlformats.org/officeDocument/2006/relationships/hyperlink" Target="http://www.fao.org/cwp-on-fishery-statistics/handbook/capture-fisheries-statistics/fishing-gear-classification/en/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iotc.org/data/requested-statistics-and-submission-forms" TargetMode="External"/><Relationship Id="rId4" Type="http://schemas.openxmlformats.org/officeDocument/2006/relationships/hyperlink" Target="http://www.iotc.org/data/reporting-data-iotc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ummary of features"/>
          <p:cNvSpPr txBox="1">
            <a:spLocks noGrp="1"/>
          </p:cNvSpPr>
          <p:nvPr>
            <p:ph type="title"/>
          </p:nvPr>
        </p:nvSpPr>
        <p:spPr>
          <a:xfrm>
            <a:off x="406400" y="6291072"/>
            <a:ext cx="12192000" cy="2840228"/>
          </a:xfrm>
          <a:prstGeom prst="rect">
            <a:avLst/>
          </a:prstGeom>
        </p:spPr>
        <p:txBody>
          <a:bodyPr>
            <a:noAutofit/>
          </a:bodyPr>
          <a:lstStyle>
            <a:lvl1pPr defTabSz="443991">
              <a:defRPr sz="12920"/>
            </a:lvl1pPr>
          </a:lstStyle>
          <a:p>
            <a:r>
              <a:rPr lang="en-GB" sz="6000" dirty="0">
                <a:latin typeface="Helvetica" panose="020B0604020202020204" pitchFamily="34" charset="0"/>
                <a:cs typeface="Helvetica" panose="020B0604020202020204" pitchFamily="34" charset="0"/>
              </a:rPr>
              <a:t>Overview OF IOTC fisheries data REPORTING AND MANAGEMENT PROCESSES</a:t>
            </a:r>
            <a:endParaRPr sz="6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69A1CE6C-6DAC-4310-BEBA-0D1987DFA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53399" y="195965"/>
            <a:ext cx="4445001" cy="115570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74" name="e-MARIS validation workshop"/>
          <p:cNvSpPr txBox="1">
            <a:spLocks noGrp="1"/>
          </p:cNvSpPr>
          <p:nvPr>
            <p:ph type="body" sz="quarter" idx="1"/>
          </p:nvPr>
        </p:nvSpPr>
        <p:spPr>
          <a:xfrm>
            <a:off x="406400" y="2239262"/>
            <a:ext cx="12192000" cy="3820161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GB" sz="4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Technical workshop on global harmonization of Tuna fisheries statistics</a:t>
            </a:r>
          </a:p>
          <a:p>
            <a:endParaRPr lang="en-GB" sz="4400" b="1" dirty="0"/>
          </a:p>
          <a:p>
            <a:endParaRPr lang="en-GB" sz="4400" dirty="0"/>
          </a:p>
          <a:p>
            <a:r>
              <a:rPr lang="en-GB" sz="3600" dirty="0"/>
              <a:t>CWP ad-hoc Task Group on reference harmonization</a:t>
            </a:r>
            <a:endParaRPr sz="3600" dirty="0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21A58BEE-3ED5-4D8E-89D8-0F179DDC4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6400" y="278515"/>
            <a:ext cx="2794000" cy="99060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8AA29C-6BB8-48CA-96FE-BFBD6C3E2C48}"/>
              </a:ext>
            </a:extLst>
          </p:cNvPr>
          <p:cNvSpPr txBox="1"/>
          <p:nvPr/>
        </p:nvSpPr>
        <p:spPr>
          <a:xfrm>
            <a:off x="406400" y="9080105"/>
            <a:ext cx="10943771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Helvetica" panose="020B0604020202020204" pitchFamily="34" charset="0"/>
                <a:cs typeface="Helvetica" panose="020B0604020202020204" pitchFamily="34" charset="0"/>
                <a:sym typeface="Avenir Next Medium"/>
              </a:rPr>
              <a:t>IOTC Secretariat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Helvetica" panose="020B0604020202020204" pitchFamily="34" charset="0"/>
                <a:cs typeface="Helvetica" panose="020B0604020202020204" pitchFamily="34" charset="0"/>
                <a:sym typeface="Avenir Next Medium"/>
              </a:rPr>
              <a:t> – Fabio Fiorellato, </a:t>
            </a:r>
            <a:r>
              <a:rPr kumimoji="0" lang="en-GB" sz="1800" b="0" i="1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Helvetica" panose="020B0604020202020204" pitchFamily="34" charset="0"/>
                <a:cs typeface="Helvetica" panose="020B0604020202020204" pitchFamily="34" charset="0"/>
                <a:sym typeface="Avenir Next Medium"/>
              </a:rPr>
              <a:t>Data Coordinator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838787"/>
              </a:solidFill>
              <a:effectLst/>
              <a:uFillTx/>
              <a:latin typeface="Helvetica" panose="020B0604020202020204" pitchFamily="34" charset="0"/>
              <a:cs typeface="Helvetica" panose="020B0604020202020204" pitchFamily="34" charset="0"/>
              <a:sym typeface="Avenir Next Medium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ummary of features"/>
          <p:cNvSpPr txBox="1">
            <a:spLocks noGrp="1"/>
          </p:cNvSpPr>
          <p:nvPr>
            <p:ph type="body" idx="13"/>
          </p:nvPr>
        </p:nvSpPr>
        <p:spPr>
          <a:xfrm>
            <a:off x="406400" y="565587"/>
            <a:ext cx="11176000" cy="348813"/>
          </a:xfrm>
          <a:prstGeom prst="rect">
            <a:avLst/>
          </a:prstGeom>
        </p:spPr>
        <p:txBody>
          <a:bodyPr/>
          <a:lstStyle/>
          <a:p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reporting | Data sets</a:t>
            </a:r>
          </a:p>
        </p:txBody>
      </p:sp>
      <p:sp>
        <p:nvSpPr>
          <p:cNvPr id="185" name="Summary of e-maris features: for CPCS"/>
          <p:cNvSpPr txBox="1">
            <a:spLocks noGrp="1"/>
          </p:cNvSpPr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</p:spPr>
        <p:txBody>
          <a:bodyPr>
            <a:normAutofit/>
          </a:bodyPr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lang="en-GB" sz="4000" dirty="0">
                <a:latin typeface="Helvetica" panose="020B0604020202020204" pitchFamily="34" charset="0"/>
                <a:cs typeface="Helvetica" panose="020B0604020202020204" pitchFamily="34" charset="0"/>
              </a:rPr>
              <a:t>IOTC main DATA SETS | details</a:t>
            </a:r>
            <a:endParaRPr sz="40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idx="1"/>
          </p:nvPr>
        </p:nvSpPr>
        <p:spPr>
          <a:xfrm>
            <a:off x="406400" y="2260600"/>
            <a:ext cx="12192000" cy="7375585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b="1" dirty="0"/>
              <a:t>Nominal Catches:</a:t>
            </a:r>
            <a:r>
              <a:rPr lang="en-US" dirty="0"/>
              <a:t> annual report of total catches (in weight) by fleet, gear, species (IOTC and non-IOTC) and IO area </a:t>
            </a: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/>
              <a:t>Includes retained catches and catches used as bait / for crew consumption;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dirty="0"/>
              <a:t>Discards: </a:t>
            </a:r>
            <a:r>
              <a:rPr lang="en-US" dirty="0"/>
              <a:t>annual report of discards (in weight or number) by fleet, gear, species and IO area </a:t>
            </a: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/>
              <a:t>Shall include also relevant non-commercial species (mammals, seabirds, cetaceans, whale sharks and sea turtles);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dirty="0"/>
              <a:t>Catch-and-effort</a:t>
            </a:r>
            <a:r>
              <a:rPr lang="en-US" dirty="0"/>
              <a:t>: annual report of efforts and catches (in weight or number) by month, fleet, gear, species (IOTC and non-IOTC) and grid / irregular area</a:t>
            </a: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/>
              <a:t>Depending on the gear type, catches can be either in numbers (longline) or weight;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/>
              <a:t>Also, the minimum grid resolution changes accordingly, and goes from 1x1 degrees grids (surface fisheries) to 5x5 degrees grids (longline fisheries) to any grid / irregular area (coastal / artisanal fisheries);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dirty="0"/>
              <a:t>Size-frequency</a:t>
            </a:r>
            <a:r>
              <a:rPr lang="en-US" dirty="0"/>
              <a:t>: annual report of size measurements (mostly, lengths) by month, fleet, gear, species and type of measure.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450107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ummary of features"/>
          <p:cNvSpPr txBox="1">
            <a:spLocks noGrp="1"/>
          </p:cNvSpPr>
          <p:nvPr>
            <p:ph type="body" idx="13"/>
          </p:nvPr>
        </p:nvSpPr>
        <p:spPr>
          <a:xfrm>
            <a:off x="406400" y="565587"/>
            <a:ext cx="11176000" cy="348813"/>
          </a:xfrm>
          <a:prstGeom prst="rect">
            <a:avLst/>
          </a:prstGeom>
        </p:spPr>
        <p:txBody>
          <a:bodyPr/>
          <a:lstStyle/>
          <a:p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reporting | Data sets</a:t>
            </a:r>
          </a:p>
        </p:txBody>
      </p:sp>
      <p:sp>
        <p:nvSpPr>
          <p:cNvPr id="185" name="Summary of e-maris features: for CPCS"/>
          <p:cNvSpPr txBox="1">
            <a:spLocks noGrp="1"/>
          </p:cNvSpPr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</p:spPr>
        <p:txBody>
          <a:bodyPr>
            <a:normAutofit/>
          </a:bodyPr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lang="en-GB" sz="4000" dirty="0">
                <a:latin typeface="Helvetica" panose="020B0604020202020204" pitchFamily="34" charset="0"/>
                <a:cs typeface="Helvetica" panose="020B0604020202020204" pitchFamily="34" charset="0"/>
              </a:rPr>
              <a:t>IOTC main DATA SETS | additional notes</a:t>
            </a:r>
            <a:endParaRPr sz="40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idx="1"/>
          </p:nvPr>
        </p:nvSpPr>
        <p:spPr>
          <a:xfrm>
            <a:off x="406400" y="2260600"/>
            <a:ext cx="12192000" cy="7375585"/>
          </a:xfrm>
        </p:spPr>
        <p:txBody>
          <a:bodyPr>
            <a:normAutofit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Datasets reported using the IOTC forms are expected to come with the following metadata, either at </a:t>
            </a:r>
            <a:r>
              <a:rPr lang="en-US" i="1" dirty="0"/>
              <a:t>global </a:t>
            </a:r>
            <a:r>
              <a:rPr lang="en-US" dirty="0"/>
              <a:t>or at </a:t>
            </a:r>
            <a:r>
              <a:rPr lang="en-US" i="1" dirty="0"/>
              <a:t>each strata </a:t>
            </a:r>
            <a:r>
              <a:rPr lang="en-US" dirty="0"/>
              <a:t>level: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/>
              <a:t>Sender / National Organization </a:t>
            </a:r>
            <a:r>
              <a:rPr lang="en-US" b="1" dirty="0"/>
              <a:t>contact details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b="1" dirty="0"/>
              <a:t>Type</a:t>
            </a:r>
            <a:r>
              <a:rPr lang="en-US" dirty="0"/>
              <a:t> of data (</a:t>
            </a:r>
            <a:r>
              <a:rPr lang="en-US" i="1" dirty="0"/>
              <a:t>final</a:t>
            </a:r>
            <a:r>
              <a:rPr lang="en-US" dirty="0"/>
              <a:t> / </a:t>
            </a:r>
            <a:r>
              <a:rPr lang="en-US" i="1" dirty="0"/>
              <a:t>preliminary</a:t>
            </a:r>
            <a:r>
              <a:rPr lang="en-US" dirty="0"/>
              <a:t>)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b="1" dirty="0"/>
              <a:t>Target species</a:t>
            </a:r>
            <a:r>
              <a:rPr lang="en-US" dirty="0"/>
              <a:t> for the specific fleet + gear combination</a:t>
            </a:r>
            <a:endParaRPr lang="en-US" b="1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b="1" dirty="0"/>
              <a:t>Data source</a:t>
            </a:r>
            <a:r>
              <a:rPr lang="en-US" dirty="0"/>
              <a:t> (i.e. </a:t>
            </a:r>
            <a:r>
              <a:rPr lang="en-US" i="1" dirty="0"/>
              <a:t>how the original data was collected</a:t>
            </a:r>
            <a:r>
              <a:rPr lang="en-US" dirty="0"/>
              <a:t>)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b="1" dirty="0"/>
              <a:t>Data processing</a:t>
            </a:r>
            <a:r>
              <a:rPr lang="en-US" dirty="0"/>
              <a:t> (i.e. </a:t>
            </a:r>
            <a:r>
              <a:rPr lang="en-US" i="1" dirty="0"/>
              <a:t>what type of estimation procedure has been applied to produce the final data</a:t>
            </a:r>
            <a:r>
              <a:rPr lang="en-US" dirty="0"/>
              <a:t>)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b="1" dirty="0"/>
              <a:t>Coverage level</a:t>
            </a:r>
            <a:r>
              <a:rPr lang="en-US" dirty="0"/>
              <a:t> (i.e. </a:t>
            </a:r>
            <a:r>
              <a:rPr lang="en-US" i="1" dirty="0"/>
              <a:t>how extensively the strata have been sampled</a:t>
            </a:r>
            <a:r>
              <a:rPr lang="en-US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845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ummary of features"/>
          <p:cNvSpPr txBox="1">
            <a:spLocks noGrp="1"/>
          </p:cNvSpPr>
          <p:nvPr>
            <p:ph type="body" idx="13"/>
          </p:nvPr>
        </p:nvSpPr>
        <p:spPr>
          <a:xfrm>
            <a:off x="406400" y="565587"/>
            <a:ext cx="11176000" cy="348813"/>
          </a:xfrm>
          <a:prstGeom prst="rect">
            <a:avLst/>
          </a:prstGeom>
        </p:spPr>
        <p:txBody>
          <a:bodyPr/>
          <a:lstStyle/>
          <a:p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reporting | IOTC FORMS and templates</a:t>
            </a:r>
          </a:p>
        </p:txBody>
      </p:sp>
      <p:sp>
        <p:nvSpPr>
          <p:cNvPr id="185" name="Summary of e-maris features: for CPCS"/>
          <p:cNvSpPr txBox="1">
            <a:spLocks noGrp="1"/>
          </p:cNvSpPr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</p:spPr>
        <p:txBody>
          <a:bodyPr>
            <a:normAutofit/>
          </a:bodyPr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lang="en-GB" sz="4000" dirty="0">
                <a:latin typeface="Helvetica" panose="020B0604020202020204" pitchFamily="34" charset="0"/>
                <a:cs typeface="Helvetica" panose="020B0604020202020204" pitchFamily="34" charset="0"/>
              </a:rPr>
              <a:t>examples | FORM 1_RC – Nominal Catch</a:t>
            </a:r>
            <a:endParaRPr sz="40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7416F0-206A-408B-BDAD-6B6BB9C727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28" y="2260600"/>
            <a:ext cx="12155172" cy="640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4774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ummary of features"/>
          <p:cNvSpPr txBox="1">
            <a:spLocks noGrp="1"/>
          </p:cNvSpPr>
          <p:nvPr>
            <p:ph type="body" idx="13"/>
          </p:nvPr>
        </p:nvSpPr>
        <p:spPr>
          <a:xfrm>
            <a:off x="406400" y="565587"/>
            <a:ext cx="11176000" cy="348813"/>
          </a:xfrm>
          <a:prstGeom prst="rect">
            <a:avLst/>
          </a:prstGeom>
        </p:spPr>
        <p:txBody>
          <a:bodyPr/>
          <a:lstStyle/>
          <a:p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reporting | IOTC FORMS and templates</a:t>
            </a:r>
          </a:p>
        </p:txBody>
      </p:sp>
      <p:sp>
        <p:nvSpPr>
          <p:cNvPr id="185" name="Summary of e-maris features: for CPCS"/>
          <p:cNvSpPr txBox="1">
            <a:spLocks noGrp="1"/>
          </p:cNvSpPr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</p:spPr>
        <p:txBody>
          <a:bodyPr>
            <a:normAutofit/>
          </a:bodyPr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lang="en-GB" sz="4000" dirty="0">
                <a:latin typeface="Helvetica" panose="020B0604020202020204" pitchFamily="34" charset="0"/>
                <a:cs typeface="Helvetica" panose="020B0604020202020204" pitchFamily="34" charset="0"/>
              </a:rPr>
              <a:t>examples | FORM 3_CE – Catch-Effort</a:t>
            </a:r>
            <a:endParaRPr sz="40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F86A2E-6CD2-4685-91FF-BF255C2B01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146300"/>
            <a:ext cx="12201966" cy="5435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88513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ummary of features"/>
          <p:cNvSpPr txBox="1">
            <a:spLocks noGrp="1"/>
          </p:cNvSpPr>
          <p:nvPr>
            <p:ph type="body" idx="13"/>
          </p:nvPr>
        </p:nvSpPr>
        <p:spPr>
          <a:xfrm>
            <a:off x="406400" y="565587"/>
            <a:ext cx="11176000" cy="348813"/>
          </a:xfrm>
          <a:prstGeom prst="rect">
            <a:avLst/>
          </a:prstGeom>
        </p:spPr>
        <p:txBody>
          <a:bodyPr/>
          <a:lstStyle/>
          <a:p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reporting | IOTC FORMS and templates</a:t>
            </a:r>
          </a:p>
        </p:txBody>
      </p:sp>
      <p:sp>
        <p:nvSpPr>
          <p:cNvPr id="185" name="Summary of e-maris features: for CPCS"/>
          <p:cNvSpPr txBox="1">
            <a:spLocks noGrp="1"/>
          </p:cNvSpPr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</p:spPr>
        <p:txBody>
          <a:bodyPr>
            <a:normAutofit/>
          </a:bodyPr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lang="en-GB" sz="4000" dirty="0">
                <a:latin typeface="Helvetica" panose="020B0604020202020204" pitchFamily="34" charset="0"/>
                <a:cs typeface="Helvetica" panose="020B0604020202020204" pitchFamily="34" charset="0"/>
              </a:rPr>
              <a:t>examples | FORM 4_SF – Size-frequency </a:t>
            </a:r>
            <a:endParaRPr sz="40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BD44E2-1366-4717-B47E-420FDA6BE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772" y="2260600"/>
            <a:ext cx="8839200" cy="6996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80701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ummary of features"/>
          <p:cNvSpPr txBox="1">
            <a:spLocks noGrp="1"/>
          </p:cNvSpPr>
          <p:nvPr>
            <p:ph type="body" idx="13"/>
          </p:nvPr>
        </p:nvSpPr>
        <p:spPr>
          <a:xfrm>
            <a:off x="406400" y="565587"/>
            <a:ext cx="11176000" cy="348813"/>
          </a:xfrm>
          <a:prstGeom prst="rect">
            <a:avLst/>
          </a:prstGeom>
        </p:spPr>
        <p:txBody>
          <a:bodyPr/>
          <a:lstStyle/>
          <a:p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reporting | IOTC FORMS and templates</a:t>
            </a:r>
          </a:p>
        </p:txBody>
      </p:sp>
      <p:sp>
        <p:nvSpPr>
          <p:cNvPr id="185" name="Summary of e-maris features: for CPCS"/>
          <p:cNvSpPr txBox="1">
            <a:spLocks noGrp="1"/>
          </p:cNvSpPr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</p:spPr>
        <p:txBody>
          <a:bodyPr>
            <a:noAutofit/>
          </a:bodyPr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lang="en-GB" sz="4000" dirty="0">
                <a:latin typeface="Helvetica" panose="020B0604020202020204" pitchFamily="34" charset="0"/>
                <a:cs typeface="Helvetica" panose="020B0604020202020204" pitchFamily="34" charset="0"/>
              </a:rPr>
              <a:t>examples | Obs. data reporting template</a:t>
            </a:r>
            <a:endParaRPr sz="40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A5B2A0-33CE-4C8C-A2E3-49E73F4BD0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028" y="2217058"/>
            <a:ext cx="8343900" cy="741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70772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FA7889-A707-446C-956E-8F591DCC3E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65587"/>
            <a:ext cx="11176000" cy="348813"/>
          </a:xfrm>
        </p:spPr>
        <p:txBody>
          <a:bodyPr/>
          <a:lstStyle/>
          <a:p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reporting | IOTC FORMS and templates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BF5BF3-AF29-4C24-9AE3-7E02A436E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Helvetica" panose="020B0604020202020204" pitchFamily="34" charset="0"/>
                <a:cs typeface="Helvetica" panose="020B0604020202020204" pitchFamily="34" charset="0"/>
              </a:rPr>
              <a:t>practical issues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9C407D-B186-4933-BFE3-FD6ACE760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400" y="2247900"/>
            <a:ext cx="12192000" cy="7505700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IOTC forms and templates are </a:t>
            </a:r>
            <a:r>
              <a:rPr lang="en-GB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RECOMMENDED, </a:t>
            </a: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not mandatory</a:t>
            </a:r>
          </a:p>
          <a:p>
            <a:pPr lvl="1" algn="just" rtl="0">
              <a:buFont typeface="Wingdings" panose="05000000000000000000" pitchFamily="2" charset="2"/>
              <a:buChar char="Ø"/>
            </a:pPr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CPCs tend to submit data in whatever format they consider more appropriate or comfortable, sometimes in an incomplete way;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IOTC forms include </a:t>
            </a:r>
            <a:r>
              <a:rPr lang="en-GB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reference lists</a:t>
            </a: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 and </a:t>
            </a:r>
            <a:r>
              <a:rPr lang="en-GB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basic quality checks</a:t>
            </a: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, and are password protected to avoid tampering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CPCs often use their own copy of the forms, lacking data input checks and proper, standardized reference data;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IOTC forms have a </a:t>
            </a:r>
            <a:r>
              <a:rPr lang="en-GB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rigid structure</a:t>
            </a: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,</a:t>
            </a:r>
            <a:r>
              <a:rPr lang="en-GB" sz="3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suited to be filled </a:t>
            </a:r>
            <a:r>
              <a:rPr lang="en-GB" sz="3200" i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manually</a:t>
            </a:r>
            <a:r>
              <a:rPr lang="en-GB" sz="3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by a trained clerk</a:t>
            </a:r>
            <a:endParaRPr lang="en-GB" sz="3200" i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 algn="just" rtl="0">
              <a:buFont typeface="Wingdings" panose="05000000000000000000" pitchFamily="2" charset="2"/>
              <a:buChar char="Ø"/>
            </a:pPr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This can be impractical for some data sets; many CPCs lack adequate capacity to design automated processes to correctly fill the forms with required data;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Scientific observer data often come in formats (PDF, Word document) </a:t>
            </a:r>
            <a:r>
              <a:rPr lang="en-US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not suitable for acquisition and processing</a:t>
            </a:r>
          </a:p>
          <a:p>
            <a:pPr lvl="1" algn="just" rtl="0">
              <a:buFont typeface="Wingdings" panose="05000000000000000000" pitchFamily="2" charset="2"/>
              <a:buChar char="Ø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The ROS pilot project considers – among its outputs – standardized data collection and reporting tools</a:t>
            </a:r>
            <a:endParaRPr lang="en-GB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 rtl="0">
              <a:buFont typeface="Wingdings" panose="05000000000000000000" pitchFamily="2" charset="2"/>
              <a:buChar char="Ø"/>
            </a:pPr>
            <a:endParaRPr lang="en-GB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3555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119A99E-9D52-4984-AC74-27603D4A4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40" y="2350692"/>
            <a:ext cx="10819478" cy="5980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DB4297-9FF8-4DD6-BEA2-F4E6DC53FE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46" y="2427741"/>
            <a:ext cx="13056146" cy="58156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4" name="Summary of features"/>
          <p:cNvSpPr txBox="1">
            <a:spLocks noGrp="1"/>
          </p:cNvSpPr>
          <p:nvPr>
            <p:ph type="body" idx="13"/>
          </p:nvPr>
        </p:nvSpPr>
        <p:spPr>
          <a:xfrm>
            <a:off x="406400" y="565587"/>
            <a:ext cx="11176000" cy="348813"/>
          </a:xfrm>
          <a:prstGeom prst="rect">
            <a:avLst/>
          </a:prstGeom>
        </p:spPr>
        <p:txBody>
          <a:bodyPr/>
          <a:lstStyle/>
          <a:p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reporting | IOTC FORMS and templates</a:t>
            </a:r>
          </a:p>
        </p:txBody>
      </p:sp>
      <p:sp>
        <p:nvSpPr>
          <p:cNvPr id="185" name="Summary of e-maris features: for CPCS"/>
          <p:cNvSpPr txBox="1">
            <a:spLocks noGrp="1"/>
          </p:cNvSpPr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</p:spPr>
        <p:txBody>
          <a:bodyPr>
            <a:normAutofit/>
          </a:bodyPr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lang="en-GB" sz="4000" dirty="0">
                <a:latin typeface="Helvetica" panose="020B0604020202020204" pitchFamily="34" charset="0"/>
                <a:cs typeface="Helvetica" panose="020B0604020202020204" pitchFamily="34" charset="0"/>
              </a:rPr>
              <a:t>examples | custom, CPC-SPECIFIC forms</a:t>
            </a:r>
            <a:endParaRPr sz="40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A1866C-71B5-4481-B6BC-9963DC155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048" y="2427741"/>
            <a:ext cx="9006192" cy="9938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8B6A2B-4BCB-4F6A-9A76-E0288EAA76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813" y="2350692"/>
            <a:ext cx="8865204" cy="78243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90EE1E-A825-4038-A257-67E9D84C3F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46" y="2515535"/>
            <a:ext cx="13099699" cy="58156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D48EE0-5768-47D0-8C5C-069509AA91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719" y="2427741"/>
            <a:ext cx="7562850" cy="952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2206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2074B6-F4A6-4BE2-9B3A-19B64A8F3C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65587"/>
            <a:ext cx="11176000" cy="348813"/>
          </a:xfrm>
        </p:spPr>
        <p:txBody>
          <a:bodyPr/>
          <a:lstStyle/>
          <a:p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reporting | Artisanal vs. industrial fishery data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EA1FB9-8C92-43CA-9263-D93EFB1FE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>
                <a:latin typeface="Helvetica" panose="020B0604020202020204" pitchFamily="34" charset="0"/>
                <a:cs typeface="Helvetica" panose="020B0604020202020204" pitchFamily="34" charset="0"/>
              </a:rPr>
              <a:t>Known issues and challenges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F7DC96F-EFDF-48DF-B353-38B661271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400" y="2260600"/>
            <a:ext cx="12192000" cy="6720114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Over two-thirds of all catches reported to the IOTC Secretariat in recent years comes from </a:t>
            </a:r>
            <a:r>
              <a:rPr lang="en-GB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ARTISANAL </a:t>
            </a:r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fisheries;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The fraction of artisanal catches is even higher if we limit the analysis to </a:t>
            </a:r>
            <a:r>
              <a:rPr lang="en-GB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non-IOTC species</a:t>
            </a:r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 only;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Collection and reporting of data from artisanal, small scale fisheries poses a number of </a:t>
            </a:r>
            <a:r>
              <a:rPr lang="en-GB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relevant challenges</a:t>
            </a:r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 that are currently affecting the proper reporting of nominal catches and geo-referenced catch-and-effort data for these fisheries;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Some countries (LKA, IRN, KEN, COM) are improving their own data collection processes and systems, also with </a:t>
            </a:r>
            <a:r>
              <a:rPr lang="en-GB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support from the IOTC Secretariat </a:t>
            </a:r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(data compliance and support missions);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A project to support data collection from </a:t>
            </a:r>
            <a:r>
              <a:rPr lang="en-GB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recreational fisheries</a:t>
            </a:r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 (mostly, billfish species) completed its first phase in Q4-2017;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The overall issues with artisanal fisheries in the region are still far from being resolved, though.</a:t>
            </a:r>
          </a:p>
        </p:txBody>
      </p:sp>
    </p:spTree>
    <p:extLst>
      <p:ext uri="{BB962C8B-B14F-4D97-AF65-F5344CB8AC3E}">
        <p14:creationId xmlns:p14="http://schemas.microsoft.com/office/powerpoint/2010/main" val="19115006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2074B6-F4A6-4BE2-9B3A-19B64A8F3C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65587"/>
            <a:ext cx="11176000" cy="348813"/>
          </a:xfrm>
        </p:spPr>
        <p:txBody>
          <a:bodyPr/>
          <a:lstStyle/>
          <a:p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reporting | Artisanal vs. industrial fishery data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EA1FB9-8C92-43CA-9263-D93EFB1FE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>
                <a:latin typeface="Helvetica" panose="020B0604020202020204" pitchFamily="34" charset="0"/>
                <a:cs typeface="Helvetica" panose="020B0604020202020204" pitchFamily="34" charset="0"/>
              </a:rPr>
              <a:t>ARTISANAL vs. industrial catches (ALL)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8C13E47-4B2C-4A70-BB3F-DB1883491B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5791248"/>
              </p:ext>
            </p:extLst>
          </p:nvPr>
        </p:nvGraphicFramePr>
        <p:xfrm>
          <a:off x="406400" y="2260600"/>
          <a:ext cx="12191999" cy="7277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53336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ummary of features"/>
          <p:cNvSpPr txBox="1">
            <a:spLocks noGrp="1"/>
          </p:cNvSpPr>
          <p:nvPr>
            <p:ph type="body" idx="13"/>
          </p:nvPr>
        </p:nvSpPr>
        <p:spPr>
          <a:xfrm>
            <a:off x="406400" y="565587"/>
            <a:ext cx="11176000" cy="348813"/>
          </a:xfrm>
          <a:prstGeom prst="rect">
            <a:avLst/>
          </a:prstGeom>
        </p:spPr>
        <p:txBody>
          <a:bodyPr/>
          <a:lstStyle/>
          <a:p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Background + context</a:t>
            </a:r>
            <a:endParaRPr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7" name="Summary of e-maris features: for CPC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lang="en-GB" sz="4000" dirty="0">
                <a:latin typeface="Helvetica" panose="020B0604020202020204" pitchFamily="34" charset="0"/>
                <a:cs typeface="Helvetica" panose="020B0604020202020204" pitchFamily="34" charset="0"/>
              </a:rPr>
              <a:t>IOTC history and mandate</a:t>
            </a:r>
            <a:endParaRPr sz="4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8" name="Switch languages…"/>
          <p:cNvSpPr txBox="1">
            <a:spLocks noGrp="1"/>
          </p:cNvSpPr>
          <p:nvPr>
            <p:ph type="body" idx="1"/>
          </p:nvPr>
        </p:nvSpPr>
        <p:spPr>
          <a:xfrm>
            <a:off x="406400" y="2743200"/>
            <a:ext cx="12192000" cy="650143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The agreement for the establishment of the Indian Ocean Tuna Commission (IOTC) was signed in </a:t>
            </a:r>
            <a:r>
              <a:rPr lang="en-GB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1993</a:t>
            </a: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 and entered in force in </a:t>
            </a:r>
            <a:r>
              <a:rPr lang="en-GB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1996</a:t>
            </a: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  <a:endParaRPr lang="en-GB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The IOTC agreement covers </a:t>
            </a:r>
            <a:r>
              <a:rPr lang="en-GB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16</a:t>
            </a: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 tuna and tuna-like species…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… within an area of competence corresponding to the </a:t>
            </a:r>
            <a:r>
              <a:rPr lang="en-GB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Western</a:t>
            </a: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 and </a:t>
            </a:r>
            <a:r>
              <a:rPr lang="en-GB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Eastern</a:t>
            </a: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 Indian Ocean (FAO areas F51 and F57);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As of January 2018, the IOTC has </a:t>
            </a:r>
            <a:r>
              <a:rPr lang="en-GB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34</a:t>
            </a: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 CPCs of which </a:t>
            </a:r>
            <a:r>
              <a:rPr lang="en-GB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31</a:t>
            </a: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 are </a:t>
            </a:r>
            <a:r>
              <a:rPr lang="en-GB" sz="3200" i="1" dirty="0">
                <a:latin typeface="Helvetica" panose="020B0604020202020204" pitchFamily="34" charset="0"/>
                <a:cs typeface="Helvetica" panose="020B0604020202020204" pitchFamily="34" charset="0"/>
              </a:rPr>
              <a:t>contracting parties</a:t>
            </a: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 while </a:t>
            </a:r>
            <a:r>
              <a:rPr lang="en-GB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 are </a:t>
            </a:r>
            <a:r>
              <a:rPr lang="en-GB" sz="3200" i="1" dirty="0">
                <a:latin typeface="Helvetica" panose="020B0604020202020204" pitchFamily="34" charset="0"/>
                <a:cs typeface="Helvetica" panose="020B0604020202020204" pitchFamily="34" charset="0"/>
              </a:rPr>
              <a:t>cooperating, non-contracting parties</a:t>
            </a: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IOTC mandate is </a:t>
            </a:r>
            <a:r>
              <a:rPr lang="en-GB" sz="32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not</a:t>
            </a:r>
            <a:r>
              <a:rPr lang="en-GB" sz="32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to directly collect data: rather, the IOTC Secretariat </a:t>
            </a:r>
            <a:r>
              <a:rPr lang="en-GB" sz="32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receives</a:t>
            </a: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 information from CPCs and </a:t>
            </a:r>
            <a:r>
              <a:rPr lang="en-GB" sz="32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contributes</a:t>
            </a: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 to strengthen data collection at national level through </a:t>
            </a:r>
            <a:r>
              <a:rPr lang="en-GB" sz="3200" i="1" dirty="0">
                <a:latin typeface="Helvetica" panose="020B0604020202020204" pitchFamily="34" charset="0"/>
                <a:cs typeface="Helvetica" panose="020B0604020202020204" pitchFamily="34" charset="0"/>
              </a:rPr>
              <a:t>capacity building</a:t>
            </a: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 activities.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2074B6-F4A6-4BE2-9B3A-19B64A8F3C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65587"/>
            <a:ext cx="11176000" cy="348813"/>
          </a:xfrm>
        </p:spPr>
        <p:txBody>
          <a:bodyPr/>
          <a:lstStyle/>
          <a:p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reporting | Artisanal vs. industrial fishery data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EA1FB9-8C92-43CA-9263-D93EFB1FE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>
                <a:latin typeface="Helvetica" panose="020B0604020202020204" pitchFamily="34" charset="0"/>
                <a:cs typeface="Helvetica" panose="020B0604020202020204" pitchFamily="34" charset="0"/>
              </a:rPr>
              <a:t>ARTISANAL vs. industrial catches (</a:t>
            </a:r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non-IOTC</a:t>
            </a:r>
            <a:r>
              <a:rPr lang="en-GB" sz="4000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8071E6E-51CE-403D-94A0-C27F293442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8449180"/>
              </p:ext>
            </p:extLst>
          </p:nvPr>
        </p:nvGraphicFramePr>
        <p:xfrm>
          <a:off x="406400" y="2260600"/>
          <a:ext cx="12192000" cy="7331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31496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2074B6-F4A6-4BE2-9B3A-19B64A8F3C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65587"/>
            <a:ext cx="11176000" cy="348813"/>
          </a:xfrm>
        </p:spPr>
        <p:txBody>
          <a:bodyPr/>
          <a:lstStyle/>
          <a:p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reporting | Artisanal vs. industrial fishery data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EA1FB9-8C92-43CA-9263-D93EFB1FE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Helvetica" panose="020B0604020202020204" pitchFamily="34" charset="0"/>
                <a:cs typeface="Helvetica" panose="020B0604020202020204" pitchFamily="34" charset="0"/>
              </a:rPr>
              <a:t>% georeferenced Catches (all)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32CCA0B-00F6-4B7B-AC83-122F9E4EB061}"/>
              </a:ext>
            </a:extLst>
          </p:cNvPr>
          <p:cNvGraphicFramePr>
            <a:graphicFrameLocks/>
          </p:cNvGraphicFramePr>
          <p:nvPr/>
        </p:nvGraphicFramePr>
        <p:xfrm>
          <a:off x="406399" y="2260600"/>
          <a:ext cx="12352997" cy="724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31557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2074B6-F4A6-4BE2-9B3A-19B64A8F3C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65587"/>
            <a:ext cx="11176000" cy="348813"/>
          </a:xfrm>
        </p:spPr>
        <p:txBody>
          <a:bodyPr/>
          <a:lstStyle/>
          <a:p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reporting | Artisanal vs. industrial fishery data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EA1FB9-8C92-43CA-9263-D93EFB1FE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>
                <a:latin typeface="Helvetica" panose="020B0604020202020204" pitchFamily="34" charset="0"/>
                <a:cs typeface="Helvetica" panose="020B0604020202020204" pitchFamily="34" charset="0"/>
              </a:rPr>
              <a:t>% GEOREFERENCED CATCHES (ARTISANAL)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32CCA0B-00F6-4B7B-AC83-122F9E4EB0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4333628"/>
              </p:ext>
            </p:extLst>
          </p:nvPr>
        </p:nvGraphicFramePr>
        <p:xfrm>
          <a:off x="406399" y="2260600"/>
          <a:ext cx="12352997" cy="724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54834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06400" y="565587"/>
            <a:ext cx="11176000" cy="348813"/>
          </a:xfrm>
        </p:spPr>
        <p:txBody>
          <a:bodyPr/>
          <a:lstStyle/>
          <a:p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reporting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Helvetica" panose="020B0604020202020204" pitchFamily="34" charset="0"/>
                <a:cs typeface="Helvetica" panose="020B0604020202020204" pitchFamily="34" charset="0"/>
              </a:rPr>
              <a:t>conclusions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06400" y="2122097"/>
            <a:ext cx="12192000" cy="7375585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dirty="0"/>
              <a:t>Peculiarities of fisheries operations within the region require </a:t>
            </a:r>
            <a:r>
              <a:rPr lang="en-GB" b="1" dirty="0"/>
              <a:t>non-standard codes</a:t>
            </a:r>
            <a:r>
              <a:rPr lang="en-GB" dirty="0"/>
              <a:t> for gears and species (mainly);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dirty="0"/>
              <a:t>Adoption of </a:t>
            </a:r>
            <a:r>
              <a:rPr lang="en-GB" b="1" dirty="0"/>
              <a:t>IOTC forms</a:t>
            </a:r>
            <a:r>
              <a:rPr lang="en-GB" dirty="0"/>
              <a:t> for data reporting is still a problem for many countries;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dirty="0"/>
              <a:t>Difficulties in obtaining adequate and comprehensive data from </a:t>
            </a:r>
            <a:r>
              <a:rPr lang="en-GB" b="1" dirty="0"/>
              <a:t>artisanal, small-scale fisheries</a:t>
            </a:r>
            <a:r>
              <a:rPr lang="en-GB" dirty="0"/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dirty="0"/>
              <a:t>The </a:t>
            </a:r>
            <a:r>
              <a:rPr lang="en-GB" b="1" dirty="0"/>
              <a:t>Regional Observer Scheme</a:t>
            </a:r>
            <a:r>
              <a:rPr lang="en-GB" dirty="0"/>
              <a:t> pilot project is still under way;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b="1" dirty="0"/>
              <a:t>Harmonization</a:t>
            </a:r>
            <a:r>
              <a:rPr lang="en-GB" dirty="0"/>
              <a:t> of reference codes and data sets / concepts is </a:t>
            </a:r>
            <a:r>
              <a:rPr lang="en-GB" i="1" dirty="0"/>
              <a:t>possible</a:t>
            </a:r>
            <a:r>
              <a:rPr lang="en-GB" dirty="0"/>
              <a:t> and </a:t>
            </a:r>
            <a:r>
              <a:rPr lang="en-GB" i="1" dirty="0"/>
              <a:t>welcome</a:t>
            </a:r>
            <a:r>
              <a:rPr lang="en-GB" dirty="0"/>
              <a:t>, particularly in the context of worldwide initiatives (Global Tuna Atlas). </a:t>
            </a:r>
            <a:r>
              <a:rPr lang="en-GB" u="sng"/>
              <a:t>W</a:t>
            </a:r>
            <a:r>
              <a:rPr lang="en-GB" i="1" u="sng"/>
              <a:t>ith caveats</a:t>
            </a:r>
            <a:r>
              <a:rPr lang="en-GB" dirty="0"/>
              <a:t>!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60072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06400" y="565587"/>
            <a:ext cx="11176000" cy="348813"/>
          </a:xfrm>
        </p:spPr>
        <p:txBody>
          <a:bodyPr/>
          <a:lstStyle/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REPORTING | IOTC and CWP</a:t>
            </a:r>
            <a:endParaRPr lang="en-GB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End of the first part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Following slides describe the current state of the art in terms of IOTC processes vs. proposed CWP harmonization tasks.</a:t>
            </a:r>
          </a:p>
          <a:p>
            <a:pPr marL="0" indent="0" algn="ctr">
              <a:buNone/>
            </a:pPr>
            <a:r>
              <a:rPr lang="en-US" dirty="0"/>
              <a:t>These should fit within the topics of session #2</a:t>
            </a:r>
          </a:p>
        </p:txBody>
      </p:sp>
    </p:spTree>
    <p:extLst>
      <p:ext uri="{BB962C8B-B14F-4D97-AF65-F5344CB8AC3E}">
        <p14:creationId xmlns:p14="http://schemas.microsoft.com/office/powerpoint/2010/main" val="22448378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FA7889-A707-446C-956E-8F591DCC3E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65587"/>
            <a:ext cx="11176000" cy="348813"/>
          </a:xfrm>
        </p:spPr>
        <p:txBody>
          <a:bodyPr/>
          <a:lstStyle/>
          <a:p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reporting | HARMONIZATION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BF5BF3-AF29-4C24-9AE3-7E02A436E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Helvetica" panose="020B0604020202020204" pitchFamily="34" charset="0"/>
                <a:cs typeface="Helvetica" panose="020B0604020202020204" pitchFamily="34" charset="0"/>
              </a:rPr>
              <a:t>CWP proposed standards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9C407D-B186-4933-BFE3-FD6ACE760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400" y="2743200"/>
            <a:ext cx="12192000" cy="672011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The outcomes of the first consultation among CWP members (June 2017) have been well received by participants;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IOTC  involvement is only expected / required </a:t>
            </a:r>
            <a:r>
              <a:rPr lang="en-GB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within the Capture Production domain</a:t>
            </a:r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Two types </a:t>
            </a:r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of standardization efforts to consider: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adoption of CWP-proposed </a:t>
            </a:r>
            <a:r>
              <a:rPr lang="en-GB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data structures and definitions</a:t>
            </a:r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adoption of CWP-proposed </a:t>
            </a:r>
            <a:r>
              <a:rPr lang="en-GB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reference classifications</a:t>
            </a:r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The IOTC Secretariat provided feedback (January 2018) in terms of </a:t>
            </a:r>
            <a:r>
              <a:rPr lang="en-GB" sz="2800" i="1" dirty="0">
                <a:latin typeface="Helvetica" panose="020B0604020202020204" pitchFamily="34" charset="0"/>
                <a:cs typeface="Helvetica" panose="020B0604020202020204" pitchFamily="34" charset="0"/>
              </a:rPr>
              <a:t>how proposed structures match with current IOTC data requirements</a:t>
            </a:r>
            <a:endParaRPr lang="en-GB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GB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5518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FA7889-A707-446C-956E-8F591DCC3E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65587"/>
            <a:ext cx="11176000" cy="348813"/>
          </a:xfrm>
        </p:spPr>
        <p:txBody>
          <a:bodyPr/>
          <a:lstStyle/>
          <a:p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reporting | HARMONIZATION | structures and definitions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BF5BF3-AF29-4C24-9AE3-7E02A436E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Helvetica" panose="020B0604020202020204" pitchFamily="34" charset="0"/>
                <a:cs typeface="Helvetica" panose="020B0604020202020204" pitchFamily="34" charset="0"/>
              </a:rPr>
              <a:t>DSD | </a:t>
            </a:r>
            <a:r>
              <a:rPr lang="en-GB" sz="4000" i="1" dirty="0">
                <a:latin typeface="Helvetica" panose="020B0604020202020204" pitchFamily="34" charset="0"/>
                <a:cs typeface="Helvetica" panose="020B0604020202020204" pitchFamily="34" charset="0"/>
              </a:rPr>
              <a:t>Global capture PRODUCTION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9C407D-B186-4933-BFE3-FD6ACE760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400" y="2260600"/>
            <a:ext cx="12192000" cy="71882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The CWP proposed structure (</a:t>
            </a:r>
            <a:r>
              <a:rPr lang="en-GB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CWP-Ref-Harm-DSDs V2.0</a:t>
            </a: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) represents an </a:t>
            </a:r>
            <a:r>
              <a:rPr lang="en-GB" sz="3200" i="1" dirty="0">
                <a:latin typeface="Helvetica" panose="020B0604020202020204" pitchFamily="34" charset="0"/>
                <a:cs typeface="Helvetica" panose="020B0604020202020204" pitchFamily="34" charset="0"/>
              </a:rPr>
              <a:t>aggregated</a:t>
            </a: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 version of the corresponding IOTC closest data set (</a:t>
            </a:r>
            <a:r>
              <a:rPr lang="en-GB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Nominal Catches</a:t>
            </a: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, Form 1_RC);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In particular, compared to the DSD, </a:t>
            </a:r>
            <a:r>
              <a:rPr lang="en-GB" sz="3200" u="sng" dirty="0">
                <a:latin typeface="Helvetica" panose="020B0604020202020204" pitchFamily="34" charset="0"/>
                <a:cs typeface="Helvetica" panose="020B0604020202020204" pitchFamily="34" charset="0"/>
              </a:rPr>
              <a:t>the existing IOTC data set</a:t>
            </a: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lvl="1" rtl="0">
              <a:buFont typeface="Wingdings" panose="05000000000000000000" pitchFamily="2" charset="2"/>
              <a:buChar char="Ø"/>
            </a:pPr>
            <a:r>
              <a:rPr lang="en-GB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Requires</a:t>
            </a: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200" i="1" dirty="0">
                <a:latin typeface="Helvetica" panose="020B0604020202020204" pitchFamily="34" charset="0"/>
                <a:cs typeface="Helvetica" panose="020B0604020202020204" pitchFamily="34" charset="0"/>
              </a:rPr>
              <a:t>fleet</a:t>
            </a: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 information (can differ from country / flag);</a:t>
            </a:r>
          </a:p>
          <a:p>
            <a:pPr lvl="1" rtl="0">
              <a:buFont typeface="Wingdings" panose="05000000000000000000" pitchFamily="2" charset="2"/>
              <a:buChar char="Ø"/>
            </a:pPr>
            <a:r>
              <a:rPr lang="en-GB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Can</a:t>
            </a: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 accommodate </a:t>
            </a:r>
            <a:r>
              <a:rPr lang="en-GB" sz="3200" i="1" dirty="0">
                <a:latin typeface="Helvetica" panose="020B0604020202020204" pitchFamily="34" charset="0"/>
                <a:cs typeface="Helvetica" panose="020B0604020202020204" pitchFamily="34" charset="0"/>
              </a:rPr>
              <a:t>quarterly</a:t>
            </a: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 information;</a:t>
            </a:r>
          </a:p>
          <a:p>
            <a:pPr lvl="1" rtl="0">
              <a:buFont typeface="Wingdings" panose="05000000000000000000" pitchFamily="2" charset="2"/>
              <a:buChar char="Ø"/>
            </a:pPr>
            <a:r>
              <a:rPr lang="en-GB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Requires</a:t>
            </a: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200" i="1" dirty="0">
                <a:latin typeface="Helvetica" panose="020B0604020202020204" pitchFamily="34" charset="0"/>
                <a:cs typeface="Helvetica" panose="020B0604020202020204" pitchFamily="34" charset="0"/>
              </a:rPr>
              <a:t>gear</a:t>
            </a: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 information;</a:t>
            </a:r>
          </a:p>
          <a:p>
            <a:pPr lvl="1" rtl="0">
              <a:buFont typeface="Wingdings" panose="05000000000000000000" pitchFamily="2" charset="2"/>
              <a:buChar char="Ø"/>
            </a:pPr>
            <a:r>
              <a:rPr lang="en-GB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Lacks</a:t>
            </a: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 whatsoever reference to </a:t>
            </a:r>
            <a:r>
              <a:rPr lang="en-GB" sz="3200" i="1" dirty="0">
                <a:latin typeface="Helvetica" panose="020B0604020202020204" pitchFamily="34" charset="0"/>
                <a:cs typeface="Helvetica" panose="020B0604020202020204" pitchFamily="34" charset="0"/>
              </a:rPr>
              <a:t>monetary value</a:t>
            </a:r>
            <a:endParaRPr lang="en-GB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GB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8404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FA7889-A707-446C-956E-8F591DCC3E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65587"/>
            <a:ext cx="11176000" cy="348813"/>
          </a:xfrm>
        </p:spPr>
        <p:txBody>
          <a:bodyPr/>
          <a:lstStyle/>
          <a:p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reporting | HARMONIZATION | structures and definitions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BF5BF3-AF29-4C24-9AE3-7E02A436E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Helvetica" panose="020B0604020202020204" pitchFamily="34" charset="0"/>
                <a:cs typeface="Helvetica" panose="020B0604020202020204" pitchFamily="34" charset="0"/>
              </a:rPr>
              <a:t>DSD | </a:t>
            </a:r>
            <a:r>
              <a:rPr lang="en-GB" sz="4000" i="1" dirty="0">
                <a:latin typeface="Helvetica" panose="020B0604020202020204" pitchFamily="34" charset="0"/>
                <a:cs typeface="Helvetica" panose="020B0604020202020204" pitchFamily="34" charset="0"/>
              </a:rPr>
              <a:t>CATCH</a:t>
            </a:r>
            <a:r>
              <a:rPr lang="en-GB" sz="4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9C407D-B186-4933-BFE3-FD6ACE760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400" y="2260600"/>
            <a:ext cx="12192000" cy="71882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The CWP proposed structure (</a:t>
            </a:r>
            <a:r>
              <a:rPr lang="en-GB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CWP-Ref-Harm-DSDs V2.0</a:t>
            </a: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) seems to roughly correspond to the IOTC </a:t>
            </a:r>
            <a:r>
              <a:rPr lang="en-GB" sz="32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Catch-and-Effort</a:t>
            </a: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 data set (Form 3_CE / 3_AR);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In particular, compared to the DSD, </a:t>
            </a:r>
            <a:r>
              <a:rPr lang="en-GB" sz="3200" u="sng" dirty="0">
                <a:latin typeface="Helvetica" panose="020B0604020202020204" pitchFamily="34" charset="0"/>
                <a:cs typeface="Helvetica" panose="020B0604020202020204" pitchFamily="34" charset="0"/>
              </a:rPr>
              <a:t>the existing IOTC data set</a:t>
            </a: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lvl="1" rtl="0">
              <a:buFont typeface="Wingdings" panose="05000000000000000000" pitchFamily="2" charset="2"/>
              <a:buChar char="Ø"/>
            </a:pPr>
            <a:r>
              <a:rPr lang="en-GB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Requires</a:t>
            </a: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200" i="1" dirty="0">
                <a:latin typeface="Helvetica" panose="020B0604020202020204" pitchFamily="34" charset="0"/>
                <a:cs typeface="Helvetica" panose="020B0604020202020204" pitchFamily="34" charset="0"/>
              </a:rPr>
              <a:t>fleet</a:t>
            </a: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 information (can differ from country / flag); </a:t>
            </a:r>
          </a:p>
          <a:p>
            <a:pPr lvl="1" rtl="0">
              <a:buFont typeface="Wingdings" panose="05000000000000000000" pitchFamily="2" charset="2"/>
              <a:buChar char="Ø"/>
            </a:pPr>
            <a:r>
              <a:rPr lang="en-GB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Does not</a:t>
            </a: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 require </a:t>
            </a:r>
            <a:r>
              <a:rPr lang="en-GB" sz="3200" i="1" dirty="0">
                <a:latin typeface="Helvetica" panose="020B0604020202020204" pitchFamily="34" charset="0"/>
                <a:cs typeface="Helvetica" panose="020B0604020202020204" pitchFamily="34" charset="0"/>
              </a:rPr>
              <a:t>vessel type</a:t>
            </a: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 information;</a:t>
            </a:r>
          </a:p>
          <a:p>
            <a:pPr lvl="1" rtl="0">
              <a:buFont typeface="Wingdings" panose="05000000000000000000" pitchFamily="2" charset="2"/>
              <a:buChar char="Ø"/>
            </a:pPr>
            <a:r>
              <a:rPr lang="en-GB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Requires</a:t>
            </a: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200" i="1" dirty="0">
                <a:latin typeface="Helvetica" panose="020B0604020202020204" pitchFamily="34" charset="0"/>
                <a:cs typeface="Helvetica" panose="020B0604020202020204" pitchFamily="34" charset="0"/>
              </a:rPr>
              <a:t>time </a:t>
            </a: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information (1 month resolution);</a:t>
            </a:r>
          </a:p>
          <a:p>
            <a:pPr lvl="1" rtl="0">
              <a:buFont typeface="Wingdings" panose="05000000000000000000" pitchFamily="2" charset="2"/>
              <a:buChar char="Ø"/>
            </a:pPr>
            <a:r>
              <a:rPr lang="en-GB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Requires</a:t>
            </a: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200" i="1" dirty="0">
                <a:latin typeface="Helvetica" panose="020B0604020202020204" pitchFamily="34" charset="0"/>
                <a:cs typeface="Helvetica" panose="020B0604020202020204" pitchFamily="34" charset="0"/>
              </a:rPr>
              <a:t>area</a:t>
            </a: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 information (either CWP grids or irregular areas, depending on the gear)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1091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FA7889-A707-446C-956E-8F591DCC3E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65587"/>
            <a:ext cx="11176000" cy="348813"/>
          </a:xfrm>
        </p:spPr>
        <p:txBody>
          <a:bodyPr/>
          <a:lstStyle/>
          <a:p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reporting | HARMONIZATION | structures and definitions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BF5BF3-AF29-4C24-9AE3-7E02A436E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Helvetica" panose="020B0604020202020204" pitchFamily="34" charset="0"/>
                <a:cs typeface="Helvetica" panose="020B0604020202020204" pitchFamily="34" charset="0"/>
              </a:rPr>
              <a:t>DSD | </a:t>
            </a:r>
            <a:r>
              <a:rPr lang="en-GB" sz="4000" i="1" dirty="0">
                <a:latin typeface="Helvetica" panose="020B0604020202020204" pitchFamily="34" charset="0"/>
                <a:cs typeface="Helvetica" panose="020B0604020202020204" pitchFamily="34" charset="0"/>
              </a:rPr>
              <a:t>CATCH and effort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9C407D-B186-4933-BFE3-FD6ACE760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400" y="2260600"/>
            <a:ext cx="12192000" cy="71882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The CWP proposed structure (</a:t>
            </a:r>
            <a:r>
              <a:rPr lang="en-GB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CWP-Ref-Harm-DSDs V2.0</a:t>
            </a: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) describes logbook-level data, that </a:t>
            </a:r>
            <a:r>
              <a:rPr lang="en-GB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are not directly available to the IOTC Secretariat</a:t>
            </a: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In particular, </a:t>
            </a:r>
            <a:r>
              <a:rPr lang="en-GB" sz="3200" u="sng" dirty="0">
                <a:latin typeface="Helvetica" panose="020B0604020202020204" pitchFamily="34" charset="0"/>
                <a:cs typeface="Helvetica" panose="020B0604020202020204" pitchFamily="34" charset="0"/>
              </a:rPr>
              <a:t>existing IOTC scientific data sets</a:t>
            </a: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lvl="1" rtl="0">
              <a:buFont typeface="Wingdings" panose="05000000000000000000" pitchFamily="2" charset="2"/>
              <a:buChar char="Ø"/>
            </a:pPr>
            <a:r>
              <a:rPr lang="en-GB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do not </a:t>
            </a: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expect </a:t>
            </a:r>
            <a:r>
              <a:rPr lang="en-GB" sz="3200" i="1" dirty="0">
                <a:latin typeface="Helvetica" panose="020B0604020202020204" pitchFamily="34" charset="0"/>
                <a:cs typeface="Helvetica" panose="020B0604020202020204" pitchFamily="34" charset="0"/>
              </a:rPr>
              <a:t>vessel identifier</a:t>
            </a: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 / GT / LOA information; </a:t>
            </a:r>
          </a:p>
          <a:p>
            <a:pPr lvl="1" rtl="0">
              <a:buFont typeface="Wingdings" panose="05000000000000000000" pitchFamily="2" charset="2"/>
              <a:buChar char="Ø"/>
            </a:pPr>
            <a:r>
              <a:rPr lang="en-GB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do not </a:t>
            </a: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expect </a:t>
            </a:r>
            <a:r>
              <a:rPr lang="en-GB" sz="3200" i="1" dirty="0">
                <a:latin typeface="Helvetica" panose="020B0604020202020204" pitchFamily="34" charset="0"/>
                <a:cs typeface="Helvetica" panose="020B0604020202020204" pitchFamily="34" charset="0"/>
              </a:rPr>
              <a:t>vessel operation</a:t>
            </a: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 start / end timestamps; </a:t>
            </a:r>
          </a:p>
          <a:p>
            <a:pPr lvl="1" rtl="0">
              <a:buFont typeface="Wingdings" panose="05000000000000000000" pitchFamily="2" charset="2"/>
              <a:buChar char="Ø"/>
            </a:pPr>
            <a:r>
              <a:rPr lang="en-GB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do not </a:t>
            </a: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expect </a:t>
            </a:r>
            <a:r>
              <a:rPr lang="en-GB" sz="3200" i="1" dirty="0">
                <a:latin typeface="Helvetica" panose="020B0604020202020204" pitchFamily="34" charset="0"/>
                <a:cs typeface="Helvetica" panose="020B0604020202020204" pitchFamily="34" charset="0"/>
              </a:rPr>
              <a:t>vessel position</a:t>
            </a: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 start / end coordinates;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n-GB" sz="3200" i="1" dirty="0">
                <a:latin typeface="Helvetica" panose="020B0604020202020204" pitchFamily="34" charset="0"/>
                <a:cs typeface="Helvetica" panose="020B0604020202020204" pitchFamily="34" charset="0"/>
              </a:rPr>
              <a:t>Potentially</a:t>
            </a: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, part of this information </a:t>
            </a:r>
            <a:r>
              <a:rPr lang="en-GB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can</a:t>
            </a: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 be submitted to the IOTC Secretariat through Scientific Observers reports, although with references to distinct fishing operations in a given trip</a:t>
            </a:r>
          </a:p>
        </p:txBody>
      </p:sp>
    </p:spTree>
    <p:extLst>
      <p:ext uri="{BB962C8B-B14F-4D97-AF65-F5344CB8AC3E}">
        <p14:creationId xmlns:p14="http://schemas.microsoft.com/office/powerpoint/2010/main" val="1060656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FA7889-A707-446C-956E-8F591DCC3E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65587"/>
            <a:ext cx="11176000" cy="348813"/>
          </a:xfrm>
        </p:spPr>
        <p:txBody>
          <a:bodyPr/>
          <a:lstStyle/>
          <a:p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reporting | HARMONIZATION | reference classifications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BF5BF3-AF29-4C24-9AE3-7E02A436E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>
                <a:latin typeface="Helvetica" panose="020B0604020202020204" pitchFamily="34" charset="0"/>
                <a:cs typeface="Helvetica" panose="020B0604020202020204" pitchFamily="34" charset="0"/>
              </a:rPr>
              <a:t>cwp and IOTC reference classifications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9C407D-B186-4933-BFE3-FD6ACE760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400" y="2260600"/>
            <a:ext cx="12192000" cy="71882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 lvl="1">
              <a:buFont typeface="Wingdings" panose="05000000000000000000" pitchFamily="2" charset="2"/>
              <a:buChar char="Ø"/>
            </a:pPr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0765AE7-DAD0-4FE9-BF86-1DE3FC98C2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429444"/>
              </p:ext>
            </p:extLst>
          </p:nvPr>
        </p:nvGraphicFramePr>
        <p:xfrm>
          <a:off x="406400" y="2378730"/>
          <a:ext cx="12192000" cy="717378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27072">
                  <a:extLst>
                    <a:ext uri="{9D8B030D-6E8A-4147-A177-3AD203B41FA5}">
                      <a16:colId xmlns:a16="http://schemas.microsoft.com/office/drawing/2014/main" val="2665964403"/>
                    </a:ext>
                  </a:extLst>
                </a:gridCol>
                <a:gridCol w="2231136">
                  <a:extLst>
                    <a:ext uri="{9D8B030D-6E8A-4147-A177-3AD203B41FA5}">
                      <a16:colId xmlns:a16="http://schemas.microsoft.com/office/drawing/2014/main" val="710723799"/>
                    </a:ext>
                  </a:extLst>
                </a:gridCol>
                <a:gridCol w="2276421">
                  <a:extLst>
                    <a:ext uri="{9D8B030D-6E8A-4147-A177-3AD203B41FA5}">
                      <a16:colId xmlns:a16="http://schemas.microsoft.com/office/drawing/2014/main" val="1861647918"/>
                    </a:ext>
                  </a:extLst>
                </a:gridCol>
                <a:gridCol w="5457371">
                  <a:extLst>
                    <a:ext uri="{9D8B030D-6E8A-4147-A177-3AD203B41FA5}">
                      <a16:colId xmlns:a16="http://schemas.microsoft.com/office/drawing/2014/main" val="3246556103"/>
                    </a:ext>
                  </a:extLst>
                </a:gridCol>
              </a:tblGrid>
              <a:tr h="58200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Concept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CWP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IOTC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Notes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4897543"/>
                  </a:ext>
                </a:extLst>
              </a:tr>
              <a:tr h="561990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Country / Flag state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ISO 3166 </a:t>
                      </a:r>
                      <a:r>
                        <a:rPr lang="en-GB" sz="1400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/ 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ISO 3166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IOTC also considers ‘NEI’ – </a:t>
                      </a:r>
                      <a:r>
                        <a:rPr lang="en-GB" sz="1400" i="1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Not Elsewhere Identified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8706233"/>
                  </a:ext>
                </a:extLst>
              </a:tr>
              <a:tr h="737131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Fleet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Custom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GB" sz="1400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IOTC adopts a combination of </a:t>
                      </a:r>
                      <a:r>
                        <a:rPr lang="en-GB" sz="1400" i="1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flag country</a:t>
                      </a:r>
                      <a:r>
                        <a:rPr lang="en-GB" sz="1400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and </a:t>
                      </a:r>
                      <a:r>
                        <a:rPr lang="en-GB" sz="1400" i="1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reporting country / entity </a:t>
                      </a:r>
                      <a:r>
                        <a:rPr lang="en-GB" sz="1400" i="0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to uniquely qualify a fleet from three different points of view (</a:t>
                      </a:r>
                      <a:r>
                        <a:rPr lang="en-GB" sz="1400" i="1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as reported</a:t>
                      </a:r>
                      <a:r>
                        <a:rPr lang="en-GB" sz="1400" i="0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/ </a:t>
                      </a:r>
                      <a:r>
                        <a:rPr lang="en-GB" sz="1400" i="1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scientific</a:t>
                      </a:r>
                      <a:r>
                        <a:rPr lang="en-GB" sz="1400" i="0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/ </a:t>
                      </a:r>
                      <a:r>
                        <a:rPr lang="en-GB" sz="1400" i="1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official</a:t>
                      </a:r>
                      <a:r>
                        <a:rPr lang="en-GB" sz="1400" i="0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)</a:t>
                      </a:r>
                      <a:endParaRPr lang="en-GB" sz="1400" i="1" dirty="0">
                        <a:solidFill>
                          <a:schemeClr val="bg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4297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Fishing area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FAO / </a:t>
                      </a:r>
                      <a:r>
                        <a:rPr lang="en-GB" sz="1400" b="1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CWP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Custom</a:t>
                      </a:r>
                      <a:r>
                        <a:rPr lang="en-GB" sz="1400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/ </a:t>
                      </a:r>
                      <a:r>
                        <a:rPr lang="en-GB" sz="1400" b="1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CWP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IOTC adopts the CWP standard for regular grids (1x1 to 30x30) and a proprietary standard for irregular areas (not necessarily matching with FAO areas / subareas)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4214811"/>
                  </a:ext>
                </a:extLst>
              </a:tr>
              <a:tr h="1025439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Aquatic species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ASFIS</a:t>
                      </a:r>
                      <a:r>
                        <a:rPr lang="en-GB" sz="1400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/ ISSCAAP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ASFIS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IOTC adopts a </a:t>
                      </a:r>
                      <a:r>
                        <a:rPr lang="en-GB" sz="1400" i="1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customized</a:t>
                      </a:r>
                      <a:r>
                        <a:rPr lang="en-GB" sz="1400" i="0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version of the ASFIS list that includes a number of </a:t>
                      </a:r>
                      <a:r>
                        <a:rPr lang="en-GB" sz="1400" i="1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aggregated </a:t>
                      </a:r>
                      <a:r>
                        <a:rPr lang="en-GB" sz="1400" i="0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entries (e.g. YFT + SKJ, all billfish combined etc.) that are statistically relevant yet originally not available within the ASFIS list</a:t>
                      </a:r>
                      <a:endParaRPr lang="en-GB" sz="1400" dirty="0">
                        <a:solidFill>
                          <a:schemeClr val="bg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0987643"/>
                  </a:ext>
                </a:extLst>
              </a:tr>
              <a:tr h="729817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Catch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CWP</a:t>
                      </a:r>
                      <a:endParaRPr lang="en-GB" sz="1400" dirty="0">
                        <a:solidFill>
                          <a:schemeClr val="bg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Custom</a:t>
                      </a:r>
                      <a:r>
                        <a:rPr lang="en-GB" sz="1400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(</a:t>
                      </a:r>
                      <a:r>
                        <a:rPr lang="en-GB" sz="1400" b="1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CWP </a:t>
                      </a:r>
                      <a:r>
                        <a:rPr lang="en-GB" sz="1400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based)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IOTC requires catch type references only within the Nominal Catch data set, and these are based on the CWP catch concepts, although using proprietary codes</a:t>
                      </a:r>
                      <a:endParaRPr lang="en-GB" sz="1400" i="0" u="none" dirty="0">
                        <a:solidFill>
                          <a:schemeClr val="bg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7278019"/>
                  </a:ext>
                </a:extLst>
              </a:tr>
              <a:tr h="729817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Catch unit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Not formally defined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Custom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KG / MT / 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2408361"/>
                  </a:ext>
                </a:extLst>
              </a:tr>
              <a:tr h="729817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Effort unit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CWP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Custom </a:t>
                      </a:r>
                      <a:endParaRPr lang="en-GB" sz="1400" dirty="0">
                        <a:solidFill>
                          <a:schemeClr val="bg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IOTC classification expects multiple possible effort unit</a:t>
                      </a:r>
                      <a:r>
                        <a:rPr lang="en-GB" sz="1400" baseline="0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types </a:t>
                      </a:r>
                      <a:r>
                        <a:rPr lang="en-GB" sz="1400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by gear, with different priorities. CWP classification</a:t>
                      </a:r>
                      <a:r>
                        <a:rPr lang="en-GB" sz="1400" baseline="0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is unique, and divided in 3 levels (A, B, C)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576582"/>
                  </a:ext>
                </a:extLst>
              </a:tr>
              <a:tr h="737131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Vessel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ISSCFV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Not required / not used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IOTC scientific data sets do not require any reference to vessel types. Where needed (e.g. IOTC RAV) IOTC adopts a subset of the ISSCFV classification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3173643"/>
                  </a:ext>
                </a:extLst>
              </a:tr>
              <a:tr h="737131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Gear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ISSCFG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Custom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IOTC adopts a gear classification that is </a:t>
                      </a:r>
                      <a:r>
                        <a:rPr lang="en-GB" sz="1400" i="1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loosely</a:t>
                      </a:r>
                      <a:r>
                        <a:rPr lang="en-GB" sz="1400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based on the ISSCFG and that includes a number of gears that are of statistical relevance within the region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67097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ummary of features"/>
          <p:cNvSpPr txBox="1">
            <a:spLocks noGrp="1"/>
          </p:cNvSpPr>
          <p:nvPr>
            <p:ph type="body" idx="13"/>
          </p:nvPr>
        </p:nvSpPr>
        <p:spPr>
          <a:xfrm>
            <a:off x="406400" y="565587"/>
            <a:ext cx="11176000" cy="348813"/>
          </a:xfrm>
          <a:prstGeom prst="rect">
            <a:avLst/>
          </a:prstGeom>
        </p:spPr>
        <p:txBody>
          <a:bodyPr/>
          <a:lstStyle/>
          <a:p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REQUIREMENTS | general</a:t>
            </a:r>
            <a:endParaRPr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7" name="Summary of e-maris features: for CPC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lang="en-GB" sz="4000" dirty="0">
                <a:latin typeface="Helvetica" panose="020B0604020202020204" pitchFamily="34" charset="0"/>
                <a:cs typeface="Helvetica" panose="020B0604020202020204" pitchFamily="34" charset="0"/>
              </a:rPr>
              <a:t>IOTC REQUIREMENTS</a:t>
            </a:r>
            <a:endParaRPr sz="4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8" name="Switch languag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50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i="1" dirty="0">
                <a:latin typeface="Helvetica" panose="020B0604020202020204" pitchFamily="34" charset="0"/>
                <a:cs typeface="Helvetica" panose="020B0604020202020204" pitchFamily="34" charset="0"/>
              </a:rPr>
              <a:t>active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 IOTC Resolutions (binding)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31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 have reporting obligations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83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 total reporting requirements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Reporting </a:t>
            </a:r>
            <a:r>
              <a:rPr lang="en-GB" b="1" i="1" dirty="0">
                <a:latin typeface="Helvetica" panose="020B0604020202020204" pitchFamily="34" charset="0"/>
                <a:cs typeface="Helvetica" panose="020B0604020202020204" pitchFamily="34" charset="0"/>
              </a:rPr>
              <a:t>information</a:t>
            </a:r>
            <a:r>
              <a:rPr lang="en-GB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(e.g.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Resolution 16/07 – </a:t>
            </a:r>
            <a:r>
              <a:rPr lang="en-US" i="1" dirty="0">
                <a:latin typeface="Helvetica" panose="020B0604020202020204" pitchFamily="34" charset="0"/>
                <a:cs typeface="Helvetica" panose="020B0604020202020204" pitchFamily="34" charset="0"/>
              </a:rPr>
              <a:t>Banning of artificial lights to attract fish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endParaRPr lang="en-GB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Reporting </a:t>
            </a:r>
            <a:r>
              <a:rPr lang="en-GB" b="1" i="1" dirty="0">
                <a:latin typeface="Helvetica" panose="020B0604020202020204" pitchFamily="34" charset="0"/>
                <a:cs typeface="Helvetica" panose="020B0604020202020204" pitchFamily="34" charset="0"/>
              </a:rPr>
              <a:t>data</a:t>
            </a:r>
            <a:r>
              <a:rPr lang="en-GB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(e.g. Resolution 15/02 – </a:t>
            </a:r>
            <a:r>
              <a:rPr lang="en-GB" i="1" dirty="0">
                <a:latin typeface="Helvetica" panose="020B0604020202020204" pitchFamily="34" charset="0"/>
                <a:cs typeface="Helvetica" panose="020B0604020202020204" pitchFamily="34" charset="0"/>
              </a:rPr>
              <a:t>Mandatory statistical information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002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FA7889-A707-446C-956E-8F591DCC3E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65587"/>
            <a:ext cx="11176000" cy="348813"/>
          </a:xfrm>
        </p:spPr>
        <p:txBody>
          <a:bodyPr/>
          <a:lstStyle/>
          <a:p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reporting | HARMONIZATION | reference classifications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BF5BF3-AF29-4C24-9AE3-7E02A436E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>
                <a:latin typeface="Helvetica" panose="020B0604020202020204" pitchFamily="34" charset="0"/>
                <a:cs typeface="Helvetica" panose="020B0604020202020204" pitchFamily="34" charset="0"/>
              </a:rPr>
              <a:t>reference classifications ISSUES | GEARS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9C407D-B186-4933-BFE3-FD6ACE760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400" y="2260600"/>
            <a:ext cx="12192000" cy="71882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 lvl="1">
              <a:buFont typeface="Wingdings" panose="05000000000000000000" pitchFamily="2" charset="2"/>
              <a:buChar char="Ø"/>
            </a:pPr>
            <a:endParaRPr lang="en-GB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7372A05-F483-48CE-BF5C-3D70B726D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223683"/>
              </p:ext>
            </p:extLst>
          </p:nvPr>
        </p:nvGraphicFramePr>
        <p:xfrm>
          <a:off x="2286954" y="6148223"/>
          <a:ext cx="8427051" cy="343814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735610">
                  <a:extLst>
                    <a:ext uri="{9D8B030D-6E8A-4147-A177-3AD203B41FA5}">
                      <a16:colId xmlns:a16="http://schemas.microsoft.com/office/drawing/2014/main" val="3215929233"/>
                    </a:ext>
                  </a:extLst>
                </a:gridCol>
                <a:gridCol w="1337096">
                  <a:extLst>
                    <a:ext uri="{9D8B030D-6E8A-4147-A177-3AD203B41FA5}">
                      <a16:colId xmlns:a16="http://schemas.microsoft.com/office/drawing/2014/main" val="3604395915"/>
                    </a:ext>
                  </a:extLst>
                </a:gridCol>
                <a:gridCol w="1354345">
                  <a:extLst>
                    <a:ext uri="{9D8B030D-6E8A-4147-A177-3AD203B41FA5}">
                      <a16:colId xmlns:a16="http://schemas.microsoft.com/office/drawing/2014/main" val="357137198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ISSCFG / CWP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3628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Std. abbr.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27509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1600" b="0" i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Hooks and lines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9914640"/>
                  </a:ext>
                </a:extLst>
              </a:tr>
              <a:tr h="116985">
                <a:tc>
                  <a:txBody>
                    <a:bodyPr/>
                    <a:lstStyle/>
                    <a:p>
                      <a:pPr algn="l"/>
                      <a:r>
                        <a:rPr lang="en-GB" sz="1600" i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Handlines and hand-operated pole-and-lines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LHP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09.1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1210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1600" i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Mechanized lines and pole-and-lines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LHM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09.2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11933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1600" i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Set longlines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LLS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09.31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1804589"/>
                  </a:ext>
                </a:extLst>
              </a:tr>
              <a:tr h="173846">
                <a:tc>
                  <a:txBody>
                    <a:bodyPr/>
                    <a:lstStyle/>
                    <a:p>
                      <a:pPr algn="l"/>
                      <a:r>
                        <a:rPr lang="en-GB" sz="1600" i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Drifting longlines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LLD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09.32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6065457"/>
                  </a:ext>
                </a:extLst>
              </a:tr>
              <a:tr h="133261">
                <a:tc>
                  <a:txBody>
                    <a:bodyPr/>
                    <a:lstStyle/>
                    <a:p>
                      <a:pPr algn="l"/>
                      <a:r>
                        <a:rPr lang="en-GB" sz="1600" i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Longlines (</a:t>
                      </a:r>
                      <a:r>
                        <a:rPr lang="en-GB" sz="1600" i="1" dirty="0" err="1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nei</a:t>
                      </a:r>
                      <a:r>
                        <a:rPr lang="en-GB" sz="1600" i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LL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09.39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19503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1600" i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Vertical lines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LVT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09.4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9000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1600" i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Trolling lines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LTL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09.5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6387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1600" i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Hooks and lines (</a:t>
                      </a:r>
                      <a:r>
                        <a:rPr lang="en-GB" sz="1600" i="1" dirty="0" err="1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nei</a:t>
                      </a:r>
                      <a:r>
                        <a:rPr lang="en-GB" sz="1600" i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LX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09.9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34885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1600" i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Gillnets and entangling nets (</a:t>
                      </a:r>
                      <a:r>
                        <a:rPr lang="en-GB" sz="1600" i="1" dirty="0" err="1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nei</a:t>
                      </a:r>
                      <a:r>
                        <a:rPr lang="en-GB" sz="1600" i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07.9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60518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53076CC-D576-483C-96E6-915C6A5D6A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51871"/>
              </p:ext>
            </p:extLst>
          </p:nvPr>
        </p:nvGraphicFramePr>
        <p:xfrm>
          <a:off x="2286955" y="2210562"/>
          <a:ext cx="8427051" cy="372465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449296">
                  <a:extLst>
                    <a:ext uri="{9D8B030D-6E8A-4147-A177-3AD203B41FA5}">
                      <a16:colId xmlns:a16="http://schemas.microsoft.com/office/drawing/2014/main" val="3216789304"/>
                    </a:ext>
                  </a:extLst>
                </a:gridCol>
                <a:gridCol w="1288569">
                  <a:extLst>
                    <a:ext uri="{9D8B030D-6E8A-4147-A177-3AD203B41FA5}">
                      <a16:colId xmlns:a16="http://schemas.microsoft.com/office/drawing/2014/main" val="3270368721"/>
                    </a:ext>
                  </a:extLst>
                </a:gridCol>
                <a:gridCol w="1344593">
                  <a:extLst>
                    <a:ext uri="{9D8B030D-6E8A-4147-A177-3AD203B41FA5}">
                      <a16:colId xmlns:a16="http://schemas.microsoft.com/office/drawing/2014/main" val="67380946"/>
                    </a:ext>
                  </a:extLst>
                </a:gridCol>
                <a:gridCol w="13445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IOTC</a:t>
                      </a:r>
                      <a:endParaRPr lang="en-GB" sz="1600" b="1" dirty="0">
                        <a:solidFill>
                          <a:schemeClr val="bg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ISSCFG</a:t>
                      </a:r>
                      <a:endParaRPr lang="en-GB" sz="1600" b="1" dirty="0">
                        <a:solidFill>
                          <a:schemeClr val="bg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28467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Group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7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1600" i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Longline targeting swordfish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Longline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09.32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8714690"/>
                  </a:ext>
                </a:extLst>
              </a:tr>
              <a:tr h="233819">
                <a:tc>
                  <a:txBody>
                    <a:bodyPr/>
                    <a:lstStyle/>
                    <a:p>
                      <a:pPr algn="l"/>
                      <a:r>
                        <a:rPr lang="en-GB" sz="1600" i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Longline Fresh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Longline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09.32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50295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1600" i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Longline operated attached to Gillnet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Longline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chemeClr val="accent6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07.9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77959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1600" i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Longline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Longline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09.32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98726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1600" i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Exploratory longline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Longline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LLEX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09.32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82498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1600" i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Longline and Handline combination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Longline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LLHA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09</a:t>
                      </a:r>
                      <a:endParaRPr lang="en-GB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16811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1600" i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Coastal Longline and Troll line combination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Longline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LLTR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09.39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87168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1600" i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Trolling mechanized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TROLM</a:t>
                      </a:r>
                      <a:endParaRPr lang="en-GB" sz="1600" b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09.5</a:t>
                      </a:r>
                      <a:endParaRPr lang="en-GB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41607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1600" i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Trolling non-mechanized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TROLN</a:t>
                      </a:r>
                      <a:endParaRPr lang="en-GB" sz="1600" b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09.5</a:t>
                      </a:r>
                      <a:endParaRPr lang="en-GB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8136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1600" i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Hook and 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09.9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29534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1600" i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Trawl and Hooks and 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Other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TWLHT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09.9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8600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8243235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06400" y="565587"/>
            <a:ext cx="11176000" cy="348813"/>
          </a:xfrm>
        </p:spPr>
        <p:txBody>
          <a:bodyPr/>
          <a:lstStyle/>
          <a:p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reporting | HARMONIZATION | reference classifications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Helvetica" panose="020B0604020202020204" pitchFamily="34" charset="0"/>
                <a:cs typeface="Helvetica" panose="020B0604020202020204" pitchFamily="34" charset="0"/>
              </a:rPr>
              <a:t>HARMONIZATION ISSUES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06400" y="2260601"/>
            <a:ext cx="12192000" cy="7080348"/>
          </a:xfrm>
        </p:spPr>
        <p:txBody>
          <a:bodyPr>
            <a:normAutofit fontScale="925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IOTC classifications (especially for what concerns Gears) are often </a:t>
            </a:r>
            <a:r>
              <a:rPr lang="en-US" b="1" dirty="0"/>
              <a:t>region-specific</a:t>
            </a:r>
            <a:r>
              <a:rPr lang="en-US" dirty="0"/>
              <a:t> and with different granularity than CWP / standard ones;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This means that they </a:t>
            </a:r>
            <a:r>
              <a:rPr lang="en-US" b="1" dirty="0"/>
              <a:t>cannot</a:t>
            </a:r>
            <a:r>
              <a:rPr lang="en-US" dirty="0"/>
              <a:t> be mapped onto CWP standards without introducing information </a:t>
            </a:r>
            <a:r>
              <a:rPr lang="en-US" i="1" dirty="0"/>
              <a:t>aliasing;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IOTC vs. CWP reference code mappings </a:t>
            </a:r>
            <a:r>
              <a:rPr lang="en-US" b="1" dirty="0"/>
              <a:t>can</a:t>
            </a:r>
            <a:r>
              <a:rPr lang="en-US" dirty="0"/>
              <a:t> be </a:t>
            </a:r>
            <a:r>
              <a:rPr lang="en-US" i="1" dirty="0"/>
              <a:t>produced</a:t>
            </a:r>
            <a:r>
              <a:rPr lang="en-US" dirty="0"/>
              <a:t> and </a:t>
            </a:r>
            <a:r>
              <a:rPr lang="en-US" i="1" dirty="0"/>
              <a:t>maintained</a:t>
            </a:r>
            <a:r>
              <a:rPr lang="en-US" dirty="0"/>
              <a:t>, yet they’re not always </a:t>
            </a:r>
            <a:r>
              <a:rPr lang="en-US" i="1" dirty="0"/>
              <a:t>reversible </a:t>
            </a:r>
            <a:r>
              <a:rPr lang="en-US" dirty="0"/>
              <a:t>(e.g. ELL / FLL / LL / LLEX gear codes are </a:t>
            </a:r>
            <a:r>
              <a:rPr lang="en-US" b="1" dirty="0"/>
              <a:t>all </a:t>
            </a:r>
            <a:r>
              <a:rPr lang="en-US" dirty="0"/>
              <a:t>mapped to 9.32 – Drifting longlines in the ISSCFG classification, according to the Global Tuna Atlas);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When disseminating </a:t>
            </a:r>
            <a:r>
              <a:rPr lang="en-US" i="1" dirty="0"/>
              <a:t>harmonized</a:t>
            </a:r>
            <a:r>
              <a:rPr lang="en-US" dirty="0"/>
              <a:t> tRFMO-specific data sets (e.g. Global Tuna Atlas) the reference code mappings used for the harmonization </a:t>
            </a:r>
            <a:r>
              <a:rPr lang="en-US" b="1" dirty="0"/>
              <a:t>should</a:t>
            </a:r>
            <a:r>
              <a:rPr lang="en-US" dirty="0"/>
              <a:t> be disseminated as well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7506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06400" y="565587"/>
            <a:ext cx="11176000" cy="348813"/>
          </a:xfrm>
        </p:spPr>
        <p:txBody>
          <a:bodyPr/>
          <a:lstStyle/>
          <a:p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reporting | HARMONIZATION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Helvetica" panose="020B0604020202020204" pitchFamily="34" charset="0"/>
                <a:cs typeface="Helvetica" panose="020B0604020202020204" pitchFamily="34" charset="0"/>
              </a:rPr>
              <a:t>conclusions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06400" y="2122097"/>
            <a:ext cx="12192000" cy="7375585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IOTC is well positioned in the process of adopting standard coding systems for the </a:t>
            </a:r>
            <a:r>
              <a:rPr lang="en-US" i="1" dirty="0"/>
              <a:t>exchange</a:t>
            </a:r>
            <a:r>
              <a:rPr lang="en-US" dirty="0"/>
              <a:t> of information;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Due to specificities within the region, standard codes cannot be implemented / adopted </a:t>
            </a:r>
            <a:r>
              <a:rPr lang="en-US" i="1" dirty="0"/>
              <a:t>internally</a:t>
            </a:r>
            <a:r>
              <a:rPr lang="en-US" dirty="0"/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A first attempt at producing IOTC vs. standard reference codes mappings has been done both with CWP and with IRD (Global Tuna Atlas) with some </a:t>
            </a:r>
            <a:r>
              <a:rPr lang="en-US" i="1" dirty="0"/>
              <a:t>caveats</a:t>
            </a:r>
            <a:r>
              <a:rPr lang="en-US" dirty="0"/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CWP proposed DSDs and concepts </a:t>
            </a:r>
            <a:r>
              <a:rPr lang="en-US" i="1" dirty="0"/>
              <a:t>do not</a:t>
            </a:r>
            <a:r>
              <a:rPr lang="en-US" dirty="0"/>
              <a:t> completely match with data reporting requirements for IOTC CPCs;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Whatever choice is taken to support information exchange, CWP should strive for </a:t>
            </a:r>
            <a:r>
              <a:rPr lang="en-US" i="1" dirty="0"/>
              <a:t>simplicity </a:t>
            </a:r>
            <a:r>
              <a:rPr lang="en-US" dirty="0"/>
              <a:t>and </a:t>
            </a:r>
            <a:r>
              <a:rPr lang="en-US" i="1" dirty="0"/>
              <a:t>effectiveness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8275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ummary of features"/>
          <p:cNvSpPr txBox="1">
            <a:spLocks noGrp="1"/>
          </p:cNvSpPr>
          <p:nvPr>
            <p:ph type="body" idx="13"/>
          </p:nvPr>
        </p:nvSpPr>
        <p:spPr>
          <a:xfrm>
            <a:off x="406400" y="565587"/>
            <a:ext cx="11176000" cy="348813"/>
          </a:xfrm>
          <a:prstGeom prst="rect">
            <a:avLst/>
          </a:prstGeom>
        </p:spPr>
        <p:txBody>
          <a:bodyPr/>
          <a:lstStyle/>
          <a:p>
            <a:r>
              <a:rPr lang="en-GB" sz="2000" dirty="0"/>
              <a:t>REFERENCES</a:t>
            </a:r>
          </a:p>
        </p:txBody>
      </p:sp>
      <p:sp>
        <p:nvSpPr>
          <p:cNvPr id="185" name="Summary of e-maris features: for CPC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lang="en-GB" sz="4000" dirty="0">
                <a:latin typeface="Helvetica" panose="020B0604020202020204" pitchFamily="34" charset="0"/>
                <a:cs typeface="Helvetica" panose="020B0604020202020204" pitchFamily="34" charset="0"/>
              </a:rPr>
              <a:t>References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6" name="Consult Reporting Status…"/>
          <p:cNvSpPr txBox="1">
            <a:spLocks noGrp="1"/>
          </p:cNvSpPr>
          <p:nvPr>
            <p:ph type="body" idx="1"/>
          </p:nvPr>
        </p:nvSpPr>
        <p:spPr>
          <a:xfrm>
            <a:off x="406400" y="2260600"/>
            <a:ext cx="12192000" cy="714465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Fishing gear classification (ISSCFG):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http://www.fao.org/cwp-on-fishery-statistics/handbook/capture-fisheries-statistics/fishing-gear-classification/en/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3600" dirty="0">
                <a:latin typeface="Helvetica" panose="020B0604020202020204" pitchFamily="34" charset="0"/>
                <a:cs typeface="Helvetica" panose="020B0604020202020204" pitchFamily="34" charset="0"/>
              </a:rPr>
              <a:t>IOTC Resolution 15/02: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http://www.iotc.org/cmm/resolution-1502-mandatory-statistical-reporting-requirements-iotc-contracting-parties-and </a:t>
            </a:r>
            <a:endParaRPr lang="en-GB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3600" dirty="0">
                <a:latin typeface="Helvetica" panose="020B0604020202020204" pitchFamily="34" charset="0"/>
                <a:cs typeface="Helvetica" panose="020B0604020202020204" pitchFamily="34" charset="0"/>
              </a:rPr>
              <a:t>Reporting data to IOTC: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http://www.iotc.org/data/reporting-data-iotc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IOTC data submission forms: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http://www.iotc.org/data/requested-statistics-and-submission-forms</a:t>
            </a:r>
            <a:endParaRPr lang="en-GB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4049996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ummary of features"/>
          <p:cNvSpPr txBox="1">
            <a:spLocks noGrp="1"/>
          </p:cNvSpPr>
          <p:nvPr>
            <p:ph type="body" idx="13"/>
          </p:nvPr>
        </p:nvSpPr>
        <p:spPr>
          <a:xfrm>
            <a:off x="406400" y="565587"/>
            <a:ext cx="11176000" cy="348813"/>
          </a:xfrm>
          <a:prstGeom prst="rect">
            <a:avLst/>
          </a:prstGeom>
        </p:spPr>
        <p:txBody>
          <a:bodyPr/>
          <a:lstStyle/>
          <a:p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Thank you for your attention!</a:t>
            </a:r>
          </a:p>
        </p:txBody>
      </p:sp>
      <p:sp>
        <p:nvSpPr>
          <p:cNvPr id="185" name="Summary of e-maris features: for CPC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lang="en-GB" sz="4000" dirty="0">
                <a:latin typeface="Helvetica" panose="020B0604020202020204" pitchFamily="34" charset="0"/>
                <a:cs typeface="Helvetica" panose="020B0604020202020204" pitchFamily="34" charset="0"/>
              </a:rPr>
              <a:t>Any Questions?</a:t>
            </a:r>
            <a:endParaRPr sz="4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6D142C-DDE9-4218-94E4-CBD342642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684" y="2743200"/>
            <a:ext cx="9555201" cy="632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327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ummary of features"/>
          <p:cNvSpPr txBox="1">
            <a:spLocks noGrp="1"/>
          </p:cNvSpPr>
          <p:nvPr>
            <p:ph type="body" idx="13"/>
          </p:nvPr>
        </p:nvSpPr>
        <p:spPr>
          <a:xfrm>
            <a:off x="406400" y="565587"/>
            <a:ext cx="11176000" cy="348813"/>
          </a:xfrm>
          <a:prstGeom prst="rect">
            <a:avLst/>
          </a:prstGeom>
        </p:spPr>
        <p:txBody>
          <a:bodyPr/>
          <a:lstStyle/>
          <a:p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REQUIREMENTS | science</a:t>
            </a:r>
            <a:endParaRPr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7" name="Summary of e-maris features: for CPC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lang="en-GB" sz="4000" dirty="0">
                <a:latin typeface="Helvetica" panose="020B0604020202020204" pitchFamily="34" charset="0"/>
                <a:cs typeface="Helvetica" panose="020B0604020202020204" pitchFamily="34" charset="0"/>
              </a:rPr>
              <a:t>IOTC resolutions (SCIENCE)</a:t>
            </a:r>
            <a:endParaRPr sz="4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8" name="Switch languages…"/>
          <p:cNvSpPr txBox="1">
            <a:spLocks noGrp="1"/>
          </p:cNvSpPr>
          <p:nvPr>
            <p:ph type="body" idx="1"/>
          </p:nvPr>
        </p:nvSpPr>
        <p:spPr>
          <a:xfrm>
            <a:off x="406400" y="2743200"/>
            <a:ext cx="12192000" cy="672998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15/02</a:t>
            </a:r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 – Mandatory statistical data (all fisheries)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15/05</a:t>
            </a:r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 – Conservation of marlins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17/05</a:t>
            </a:r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 – Conservation of sharks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17/08</a:t>
            </a:r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 – Procedures on a Fish Aggregating Devices (FADs) mgmt. plan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11/04</a:t>
            </a:r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 – Observers coverage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13/04</a:t>
            </a:r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 – Interaction with cetaceans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13/05</a:t>
            </a:r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 – Interaction with whale sharks</a:t>
            </a:r>
            <a:endParaRPr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9150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ummary of features"/>
          <p:cNvSpPr txBox="1">
            <a:spLocks noGrp="1"/>
          </p:cNvSpPr>
          <p:nvPr>
            <p:ph type="body" idx="13"/>
          </p:nvPr>
        </p:nvSpPr>
        <p:spPr>
          <a:xfrm>
            <a:off x="406400" y="565587"/>
            <a:ext cx="11176000" cy="348813"/>
          </a:xfrm>
          <a:prstGeom prst="rect">
            <a:avLst/>
          </a:prstGeom>
        </p:spPr>
        <p:txBody>
          <a:bodyPr/>
          <a:lstStyle/>
          <a:p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REQUIREMENTS | COMPLIANCE</a:t>
            </a:r>
          </a:p>
        </p:txBody>
      </p:sp>
      <p:sp>
        <p:nvSpPr>
          <p:cNvPr id="177" name="Summary of e-maris features: for CPC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lang="en-GB" sz="4000" dirty="0">
                <a:latin typeface="Helvetica" panose="020B0604020202020204" pitchFamily="34" charset="0"/>
                <a:cs typeface="Helvetica" panose="020B0604020202020204" pitchFamily="34" charset="0"/>
              </a:rPr>
              <a:t>IOTC resolutions (COMPLIANCE)</a:t>
            </a:r>
            <a:endParaRPr sz="4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8" name="Switch languages…"/>
          <p:cNvSpPr txBox="1">
            <a:spLocks noGrp="1"/>
          </p:cNvSpPr>
          <p:nvPr>
            <p:ph type="body" idx="1"/>
          </p:nvPr>
        </p:nvSpPr>
        <p:spPr>
          <a:xfrm>
            <a:off x="406400" y="2743200"/>
            <a:ext cx="12192000" cy="675436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01/06</a:t>
            </a:r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 – Import of frozen bigeye tuna caught by large-scale LL vessels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05/03 </a:t>
            </a:r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– Catch composition landings (foreign vessels)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10/08</a:t>
            </a:r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 – Attributes of active domestic vessels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10/10</a:t>
            </a:r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 – Import, landing, transhipment of tuna and tuna-like products in 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14/05</a:t>
            </a:r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 – </a:t>
            </a: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Attributes of foreign vessels licensed to fish IOTC species in the waters of coastal States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15/04</a:t>
            </a: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 – Attributes of authorized vessels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17/08</a:t>
            </a:r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 – Procedures on a Fish Aggregating Devices (FADs) mgmt. plan</a:t>
            </a:r>
            <a:endParaRPr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3866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6FA85E0-6C7B-4F86-BD77-C8BA7C87C5EC}"/>
              </a:ext>
            </a:extLst>
          </p:cNvPr>
          <p:cNvGrpSpPr/>
          <p:nvPr/>
        </p:nvGrpSpPr>
        <p:grpSpPr>
          <a:xfrm>
            <a:off x="266700" y="3369948"/>
            <a:ext cx="8369279" cy="5877466"/>
            <a:chOff x="266701" y="3369948"/>
            <a:chExt cx="8091708" cy="5877466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763EDAD-A617-43E1-8896-CBA900B0D9E4}"/>
                </a:ext>
              </a:extLst>
            </p:cNvPr>
            <p:cNvSpPr/>
            <p:nvPr/>
          </p:nvSpPr>
          <p:spPr>
            <a:xfrm>
              <a:off x="266701" y="3752850"/>
              <a:ext cx="8091708" cy="5494564"/>
            </a:xfrm>
            <a:prstGeom prst="roundRect">
              <a:avLst>
                <a:gd name="adj" fmla="val 626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all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DIN Condensed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766FC7A-CE83-4F67-BB00-1BB38F72F576}"/>
                </a:ext>
              </a:extLst>
            </p:cNvPr>
            <p:cNvSpPr txBox="1"/>
            <p:nvPr/>
          </p:nvSpPr>
          <p:spPr>
            <a:xfrm>
              <a:off x="511777" y="3369948"/>
              <a:ext cx="1215076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58420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spc="0" normalizeH="0" baseline="0" dirty="0">
                  <a:ln>
                    <a:noFill/>
                  </a:ln>
                  <a:solidFill>
                    <a:srgbClr val="838787"/>
                  </a:solidFill>
                  <a:effectLst/>
                  <a:uFillTx/>
                  <a:latin typeface="Avenir Next Medium"/>
                  <a:ea typeface="Avenir Next Medium"/>
                  <a:cs typeface="Avenir Next Medium"/>
                  <a:sym typeface="Avenir Next Medium"/>
                </a:rPr>
                <a:t>CWP focus</a:t>
              </a:r>
            </a:p>
          </p:txBody>
        </p:sp>
      </p:grpSp>
      <p:sp>
        <p:nvSpPr>
          <p:cNvPr id="180" name="Summary of features"/>
          <p:cNvSpPr txBox="1">
            <a:spLocks noGrp="1"/>
          </p:cNvSpPr>
          <p:nvPr>
            <p:ph type="body" idx="13"/>
          </p:nvPr>
        </p:nvSpPr>
        <p:spPr>
          <a:xfrm>
            <a:off x="406400" y="565587"/>
            <a:ext cx="11176000" cy="348813"/>
          </a:xfrm>
          <a:prstGeom prst="rect">
            <a:avLst/>
          </a:prstGeom>
        </p:spPr>
        <p:txBody>
          <a:bodyPr/>
          <a:lstStyle/>
          <a:p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Processes | overview</a:t>
            </a:r>
            <a:endParaRPr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1" name="Summary of e-maris features: for CPC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lang="en-GB" sz="4000" dirty="0">
                <a:latin typeface="Helvetica" panose="020B0604020202020204" pitchFamily="34" charset="0"/>
                <a:cs typeface="Helvetica" panose="020B0604020202020204" pitchFamily="34" charset="0"/>
              </a:rPr>
              <a:t>IOTC Secretariat structure</a:t>
            </a:r>
            <a:endParaRPr sz="4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2" name="Consult Current submission requirements…"/>
          <p:cNvSpPr txBox="1">
            <a:spLocks noGrp="1"/>
          </p:cNvSpPr>
          <p:nvPr>
            <p:ph type="body" idx="1"/>
          </p:nvPr>
        </p:nvSpPr>
        <p:spPr>
          <a:xfrm>
            <a:off x="406400" y="2277177"/>
            <a:ext cx="12192000" cy="65747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Three distinct, interacting </a:t>
            </a:r>
            <a:r>
              <a:rPr lang="en-GB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sections</a:t>
            </a:r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, sharing information with CPCs, scientists, policy makers and stakeholders</a:t>
            </a:r>
            <a:endParaRPr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9B5119-8A14-4B00-9524-3F5371C621B8}"/>
              </a:ext>
            </a:extLst>
          </p:cNvPr>
          <p:cNvSpPr/>
          <p:nvPr/>
        </p:nvSpPr>
        <p:spPr>
          <a:xfrm>
            <a:off x="5035550" y="4508152"/>
            <a:ext cx="2654300" cy="1257649"/>
          </a:xfrm>
          <a:prstGeom prst="round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"/>
            </a:endParaRPr>
          </a:p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all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DIN Condensed"/>
              </a:rPr>
              <a:t>Science</a:t>
            </a:r>
          </a:p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135259-C6C3-4068-97DC-6A89DCAEC817}"/>
              </a:ext>
            </a:extLst>
          </p:cNvPr>
          <p:cNvSpPr/>
          <p:nvPr/>
        </p:nvSpPr>
        <p:spPr>
          <a:xfrm>
            <a:off x="927100" y="7207076"/>
            <a:ext cx="2654300" cy="1257649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"/>
            </a:endParaRPr>
          </a:p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all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DIN Condensed"/>
              </a:rPr>
              <a:t>Data</a:t>
            </a:r>
          </a:p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A18D60F-CF27-4B58-BB14-2940348135F0}"/>
              </a:ext>
            </a:extLst>
          </p:cNvPr>
          <p:cNvSpPr/>
          <p:nvPr/>
        </p:nvSpPr>
        <p:spPr>
          <a:xfrm>
            <a:off x="9208277" y="7223653"/>
            <a:ext cx="2654300" cy="125764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"/>
            </a:endParaRPr>
          </a:p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all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DIN Condensed"/>
              </a:rPr>
              <a:t>Compliance</a:t>
            </a:r>
          </a:p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9331AC80-9B40-4D87-960E-22E04F674999}"/>
              </a:ext>
            </a:extLst>
          </p:cNvPr>
          <p:cNvSpPr/>
          <p:nvPr/>
        </p:nvSpPr>
        <p:spPr>
          <a:xfrm rot="18964611">
            <a:off x="2941333" y="6117978"/>
            <a:ext cx="2387600" cy="368300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56BAD95-C339-4626-9F0D-22EBDC28FAB1}"/>
              </a:ext>
            </a:extLst>
          </p:cNvPr>
          <p:cNvSpPr/>
          <p:nvPr/>
        </p:nvSpPr>
        <p:spPr>
          <a:xfrm rot="8151034">
            <a:off x="3354944" y="6524938"/>
            <a:ext cx="2387600" cy="368300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all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FDEEE0A-B3B0-40E0-BAAE-74329A155C1A}"/>
              </a:ext>
            </a:extLst>
          </p:cNvPr>
          <p:cNvSpPr/>
          <p:nvPr/>
        </p:nvSpPr>
        <p:spPr>
          <a:xfrm>
            <a:off x="3796524" y="7995660"/>
            <a:ext cx="5345240" cy="368300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all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C74CE56-2017-4E21-9778-8DEBB46ABE4F}"/>
              </a:ext>
            </a:extLst>
          </p:cNvPr>
          <p:cNvSpPr/>
          <p:nvPr/>
        </p:nvSpPr>
        <p:spPr>
          <a:xfrm rot="10800000">
            <a:off x="3722218" y="7603494"/>
            <a:ext cx="5345240" cy="368300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all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4A1FB84-3728-4E81-95CA-25C1F328AEBC}"/>
              </a:ext>
            </a:extLst>
          </p:cNvPr>
          <p:cNvSpPr/>
          <p:nvPr/>
        </p:nvSpPr>
        <p:spPr>
          <a:xfrm rot="2635389" flipH="1">
            <a:off x="7471722" y="6117979"/>
            <a:ext cx="2387600" cy="368300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9D0EBD4-19AF-4302-BD02-75CAAF70AAC9}"/>
              </a:ext>
            </a:extLst>
          </p:cNvPr>
          <p:cNvSpPr/>
          <p:nvPr/>
        </p:nvSpPr>
        <p:spPr>
          <a:xfrm rot="13448966" flipH="1">
            <a:off x="7047133" y="6524939"/>
            <a:ext cx="2387600" cy="368300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all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F16FE82B-AF23-4BC0-A48C-D8FE2E5DEBB4}"/>
              </a:ext>
            </a:extLst>
          </p:cNvPr>
          <p:cNvSpPr/>
          <p:nvPr/>
        </p:nvSpPr>
        <p:spPr>
          <a:xfrm>
            <a:off x="8854427" y="4690305"/>
            <a:ext cx="889000" cy="368300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6C66FC0C-C5F6-463B-A208-81CF1FA627D4}"/>
              </a:ext>
            </a:extLst>
          </p:cNvPr>
          <p:cNvSpPr/>
          <p:nvPr/>
        </p:nvSpPr>
        <p:spPr>
          <a:xfrm>
            <a:off x="8854427" y="5102594"/>
            <a:ext cx="889000" cy="3683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A1ABD2-0F47-4835-B44B-272158EC2D37}"/>
              </a:ext>
            </a:extLst>
          </p:cNvPr>
          <p:cNvSpPr txBox="1"/>
          <p:nvPr/>
        </p:nvSpPr>
        <p:spPr>
          <a:xfrm>
            <a:off x="9743427" y="4663624"/>
            <a:ext cx="1449115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Consolidated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838787"/>
              </a:solidFill>
              <a:effectLst/>
              <a:uFillTx/>
              <a:latin typeface="Avenir Next Medium"/>
              <a:ea typeface="Avenir Next Medium"/>
              <a:cs typeface="Avenir Next Medium"/>
              <a:sym typeface="Avenir Next Medium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878DF1-D9A6-40FE-8AC9-DB2495BEBD9C}"/>
              </a:ext>
            </a:extLst>
          </p:cNvPr>
          <p:cNvSpPr txBox="1"/>
          <p:nvPr/>
        </p:nvSpPr>
        <p:spPr>
          <a:xfrm>
            <a:off x="9743427" y="5071548"/>
            <a:ext cx="2282676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To be strengthened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AB37E96-0401-4983-916B-9B6A08FA0EB1}"/>
              </a:ext>
            </a:extLst>
          </p:cNvPr>
          <p:cNvGrpSpPr/>
          <p:nvPr/>
        </p:nvGrpSpPr>
        <p:grpSpPr>
          <a:xfrm>
            <a:off x="537029" y="8258629"/>
            <a:ext cx="3465840" cy="798285"/>
            <a:chOff x="537029" y="8258629"/>
            <a:chExt cx="3465840" cy="798285"/>
          </a:xfrm>
        </p:grpSpPr>
        <p:sp>
          <p:nvSpPr>
            <p:cNvPr id="20" name="Cylinder 19">
              <a:extLst>
                <a:ext uri="{FF2B5EF4-FFF2-40B4-BE49-F238E27FC236}">
                  <a16:creationId xmlns:a16="http://schemas.microsoft.com/office/drawing/2014/main" id="{1F9DAF82-7F0B-4F58-924C-2A80F614629F}"/>
                </a:ext>
              </a:extLst>
            </p:cNvPr>
            <p:cNvSpPr/>
            <p:nvPr/>
          </p:nvSpPr>
          <p:spPr>
            <a:xfrm>
              <a:off x="537029" y="8258629"/>
              <a:ext cx="605194" cy="798285"/>
            </a:xfrm>
            <a:prstGeom prst="can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all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DIN Condensed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459A1F8-E5EC-43D0-BF6A-FF7E38D3108B}"/>
                </a:ext>
              </a:extLst>
            </p:cNvPr>
            <p:cNvSpPr txBox="1"/>
            <p:nvPr/>
          </p:nvSpPr>
          <p:spPr>
            <a:xfrm>
              <a:off x="1133494" y="8481302"/>
              <a:ext cx="2869375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dirty="0"/>
                <a:t>Statistical Working System</a:t>
              </a:r>
              <a:endParaRPr kumimoji="0" lang="en-GB" sz="20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7C3EB19-327E-4105-AEC2-97913781C20A}"/>
              </a:ext>
            </a:extLst>
          </p:cNvPr>
          <p:cNvGrpSpPr/>
          <p:nvPr/>
        </p:nvGrpSpPr>
        <p:grpSpPr>
          <a:xfrm>
            <a:off x="4566181" y="3938711"/>
            <a:ext cx="3674752" cy="798285"/>
            <a:chOff x="4566181" y="3938711"/>
            <a:chExt cx="3674752" cy="79828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55ABCF7-76D5-4A73-B516-8850DA993DCA}"/>
                </a:ext>
              </a:extLst>
            </p:cNvPr>
            <p:cNvSpPr txBox="1"/>
            <p:nvPr/>
          </p:nvSpPr>
          <p:spPr>
            <a:xfrm>
              <a:off x="5188815" y="4055680"/>
              <a:ext cx="3052118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58420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spc="0" normalizeH="0" baseline="0" dirty="0">
                  <a:ln>
                    <a:noFill/>
                  </a:ln>
                  <a:solidFill>
                    <a:srgbClr val="838787"/>
                  </a:solidFill>
                  <a:effectLst/>
                  <a:uFillTx/>
                  <a:latin typeface="Avenir Next Medium"/>
                  <a:ea typeface="Avenir Next Medium"/>
                  <a:cs typeface="Avenir Next Medium"/>
                  <a:sym typeface="Avenir Next Medium"/>
                </a:rPr>
                <a:t>Regional Observer Database</a:t>
              </a:r>
            </a:p>
          </p:txBody>
        </p:sp>
        <p:sp>
          <p:nvSpPr>
            <p:cNvPr id="30" name="Cylinder 29">
              <a:extLst>
                <a:ext uri="{FF2B5EF4-FFF2-40B4-BE49-F238E27FC236}">
                  <a16:creationId xmlns:a16="http://schemas.microsoft.com/office/drawing/2014/main" id="{9BC36147-C3CA-4D41-9908-44139083E51A}"/>
                </a:ext>
              </a:extLst>
            </p:cNvPr>
            <p:cNvSpPr/>
            <p:nvPr/>
          </p:nvSpPr>
          <p:spPr>
            <a:xfrm>
              <a:off x="4566181" y="3938711"/>
              <a:ext cx="605194" cy="798285"/>
            </a:xfrm>
            <a:prstGeom prst="can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all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DIN Condensed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6C1285D-CCD4-4428-9052-FCED7FE2C0D3}"/>
              </a:ext>
            </a:extLst>
          </p:cNvPr>
          <p:cNvGrpSpPr/>
          <p:nvPr/>
        </p:nvGrpSpPr>
        <p:grpSpPr>
          <a:xfrm>
            <a:off x="8863017" y="8328157"/>
            <a:ext cx="2943976" cy="798285"/>
            <a:chOff x="8863017" y="8328157"/>
            <a:chExt cx="2943976" cy="79828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02A2307-32D0-4831-83A3-0D283F270371}"/>
                </a:ext>
              </a:extLst>
            </p:cNvPr>
            <p:cNvSpPr txBox="1"/>
            <p:nvPr/>
          </p:nvSpPr>
          <p:spPr>
            <a:xfrm>
              <a:off x="9468211" y="8490230"/>
              <a:ext cx="2338782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dirty="0"/>
                <a:t>RAV + e-PSM, IUU list</a:t>
              </a:r>
              <a:endParaRPr kumimoji="0" lang="en-GB" sz="20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endParaRPr>
            </a:p>
          </p:txBody>
        </p:sp>
        <p:sp>
          <p:nvSpPr>
            <p:cNvPr id="31" name="Cylinder 30">
              <a:extLst>
                <a:ext uri="{FF2B5EF4-FFF2-40B4-BE49-F238E27FC236}">
                  <a16:creationId xmlns:a16="http://schemas.microsoft.com/office/drawing/2014/main" id="{586E2800-75DA-4682-B48A-8B5B9B1A4CAA}"/>
                </a:ext>
              </a:extLst>
            </p:cNvPr>
            <p:cNvSpPr/>
            <p:nvPr/>
          </p:nvSpPr>
          <p:spPr>
            <a:xfrm>
              <a:off x="8863017" y="8328157"/>
              <a:ext cx="605194" cy="798285"/>
            </a:xfrm>
            <a:prstGeom prst="can">
              <a:avLst/>
            </a:prstGeom>
            <a:solidFill>
              <a:schemeClr val="accent4">
                <a:lumMod val="75000"/>
              </a:schemeClr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all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DIN Condensed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3" grpId="0" animBg="1"/>
      <p:bldP spid="9" grpId="0" animBg="1"/>
      <p:bldP spid="11" grpId="0" animBg="1"/>
      <p:bldP spid="12" grpId="0" animBg="1"/>
      <p:bldP spid="14" grpId="0" animBg="1"/>
      <p:bldP spid="15" grpId="0" animBg="1"/>
      <p:bldP spid="23" grpId="0" animBg="1"/>
      <p:bldP spid="24" grpId="0" animBg="1"/>
      <p:bldP spid="18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ummary of features"/>
          <p:cNvSpPr txBox="1">
            <a:spLocks noGrp="1"/>
          </p:cNvSpPr>
          <p:nvPr>
            <p:ph type="body" idx="13"/>
          </p:nvPr>
        </p:nvSpPr>
        <p:spPr>
          <a:xfrm>
            <a:off x="406400" y="565587"/>
            <a:ext cx="11176000" cy="348813"/>
          </a:xfrm>
          <a:prstGeom prst="rect">
            <a:avLst/>
          </a:prstGeom>
        </p:spPr>
        <p:txBody>
          <a:bodyPr/>
          <a:lstStyle/>
          <a:p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Processes | workflow</a:t>
            </a:r>
            <a:endParaRPr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1" name="Summary of e-maris features: for CPC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lang="en-GB" sz="4000" dirty="0">
                <a:latin typeface="Helvetica" panose="020B0604020202020204" pitchFamily="34" charset="0"/>
                <a:cs typeface="Helvetica" panose="020B0604020202020204" pitchFamily="34" charset="0"/>
              </a:rPr>
              <a:t>IOTC TIMELINE </a:t>
            </a:r>
            <a:endParaRPr sz="4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EE0A4B5-43EC-4AA4-AF59-70D2E9A6FDA6}"/>
              </a:ext>
            </a:extLst>
          </p:cNvPr>
          <p:cNvSpPr/>
          <p:nvPr/>
        </p:nvSpPr>
        <p:spPr>
          <a:xfrm>
            <a:off x="760183" y="4767041"/>
            <a:ext cx="1800000" cy="896112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all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DIN Condensed"/>
              </a:rPr>
              <a:t>compliance assessments</a:t>
            </a:r>
            <a:endParaRPr kumimoji="0" lang="en-GB" sz="2400" b="0" i="0" u="none" strike="noStrike" cap="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DIN Condensed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6302E91-21BB-401C-B5A1-49F06E153960}"/>
              </a:ext>
            </a:extLst>
          </p:cNvPr>
          <p:cNvSpPr/>
          <p:nvPr/>
        </p:nvSpPr>
        <p:spPr>
          <a:xfrm>
            <a:off x="3239921" y="3127701"/>
            <a:ext cx="1800000" cy="896112"/>
          </a:xfrm>
          <a:prstGeom prst="round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all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DIN Condensed"/>
              </a:rPr>
              <a:t>Compliance committee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2318A77-D4D6-44DE-ACEE-3C53A174C859}"/>
              </a:ext>
            </a:extLst>
          </p:cNvPr>
          <p:cNvSpPr/>
          <p:nvPr/>
        </p:nvSpPr>
        <p:spPr>
          <a:xfrm>
            <a:off x="760185" y="6130641"/>
            <a:ext cx="1800000" cy="896112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en-GB" sz="1600" cap="all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  <a:sym typeface="DIN Condensed"/>
              </a:rPr>
              <a:t>STAT. data assessments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5CFEB29-BA25-4C84-A020-ED12B6A0B642}"/>
              </a:ext>
            </a:extLst>
          </p:cNvPr>
          <p:cNvSpPr/>
          <p:nvPr/>
        </p:nvSpPr>
        <p:spPr>
          <a:xfrm>
            <a:off x="5606146" y="3127701"/>
            <a:ext cx="1800000" cy="8961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all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DIN Condensed"/>
              </a:rPr>
              <a:t>CPCs </a:t>
            </a:r>
          </a:p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all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DIN Condensed"/>
              </a:rPr>
              <a:t>Stat. data submission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6D44D7F-F72D-4B3E-89D5-18450987AA3E}"/>
              </a:ext>
            </a:extLst>
          </p:cNvPr>
          <p:cNvSpPr/>
          <p:nvPr/>
        </p:nvSpPr>
        <p:spPr>
          <a:xfrm>
            <a:off x="8062690" y="3127701"/>
            <a:ext cx="1800000" cy="896112"/>
          </a:xfrm>
          <a:prstGeom prst="round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all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DIN Condensed"/>
              </a:rPr>
              <a:t>Working</a:t>
            </a:r>
          </a:p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all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DIN Condensed"/>
              </a:rPr>
              <a:t>parties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1731427-3DF5-48E9-9BC4-DA567B4EDD13}"/>
              </a:ext>
            </a:extLst>
          </p:cNvPr>
          <p:cNvSpPr/>
          <p:nvPr/>
        </p:nvSpPr>
        <p:spPr>
          <a:xfrm>
            <a:off x="8062690" y="4763876"/>
            <a:ext cx="1800000" cy="896112"/>
          </a:xfrm>
          <a:prstGeom prst="round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en-GB" sz="1600" cap="all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  <a:sym typeface="DIN Condensed"/>
              </a:rPr>
              <a:t>Scientific committee</a:t>
            </a:r>
            <a:endParaRPr kumimoji="0" lang="en-GB" sz="1600" b="0" i="0" u="none" strike="noStrike" cap="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DIN Condensed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F69911D-2CC7-4021-A083-3CB7AC3ED679}"/>
              </a:ext>
            </a:extLst>
          </p:cNvPr>
          <p:cNvSpPr/>
          <p:nvPr/>
        </p:nvSpPr>
        <p:spPr>
          <a:xfrm>
            <a:off x="10519234" y="3123035"/>
            <a:ext cx="1800000" cy="8961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en-GB" sz="1600" cap="all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  <a:sym typeface="DIN Condensed"/>
              </a:rPr>
              <a:t>CPCs </a:t>
            </a:r>
          </a:p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en-GB" sz="1600" cap="all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  <a:sym typeface="DIN Condensed"/>
              </a:rPr>
              <a:t>Stat. data Updates (LL)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A8F31C8-42CA-4D85-A6EA-6370FC68C8C2}"/>
              </a:ext>
            </a:extLst>
          </p:cNvPr>
          <p:cNvSpPr/>
          <p:nvPr/>
        </p:nvSpPr>
        <p:spPr>
          <a:xfrm>
            <a:off x="769260" y="2281698"/>
            <a:ext cx="1785257" cy="440404"/>
          </a:xfrm>
          <a:prstGeom prst="roundRect">
            <a:avLst/>
          </a:prstGeom>
          <a:solidFill>
            <a:schemeClr val="bg2">
              <a:lumMod val="10000"/>
              <a:lumOff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all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DIN Condensed"/>
              </a:rPr>
              <a:t>JAN - APR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A16CF0C-0FB5-4EDC-BEB9-F16310F97678}"/>
              </a:ext>
            </a:extLst>
          </p:cNvPr>
          <p:cNvSpPr/>
          <p:nvPr/>
        </p:nvSpPr>
        <p:spPr>
          <a:xfrm>
            <a:off x="3263903" y="2276445"/>
            <a:ext cx="1785257" cy="440404"/>
          </a:xfrm>
          <a:prstGeom prst="roundRect">
            <a:avLst/>
          </a:prstGeom>
          <a:solidFill>
            <a:schemeClr val="bg2">
              <a:lumMod val="10000"/>
              <a:lumOff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all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DIN Condensed"/>
              </a:rPr>
              <a:t>May</a:t>
            </a:r>
            <a:endParaRPr kumimoji="0" lang="en-GB" sz="2800" b="0" i="0" u="none" strike="noStrike" cap="all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DIN Condensed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5B1AC48-69BC-4D8C-AA51-F3879217029D}"/>
              </a:ext>
            </a:extLst>
          </p:cNvPr>
          <p:cNvSpPr/>
          <p:nvPr/>
        </p:nvSpPr>
        <p:spPr>
          <a:xfrm>
            <a:off x="5606147" y="2275555"/>
            <a:ext cx="1785257" cy="440404"/>
          </a:xfrm>
          <a:prstGeom prst="roundRect">
            <a:avLst/>
          </a:prstGeom>
          <a:solidFill>
            <a:schemeClr val="bg2">
              <a:lumMod val="10000"/>
              <a:lumOff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all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DIN Condensed"/>
              </a:rPr>
              <a:t>June 30</a:t>
            </a:r>
            <a:r>
              <a:rPr kumimoji="0" lang="en-GB" sz="2400" b="0" i="0" u="none" strike="noStrike" cap="all" spc="0" normalizeH="0" baseline="3000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DIN Condensed"/>
              </a:rPr>
              <a:t>th</a:t>
            </a:r>
            <a:r>
              <a:rPr kumimoji="0" lang="en-GB" sz="2400" b="0" i="0" u="none" strike="noStrike" cap="all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DIN Condensed"/>
              </a:rPr>
              <a:t> 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20377F4-60D2-473A-B9ED-5C58F8DFA4D2}"/>
              </a:ext>
            </a:extLst>
          </p:cNvPr>
          <p:cNvSpPr/>
          <p:nvPr/>
        </p:nvSpPr>
        <p:spPr>
          <a:xfrm>
            <a:off x="8062690" y="2287841"/>
            <a:ext cx="1785257" cy="440404"/>
          </a:xfrm>
          <a:prstGeom prst="roundRect">
            <a:avLst/>
          </a:prstGeom>
          <a:solidFill>
            <a:schemeClr val="bg2">
              <a:lumMod val="10000"/>
              <a:lumOff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all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DIN Condensed"/>
              </a:rPr>
              <a:t>Jun-</a:t>
            </a:r>
            <a:r>
              <a:rPr kumimoji="0" lang="en-GB" sz="2400" b="0" i="0" u="none" strike="noStrike" cap="all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DIN Condensed"/>
              </a:rPr>
              <a:t>dec</a:t>
            </a:r>
            <a:endParaRPr kumimoji="0" lang="en-GB" sz="2400" b="0" i="0" u="none" strike="noStrike" cap="all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DIN Condensed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3EA35B94-0E78-46F8-A281-7182BEF60452}"/>
              </a:ext>
            </a:extLst>
          </p:cNvPr>
          <p:cNvSpPr/>
          <p:nvPr/>
        </p:nvSpPr>
        <p:spPr>
          <a:xfrm>
            <a:off x="10519235" y="2275553"/>
            <a:ext cx="1785257" cy="440404"/>
          </a:xfrm>
          <a:prstGeom prst="roundRect">
            <a:avLst/>
          </a:prstGeom>
          <a:solidFill>
            <a:schemeClr val="bg2">
              <a:lumMod val="10000"/>
              <a:lumOff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all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DIN Condensed"/>
              </a:rPr>
              <a:t>Dec 30</a:t>
            </a:r>
            <a:r>
              <a:rPr lang="en-GB" sz="2400" cap="all" baseline="30000" dirty="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DIN Condensed"/>
              </a:rPr>
              <a:t>T</a:t>
            </a:r>
            <a:r>
              <a:rPr kumimoji="0" lang="en-GB" sz="2400" b="0" i="0" u="none" strike="noStrike" cap="all" spc="0" normalizeH="0" baseline="3000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DIN Condensed"/>
              </a:rPr>
              <a:t>h</a:t>
            </a:r>
            <a:r>
              <a:rPr kumimoji="0" lang="en-GB" sz="2400" b="0" i="0" u="none" strike="noStrike" cap="all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DIN Condensed"/>
              </a:rPr>
              <a:t> 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ABAEAFA5-91D3-4530-9D7B-8D0B85B89C6F}"/>
              </a:ext>
            </a:extLst>
          </p:cNvPr>
          <p:cNvCxnSpPr>
            <a:stCxn id="4" idx="3"/>
            <a:endCxn id="25" idx="1"/>
          </p:cNvCxnSpPr>
          <p:nvPr/>
        </p:nvCxnSpPr>
        <p:spPr>
          <a:xfrm flipV="1">
            <a:off x="2560183" y="3575757"/>
            <a:ext cx="679738" cy="163934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395C3D75-53BA-4D63-A798-B08955B6E866}"/>
              </a:ext>
            </a:extLst>
          </p:cNvPr>
          <p:cNvCxnSpPr>
            <a:cxnSpLocks/>
            <a:stCxn id="27" idx="3"/>
            <a:endCxn id="25" idx="1"/>
          </p:cNvCxnSpPr>
          <p:nvPr/>
        </p:nvCxnSpPr>
        <p:spPr>
          <a:xfrm flipV="1">
            <a:off x="2560185" y="3575757"/>
            <a:ext cx="679736" cy="300294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6E1CB661-1805-47E4-B702-ED11F0B65B4A}"/>
              </a:ext>
            </a:extLst>
          </p:cNvPr>
          <p:cNvCxnSpPr>
            <a:cxnSpLocks/>
            <a:stCxn id="101" idx="1"/>
            <a:endCxn id="27" idx="2"/>
          </p:cNvCxnSpPr>
          <p:nvPr/>
        </p:nvCxnSpPr>
        <p:spPr>
          <a:xfrm rot="10800000" flipV="1">
            <a:off x="1660186" y="5215097"/>
            <a:ext cx="3945961" cy="1811656"/>
          </a:xfrm>
          <a:prstGeom prst="bentConnector4">
            <a:avLst>
              <a:gd name="adj1" fmla="val 38596"/>
              <a:gd name="adj2" fmla="val 128331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Connector: Elbow 160">
            <a:extLst>
              <a:ext uri="{FF2B5EF4-FFF2-40B4-BE49-F238E27FC236}">
                <a16:creationId xmlns:a16="http://schemas.microsoft.com/office/drawing/2014/main" id="{B528A325-5867-477A-A2E8-20CBB2E238F6}"/>
              </a:ext>
            </a:extLst>
          </p:cNvPr>
          <p:cNvCxnSpPr>
            <a:cxnSpLocks/>
            <a:stCxn id="33" idx="2"/>
            <a:endCxn id="101" idx="2"/>
          </p:cNvCxnSpPr>
          <p:nvPr/>
        </p:nvCxnSpPr>
        <p:spPr>
          <a:xfrm rot="5400000">
            <a:off x="8140687" y="2384606"/>
            <a:ext cx="1644006" cy="4913088"/>
          </a:xfrm>
          <a:prstGeom prst="bentConnector3">
            <a:avLst>
              <a:gd name="adj1" fmla="val 213602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Connector: Elbow 172">
            <a:extLst>
              <a:ext uri="{FF2B5EF4-FFF2-40B4-BE49-F238E27FC236}">
                <a16:creationId xmlns:a16="http://schemas.microsoft.com/office/drawing/2014/main" id="{F5B835DC-0B97-4826-8CB1-589B732F1251}"/>
              </a:ext>
            </a:extLst>
          </p:cNvPr>
          <p:cNvCxnSpPr>
            <a:cxnSpLocks/>
            <a:stCxn id="4" idx="2"/>
            <a:endCxn id="27" idx="0"/>
          </p:cNvCxnSpPr>
          <p:nvPr/>
        </p:nvCxnSpPr>
        <p:spPr>
          <a:xfrm rot="16200000" flipH="1">
            <a:off x="1426440" y="5896896"/>
            <a:ext cx="467488" cy="2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8" name="Connector: Elbow 207">
            <a:extLst>
              <a:ext uri="{FF2B5EF4-FFF2-40B4-BE49-F238E27FC236}">
                <a16:creationId xmlns:a16="http://schemas.microsoft.com/office/drawing/2014/main" id="{C75D4C0D-E60D-4A83-A5F0-385C79B01E69}"/>
              </a:ext>
            </a:extLst>
          </p:cNvPr>
          <p:cNvCxnSpPr>
            <a:cxnSpLocks/>
            <a:stCxn id="30" idx="2"/>
            <a:endCxn id="27" idx="1"/>
          </p:cNvCxnSpPr>
          <p:nvPr/>
        </p:nvCxnSpPr>
        <p:spPr>
          <a:xfrm rot="5400000">
            <a:off x="4402084" y="2018090"/>
            <a:ext cx="918709" cy="8202505"/>
          </a:xfrm>
          <a:prstGeom prst="bentConnector4">
            <a:avLst>
              <a:gd name="adj1" fmla="val 266931"/>
              <a:gd name="adj2" fmla="val 102787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16884CFA-5A26-4661-AA0B-9B46D23A0F46}"/>
              </a:ext>
            </a:extLst>
          </p:cNvPr>
          <p:cNvSpPr/>
          <p:nvPr/>
        </p:nvSpPr>
        <p:spPr>
          <a:xfrm>
            <a:off x="760185" y="3119148"/>
            <a:ext cx="1800000" cy="90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all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DIN Condensed"/>
              </a:rPr>
              <a:t>CPCs </a:t>
            </a:r>
          </a:p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all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DIN Condensed"/>
              </a:rPr>
              <a:t>Comp. DATA SUBMISSION</a:t>
            </a: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F433522E-231E-4E6C-88E2-7C793DF530F0}"/>
              </a:ext>
            </a:extLst>
          </p:cNvPr>
          <p:cNvCxnSpPr>
            <a:cxnSpLocks/>
            <a:stCxn id="43" idx="2"/>
            <a:endCxn id="4" idx="0"/>
          </p:cNvCxnSpPr>
          <p:nvPr/>
        </p:nvCxnSpPr>
        <p:spPr>
          <a:xfrm rot="5400000">
            <a:off x="1286238" y="4393093"/>
            <a:ext cx="747893" cy="2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8" name="Connector: Elbow 197">
            <a:extLst>
              <a:ext uri="{FF2B5EF4-FFF2-40B4-BE49-F238E27FC236}">
                <a16:creationId xmlns:a16="http://schemas.microsoft.com/office/drawing/2014/main" id="{600170F1-C893-4C59-81C8-F60C03A2B794}"/>
              </a:ext>
            </a:extLst>
          </p:cNvPr>
          <p:cNvCxnSpPr>
            <a:cxnSpLocks/>
            <a:stCxn id="25" idx="3"/>
            <a:endCxn id="4" idx="1"/>
          </p:cNvCxnSpPr>
          <p:nvPr/>
        </p:nvCxnSpPr>
        <p:spPr>
          <a:xfrm flipH="1">
            <a:off x="760183" y="3575757"/>
            <a:ext cx="4279738" cy="1639340"/>
          </a:xfrm>
          <a:prstGeom prst="bentConnector5">
            <a:avLst>
              <a:gd name="adj1" fmla="val -5341"/>
              <a:gd name="adj2" fmla="val 50000"/>
              <a:gd name="adj3" fmla="val 105341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Connector: Elbow 165">
            <a:extLst>
              <a:ext uri="{FF2B5EF4-FFF2-40B4-BE49-F238E27FC236}">
                <a16:creationId xmlns:a16="http://schemas.microsoft.com/office/drawing/2014/main" id="{4A7DE176-43C3-4CE2-A7BD-793484D775A5}"/>
              </a:ext>
            </a:extLst>
          </p:cNvPr>
          <p:cNvCxnSpPr>
            <a:cxnSpLocks/>
            <a:stCxn id="101" idx="3"/>
            <a:endCxn id="29" idx="1"/>
          </p:cNvCxnSpPr>
          <p:nvPr/>
        </p:nvCxnSpPr>
        <p:spPr>
          <a:xfrm flipV="1">
            <a:off x="7406146" y="3575757"/>
            <a:ext cx="656544" cy="163934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9" name="Connector: Elbow 168">
            <a:extLst>
              <a:ext uri="{FF2B5EF4-FFF2-40B4-BE49-F238E27FC236}">
                <a16:creationId xmlns:a16="http://schemas.microsoft.com/office/drawing/2014/main" id="{E6C4396F-0DE4-415B-8AB1-3604ECE3AE5C}"/>
              </a:ext>
            </a:extLst>
          </p:cNvPr>
          <p:cNvCxnSpPr>
            <a:cxnSpLocks/>
            <a:stCxn id="101" idx="3"/>
            <a:endCxn id="30" idx="1"/>
          </p:cNvCxnSpPr>
          <p:nvPr/>
        </p:nvCxnSpPr>
        <p:spPr>
          <a:xfrm flipV="1">
            <a:off x="7406146" y="5211932"/>
            <a:ext cx="656544" cy="316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6F24CEA5-6588-4ADD-8032-E0551E554EE8}"/>
              </a:ext>
            </a:extLst>
          </p:cNvPr>
          <p:cNvSpPr/>
          <p:nvPr/>
        </p:nvSpPr>
        <p:spPr>
          <a:xfrm>
            <a:off x="834577" y="8513247"/>
            <a:ext cx="1095823" cy="33143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all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DIN Condensed"/>
              </a:rPr>
              <a:t>CPC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7C41DDA4-ED02-41E0-AD8C-7208FA857A9C}"/>
              </a:ext>
            </a:extLst>
          </p:cNvPr>
          <p:cNvSpPr/>
          <p:nvPr/>
        </p:nvSpPr>
        <p:spPr>
          <a:xfrm>
            <a:off x="2168080" y="8513247"/>
            <a:ext cx="1095823" cy="331438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all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DIN Condensed"/>
              </a:rPr>
              <a:t>IOTC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1478C825-DFBC-4A89-9092-3A093D7CE1C9}"/>
              </a:ext>
            </a:extLst>
          </p:cNvPr>
          <p:cNvSpPr/>
          <p:nvPr/>
        </p:nvSpPr>
        <p:spPr>
          <a:xfrm>
            <a:off x="3501583" y="8503511"/>
            <a:ext cx="1095823" cy="331438"/>
          </a:xfrm>
          <a:prstGeom prst="round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all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DIN Condensed"/>
              </a:rPr>
              <a:t>Meeting</a:t>
            </a:r>
          </a:p>
        </p:txBody>
      </p: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2198F9AB-421D-4530-95A7-F8952EECC6F2}"/>
              </a:ext>
            </a:extLst>
          </p:cNvPr>
          <p:cNvGrpSpPr/>
          <p:nvPr/>
        </p:nvGrpSpPr>
        <p:grpSpPr>
          <a:xfrm>
            <a:off x="4971148" y="8115340"/>
            <a:ext cx="1243930" cy="701972"/>
            <a:chOff x="7044826" y="8722000"/>
            <a:chExt cx="1243930" cy="701972"/>
          </a:xfrm>
        </p:grpSpPr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57E25682-CA40-46E3-8C3D-6E3932453373}"/>
                </a:ext>
              </a:extLst>
            </p:cNvPr>
            <p:cNvCxnSpPr/>
            <p:nvPr/>
          </p:nvCxnSpPr>
          <p:spPr>
            <a:xfrm flipV="1">
              <a:off x="7391404" y="9414236"/>
              <a:ext cx="723900" cy="973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D17398C0-B2FD-4696-80DE-225E1B3F3845}"/>
                </a:ext>
              </a:extLst>
            </p:cNvPr>
            <p:cNvSpPr txBox="1"/>
            <p:nvPr/>
          </p:nvSpPr>
          <p:spPr>
            <a:xfrm>
              <a:off x="7044826" y="8722000"/>
              <a:ext cx="1243930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584200" rtl="0" fontAlgn="auto" latinLnBrk="0" hangingPunct="0">
                <a:lnSpc>
                  <a:spcPct val="10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spc="0" normalizeH="0" baseline="0" dirty="0">
                  <a:ln>
                    <a:noFill/>
                  </a:ln>
                  <a:solidFill>
                    <a:srgbClr val="838787"/>
                  </a:solidFill>
                  <a:effectLst/>
                  <a:uFillTx/>
                  <a:latin typeface="Helvetica" panose="020B0604020202020204" pitchFamily="34" charset="0"/>
                  <a:cs typeface="Helvetica" panose="020B0604020202020204" pitchFamily="34" charset="0"/>
                  <a:sym typeface="Avenir Next Medium"/>
                </a:rPr>
                <a:t>Current year</a:t>
              </a:r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0DE04CBA-5AAB-47C4-8CDC-625EF20C16C5}"/>
              </a:ext>
            </a:extLst>
          </p:cNvPr>
          <p:cNvGrpSpPr/>
          <p:nvPr/>
        </p:nvGrpSpPr>
        <p:grpSpPr>
          <a:xfrm>
            <a:off x="6506146" y="8115340"/>
            <a:ext cx="981038" cy="697104"/>
            <a:chOff x="5157485" y="8722000"/>
            <a:chExt cx="981038" cy="697104"/>
          </a:xfrm>
        </p:grpSpPr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3E1BA399-3CDF-495D-9A56-9F9483CD51B9}"/>
                </a:ext>
              </a:extLst>
            </p:cNvPr>
            <p:cNvCxnSpPr/>
            <p:nvPr/>
          </p:nvCxnSpPr>
          <p:spPr>
            <a:xfrm flipV="1">
              <a:off x="5334001" y="9409368"/>
              <a:ext cx="723900" cy="9736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F8ABC05F-EC31-407D-9257-ABDB836952FA}"/>
                </a:ext>
              </a:extLst>
            </p:cNvPr>
            <p:cNvSpPr txBox="1"/>
            <p:nvPr/>
          </p:nvSpPr>
          <p:spPr>
            <a:xfrm>
              <a:off x="5157485" y="8722000"/>
              <a:ext cx="981038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584200" rtl="0" fontAlgn="auto" latinLnBrk="0" hangingPunct="0">
                <a:lnSpc>
                  <a:spcPct val="10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spc="0" normalizeH="0" baseline="0" dirty="0">
                  <a:ln>
                    <a:noFill/>
                  </a:ln>
                  <a:solidFill>
                    <a:srgbClr val="838787"/>
                  </a:solidFill>
                  <a:effectLst/>
                  <a:uFillTx/>
                  <a:latin typeface="Helvetica" panose="020B0604020202020204" pitchFamily="34" charset="0"/>
                  <a:cs typeface="Helvetica" panose="020B0604020202020204" pitchFamily="34" charset="0"/>
                  <a:sym typeface="Avenir Next Medium"/>
                </a:rPr>
                <a:t>Next year</a:t>
              </a:r>
            </a:p>
          </p:txBody>
        </p:sp>
      </p:grp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1DD6311F-80E3-42CF-B894-F9470E38EC2D}"/>
              </a:ext>
            </a:extLst>
          </p:cNvPr>
          <p:cNvSpPr/>
          <p:nvPr/>
        </p:nvSpPr>
        <p:spPr>
          <a:xfrm>
            <a:off x="5606146" y="4767041"/>
            <a:ext cx="1800000" cy="896112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en-GB" sz="1600" cap="all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  <a:sym typeface="DIN Condensed"/>
              </a:rPr>
              <a:t>STAT. data </a:t>
            </a:r>
          </a:p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en-GB" sz="1600" cap="all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  <a:sym typeface="DIN Condensed"/>
              </a:rPr>
              <a:t>validation</a:t>
            </a:r>
          </a:p>
        </p:txBody>
      </p: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A771A883-C7F9-4201-A2DA-80EFD6F790CE}"/>
              </a:ext>
            </a:extLst>
          </p:cNvPr>
          <p:cNvCxnSpPr>
            <a:cxnSpLocks/>
            <a:stCxn id="28" idx="2"/>
          </p:cNvCxnSpPr>
          <p:nvPr/>
        </p:nvCxnSpPr>
        <p:spPr>
          <a:xfrm rot="16200000" flipH="1">
            <a:off x="6133660" y="4396299"/>
            <a:ext cx="746307" cy="1334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600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3" grpId="0" animBg="1"/>
      <p:bldP spid="90" grpId="0" animBg="1"/>
      <p:bldP spid="91" grpId="0" animBg="1"/>
      <p:bldP spid="92" grpId="0" animBg="1"/>
      <p:bldP spid="1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99367D-AE2B-4ACF-8D08-FABDD4771B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565587"/>
            <a:ext cx="11176000" cy="348813"/>
          </a:xfrm>
        </p:spPr>
        <p:txBody>
          <a:bodyPr/>
          <a:lstStyle/>
          <a:p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REPORTING | SCIENTIFIC information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76DC3-FAE8-4EBE-89B7-EBFD6B847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1146719"/>
            <a:ext cx="12192000" cy="723900"/>
          </a:xfrm>
        </p:spPr>
        <p:txBody>
          <a:bodyPr>
            <a:noAutofit/>
          </a:bodyPr>
          <a:lstStyle/>
          <a:p>
            <a:r>
              <a:rPr lang="en-GB" sz="4000" dirty="0">
                <a:latin typeface="Helvetica" panose="020B0604020202020204" pitchFamily="34" charset="0"/>
                <a:cs typeface="Helvetica" panose="020B0604020202020204" pitchFamily="34" charset="0"/>
              </a:rPr>
              <a:t>DATA Reporting requirements</a:t>
            </a:r>
          </a:p>
        </p:txBody>
      </p:sp>
      <p:sp>
        <p:nvSpPr>
          <p:cNvPr id="36" name="Rounded Rectangle 37">
            <a:extLst>
              <a:ext uri="{FF2B5EF4-FFF2-40B4-BE49-F238E27FC236}">
                <a16:creationId xmlns:a16="http://schemas.microsoft.com/office/drawing/2014/main" id="{5A4A9C1C-CEB6-4594-980D-289965E2FD90}"/>
              </a:ext>
            </a:extLst>
          </p:cNvPr>
          <p:cNvSpPr/>
          <p:nvPr/>
        </p:nvSpPr>
        <p:spPr>
          <a:xfrm>
            <a:off x="10356832" y="2299230"/>
            <a:ext cx="2059483" cy="7138272"/>
          </a:xfrm>
          <a:prstGeom prst="roundRect">
            <a:avLst>
              <a:gd name="adj" fmla="val 5279"/>
            </a:avLst>
          </a:prstGeom>
          <a:noFill/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vert="vert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Resolution 11/04</a:t>
            </a:r>
          </a:p>
        </p:txBody>
      </p:sp>
      <p:sp>
        <p:nvSpPr>
          <p:cNvPr id="37" name="Rounded Rectangle 38">
            <a:extLst>
              <a:ext uri="{FF2B5EF4-FFF2-40B4-BE49-F238E27FC236}">
                <a16:creationId xmlns:a16="http://schemas.microsoft.com/office/drawing/2014/main" id="{6A1705AF-0D18-4F85-AC59-E96840546B22}"/>
              </a:ext>
            </a:extLst>
          </p:cNvPr>
          <p:cNvSpPr/>
          <p:nvPr/>
        </p:nvSpPr>
        <p:spPr>
          <a:xfrm>
            <a:off x="552706" y="8413130"/>
            <a:ext cx="9672403" cy="1036563"/>
          </a:xfrm>
          <a:prstGeom prst="round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Resolution 12/04</a:t>
            </a:r>
          </a:p>
        </p:txBody>
      </p:sp>
      <p:sp>
        <p:nvSpPr>
          <p:cNvPr id="38" name="Rounded Rectangle 39">
            <a:extLst>
              <a:ext uri="{FF2B5EF4-FFF2-40B4-BE49-F238E27FC236}">
                <a16:creationId xmlns:a16="http://schemas.microsoft.com/office/drawing/2014/main" id="{180A20B3-4B20-4F81-A446-C6FDE81586EA}"/>
              </a:ext>
            </a:extLst>
          </p:cNvPr>
          <p:cNvSpPr/>
          <p:nvPr/>
        </p:nvSpPr>
        <p:spPr>
          <a:xfrm>
            <a:off x="563160" y="7344473"/>
            <a:ext cx="9661948" cy="1036563"/>
          </a:xfrm>
          <a:prstGeom prst="round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Resolution 13/04</a:t>
            </a:r>
          </a:p>
        </p:txBody>
      </p:sp>
      <p:sp>
        <p:nvSpPr>
          <p:cNvPr id="39" name="Rounded Rectangle 40">
            <a:extLst>
              <a:ext uri="{FF2B5EF4-FFF2-40B4-BE49-F238E27FC236}">
                <a16:creationId xmlns:a16="http://schemas.microsoft.com/office/drawing/2014/main" id="{2EA53057-9010-433D-92AE-9A2C266BA699}"/>
              </a:ext>
            </a:extLst>
          </p:cNvPr>
          <p:cNvSpPr/>
          <p:nvPr/>
        </p:nvSpPr>
        <p:spPr>
          <a:xfrm>
            <a:off x="552706" y="6263623"/>
            <a:ext cx="9672403" cy="1036563"/>
          </a:xfrm>
          <a:prstGeom prst="round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Resolution 12/06</a:t>
            </a:r>
          </a:p>
        </p:txBody>
      </p:sp>
      <p:sp>
        <p:nvSpPr>
          <p:cNvPr id="40" name="Rounded Rectangle 41">
            <a:extLst>
              <a:ext uri="{FF2B5EF4-FFF2-40B4-BE49-F238E27FC236}">
                <a16:creationId xmlns:a16="http://schemas.microsoft.com/office/drawing/2014/main" id="{643954D4-5483-4995-800F-93AA8A1765A9}"/>
              </a:ext>
            </a:extLst>
          </p:cNvPr>
          <p:cNvSpPr/>
          <p:nvPr/>
        </p:nvSpPr>
        <p:spPr>
          <a:xfrm>
            <a:off x="552706" y="5194965"/>
            <a:ext cx="9672403" cy="1036563"/>
          </a:xfrm>
          <a:prstGeom prst="round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Resolution 13/05</a:t>
            </a:r>
          </a:p>
        </p:txBody>
      </p:sp>
      <p:sp>
        <p:nvSpPr>
          <p:cNvPr id="41" name="Rounded Rectangle 42">
            <a:extLst>
              <a:ext uri="{FF2B5EF4-FFF2-40B4-BE49-F238E27FC236}">
                <a16:creationId xmlns:a16="http://schemas.microsoft.com/office/drawing/2014/main" id="{B0D2E960-D5D3-4FB4-A3F6-77B857046EE4}"/>
              </a:ext>
            </a:extLst>
          </p:cNvPr>
          <p:cNvSpPr/>
          <p:nvPr/>
        </p:nvSpPr>
        <p:spPr>
          <a:xfrm>
            <a:off x="552706" y="4124055"/>
            <a:ext cx="9672403" cy="1036563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Voluntary</a:t>
            </a:r>
          </a:p>
        </p:txBody>
      </p:sp>
      <p:sp>
        <p:nvSpPr>
          <p:cNvPr id="42" name="Rounded Rectangle 43">
            <a:extLst>
              <a:ext uri="{FF2B5EF4-FFF2-40B4-BE49-F238E27FC236}">
                <a16:creationId xmlns:a16="http://schemas.microsoft.com/office/drawing/2014/main" id="{50CA97A9-1F58-44D2-BB92-FDA42A886C4B}"/>
              </a:ext>
            </a:extLst>
          </p:cNvPr>
          <p:cNvSpPr/>
          <p:nvPr/>
        </p:nvSpPr>
        <p:spPr>
          <a:xfrm>
            <a:off x="552706" y="2299230"/>
            <a:ext cx="9672403" cy="1790479"/>
          </a:xfrm>
          <a:prstGeom prst="roundRect">
            <a:avLst>
              <a:gd name="adj" fmla="val 7988"/>
            </a:avLst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Resolution 15/02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Resolution 17/08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ounded Rectangle 44">
            <a:extLst>
              <a:ext uri="{FF2B5EF4-FFF2-40B4-BE49-F238E27FC236}">
                <a16:creationId xmlns:a16="http://schemas.microsoft.com/office/drawing/2014/main" id="{C864A517-9A4B-480B-9E63-D5EEF59C932F}"/>
              </a:ext>
            </a:extLst>
          </p:cNvPr>
          <p:cNvSpPr/>
          <p:nvPr/>
        </p:nvSpPr>
        <p:spPr>
          <a:xfrm>
            <a:off x="634251" y="2393821"/>
            <a:ext cx="1681065" cy="763487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IOTC Species</a:t>
            </a:r>
          </a:p>
        </p:txBody>
      </p:sp>
      <p:sp>
        <p:nvSpPr>
          <p:cNvPr id="44" name="Rounded Rectangle 45">
            <a:extLst>
              <a:ext uri="{FF2B5EF4-FFF2-40B4-BE49-F238E27FC236}">
                <a16:creationId xmlns:a16="http://schemas.microsoft.com/office/drawing/2014/main" id="{A0E65F97-A632-43DA-9F1B-2994B460B5DD}"/>
              </a:ext>
            </a:extLst>
          </p:cNvPr>
          <p:cNvSpPr/>
          <p:nvPr/>
        </p:nvSpPr>
        <p:spPr>
          <a:xfrm>
            <a:off x="634251" y="3226000"/>
            <a:ext cx="1681065" cy="763487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Sharks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ounded Rectangle 46">
            <a:extLst>
              <a:ext uri="{FF2B5EF4-FFF2-40B4-BE49-F238E27FC236}">
                <a16:creationId xmlns:a16="http://schemas.microsoft.com/office/drawing/2014/main" id="{66EDA416-6B81-42D7-9ED4-446CC941599E}"/>
              </a:ext>
            </a:extLst>
          </p:cNvPr>
          <p:cNvSpPr/>
          <p:nvPr/>
        </p:nvSpPr>
        <p:spPr>
          <a:xfrm>
            <a:off x="634251" y="4252991"/>
            <a:ext cx="1681065" cy="763487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 species</a:t>
            </a:r>
          </a:p>
        </p:txBody>
      </p:sp>
      <p:sp>
        <p:nvSpPr>
          <p:cNvPr id="46" name="Rounded Rectangle 47">
            <a:extLst>
              <a:ext uri="{FF2B5EF4-FFF2-40B4-BE49-F238E27FC236}">
                <a16:creationId xmlns:a16="http://schemas.microsoft.com/office/drawing/2014/main" id="{FA340744-26EB-422B-BD55-BCEB927E79DF}"/>
              </a:ext>
            </a:extLst>
          </p:cNvPr>
          <p:cNvSpPr/>
          <p:nvPr/>
        </p:nvSpPr>
        <p:spPr>
          <a:xfrm>
            <a:off x="634251" y="5326298"/>
            <a:ext cx="1681065" cy="763487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Whale sharks</a:t>
            </a:r>
          </a:p>
        </p:txBody>
      </p:sp>
      <p:sp>
        <p:nvSpPr>
          <p:cNvPr id="47" name="Rounded Rectangle 48">
            <a:extLst>
              <a:ext uri="{FF2B5EF4-FFF2-40B4-BE49-F238E27FC236}">
                <a16:creationId xmlns:a16="http://schemas.microsoft.com/office/drawing/2014/main" id="{BD076FF2-9B0D-402B-B996-71B0D5D189F3}"/>
              </a:ext>
            </a:extLst>
          </p:cNvPr>
          <p:cNvSpPr/>
          <p:nvPr/>
        </p:nvSpPr>
        <p:spPr>
          <a:xfrm>
            <a:off x="634251" y="6397628"/>
            <a:ext cx="1681065" cy="763487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Seabirds</a:t>
            </a:r>
          </a:p>
        </p:txBody>
      </p:sp>
      <p:sp>
        <p:nvSpPr>
          <p:cNvPr id="48" name="Rounded Rectangle 49">
            <a:extLst>
              <a:ext uri="{FF2B5EF4-FFF2-40B4-BE49-F238E27FC236}">
                <a16:creationId xmlns:a16="http://schemas.microsoft.com/office/drawing/2014/main" id="{B2C1D5E2-B84C-47DD-9D5B-C210EE3AE877}"/>
              </a:ext>
            </a:extLst>
          </p:cNvPr>
          <p:cNvSpPr/>
          <p:nvPr/>
        </p:nvSpPr>
        <p:spPr>
          <a:xfrm>
            <a:off x="634251" y="7468818"/>
            <a:ext cx="1681065" cy="763487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Marine mammals</a:t>
            </a:r>
          </a:p>
        </p:txBody>
      </p:sp>
      <p:sp>
        <p:nvSpPr>
          <p:cNvPr id="49" name="Rounded Rectangle 50">
            <a:extLst>
              <a:ext uri="{FF2B5EF4-FFF2-40B4-BE49-F238E27FC236}">
                <a16:creationId xmlns:a16="http://schemas.microsoft.com/office/drawing/2014/main" id="{BB35B204-CF3E-4DD5-A1E9-5C1BFA24C3BB}"/>
              </a:ext>
            </a:extLst>
          </p:cNvPr>
          <p:cNvSpPr/>
          <p:nvPr/>
        </p:nvSpPr>
        <p:spPr>
          <a:xfrm>
            <a:off x="634251" y="8537475"/>
            <a:ext cx="1681065" cy="763487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Marine turtles</a:t>
            </a:r>
          </a:p>
        </p:txBody>
      </p:sp>
      <p:sp>
        <p:nvSpPr>
          <p:cNvPr id="50" name="Rounded Rectangle 51">
            <a:extLst>
              <a:ext uri="{FF2B5EF4-FFF2-40B4-BE49-F238E27FC236}">
                <a16:creationId xmlns:a16="http://schemas.microsoft.com/office/drawing/2014/main" id="{CE62E9FA-1471-4466-8866-EBD85B4CF6EC}"/>
              </a:ext>
            </a:extLst>
          </p:cNvPr>
          <p:cNvSpPr/>
          <p:nvPr/>
        </p:nvSpPr>
        <p:spPr>
          <a:xfrm>
            <a:off x="2710492" y="2393821"/>
            <a:ext cx="1254528" cy="2622657"/>
          </a:xfrm>
          <a:prstGeom prst="round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Nominal Catch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1RC</a:t>
            </a:r>
          </a:p>
        </p:txBody>
      </p:sp>
      <p:sp>
        <p:nvSpPr>
          <p:cNvPr id="51" name="Rounded Rectangle 52">
            <a:extLst>
              <a:ext uri="{FF2B5EF4-FFF2-40B4-BE49-F238E27FC236}">
                <a16:creationId xmlns:a16="http://schemas.microsoft.com/office/drawing/2014/main" id="{B23BCD04-B9EF-4AFA-9E0D-AF421EE8A2B0}"/>
              </a:ext>
            </a:extLst>
          </p:cNvPr>
          <p:cNvSpPr/>
          <p:nvPr/>
        </p:nvSpPr>
        <p:spPr>
          <a:xfrm>
            <a:off x="4096743" y="2393821"/>
            <a:ext cx="1254528" cy="2622657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Catch &amp; Effort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3CE / 3AR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0" dirty="0">
                <a:solidFill>
                  <a:prstClr val="white"/>
                </a:solidFill>
                <a:latin typeface="Calibri" panose="020F0502020204030204"/>
                <a:cs typeface="+mn-cs"/>
              </a:rPr>
              <a:t>3FA / 3SU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ounded Rectangle 53">
            <a:extLst>
              <a:ext uri="{FF2B5EF4-FFF2-40B4-BE49-F238E27FC236}">
                <a16:creationId xmlns:a16="http://schemas.microsoft.com/office/drawing/2014/main" id="{805F98C6-0C66-4328-8384-87168AAEB7C0}"/>
              </a:ext>
            </a:extLst>
          </p:cNvPr>
          <p:cNvSpPr/>
          <p:nvPr/>
        </p:nvSpPr>
        <p:spPr>
          <a:xfrm>
            <a:off x="5482994" y="2393821"/>
            <a:ext cx="1254528" cy="2622657"/>
          </a:xfrm>
          <a:prstGeom prst="round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Size &amp; Freq.cy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4SF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D243BCE-8A19-4E5C-8204-002B3E96CB99}"/>
              </a:ext>
            </a:extLst>
          </p:cNvPr>
          <p:cNvGrpSpPr/>
          <p:nvPr/>
        </p:nvGrpSpPr>
        <p:grpSpPr>
          <a:xfrm>
            <a:off x="6305757" y="2393821"/>
            <a:ext cx="1824290" cy="6980452"/>
            <a:chOff x="5971860" y="405727"/>
            <a:chExt cx="1761177" cy="6256330"/>
          </a:xfrm>
        </p:grpSpPr>
        <p:sp>
          <p:nvSpPr>
            <p:cNvPr id="54" name="Rounded Rectangle 55">
              <a:extLst>
                <a:ext uri="{FF2B5EF4-FFF2-40B4-BE49-F238E27FC236}">
                  <a16:creationId xmlns:a16="http://schemas.microsoft.com/office/drawing/2014/main" id="{3C4DD436-1451-46BD-9BFF-EA26CE845431}"/>
                </a:ext>
              </a:extLst>
            </p:cNvPr>
            <p:cNvSpPr/>
            <p:nvPr/>
          </p:nvSpPr>
          <p:spPr>
            <a:xfrm>
              <a:off x="6521911" y="405727"/>
              <a:ext cx="1211126" cy="625633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Discards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Form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1DI</a:t>
              </a: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Rounded Rectangle 56">
              <a:extLst>
                <a:ext uri="{FF2B5EF4-FFF2-40B4-BE49-F238E27FC236}">
                  <a16:creationId xmlns:a16="http://schemas.microsoft.com/office/drawing/2014/main" id="{A256D8C6-5A30-4B40-A914-50D6456BA12A}"/>
                </a:ext>
              </a:extLst>
            </p:cNvPr>
            <p:cNvSpPr/>
            <p:nvPr/>
          </p:nvSpPr>
          <p:spPr>
            <a:xfrm>
              <a:off x="5971860" y="3058600"/>
              <a:ext cx="943668" cy="684286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GN / PS</a:t>
              </a:r>
              <a:endPara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Rounded Rectangle 57">
              <a:extLst>
                <a:ext uri="{FF2B5EF4-FFF2-40B4-BE49-F238E27FC236}">
                  <a16:creationId xmlns:a16="http://schemas.microsoft.com/office/drawing/2014/main" id="{D8BCE32E-ABF0-4F17-B7D9-4E42A13C936D}"/>
                </a:ext>
              </a:extLst>
            </p:cNvPr>
            <p:cNvSpPr/>
            <p:nvPr/>
          </p:nvSpPr>
          <p:spPr>
            <a:xfrm>
              <a:off x="5971860" y="3987635"/>
              <a:ext cx="943668" cy="684286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LL / GN</a:t>
              </a:r>
              <a:endPara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Rounded Rectangle 58">
              <a:extLst>
                <a:ext uri="{FF2B5EF4-FFF2-40B4-BE49-F238E27FC236}">
                  <a16:creationId xmlns:a16="http://schemas.microsoft.com/office/drawing/2014/main" id="{8F219AD2-7B9D-402E-A1B1-F7786A10DAC9}"/>
                </a:ext>
              </a:extLst>
            </p:cNvPr>
            <p:cNvSpPr/>
            <p:nvPr/>
          </p:nvSpPr>
          <p:spPr>
            <a:xfrm>
              <a:off x="5971860" y="4954265"/>
              <a:ext cx="943668" cy="684286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GN / PS LL</a:t>
              </a:r>
              <a:endPara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Rounded Rectangle 59">
              <a:extLst>
                <a:ext uri="{FF2B5EF4-FFF2-40B4-BE49-F238E27FC236}">
                  <a16:creationId xmlns:a16="http://schemas.microsoft.com/office/drawing/2014/main" id="{EA0D2362-B648-40A4-A70E-CE06D7750C59}"/>
                </a:ext>
              </a:extLst>
            </p:cNvPr>
            <p:cNvSpPr/>
            <p:nvPr/>
          </p:nvSpPr>
          <p:spPr>
            <a:xfrm>
              <a:off x="5971860" y="5883300"/>
              <a:ext cx="943668" cy="684286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PL / GN PS / LL</a:t>
              </a:r>
              <a:endPara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94D06E2-F266-4902-880A-FE37EBF690B7}"/>
              </a:ext>
            </a:extLst>
          </p:cNvPr>
          <p:cNvGrpSpPr/>
          <p:nvPr/>
        </p:nvGrpSpPr>
        <p:grpSpPr>
          <a:xfrm>
            <a:off x="2591313" y="1759931"/>
            <a:ext cx="4215210" cy="3360992"/>
            <a:chOff x="2385918" y="-162407"/>
            <a:chExt cx="4069383" cy="3012337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3C450A2-A9A0-4EBE-BD27-B48FD9C5CA9B}"/>
                </a:ext>
              </a:extLst>
            </p:cNvPr>
            <p:cNvSpPr/>
            <p:nvPr/>
          </p:nvSpPr>
          <p:spPr>
            <a:xfrm>
              <a:off x="2385918" y="230113"/>
              <a:ext cx="4069383" cy="2619817"/>
            </a:xfrm>
            <a:prstGeom prst="rect">
              <a:avLst/>
            </a:prstGeom>
            <a:noFill/>
            <a:ln w="28575" cap="flat" cmpd="sng" algn="ctr">
              <a:solidFill>
                <a:srgbClr val="70AD47">
                  <a:lumMod val="75000"/>
                </a:srgbClr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A772F68-9ABA-4CD6-A88F-E6CBE2026E54}"/>
                </a:ext>
              </a:extLst>
            </p:cNvPr>
            <p:cNvSpPr txBox="1"/>
            <p:nvPr/>
          </p:nvSpPr>
          <p:spPr>
            <a:xfrm>
              <a:off x="3161470" y="-162407"/>
              <a:ext cx="1396197" cy="413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RETAINED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CA01F48-0BB8-48AD-B66D-E86EE16C1BCF}"/>
              </a:ext>
            </a:extLst>
          </p:cNvPr>
          <p:cNvGrpSpPr/>
          <p:nvPr/>
        </p:nvGrpSpPr>
        <p:grpSpPr>
          <a:xfrm>
            <a:off x="5427589" y="1759931"/>
            <a:ext cx="2853003" cy="7762022"/>
            <a:chOff x="5124071" y="-162408"/>
            <a:chExt cx="2754303" cy="6956824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D49D1F0-156F-4504-99A0-D9DE72FDE8C0}"/>
                </a:ext>
              </a:extLst>
            </p:cNvPr>
            <p:cNvSpPr/>
            <p:nvPr/>
          </p:nvSpPr>
          <p:spPr>
            <a:xfrm>
              <a:off x="5124071" y="231122"/>
              <a:ext cx="2754303" cy="6563294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87A34BB-3783-4F10-82F7-A2C7F2165EFB}"/>
                </a:ext>
              </a:extLst>
            </p:cNvPr>
            <p:cNvSpPr txBox="1"/>
            <p:nvPr/>
          </p:nvSpPr>
          <p:spPr>
            <a:xfrm>
              <a:off x="5620567" y="-162408"/>
              <a:ext cx="1572618" cy="413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</a:rPr>
                <a:t>DISCARDED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65" name="Rounded Rectangle 66">
            <a:extLst>
              <a:ext uri="{FF2B5EF4-FFF2-40B4-BE49-F238E27FC236}">
                <a16:creationId xmlns:a16="http://schemas.microsoft.com/office/drawing/2014/main" id="{50B8179F-12F9-4CC4-8ED2-1D765B95A96B}"/>
              </a:ext>
            </a:extLst>
          </p:cNvPr>
          <p:cNvSpPr/>
          <p:nvPr/>
        </p:nvSpPr>
        <p:spPr>
          <a:xfrm>
            <a:off x="10435816" y="2368080"/>
            <a:ext cx="1353098" cy="7006193"/>
          </a:xfrm>
          <a:prstGeom prst="roundRect">
            <a:avLst>
              <a:gd name="adj" fmla="val 6667"/>
            </a:avLst>
          </a:prstGeom>
          <a:solidFill>
            <a:srgbClr val="5B9BD5">
              <a:lumMod val="5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vert="vert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IOTC Observer templates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ROS e-reporting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E4C883F-433C-4401-924E-F3DFCA6FFF1C}"/>
              </a:ext>
            </a:extLst>
          </p:cNvPr>
          <p:cNvSpPr txBox="1"/>
          <p:nvPr/>
        </p:nvSpPr>
        <p:spPr>
          <a:xfrm>
            <a:off x="10240137" y="1789193"/>
            <a:ext cx="2310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OBSERVER DATA</a:t>
            </a:r>
          </a:p>
        </p:txBody>
      </p:sp>
    </p:spTree>
    <p:extLst>
      <p:ext uri="{BB962C8B-B14F-4D97-AF65-F5344CB8AC3E}">
        <p14:creationId xmlns:p14="http://schemas.microsoft.com/office/powerpoint/2010/main" val="20332881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65" grpId="0" animBg="1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ummary of features"/>
          <p:cNvSpPr txBox="1">
            <a:spLocks noGrp="1"/>
          </p:cNvSpPr>
          <p:nvPr>
            <p:ph type="body" idx="13"/>
          </p:nvPr>
        </p:nvSpPr>
        <p:spPr>
          <a:xfrm>
            <a:off x="406400" y="565587"/>
            <a:ext cx="11176000" cy="348813"/>
          </a:xfrm>
          <a:prstGeom prst="rect">
            <a:avLst/>
          </a:prstGeom>
        </p:spPr>
        <p:txBody>
          <a:bodyPr/>
          <a:lstStyle/>
          <a:p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reporting | Data sets</a:t>
            </a:r>
          </a:p>
        </p:txBody>
      </p:sp>
      <p:sp>
        <p:nvSpPr>
          <p:cNvPr id="185" name="Summary of e-maris features: for CPCS"/>
          <p:cNvSpPr txBox="1">
            <a:spLocks noGrp="1"/>
          </p:cNvSpPr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</p:spPr>
        <p:txBody>
          <a:bodyPr>
            <a:normAutofit/>
          </a:bodyPr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lang="en-GB" sz="4000" dirty="0">
                <a:latin typeface="Helvetica" panose="020B0604020202020204" pitchFamily="34" charset="0"/>
                <a:cs typeface="Helvetica" panose="020B0604020202020204" pitchFamily="34" charset="0"/>
              </a:rPr>
              <a:t>IOTC main DATA SETS</a:t>
            </a:r>
            <a:endParaRPr sz="40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F25FDF-A72C-4E6E-B66E-AA151749D4BF}"/>
              </a:ext>
            </a:extLst>
          </p:cNvPr>
          <p:cNvSpPr txBox="1"/>
          <p:nvPr/>
        </p:nvSpPr>
        <p:spPr>
          <a:xfrm>
            <a:off x="10099041" y="1983303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 currently subject to revisions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A0E58DE-1D9A-4A71-91C8-FE72E7B58D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882384"/>
              </p:ext>
            </p:extLst>
          </p:nvPr>
        </p:nvGraphicFramePr>
        <p:xfrm>
          <a:off x="406400" y="2321560"/>
          <a:ext cx="12192000" cy="7092768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647964">
                  <a:extLst>
                    <a:ext uri="{9D8B030D-6E8A-4147-A177-3AD203B41FA5}">
                      <a16:colId xmlns:a16="http://schemas.microsoft.com/office/drawing/2014/main" val="3972324167"/>
                    </a:ext>
                  </a:extLst>
                </a:gridCol>
                <a:gridCol w="4648881">
                  <a:extLst>
                    <a:ext uri="{9D8B030D-6E8A-4147-A177-3AD203B41FA5}">
                      <a16:colId xmlns:a16="http://schemas.microsoft.com/office/drawing/2014/main" val="2900784383"/>
                    </a:ext>
                  </a:extLst>
                </a:gridCol>
                <a:gridCol w="1038799">
                  <a:extLst>
                    <a:ext uri="{9D8B030D-6E8A-4147-A177-3AD203B41FA5}">
                      <a16:colId xmlns:a16="http://schemas.microsoft.com/office/drawing/2014/main" val="2706355550"/>
                    </a:ext>
                  </a:extLst>
                </a:gridCol>
                <a:gridCol w="1491345">
                  <a:extLst>
                    <a:ext uri="{9D8B030D-6E8A-4147-A177-3AD203B41FA5}">
                      <a16:colId xmlns:a16="http://schemas.microsoft.com/office/drawing/2014/main" val="859099167"/>
                    </a:ext>
                  </a:extLst>
                </a:gridCol>
                <a:gridCol w="1697047">
                  <a:extLst>
                    <a:ext uri="{9D8B030D-6E8A-4147-A177-3AD203B41FA5}">
                      <a16:colId xmlns:a16="http://schemas.microsoft.com/office/drawing/2014/main" val="49494939"/>
                    </a:ext>
                  </a:extLst>
                </a:gridCol>
                <a:gridCol w="2667964">
                  <a:extLst>
                    <a:ext uri="{9D8B030D-6E8A-4147-A177-3AD203B41FA5}">
                      <a16:colId xmlns:a16="http://schemas.microsoft.com/office/drawing/2014/main" val="1601359165"/>
                    </a:ext>
                  </a:extLst>
                </a:gridCol>
              </a:tblGrid>
              <a:tr h="586608">
                <a:tc>
                  <a:txBody>
                    <a:bodyPr/>
                    <a:lstStyle/>
                    <a:p>
                      <a:endParaRPr lang="en-GB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DATA SET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FORM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TIME RES.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AREA RES.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NOTES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6258988"/>
                  </a:ext>
                </a:extLst>
              </a:tr>
              <a:tr h="586608">
                <a:tc row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OBLIGATORY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4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Nominal catches</a:t>
                      </a:r>
                      <a:r>
                        <a:rPr lang="en-GB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in live weight</a:t>
                      </a:r>
                      <a:endParaRPr lang="en-GB" sz="14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1_RC*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cap="none" spc="0" baseline="0" dirty="0">
                          <a:ln>
                            <a:noFill/>
                          </a:ln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  <a:sym typeface="DIN Alternate"/>
                        </a:rPr>
                        <a:t>Year / Quarter</a:t>
                      </a:r>
                      <a:endParaRPr lang="en-GB" sz="12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  <a:sym typeface="DIN Alternat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cap="none" spc="0" baseline="0" dirty="0">
                          <a:ln>
                            <a:noFill/>
                          </a:ln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  <a:sym typeface="DIN Alternate"/>
                        </a:rPr>
                        <a:t>IO areas (W/E)</a:t>
                      </a:r>
                      <a:endParaRPr lang="en-GB" sz="12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  <a:sym typeface="DIN Alternat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---</a:t>
                      </a:r>
                      <a:endParaRPr lang="en-GB" sz="12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8478649"/>
                  </a:ext>
                </a:extLst>
              </a:tr>
              <a:tr h="58660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cap="none" spc="0" baseline="0" dirty="0">
                          <a:ln>
                            <a:noFill/>
                          </a:ln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  <a:sym typeface="DIN Alternate"/>
                        </a:rPr>
                        <a:t>Discard</a:t>
                      </a:r>
                      <a:r>
                        <a:rPr lang="en-GB" sz="1400" u="none" strike="noStrike" cap="none" spc="0" baseline="0" dirty="0">
                          <a:ln>
                            <a:noFill/>
                          </a:ln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  <a:sym typeface="DIN Alternate"/>
                        </a:rPr>
                        <a:t> levels in live weight or numbers</a:t>
                      </a:r>
                      <a:endParaRPr lang="en-GB" sz="1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  <a:sym typeface="DIN Alternat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1_DI*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u="none" strike="noStrike" cap="none" spc="0" baseline="0" dirty="0">
                          <a:ln>
                            <a:noFill/>
                          </a:ln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  <a:sym typeface="DIN Alternate"/>
                        </a:rPr>
                        <a:t>Year</a:t>
                      </a:r>
                      <a:endParaRPr lang="en-GB" sz="12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cap="none" spc="0" baseline="0" dirty="0">
                          <a:ln>
                            <a:noFill/>
                          </a:ln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  <a:sym typeface="DIN Alternate"/>
                        </a:rPr>
                        <a:t>IO areas (W/E)</a:t>
                      </a:r>
                      <a:endParaRPr lang="en-GB" sz="12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  <a:sym typeface="DIN Alternat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---</a:t>
                      </a:r>
                      <a:endParaRPr lang="en-GB" sz="12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2701494"/>
                  </a:ext>
                </a:extLst>
              </a:tr>
              <a:tr h="58660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u="none" strike="noStrike" kern="1200" cap="none" spc="0" baseline="0" dirty="0">
                          <a:ln>
                            <a:noFill/>
                          </a:ln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  <a:sym typeface="DIN Alternate"/>
                        </a:rPr>
                        <a:t>Catch-and-effort</a:t>
                      </a:r>
                      <a:r>
                        <a:rPr kumimoji="0" lang="en-GB" sz="1400" u="none" strike="noStrike" kern="1200" cap="none" spc="0" baseline="0" dirty="0">
                          <a:ln>
                            <a:noFill/>
                          </a:ln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  <a:sym typeface="DIN Alternate"/>
                        </a:rPr>
                        <a:t> in live weight or numbers</a:t>
                      </a:r>
                      <a:endParaRPr lang="en-GB" sz="1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  <a:sym typeface="DIN Alternat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3_CE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u="none" strike="noStrike" cap="none" spc="0" baseline="0" dirty="0">
                          <a:ln>
                            <a:noFill/>
                          </a:ln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  <a:sym typeface="DIN Alternate"/>
                        </a:rPr>
                        <a:t>Month</a:t>
                      </a:r>
                      <a:endParaRPr lang="en-GB" sz="12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cap="none" spc="0" baseline="0" dirty="0">
                          <a:ln>
                            <a:noFill/>
                          </a:ln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  <a:sym typeface="DIN Alternate"/>
                        </a:rPr>
                        <a:t>1</a:t>
                      </a:r>
                      <a:r>
                        <a:rPr kumimoji="0" lang="en-GB" sz="1200" kern="12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°</a:t>
                      </a:r>
                      <a:r>
                        <a:rPr lang="en-GB" sz="1200" u="none" strike="noStrike" cap="none" spc="0" baseline="0" dirty="0">
                          <a:ln>
                            <a:noFill/>
                          </a:ln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  <a:sym typeface="DIN Alternate"/>
                        </a:rPr>
                        <a:t>x1</a:t>
                      </a:r>
                      <a:r>
                        <a:rPr kumimoji="0" lang="en-GB" sz="1200" kern="12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°</a:t>
                      </a:r>
                      <a:r>
                        <a:rPr lang="en-GB" sz="1200" u="none" strike="noStrike" cap="none" spc="0" baseline="0" dirty="0">
                          <a:ln>
                            <a:noFill/>
                          </a:ln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  <a:sym typeface="DIN Alternate"/>
                        </a:rPr>
                        <a:t> CWP grids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0" lang="en-GB" sz="1200" u="none" strike="noStrike" kern="1200" cap="none" spc="0" baseline="0" dirty="0">
                          <a:ln>
                            <a:noFill/>
                          </a:ln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  <a:sym typeface="DIN Alternate"/>
                        </a:rPr>
                        <a:t>Surface fisheries</a:t>
                      </a:r>
                      <a:endParaRPr lang="en-GB" sz="12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5348324"/>
                  </a:ext>
                </a:extLst>
              </a:tr>
              <a:tr h="58660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u="none" strike="noStrike" kern="1200" cap="none" spc="0" baseline="0" dirty="0">
                          <a:ln>
                            <a:noFill/>
                          </a:ln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  <a:sym typeface="DIN Alternate"/>
                        </a:rPr>
                        <a:t>Catch-and-effort</a:t>
                      </a:r>
                      <a:r>
                        <a:rPr kumimoji="0" lang="en-GB" sz="1400" u="none" strike="noStrike" kern="1200" cap="none" spc="0" baseline="0" dirty="0">
                          <a:ln>
                            <a:noFill/>
                          </a:ln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  <a:sym typeface="DIN Alternate"/>
                        </a:rPr>
                        <a:t> in live weight or numbers</a:t>
                      </a:r>
                      <a:endParaRPr lang="en-GB" sz="1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  <a:sym typeface="DIN Alternat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3_CE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u="none" strike="noStrike" cap="none" spc="0" baseline="0" dirty="0">
                          <a:ln>
                            <a:noFill/>
                          </a:ln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  <a:sym typeface="DIN Alternate"/>
                        </a:rPr>
                        <a:t>Month</a:t>
                      </a:r>
                      <a:endParaRPr lang="en-GB" sz="12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5°x5° CWP grids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0" lang="en-GB" sz="1200" u="none" strike="noStrike" kern="1200" cap="none" spc="0" baseline="0" dirty="0">
                          <a:ln>
                            <a:noFill/>
                          </a:ln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  <a:sym typeface="DIN Alternate"/>
                        </a:rPr>
                        <a:t>Longline fisheries</a:t>
                      </a:r>
                      <a:endParaRPr lang="en-GB" sz="12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728580"/>
                  </a:ext>
                </a:extLst>
              </a:tr>
              <a:tr h="58660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u="none" strike="noStrike" kern="1200" cap="none" spc="0" baseline="0" dirty="0">
                          <a:ln>
                            <a:noFill/>
                          </a:ln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  <a:sym typeface="DIN Alternate"/>
                        </a:rPr>
                        <a:t>Catch-and-effort</a:t>
                      </a:r>
                      <a:r>
                        <a:rPr kumimoji="0" lang="en-GB" sz="1400" u="none" strike="noStrike" kern="1200" cap="none" spc="0" baseline="0" dirty="0">
                          <a:ln>
                            <a:noFill/>
                          </a:ln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  <a:sym typeface="DIN Alternate"/>
                        </a:rPr>
                        <a:t> in live weight or numbers</a:t>
                      </a:r>
                      <a:endParaRPr lang="en-GB" sz="1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  <a:sym typeface="DIN Alternat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3_AR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u="none" strike="noStrike" cap="none" spc="0" baseline="0" dirty="0">
                          <a:ln>
                            <a:noFill/>
                          </a:ln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  <a:sym typeface="DIN Alternate"/>
                        </a:rPr>
                        <a:t>Month</a:t>
                      </a:r>
                      <a:endParaRPr lang="en-GB" sz="12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CWP grids + custom areas</a:t>
                      </a:r>
                      <a:endParaRPr lang="en-GB" sz="12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Coastal fisheries</a:t>
                      </a:r>
                      <a:endParaRPr lang="en-GB" sz="12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6954870"/>
                  </a:ext>
                </a:extLst>
              </a:tr>
              <a:tr h="58660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cap="none" spc="0" baseline="0" dirty="0">
                          <a:ln>
                            <a:noFill/>
                          </a:ln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  <a:sym typeface="DIN Alternate"/>
                        </a:rPr>
                        <a:t>FAD</a:t>
                      </a:r>
                      <a:r>
                        <a:rPr lang="en-GB" sz="1400" u="none" strike="noStrike" cap="none" spc="0" baseline="0" dirty="0">
                          <a:ln>
                            <a:noFill/>
                          </a:ln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  <a:sym typeface="DIN Alternate"/>
                        </a:rPr>
                        <a:t> numbers, interactions and catches</a:t>
                      </a:r>
                      <a:endParaRPr lang="en-GB" sz="1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  <a:sym typeface="DIN Alternat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3_FA*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u="none" strike="noStrike" cap="none" spc="0" baseline="0" dirty="0">
                          <a:ln>
                            <a:noFill/>
                          </a:ln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  <a:sym typeface="DIN Alternate"/>
                        </a:rPr>
                        <a:t>Month</a:t>
                      </a:r>
                      <a:endParaRPr lang="en-GB" sz="12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1°x1° CWP grids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Surface fisheries</a:t>
                      </a:r>
                      <a:endParaRPr lang="en-GB" sz="12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1642268"/>
                  </a:ext>
                </a:extLst>
              </a:tr>
              <a:tr h="58660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cap="none" spc="0" baseline="0" dirty="0">
                          <a:ln>
                            <a:noFill/>
                          </a:ln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  <a:sym typeface="DIN Alternate"/>
                        </a:rPr>
                        <a:t>No. of </a:t>
                      </a:r>
                      <a:r>
                        <a:rPr lang="en-GB" sz="1400" b="1" u="none" strike="noStrike" cap="none" spc="0" baseline="0" dirty="0">
                          <a:ln>
                            <a:noFill/>
                          </a:ln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  <a:sym typeface="DIN Alternate"/>
                        </a:rPr>
                        <a:t>support vessels</a:t>
                      </a:r>
                      <a:r>
                        <a:rPr lang="en-GB" sz="1400" u="none" strike="noStrike" cap="none" spc="0" baseline="0" dirty="0">
                          <a:ln>
                            <a:noFill/>
                          </a:ln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  <a:sym typeface="DIN Alternate"/>
                        </a:rPr>
                        <a:t> and effort (days at sea)</a:t>
                      </a:r>
                      <a:endParaRPr lang="en-GB" sz="1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  <a:sym typeface="DIN Alternat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3_SU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u="none" strike="noStrike" cap="none" spc="0" baseline="0" dirty="0">
                          <a:ln>
                            <a:noFill/>
                          </a:ln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  <a:sym typeface="DIN Alternate"/>
                        </a:rPr>
                        <a:t>Month</a:t>
                      </a:r>
                      <a:endParaRPr lang="en-GB" sz="12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1°x1° CWP grids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PS fisheries</a:t>
                      </a:r>
                      <a:endParaRPr lang="en-GB" sz="12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9111426"/>
                  </a:ext>
                </a:extLst>
              </a:tr>
              <a:tr h="58660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cap="none" spc="0" baseline="0" dirty="0">
                          <a:ln>
                            <a:noFill/>
                          </a:ln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  <a:sym typeface="DIN Alternate"/>
                        </a:rPr>
                        <a:t>Size-frequency</a:t>
                      </a:r>
                      <a:r>
                        <a:rPr lang="en-GB" sz="1400" u="none" strike="noStrike" cap="none" spc="0" baseline="0" dirty="0">
                          <a:ln>
                            <a:noFill/>
                          </a:ln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  <a:sym typeface="DIN Alternate"/>
                        </a:rPr>
                        <a:t> data</a:t>
                      </a:r>
                      <a:endParaRPr lang="en-GB" sz="1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  <a:sym typeface="DIN Alternat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4_SF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u="none" strike="noStrike" cap="none" spc="0" baseline="0" dirty="0">
                          <a:ln>
                            <a:noFill/>
                          </a:ln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  <a:sym typeface="DIN Alternate"/>
                        </a:rPr>
                        <a:t>Month</a:t>
                      </a:r>
                      <a:endParaRPr lang="en-GB" sz="12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5°x5° CWP grids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At least 1 fish should be sampled</a:t>
                      </a:r>
                      <a:r>
                        <a:rPr lang="en-GB" sz="12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per each MT of catches reported for the strata</a:t>
                      </a:r>
                      <a:endParaRPr lang="en-GB" sz="12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4860925"/>
                  </a:ext>
                </a:extLst>
              </a:tr>
              <a:tr h="586608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VOLUNTARY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No. of </a:t>
                      </a:r>
                      <a:r>
                        <a:rPr lang="en-GB" sz="14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fishing crafts</a:t>
                      </a:r>
                      <a:r>
                        <a:rPr lang="en-GB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by type of fisheries and craft size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2_FC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Year</a:t>
                      </a:r>
                      <a:endParaRPr lang="en-GB" sz="12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Not applicable</a:t>
                      </a:r>
                      <a:endParaRPr lang="en-GB" sz="12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---</a:t>
                      </a:r>
                      <a:endParaRPr lang="en-GB" sz="11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8503158"/>
                  </a:ext>
                </a:extLst>
              </a:tr>
              <a:tr h="58660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Average </a:t>
                      </a:r>
                      <a:r>
                        <a:rPr lang="en-GB" sz="14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fish prices</a:t>
                      </a:r>
                      <a:r>
                        <a:rPr lang="en-GB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by type of fish product and market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7_PR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none" strike="noStrike" cap="none" spc="0" baseline="0" dirty="0">
                          <a:ln>
                            <a:noFill/>
                          </a:ln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  <a:sym typeface="DIN Alternate"/>
                        </a:rPr>
                        <a:t>Month</a:t>
                      </a:r>
                      <a:endParaRPr lang="en-GB" sz="12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Not applicable</a:t>
                      </a:r>
                      <a:endParaRPr lang="en-GB" sz="12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---</a:t>
                      </a:r>
                      <a:endParaRPr lang="en-GB" sz="11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7226089"/>
                  </a:ext>
                </a:extLst>
              </a:tr>
              <a:tr h="586608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20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Country indicators</a:t>
                      </a:r>
                      <a:r>
                        <a:rPr lang="en-GB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(e.g. GDP, OECD status etc.)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N.A.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Year</a:t>
                      </a:r>
                      <a:endParaRPr lang="en-GB" sz="12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Not applicable</a:t>
                      </a:r>
                      <a:endParaRPr lang="en-GB" sz="12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---</a:t>
                      </a:r>
                      <a:endParaRPr lang="en-GB" sz="11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882301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2301</TotalTime>
  <Words>2927</Words>
  <Application>Microsoft Office PowerPoint</Application>
  <PresentationFormat>Custom</PresentationFormat>
  <Paragraphs>464</Paragraphs>
  <Slides>34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Avenir Next</vt:lpstr>
      <vt:lpstr>Avenir Next Medium</vt:lpstr>
      <vt:lpstr>Calibri</vt:lpstr>
      <vt:lpstr>DIN Alternate</vt:lpstr>
      <vt:lpstr>DIN Condensed</vt:lpstr>
      <vt:lpstr>Helvetica</vt:lpstr>
      <vt:lpstr>Helvetica Neue</vt:lpstr>
      <vt:lpstr>Wingdings</vt:lpstr>
      <vt:lpstr>New_Template7</vt:lpstr>
      <vt:lpstr>Overview OF IOTC fisheries data REPORTING AND MANAGEMENT PROCESSES</vt:lpstr>
      <vt:lpstr>IOTC history and mandate</vt:lpstr>
      <vt:lpstr>IOTC REQUIREMENTS</vt:lpstr>
      <vt:lpstr>IOTC resolutions (SCIENCE)</vt:lpstr>
      <vt:lpstr>IOTC resolutions (COMPLIANCE)</vt:lpstr>
      <vt:lpstr>IOTC Secretariat structure</vt:lpstr>
      <vt:lpstr>IOTC TIMELINE </vt:lpstr>
      <vt:lpstr>DATA Reporting requirements</vt:lpstr>
      <vt:lpstr>IOTC main DATA SETS</vt:lpstr>
      <vt:lpstr>IOTC main DATA SETS | details</vt:lpstr>
      <vt:lpstr>IOTC main DATA SETS | additional notes</vt:lpstr>
      <vt:lpstr>examples | FORM 1_RC – Nominal Catch</vt:lpstr>
      <vt:lpstr>examples | FORM 3_CE – Catch-Effort</vt:lpstr>
      <vt:lpstr>examples | FORM 4_SF – Size-frequency </vt:lpstr>
      <vt:lpstr>examples | Obs. data reporting template</vt:lpstr>
      <vt:lpstr>practical issues</vt:lpstr>
      <vt:lpstr>examples | custom, CPC-SPECIFIC forms</vt:lpstr>
      <vt:lpstr>Known issues and challenges</vt:lpstr>
      <vt:lpstr>ARTISANAL vs. industrial catches (ALL)</vt:lpstr>
      <vt:lpstr>ARTISANAL vs. industrial catches (non-IOTC)</vt:lpstr>
      <vt:lpstr>% georeferenced Catches (all)</vt:lpstr>
      <vt:lpstr>% GEOREFERENCED CATCHES (ARTISANAL)</vt:lpstr>
      <vt:lpstr>conclusions</vt:lpstr>
      <vt:lpstr>End of the first part</vt:lpstr>
      <vt:lpstr>CWP proposed standards</vt:lpstr>
      <vt:lpstr>DSD | Global capture PRODUCTION</vt:lpstr>
      <vt:lpstr>DSD | CATCH </vt:lpstr>
      <vt:lpstr>DSD | CATCH and effort</vt:lpstr>
      <vt:lpstr>cwp and IOTC reference classifications</vt:lpstr>
      <vt:lpstr>reference classifications ISSUES | GEARS</vt:lpstr>
      <vt:lpstr>HARMONIZATION ISSUES</vt:lpstr>
      <vt:lpstr>conclusions</vt:lpstr>
      <vt:lpstr>References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2nd Workshop of the TUNA COMPLIANCE NETWORK</dc:title>
  <dc:creator>Fabio Fiorellato</dc:creator>
  <cp:lastModifiedBy>Charef, Aymen (FIAS)</cp:lastModifiedBy>
  <cp:revision>148</cp:revision>
  <dcterms:modified xsi:type="dcterms:W3CDTF">2018-03-19T11:03:14Z</dcterms:modified>
</cp:coreProperties>
</file>