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4" r:id="rId4"/>
    <p:sldId id="275" r:id="rId5"/>
    <p:sldId id="277" r:id="rId6"/>
    <p:sldId id="280" r:id="rId7"/>
    <p:sldId id="279" r:id="rId8"/>
    <p:sldId id="281" r:id="rId9"/>
    <p:sldId id="282" r:id="rId10"/>
    <p:sldId id="285" r:id="rId11"/>
    <p:sldId id="283" r:id="rId12"/>
    <p:sldId id="265" r:id="rId13"/>
  </p:sldIdLst>
  <p:sldSz cx="12192000" cy="6858000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6959" autoAdjust="0"/>
    <p:restoredTop sz="74302" autoAdjust="0"/>
  </p:normalViewPr>
  <p:slideViewPr>
    <p:cSldViewPr snapToGrid="0" snapToObjects="1">
      <p:cViewPr varScale="1">
        <p:scale>
          <a:sx n="85" d="100"/>
          <a:sy n="85" d="100"/>
        </p:scale>
        <p:origin x="90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FD51B2-908F-4D4B-B40D-CDC782CE9814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0FB6C9-FF21-4A91-8D32-A03E264D0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976085-9717-42B8-9C35-05359A155224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567116-7FA7-45EB-83DE-FC85FB594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49757-B871-45D7-832B-043F8B355C9D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work for SPC and we are the contracted Science service providers and the data managers for the WCPFC…. hence the reason why I am giving this presentation.</a:t>
            </a:r>
          </a:p>
          <a:p>
            <a:endParaRPr lang="en-US" baseline="0" dirty="0" smtClean="0"/>
          </a:p>
          <a:p>
            <a:r>
              <a:rPr lang="en-US" dirty="0" smtClean="0"/>
              <a:t>The WCPFC, located in </a:t>
            </a:r>
            <a:r>
              <a:rPr lang="en-US" dirty="0" err="1" smtClean="0"/>
              <a:t>Pohnpei</a:t>
            </a:r>
            <a:r>
              <a:rPr lang="en-US" dirty="0" smtClean="0"/>
              <a:t> FSM,  </a:t>
            </a:r>
            <a:r>
              <a:rPr lang="en-US" dirty="0"/>
              <a:t>has been in existence since 2004, and is now in its fourteenth year.  </a:t>
            </a:r>
          </a:p>
          <a:p>
            <a:endParaRPr lang="en-US" dirty="0" smtClean="0"/>
          </a:p>
          <a:p>
            <a:r>
              <a:rPr lang="en-US" dirty="0" smtClean="0"/>
              <a:t>The SPC, located in Noumea, New Caledonia, has been in existence since</a:t>
            </a:r>
            <a:r>
              <a:rPr lang="en-US" baseline="0" dirty="0" smtClean="0"/>
              <a:t> 1947, and celebrated it’s 70</a:t>
            </a:r>
            <a:r>
              <a:rPr lang="en-US" baseline="30000" dirty="0" smtClean="0"/>
              <a:t>th</a:t>
            </a:r>
            <a:r>
              <a:rPr lang="en-US" baseline="0" dirty="0" smtClean="0"/>
              <a:t> year anniversary last year.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</a:t>
            </a:r>
            <a:r>
              <a:rPr lang="en-AU" baseline="0" dirty="0" smtClean="0"/>
              <a:t> following are some key statistics related to the WCPFC, acknowledging there are much more information available…</a:t>
            </a:r>
          </a:p>
          <a:p>
            <a:endParaRPr lang="en-AU" baseline="0" dirty="0" smtClean="0"/>
          </a:p>
          <a:p>
            <a:r>
              <a:rPr lang="en-AU" baseline="0" dirty="0" smtClean="0"/>
              <a:t>PNA – a group of 8 PIC in the tropical region of the WCPFC Area…</a:t>
            </a:r>
          </a:p>
          <a:p>
            <a:endParaRPr lang="en-AU" baseline="0" dirty="0" smtClean="0"/>
          </a:p>
          <a:p>
            <a:r>
              <a:rPr lang="en-AU" baseline="0" dirty="0" smtClean="0"/>
              <a:t>Main tuna stocks …  last year BET and YFT assessments returned more optimistic assessment of these stocks than previously – particularly BET.  This graph shows that the point estimates for the four tuna species are in the areas outside overfishing occurring and an over-fished population, (although levels of uncertainty in the assessment – error bars – extend into the red/orange zones …</a:t>
            </a:r>
          </a:p>
          <a:p>
            <a:endParaRPr lang="en-AU" baseline="0" dirty="0" smtClean="0"/>
          </a:p>
          <a:p>
            <a:r>
              <a:rPr lang="en-AU" baseline="0" dirty="0" smtClean="0"/>
              <a:t>  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7116-7FA7-45EB-83DE-FC85FB594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SPC</a:t>
            </a:r>
            <a:r>
              <a:rPr lang="en-AU" baseline="0" dirty="0" smtClean="0"/>
              <a:t> as the WCPFC Science service provider and data manager has a number of roles ….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7116-7FA7-45EB-83DE-FC85FB594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 far as scientific data are concerned, this</a:t>
            </a:r>
            <a:r>
              <a:rPr lang="en-AU" baseline="0" dirty="0" smtClean="0"/>
              <a:t> table shows the characteristics of the WCPFC scientific data, as outlines in the document “SCIENTIFIC DATA TO BE PROVIDED ….”</a:t>
            </a:r>
          </a:p>
          <a:p>
            <a:endParaRPr lang="en-AU" baseline="0" dirty="0" smtClean="0"/>
          </a:p>
          <a:p>
            <a:r>
              <a:rPr lang="en-AU" baseline="0" dirty="0" smtClean="0"/>
              <a:t>Some of these </a:t>
            </a:r>
            <a:r>
              <a:rPr lang="en-AU" baseline="0" dirty="0" err="1" smtClean="0"/>
              <a:t>charateristics</a:t>
            </a:r>
            <a:r>
              <a:rPr lang="en-AU" baseline="0" dirty="0" smtClean="0"/>
              <a:t> are no doubt similar to those in other </a:t>
            </a:r>
            <a:r>
              <a:rPr lang="en-AU" baseline="0" dirty="0" err="1" smtClean="0"/>
              <a:t>tRFMOs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7116-7FA7-45EB-83DE-FC85FB5944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Gears</a:t>
            </a:r>
            <a:r>
              <a:rPr lang="en-AU" baseline="0" dirty="0" smtClean="0"/>
              <a:t> … with % of the total catch …  and an attempt to map to the FAO standards…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7116-7FA7-45EB-83DE-FC85FB594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Key species in three</a:t>
            </a:r>
            <a:r>
              <a:rPr lang="en-AU" baseline="0" dirty="0" smtClean="0"/>
              <a:t> groups  tuna, billfish and shark.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There is more information for the tuna species for which main assessments done, some for billfish, but historical trends in shark species catches are very poor.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7116-7FA7-45EB-83DE-FC85FB5944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 regards to dissemination, the WCPFC is guided by</a:t>
            </a:r>
            <a:r>
              <a:rPr lang="en-AU" baseline="0" dirty="0" smtClean="0"/>
              <a:t> </a:t>
            </a:r>
            <a:r>
              <a:rPr lang="en-AU" baseline="0" dirty="0" err="1" smtClean="0"/>
              <a:t>RaP</a:t>
            </a:r>
            <a:r>
              <a:rPr lang="en-AU" baseline="0" dirty="0" smtClean="0"/>
              <a:t> which was established and agreed by its members.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</a:t>
            </a:r>
            <a:r>
              <a:rPr lang="en-AU" baseline="0" dirty="0" err="1" smtClean="0"/>
              <a:t>RaP</a:t>
            </a:r>
            <a:r>
              <a:rPr lang="en-AU" baseline="0" dirty="0" smtClean="0"/>
              <a:t> lays out areas such as …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WCPFC produces a number of public domain data products …</a:t>
            </a:r>
          </a:p>
          <a:p>
            <a:endParaRPr lang="en-AU" baseline="0" dirty="0" smtClean="0"/>
          </a:p>
          <a:p>
            <a:r>
              <a:rPr lang="en-AU" baseline="0" dirty="0" smtClean="0"/>
              <a:t>For non-public domain data, there is a data request form and this needs ED approval after consultation with key/relevant WCPFC and SPC staff.</a:t>
            </a:r>
          </a:p>
          <a:p>
            <a:endParaRPr lang="en-AU" baseline="0" dirty="0" smtClean="0"/>
          </a:p>
          <a:p>
            <a:r>
              <a:rPr lang="en-AU" baseline="0" dirty="0" smtClean="0"/>
              <a:t>As per above, we already have two MOCs (and soon others ?) … </a:t>
            </a:r>
          </a:p>
          <a:p>
            <a:endParaRPr lang="en-AU" baseline="0" dirty="0" smtClean="0"/>
          </a:p>
          <a:p>
            <a:r>
              <a:rPr lang="en-AU" baseline="0" dirty="0" smtClean="0"/>
              <a:t>Noting the importance for data exchange under PMS and CDS in the future …  (Session 4)</a:t>
            </a:r>
          </a:p>
          <a:p>
            <a:r>
              <a:rPr lang="en-AU" baseline="0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7116-7FA7-45EB-83DE-FC85FB5944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 wanted to briefly</a:t>
            </a:r>
            <a:r>
              <a:rPr lang="en-AU" baseline="0" dirty="0" smtClean="0"/>
              <a:t> touch on the area of E-Reporting and E-Monitoring and understand that there will be an opportunity for discussions later in this workshop.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This is an area evolving rapidly in the WCPFC area … </a:t>
            </a:r>
          </a:p>
          <a:p>
            <a:endParaRPr lang="en-AU" baseline="0" dirty="0" smtClean="0"/>
          </a:p>
          <a:p>
            <a:r>
              <a:rPr lang="en-AU" baseline="0" dirty="0" smtClean="0"/>
              <a:t>We have a number of 3</a:t>
            </a:r>
            <a:r>
              <a:rPr lang="en-AU" baseline="30000" dirty="0" smtClean="0"/>
              <a:t>rd</a:t>
            </a:r>
            <a:r>
              <a:rPr lang="en-AU" baseline="0" dirty="0" smtClean="0"/>
              <a:t> party tech .. Engaged by countries …  or developed internally (e.g. Chinese Taipei and Korea)</a:t>
            </a:r>
          </a:p>
          <a:p>
            <a:endParaRPr lang="en-AU" baseline="0" dirty="0" smtClean="0"/>
          </a:p>
          <a:p>
            <a:r>
              <a:rPr lang="en-AU" baseline="0" dirty="0" smtClean="0"/>
              <a:t>Anticipating the rapid change the </a:t>
            </a:r>
            <a:r>
              <a:rPr lang="en-AU" u="sng" baseline="0" dirty="0" smtClean="0"/>
              <a:t>WCPFC has formed a </a:t>
            </a:r>
            <a:r>
              <a:rPr lang="en-AU" u="sng" baseline="0" dirty="0" err="1" smtClean="0"/>
              <a:t>ERandEM</a:t>
            </a:r>
            <a:r>
              <a:rPr lang="en-AU" u="sng" baseline="0" dirty="0" smtClean="0"/>
              <a:t> working group </a:t>
            </a:r>
            <a:r>
              <a:rPr lang="en-AU" baseline="0" dirty="0" smtClean="0"/>
              <a:t>and one of the work items was the establishment of standards to guide the submission of E-Data…</a:t>
            </a:r>
          </a:p>
          <a:p>
            <a:endParaRPr lang="en-AU" baseline="0" dirty="0" smtClean="0"/>
          </a:p>
          <a:p>
            <a:r>
              <a:rPr lang="en-AU" baseline="0" dirty="0" smtClean="0"/>
              <a:t>At this stage, WCPFC ER data field standards have been adopted for LOGSHEET, OBSERVER and TRANSHIPMENT data …  these define </a:t>
            </a:r>
            <a:r>
              <a:rPr lang="en-AU" b="1" u="sng" baseline="0" dirty="0" smtClean="0"/>
              <a:t>WHAT</a:t>
            </a:r>
          </a:p>
          <a:p>
            <a:endParaRPr lang="en-AU" baseline="0" dirty="0" smtClean="0"/>
          </a:p>
          <a:p>
            <a:r>
              <a:rPr lang="en-AU" baseline="0" dirty="0" smtClean="0"/>
              <a:t>With regards to E-Monitoring data, with several trial projects already under way, two workshops (led by SPC) were dedicated to look at </a:t>
            </a:r>
            <a:r>
              <a:rPr lang="en-AU" b="1" u="sng" baseline="0" dirty="0" smtClean="0"/>
              <a:t>HOW</a:t>
            </a:r>
            <a:r>
              <a:rPr lang="en-AU" baseline="0" dirty="0" smtClean="0"/>
              <a:t> E-Monitoring data can generate the data required.  At this stage, draft EM “</a:t>
            </a:r>
            <a:r>
              <a:rPr lang="en-AU" b="1" u="sng" baseline="0" dirty="0" smtClean="0"/>
              <a:t>PROCESS</a:t>
            </a:r>
            <a:r>
              <a:rPr lang="en-AU" baseline="0" dirty="0" smtClean="0"/>
              <a:t>” standards have been established for OBSERVER and TRANSHIPMENT data ..</a:t>
            </a:r>
          </a:p>
          <a:p>
            <a:endParaRPr lang="en-AU" baseline="0" dirty="0" smtClean="0"/>
          </a:p>
          <a:p>
            <a:r>
              <a:rPr lang="en-AU" baseline="0" dirty="0" smtClean="0"/>
              <a:t>Significant progress in this area includes … PNA </a:t>
            </a:r>
            <a:r>
              <a:rPr lang="en-AU" baseline="0" dirty="0" err="1" smtClean="0"/>
              <a:t>iFIMS</a:t>
            </a:r>
            <a:r>
              <a:rPr lang="en-AU" baseline="0" dirty="0" smtClean="0"/>
              <a:t>    and PF LL ….   KR LL logbook …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67116-7FA7-45EB-83DE-FC85FB5944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7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1650" y="4733925"/>
            <a:ext cx="86375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000485"/>
            <a:ext cx="8637073" cy="2541431"/>
          </a:xfrm>
        </p:spPr>
        <p:txBody>
          <a:bodyPr bIns="0"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4965873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528763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1612-3372-4758-AF9C-75058A3B106F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527175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199707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14218-2CF3-42C6-8689-F6069CA7C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3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84288" y="2657475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5DD5-AFAC-436A-9049-7142EF8C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461500" y="1520825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ED0D-A15E-4F3F-909F-4BFCFBFB4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69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1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861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87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27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2927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83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969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1950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0807-9F3E-4A5C-8696-C1789D8C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26AB0-C2ED-4381-91CA-4149BA8B5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976" y="311396"/>
            <a:ext cx="1295794" cy="6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5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156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393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8F4073-D004-494C-B09D-A8F701302F7B}" type="datetimeFigureOut">
              <a:rPr lang="en-AU" smtClean="0"/>
              <a:t>19/03/2018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1B4B1-3102-4B7C-927A-9CDFF621D2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33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E305-40C0-4BDB-B970-281816F4E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93813" y="2359025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C642-8276-4594-97D5-489F31D53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1275" y="2551113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6E6C0-EFF9-4384-A449-62FF0F5A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9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2225" y="2560638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551D-8667-461D-9462-C5E779C9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6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8615-2256-41F1-A6DA-21D974CB4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96988" y="3917950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0286-D8D5-4DF0-8031-6457C9B3A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57363" y="3370263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DF14D33-079D-4BF0-ADA0-DA99F059FAD4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412EC-60D7-4B4F-8E71-67A3DD276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05F68C-45C1-4F12-AE7E-8DD389E5F8A9}" type="datetimeFigureOut">
              <a:rPr lang="en-US"/>
              <a:pPr>
                <a:defRPr/>
              </a:pPr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D062AE4-035D-448B-A5C5-2723069E3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8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11.e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10.jpeg"/><Relationship Id="rId5" Type="http://schemas.openxmlformats.org/officeDocument/2006/relationships/image" Target="../media/image28.jpeg"/><Relationship Id="rId15" Type="http://schemas.openxmlformats.org/officeDocument/2006/relationships/image" Target="../media/image37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392" y="3232138"/>
            <a:ext cx="8637588" cy="120341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smtClean="0"/>
              <a:t>WCPFC Scientific Data </a:t>
            </a:r>
            <a:endParaRPr lang="en-US" sz="2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09" y="4435557"/>
            <a:ext cx="9677718" cy="1230283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smtClean="0">
                <a:solidFill>
                  <a:schemeClr val="accent1">
                    <a:lumMod val="75000"/>
                  </a:schemeClr>
                </a:solidFill>
              </a:rPr>
              <a:t>Technical workshop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smtClean="0">
                <a:solidFill>
                  <a:schemeClr val="accent1">
                    <a:lumMod val="75000"/>
                  </a:schemeClr>
                </a:solidFill>
              </a:rPr>
              <a:t>on global harmonisation of tuna fisheries statistics</a:t>
            </a:r>
            <a:endParaRPr lang="en-A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</a:rPr>
              <a:t>19-22 March 2018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 smtClean="0">
                <a:solidFill>
                  <a:schemeClr val="accent1">
                    <a:lumMod val="75000"/>
                  </a:schemeClr>
                </a:solidFill>
              </a:rPr>
              <a:t>FAO HQ, ROME, </a:t>
            </a:r>
            <a:r>
              <a:rPr lang="en-AU" sz="1600" dirty="0" err="1" smtClean="0">
                <a:solidFill>
                  <a:schemeClr val="accent1">
                    <a:lumMod val="75000"/>
                  </a:schemeClr>
                </a:solidFill>
              </a:rPr>
              <a:t>italy</a:t>
            </a:r>
            <a:endParaRPr lang="en-A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alphaModFix amt="97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3" t="11152" r="6976" b="15015"/>
          <a:stretch/>
        </p:blipFill>
        <p:spPr bwMode="auto">
          <a:xfrm>
            <a:off x="5315059" y="6171248"/>
            <a:ext cx="1541418" cy="539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26AB0-C2ED-4381-91CA-4149BA8B5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976" y="237671"/>
            <a:ext cx="1295794" cy="67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7" y="195433"/>
            <a:ext cx="656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WCPFC –Standards for E-Data</a:t>
            </a: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" y="1186949"/>
            <a:ext cx="6538366" cy="2113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97091" y="1546167"/>
            <a:ext cx="387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Hard-copy forms process</a:t>
            </a:r>
            <a:endParaRPr lang="en-AU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80" y="4254344"/>
            <a:ext cx="6358326" cy="2055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97091" y="4394577"/>
            <a:ext cx="402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E-Reporting and standards</a:t>
            </a:r>
            <a:endParaRPr lang="en-AU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95" y="3789972"/>
            <a:ext cx="5367519" cy="2978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300" y="5254303"/>
            <a:ext cx="2291463" cy="15140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291" y="5048114"/>
            <a:ext cx="2342944" cy="1399143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24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52" y="184038"/>
            <a:ext cx="111562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Technical workshop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on global harmonisation of tuna fisheries statistics</a:t>
            </a:r>
          </a:p>
          <a:p>
            <a:endParaRPr lang="en-A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Expectations </a:t>
            </a:r>
            <a:r>
              <a:rPr lang="en-US" sz="3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>
              <a:spcBef>
                <a:spcPts val="0"/>
              </a:spcBef>
            </a:pPr>
            <a:endParaRPr lang="en-US" sz="3600" dirty="0"/>
          </a:p>
          <a:p>
            <a:pPr lvl="1" indent="-457200">
              <a:spcBef>
                <a:spcPts val="1200"/>
              </a:spcBef>
              <a:buFont typeface="Courier New" panose="02070309020205020404" pitchFamily="49" charset="0"/>
              <a:buChar char="­"/>
            </a:pPr>
            <a:r>
              <a:rPr lang="en-US" sz="2600" dirty="0" smtClean="0">
                <a:solidFill>
                  <a:srgbClr val="0000FF"/>
                </a:solidFill>
              </a:rPr>
              <a:t>What happens in other </a:t>
            </a:r>
            <a:r>
              <a:rPr lang="en-US" sz="2600" dirty="0" err="1" smtClean="0">
                <a:solidFill>
                  <a:srgbClr val="0000FF"/>
                </a:solidFill>
              </a:rPr>
              <a:t>tRFMOs</a:t>
            </a:r>
            <a:r>
              <a:rPr lang="en-US" sz="2600" dirty="0" smtClean="0">
                <a:solidFill>
                  <a:srgbClr val="0000FF"/>
                </a:solidFill>
              </a:rPr>
              <a:t> ?</a:t>
            </a:r>
            <a:endParaRPr lang="en-US" sz="2600" dirty="0">
              <a:solidFill>
                <a:srgbClr val="0000FF"/>
              </a:solidFill>
            </a:endParaRPr>
          </a:p>
          <a:p>
            <a:pPr lvl="1" indent="-457200">
              <a:spcBef>
                <a:spcPts val="1200"/>
              </a:spcBef>
              <a:buFont typeface="Courier New" panose="02070309020205020404" pitchFamily="49" charset="0"/>
              <a:buChar char="­"/>
            </a:pPr>
            <a:r>
              <a:rPr lang="en-US" sz="2600" dirty="0">
                <a:solidFill>
                  <a:srgbClr val="0000FF"/>
                </a:solidFill>
              </a:rPr>
              <a:t>To hear from FAO and others on new </a:t>
            </a:r>
            <a:r>
              <a:rPr lang="en-US" sz="2600" dirty="0" smtClean="0">
                <a:solidFill>
                  <a:srgbClr val="0000FF"/>
                </a:solidFill>
              </a:rPr>
              <a:t>initiatives, successes, challenges, etc.</a:t>
            </a:r>
            <a:endParaRPr lang="en-US" sz="2600" dirty="0">
              <a:solidFill>
                <a:srgbClr val="0000FF"/>
              </a:solidFill>
            </a:endParaRPr>
          </a:p>
          <a:p>
            <a:pPr lvl="1" indent="-457200">
              <a:spcBef>
                <a:spcPts val="1200"/>
              </a:spcBef>
              <a:buFont typeface="Courier New" panose="02070309020205020404" pitchFamily="49" charset="0"/>
              <a:buChar char="­"/>
            </a:pPr>
            <a:r>
              <a:rPr lang="en-US" sz="2600" dirty="0" smtClean="0">
                <a:solidFill>
                  <a:srgbClr val="0000FF"/>
                </a:solidFill>
              </a:rPr>
              <a:t>E-Reporting and E-Monitoring is the future !</a:t>
            </a:r>
          </a:p>
          <a:p>
            <a:pPr lvl="1" indent="-457200">
              <a:spcBef>
                <a:spcPts val="1200"/>
              </a:spcBef>
              <a:buFont typeface="Courier New" panose="02070309020205020404" pitchFamily="49" charset="0"/>
              <a:buChar char="­"/>
            </a:pPr>
            <a:r>
              <a:rPr lang="en-US" sz="2600" dirty="0" smtClean="0">
                <a:solidFill>
                  <a:srgbClr val="0000FF"/>
                </a:solidFill>
              </a:rPr>
              <a:t>Opportunities for </a:t>
            </a:r>
            <a:r>
              <a:rPr lang="en-US" sz="2600" dirty="0" err="1" smtClean="0">
                <a:solidFill>
                  <a:srgbClr val="0000FF"/>
                </a:solidFill>
              </a:rPr>
              <a:t>standardisation</a:t>
            </a:r>
            <a:r>
              <a:rPr lang="en-US" sz="2600" dirty="0" smtClean="0">
                <a:solidFill>
                  <a:srgbClr val="0000FF"/>
                </a:solidFill>
              </a:rPr>
              <a:t> for mutual benefit ?</a:t>
            </a:r>
          </a:p>
          <a:p>
            <a:pPr lvl="1" indent="-457200">
              <a:spcBef>
                <a:spcPts val="1200"/>
              </a:spcBef>
              <a:buFont typeface="Courier New" panose="02070309020205020404" pitchFamily="49" charset="0"/>
              <a:buChar char="­"/>
            </a:pPr>
            <a:r>
              <a:rPr lang="en-US" sz="2600" dirty="0">
                <a:solidFill>
                  <a:srgbClr val="0000FF"/>
                </a:solidFill>
              </a:rPr>
              <a:t>Potential for future </a:t>
            </a:r>
            <a:r>
              <a:rPr lang="en-US" sz="2600" dirty="0" smtClean="0">
                <a:solidFill>
                  <a:srgbClr val="0000FF"/>
                </a:solidFill>
              </a:rPr>
              <a:t>collaboration ?</a:t>
            </a:r>
            <a:endParaRPr lang="en-US" sz="2600" dirty="0">
              <a:solidFill>
                <a:srgbClr val="0000FF"/>
              </a:solidFill>
            </a:endParaRPr>
          </a:p>
          <a:p>
            <a:pPr marL="457200" lvl="2">
              <a:spcBef>
                <a:spcPts val="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(…within </a:t>
            </a:r>
            <a:r>
              <a:rPr lang="en-US" sz="2000" dirty="0">
                <a:solidFill>
                  <a:srgbClr val="00B050"/>
                </a:solidFill>
              </a:rPr>
              <a:t>the bounds of </a:t>
            </a:r>
            <a:r>
              <a:rPr lang="en-US" sz="2000" dirty="0" smtClean="0">
                <a:solidFill>
                  <a:srgbClr val="00B050"/>
                </a:solidFill>
              </a:rPr>
              <a:t>WCPFC data rules, resourcing, capacity, etc.)</a:t>
            </a:r>
            <a:endParaRPr lang="en-US" sz="2000" dirty="0">
              <a:solidFill>
                <a:srgbClr val="00B050"/>
              </a:solidFill>
            </a:endParaRPr>
          </a:p>
          <a:p>
            <a:pPr lvl="1" indent="-457200">
              <a:spcBef>
                <a:spcPts val="0"/>
              </a:spcBef>
              <a:buFont typeface="Courier New" panose="02070309020205020404" pitchFamily="49" charset="0"/>
              <a:buChar char="­"/>
            </a:pP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527" y="1484602"/>
            <a:ext cx="942715" cy="9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22703" y="202503"/>
            <a:ext cx="2146300" cy="661987"/>
          </a:xfrm>
        </p:spPr>
        <p:txBody>
          <a:bodyPr>
            <a:normAutofit fontScale="90000"/>
          </a:bodyPr>
          <a:lstStyle/>
          <a:p>
            <a:r>
              <a:rPr lang="en-AU" sz="4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WCPFC</a:t>
            </a:r>
            <a:endParaRPr lang="en-AU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404" name="Picture 4" descr="Screenshot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19176"/>
            <a:ext cx="9144000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05" name="Text Box 5"/>
          <p:cNvSpPr txBox="1">
            <a:spLocks noChangeArrowheads="1"/>
          </p:cNvSpPr>
          <p:nvPr/>
        </p:nvSpPr>
        <p:spPr bwMode="auto">
          <a:xfrm>
            <a:off x="2514600" y="30480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126413" name="Text Box 13"/>
          <p:cNvSpPr txBox="1">
            <a:spLocks noChangeArrowheads="1"/>
          </p:cNvSpPr>
          <p:nvPr/>
        </p:nvSpPr>
        <p:spPr bwMode="auto">
          <a:xfrm>
            <a:off x="7203803" y="6168706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Convention Area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72100" y="238476"/>
            <a:ext cx="6444936" cy="2375640"/>
            <a:chOff x="2933700" y="207089"/>
            <a:chExt cx="5797158" cy="2394505"/>
          </a:xfrm>
        </p:grpSpPr>
        <p:pic>
          <p:nvPicPr>
            <p:cNvPr id="10" name="Picture 2" descr="C:\Users\Lara.Manarangi-Trott\Pictures\Photo Stream\My Photo Stream\IMG_069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60644" y="207089"/>
              <a:ext cx="3270214" cy="162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>
              <a:endCxn id="10" idx="1"/>
            </p:cNvCxnSpPr>
            <p:nvPr/>
          </p:nvCxnSpPr>
          <p:spPr>
            <a:xfrm flipV="1">
              <a:off x="2933700" y="1021486"/>
              <a:ext cx="2526944" cy="1580108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5-Point Star 12"/>
          <p:cNvSpPr/>
          <p:nvPr/>
        </p:nvSpPr>
        <p:spPr>
          <a:xfrm>
            <a:off x="5068682" y="2476963"/>
            <a:ext cx="330207" cy="354899"/>
          </a:xfrm>
          <a:prstGeom prst="star5">
            <a:avLst/>
          </a:prstGeom>
          <a:solidFill>
            <a:srgbClr val="0000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5893756" y="4210570"/>
            <a:ext cx="257894" cy="327491"/>
          </a:xfrm>
          <a:prstGeom prst="star5">
            <a:avLst/>
          </a:prstGeom>
          <a:solidFill>
            <a:srgbClr val="0000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D3F1ADF-799D-407E-9D18-B73E25C5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8298" y="1372748"/>
            <a:ext cx="879102" cy="1241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26" y="5113938"/>
            <a:ext cx="2876361" cy="161795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092335" y="4442149"/>
            <a:ext cx="2801421" cy="100139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2693" y="4451951"/>
            <a:ext cx="2146300" cy="6619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AU" sz="4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SPC</a:t>
            </a:r>
            <a:endParaRPr lang="en-AU" sz="2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E26AB0-C2ED-4381-91CA-4149BA8B5C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413" y="1705347"/>
            <a:ext cx="1161808" cy="6075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8"/>
          <a:stretch/>
        </p:blipFill>
        <p:spPr>
          <a:xfrm>
            <a:off x="1209763" y="4480086"/>
            <a:ext cx="1523748" cy="642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5389" y="5496079"/>
            <a:ext cx="2013293" cy="120032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SPC </a:t>
            </a:r>
            <a:r>
              <a:rPr lang="en-US" dirty="0" smtClean="0">
                <a:solidFill>
                  <a:schemeClr val="bg1"/>
                </a:solidFill>
              </a:rPr>
              <a:t>:  WCFPC </a:t>
            </a:r>
            <a:r>
              <a:rPr lang="en-US" dirty="0">
                <a:solidFill>
                  <a:schemeClr val="bg1"/>
                </a:solidFill>
              </a:rPr>
              <a:t>Science </a:t>
            </a:r>
            <a:r>
              <a:rPr lang="en-US" dirty="0" smtClean="0">
                <a:solidFill>
                  <a:schemeClr val="bg1"/>
                </a:solidFill>
              </a:rPr>
              <a:t>service provider and data manager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934" y="3059152"/>
            <a:ext cx="1649480" cy="7000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9604375" cy="630329"/>
          </a:xfrm>
        </p:spPr>
        <p:txBody>
          <a:bodyPr/>
          <a:lstStyle/>
          <a:p>
            <a:r>
              <a:rPr lang="en-AU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WCPFC: some key statistics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" y="968375"/>
            <a:ext cx="9378860" cy="431020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40</a:t>
            </a:r>
            <a:r>
              <a:rPr lang="en-US" sz="2800" dirty="0"/>
              <a:t> seats at the table: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</a:rPr>
              <a:t>26 Members,  7 Participating Territories and 7 cooperating non member </a:t>
            </a:r>
            <a:r>
              <a:rPr lang="en-US" sz="2000" dirty="0" smtClean="0">
                <a:solidFill>
                  <a:srgbClr val="0000FF"/>
                </a:solidFill>
              </a:rPr>
              <a:t>Countries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b="1" u="sng" dirty="0" smtClean="0">
                <a:solidFill>
                  <a:srgbClr val="0000FF"/>
                </a:solidFill>
              </a:rPr>
              <a:t>SPC</a:t>
            </a:r>
            <a:r>
              <a:rPr lang="en-US" sz="2000" dirty="0" smtClean="0">
                <a:solidFill>
                  <a:srgbClr val="0000FF"/>
                </a:solidFill>
              </a:rPr>
              <a:t> – 26 seats – 15 Pacific </a:t>
            </a:r>
            <a:r>
              <a:rPr lang="en-US" sz="2000" dirty="0" smtClean="0">
                <a:solidFill>
                  <a:srgbClr val="0000FF"/>
                </a:solidFill>
              </a:rPr>
              <a:t>Islands + </a:t>
            </a:r>
            <a:r>
              <a:rPr lang="en-US" sz="2000" dirty="0" smtClean="0">
                <a:solidFill>
                  <a:srgbClr val="0000FF"/>
                </a:solidFill>
              </a:rPr>
              <a:t>7 </a:t>
            </a:r>
            <a:r>
              <a:rPr lang="en-US" sz="2000" dirty="0" smtClean="0">
                <a:solidFill>
                  <a:srgbClr val="0000FF"/>
                </a:solidFill>
              </a:rPr>
              <a:t>Territories, with </a:t>
            </a:r>
            <a:r>
              <a:rPr lang="en-US" sz="2000" dirty="0" smtClean="0">
                <a:solidFill>
                  <a:srgbClr val="0000FF"/>
                </a:solidFill>
              </a:rPr>
              <a:t>4 founding Countries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1200"/>
              </a:spcBef>
            </a:pPr>
            <a:r>
              <a:rPr lang="en-US" sz="2800" b="1" dirty="0"/>
              <a:t>55% </a:t>
            </a:r>
            <a:r>
              <a:rPr lang="en-US" sz="2800" dirty="0"/>
              <a:t>of the worlds tuna catch:  </a:t>
            </a:r>
            <a:r>
              <a:rPr lang="en-US" dirty="0"/>
              <a:t>2.7 million </a:t>
            </a:r>
            <a:r>
              <a:rPr lang="en-US" dirty="0" err="1"/>
              <a:t>mt</a:t>
            </a:r>
            <a:endParaRPr lang="en-US" dirty="0"/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PNA </a:t>
            </a:r>
            <a:r>
              <a:rPr lang="en-US" dirty="0" smtClean="0">
                <a:solidFill>
                  <a:srgbClr val="0000FF"/>
                </a:solidFill>
              </a:rPr>
              <a:t>(8 Pacific Is. Countries) : </a:t>
            </a:r>
            <a:r>
              <a:rPr lang="en-US" dirty="0">
                <a:solidFill>
                  <a:srgbClr val="0000FF"/>
                </a:solidFill>
              </a:rPr>
              <a:t>~50% of worlds canned skipjack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</a:rPr>
              <a:t>80-85% of catches taken from EEZ’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</a:p>
          <a:p>
            <a:pPr marL="457200" indent="-457200">
              <a:spcBef>
                <a:spcPts val="1200"/>
              </a:spcBef>
            </a:pPr>
            <a:r>
              <a:rPr lang="en-US" sz="2800" dirty="0" smtClean="0"/>
              <a:t>Tuna </a:t>
            </a:r>
            <a:r>
              <a:rPr lang="en-US" sz="2800" dirty="0"/>
              <a:t>fisheries provide significant income to Pacific </a:t>
            </a:r>
            <a:r>
              <a:rPr lang="en-US" sz="2800" dirty="0" smtClean="0"/>
              <a:t>Islands</a:t>
            </a:r>
          </a:p>
          <a:p>
            <a:pPr marL="457200" indent="-457200">
              <a:spcBef>
                <a:spcPts val="1200"/>
              </a:spcBef>
            </a:pPr>
            <a:r>
              <a:rPr lang="en-US" sz="2800" dirty="0"/>
              <a:t>Main tuna stocks are in reasonable condition</a:t>
            </a:r>
          </a:p>
          <a:p>
            <a:pPr marL="457200" indent="-457200">
              <a:spcBef>
                <a:spcPts val="1200"/>
              </a:spcBef>
            </a:pP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  <a:p>
            <a:pPr>
              <a:spcBef>
                <a:spcPts val="1200"/>
              </a:spcBef>
            </a:pPr>
            <a:endParaRPr lang="en-US" sz="2800" dirty="0"/>
          </a:p>
          <a:p>
            <a:pPr marL="457200" indent="-457200">
              <a:spcBef>
                <a:spcPts val="1200"/>
              </a:spcBef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770" y="2299449"/>
            <a:ext cx="3383667" cy="150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03" t="5208" r="14079"/>
          <a:stretch/>
        </p:blipFill>
        <p:spPr>
          <a:xfrm>
            <a:off x="9038043" y="3898820"/>
            <a:ext cx="2807597" cy="27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2151006E-D497-4873-A2CE-27452A6B636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6280" y="1544031"/>
            <a:ext cx="7632323" cy="4098925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­"/>
            </a:pPr>
            <a:r>
              <a:rPr lang="en-US" sz="2800" dirty="0" smtClean="0"/>
              <a:t>Conducts the </a:t>
            </a:r>
            <a:r>
              <a:rPr lang="en-US" sz="2800" b="1" u="sng" dirty="0" smtClean="0"/>
              <a:t>key WCPFC stock assessments</a:t>
            </a:r>
            <a:r>
              <a:rPr lang="en-US" sz="2800" dirty="0" smtClean="0"/>
              <a:t> and related analyses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en-US" sz="2800" dirty="0" smtClean="0"/>
              <a:t>Collection, management and dissemination of  WCPFC scientific data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en-US" sz="2800" dirty="0" smtClean="0">
                <a:solidFill>
                  <a:schemeClr val="tx1"/>
                </a:solidFill>
              </a:rPr>
              <a:t>Direct assistance to Pacific </a:t>
            </a:r>
            <a:r>
              <a:rPr lang="en-US" sz="2800" dirty="0">
                <a:solidFill>
                  <a:schemeClr val="tx1"/>
                </a:solidFill>
              </a:rPr>
              <a:t>Island countries </a:t>
            </a:r>
            <a:r>
              <a:rPr lang="en-US" sz="2800" dirty="0" smtClean="0">
                <a:solidFill>
                  <a:schemeClr val="tx1"/>
                </a:solidFill>
              </a:rPr>
              <a:t>(SPC members) with </a:t>
            </a:r>
            <a:r>
              <a:rPr lang="en-US" sz="2800" b="1" u="sng" dirty="0">
                <a:solidFill>
                  <a:schemeClr val="tx1"/>
                </a:solidFill>
              </a:rPr>
              <a:t>data collection and </a:t>
            </a:r>
            <a:r>
              <a:rPr lang="en-US" sz="2800" b="1" u="sng" dirty="0" smtClean="0">
                <a:solidFill>
                  <a:schemeClr val="tx1"/>
                </a:solidFill>
              </a:rPr>
              <a:t>management</a:t>
            </a:r>
            <a:r>
              <a:rPr lang="en-US" sz="2800" dirty="0"/>
              <a:t> </a:t>
            </a:r>
            <a:r>
              <a:rPr lang="en-US" sz="2800" dirty="0" smtClean="0"/>
              <a:t>through provision of </a:t>
            </a:r>
            <a:r>
              <a:rPr lang="en-US" sz="2800" b="1" u="sng" dirty="0" smtClean="0"/>
              <a:t>database tools and capacity development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en-US" sz="2800" dirty="0" smtClean="0"/>
              <a:t>Supports </a:t>
            </a:r>
            <a:r>
              <a:rPr lang="en-US" sz="2800" b="1" u="sng" dirty="0"/>
              <a:t>compliance</a:t>
            </a:r>
            <a:r>
              <a:rPr lang="en-US" sz="2800" dirty="0"/>
              <a:t> work of  WCPFC</a:t>
            </a:r>
          </a:p>
          <a:p>
            <a:endParaRPr lang="en-US" b="1" i="1" u="sng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CEAD75-BD28-4B27-B3C1-0D99538239B7}"/>
              </a:ext>
            </a:extLst>
          </p:cNvPr>
          <p:cNvSpPr/>
          <p:nvPr/>
        </p:nvSpPr>
        <p:spPr>
          <a:xfrm>
            <a:off x="1" y="104249"/>
            <a:ext cx="8595360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SPC</a:t>
            </a:r>
            <a:r>
              <a:rPr lang="en-US" sz="2800" spc="-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800" spc="-1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WCPFC science service provider and </a:t>
            </a:r>
            <a:r>
              <a:rPr lang="en-US" sz="2800" spc="-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data manager</a:t>
            </a:r>
            <a:endParaRPr lang="en-US" sz="2800" spc="-100" dirty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EFA7E56-C9F0-4DF9-994E-FA29C70E3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38412" y="3587754"/>
            <a:ext cx="2115163" cy="147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Lara.Manarangi-Trott\Pictures\Observer_icon.gif">
            <a:extLst>
              <a:ext uri="{FF2B5EF4-FFF2-40B4-BE49-F238E27FC236}">
                <a16:creationId xmlns:a16="http://schemas.microsoft.com/office/drawing/2014/main" id="{F1FF4B68-201B-4904-A9E1-1C3F8D69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1918" y="2212118"/>
            <a:ext cx="1306063" cy="130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ara.Manarangi-Trott\Pictures\CP10.png">
            <a:extLst>
              <a:ext uri="{FF2B5EF4-FFF2-40B4-BE49-F238E27FC236}">
                <a16:creationId xmlns:a16="http://schemas.microsoft.com/office/drawing/2014/main" id="{F8BA87F2-B8DB-47C4-8432-963B1936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324" y="1250326"/>
            <a:ext cx="1251618" cy="8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C1AE893-814D-45BC-9DC9-4639EF228EFE" descr="DC1AE893-814D-45BC-9DC9-4639EF228EFE">
            <a:extLst>
              <a:ext uri="{FF2B5EF4-FFF2-40B4-BE49-F238E27FC236}">
                <a16:creationId xmlns:a16="http://schemas.microsoft.com/office/drawing/2014/main" id="{F7BCAA14-7114-497F-A474-4A24C506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5164" y="1227091"/>
            <a:ext cx="1947135" cy="173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Users\Lara.Manarangi-Trott\Pictures\yb2012cover.jpg">
            <a:extLst>
              <a:ext uri="{FF2B5EF4-FFF2-40B4-BE49-F238E27FC236}">
                <a16:creationId xmlns:a16="http://schemas.microsoft.com/office/drawing/2014/main" id="{31F7D84A-DD3E-4AED-A448-BDEBF9DF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702" y="3235775"/>
            <a:ext cx="1135117" cy="16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3236562A-1C77-4DAE-B5AE-5FCC466A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295" y="5110819"/>
            <a:ext cx="3936123" cy="15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5454" y="5655075"/>
            <a:ext cx="2443944" cy="1077218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 smtClean="0">
                <a:solidFill>
                  <a:srgbClr val="FFFF00"/>
                </a:solidFill>
              </a:rPr>
              <a:t>Tuna Data Workshops</a:t>
            </a:r>
            <a:endParaRPr lang="en-AU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58" y="-26815"/>
            <a:ext cx="5055628" cy="20358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192089"/>
            <a:ext cx="8130516" cy="564370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WCPFC – scientific DATA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3460" y="5466723"/>
            <a:ext cx="11605237" cy="132959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Various other types of data, including …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WCPFC Secretariat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   	VMS, RFV (Record of fishing vessels), HS transshipments, etc.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SPC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			Tagging, Biological (otoliths, stomach contents, tissue samples, etc.), 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58" b="13154"/>
          <a:stretch/>
        </p:blipFill>
        <p:spPr>
          <a:xfrm>
            <a:off x="639484" y="2008987"/>
            <a:ext cx="11464970" cy="31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222" y="1032832"/>
            <a:ext cx="2300445" cy="21674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73825" y="192089"/>
            <a:ext cx="5286895" cy="605934"/>
          </a:xfrm>
        </p:spPr>
        <p:txBody>
          <a:bodyPr/>
          <a:lstStyle/>
          <a:p>
            <a:r>
              <a:rPr lang="en-A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WCPFC – GEARS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944599"/>
            <a:ext cx="10293672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533" y="1698488"/>
            <a:ext cx="1229362" cy="836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0104" y="3212593"/>
            <a:ext cx="3383667" cy="150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85540"/>
            <a:ext cx="8449175" cy="5547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4200" y="-13944600"/>
            <a:ext cx="5212080" cy="6949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9232" y="4795935"/>
            <a:ext cx="2222603" cy="18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73825" y="192089"/>
            <a:ext cx="5286895" cy="605934"/>
          </a:xfrm>
        </p:spPr>
        <p:txBody>
          <a:bodyPr/>
          <a:lstStyle/>
          <a:p>
            <a:r>
              <a:rPr lang="en-A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WCPFC – Key species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944599"/>
            <a:ext cx="10293672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16147"/>
              </p:ext>
            </p:extLst>
          </p:nvPr>
        </p:nvGraphicFramePr>
        <p:xfrm>
          <a:off x="241069" y="1120425"/>
          <a:ext cx="11512931" cy="56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404">
                  <a:extLst>
                    <a:ext uri="{9D8B030D-6E8A-4147-A177-3AD203B41FA5}">
                      <a16:colId xmlns:a16="http://schemas.microsoft.com/office/drawing/2014/main" val="720915953"/>
                    </a:ext>
                  </a:extLst>
                </a:gridCol>
                <a:gridCol w="5893527">
                  <a:extLst>
                    <a:ext uri="{9D8B030D-6E8A-4147-A177-3AD203B41FA5}">
                      <a16:colId xmlns:a16="http://schemas.microsoft.com/office/drawing/2014/main" val="409856608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0000FF"/>
                          </a:solidFill>
                        </a:rPr>
                        <a:t>Bigeye</a:t>
                      </a:r>
                      <a:r>
                        <a:rPr lang="en-AU" sz="2800" b="0" baseline="0" dirty="0" smtClean="0">
                          <a:solidFill>
                            <a:srgbClr val="0000FF"/>
                          </a:solidFill>
                        </a:rPr>
                        <a:t> tuna</a:t>
                      </a:r>
                      <a:endParaRPr lang="en-AU" sz="28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Blue shark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438979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0000FF"/>
                          </a:solidFill>
                        </a:rPr>
                        <a:t>Skipjack</a:t>
                      </a:r>
                      <a:r>
                        <a:rPr lang="en-AU" sz="2800" b="0" baseline="0" dirty="0" smtClean="0">
                          <a:solidFill>
                            <a:srgbClr val="0000FF"/>
                          </a:solidFill>
                        </a:rPr>
                        <a:t> tuna</a:t>
                      </a:r>
                      <a:endParaRPr lang="en-AU" sz="28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Silky shark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650351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0000FF"/>
                          </a:solidFill>
                        </a:rPr>
                        <a:t>Yellowfin</a:t>
                      </a:r>
                      <a:r>
                        <a:rPr lang="en-AU" sz="2800" b="0" baseline="0" dirty="0" smtClean="0">
                          <a:solidFill>
                            <a:srgbClr val="0000FF"/>
                          </a:solidFill>
                        </a:rPr>
                        <a:t> tuna</a:t>
                      </a:r>
                      <a:endParaRPr lang="en-AU" sz="28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Oceanic Whitetip</a:t>
                      </a:r>
                      <a:r>
                        <a:rPr lang="en-AU" sz="2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shark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180891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0000FF"/>
                          </a:solidFill>
                        </a:rPr>
                        <a:t>Albacore tuna</a:t>
                      </a:r>
                      <a:endParaRPr lang="en-AU" sz="28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Mako</a:t>
                      </a:r>
                      <a:r>
                        <a:rPr lang="en-AU" sz="2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sharks (2 spp.)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895562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FF0000"/>
                          </a:solidFill>
                        </a:rPr>
                        <a:t>Swordfish</a:t>
                      </a:r>
                      <a:endParaRPr lang="en-AU" sz="2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Thresher sharks (3 spp.)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152060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FF0000"/>
                          </a:solidFill>
                        </a:rPr>
                        <a:t>Blue Marlin</a:t>
                      </a:r>
                      <a:endParaRPr lang="en-AU" sz="2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Porbeagle</a:t>
                      </a:r>
                      <a:r>
                        <a:rPr lang="en-AU" sz="2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shark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19301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FF0000"/>
                          </a:solidFill>
                        </a:rPr>
                        <a:t>Black Marlin</a:t>
                      </a:r>
                      <a:endParaRPr lang="en-AU" sz="2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Hammerhead</a:t>
                      </a:r>
                      <a:r>
                        <a:rPr lang="en-AU" sz="28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sharks (4 spp.)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396916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rgbClr val="FF0000"/>
                          </a:solidFill>
                        </a:rPr>
                        <a:t>Striped Marlin</a:t>
                      </a:r>
                      <a:endParaRPr lang="en-AU" sz="2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Whale shark</a:t>
                      </a:r>
                      <a:endParaRPr lang="en-AU" sz="2800" b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94127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595" y="2449466"/>
            <a:ext cx="1758211" cy="859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957" y="1119372"/>
            <a:ext cx="1599488" cy="784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265" y="3927332"/>
            <a:ext cx="2050695" cy="740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518" y="4581487"/>
            <a:ext cx="2068557" cy="762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191" y="6009974"/>
            <a:ext cx="2058537" cy="74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1025" y="5299098"/>
            <a:ext cx="1707544" cy="733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934" y="1098295"/>
            <a:ext cx="1629966" cy="707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004" y="3236103"/>
            <a:ext cx="1909523" cy="7089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321" y="1821083"/>
            <a:ext cx="1649480" cy="700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6221" y="1807800"/>
            <a:ext cx="1832990" cy="7065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14" y="3945059"/>
            <a:ext cx="1928759" cy="694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14" y="2450303"/>
            <a:ext cx="1815456" cy="802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5157" y="5352903"/>
            <a:ext cx="1326814" cy="608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1324" y="4667240"/>
            <a:ext cx="1787236" cy="6267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279" y="6063094"/>
            <a:ext cx="1781276" cy="6733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582" y="3278034"/>
            <a:ext cx="1362987" cy="6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011" y="2639620"/>
            <a:ext cx="4044879" cy="1813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98" y="82471"/>
            <a:ext cx="1199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WCPFC – Scientific data dissemination</a:t>
            </a: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928" y="1080168"/>
            <a:ext cx="981977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­"/>
            </a:pPr>
            <a:r>
              <a:rPr lang="en-AU" sz="2800" dirty="0" smtClean="0"/>
              <a:t>Guided by the </a:t>
            </a:r>
            <a:r>
              <a:rPr lang="en-AU" sz="2800" dirty="0" err="1" smtClean="0"/>
              <a:t>RaP</a:t>
            </a:r>
            <a:r>
              <a:rPr lang="en-AU" sz="2800" dirty="0" smtClean="0"/>
              <a:t> for dissemination of WCPFC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Lists types of public and non-public domain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Rules for members access to data (flag state and coastal state</a:t>
            </a:r>
            <a:r>
              <a:rPr lang="en-AU" sz="2000" dirty="0">
                <a:solidFill>
                  <a:srgbClr val="0000FF"/>
                </a:solidFill>
              </a:rPr>
              <a:t>) </a:t>
            </a:r>
            <a:endParaRPr lang="en-AU" sz="20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Includes provision for </a:t>
            </a:r>
            <a:r>
              <a:rPr lang="en-AU" sz="2000" dirty="0">
                <a:solidFill>
                  <a:srgbClr val="0000FF"/>
                </a:solidFill>
              </a:rPr>
              <a:t>the data exchange agreements between WCPFC and other RFMO </a:t>
            </a:r>
            <a:r>
              <a:rPr lang="en-AU" sz="2000" dirty="0" smtClean="0">
                <a:solidFill>
                  <a:srgbClr val="0000FF"/>
                </a:solidFill>
              </a:rPr>
              <a:t>(based on </a:t>
            </a:r>
            <a:r>
              <a:rPr lang="en-AU" sz="2000" u="sng" dirty="0" smtClean="0">
                <a:solidFill>
                  <a:srgbClr val="0000FF"/>
                </a:solidFill>
              </a:rPr>
              <a:t>equivalence and reciprocity</a:t>
            </a:r>
            <a:r>
              <a:rPr lang="en-AU" sz="2000" dirty="0" smtClean="0">
                <a:solidFill>
                  <a:srgbClr val="0000FF"/>
                </a:solidFill>
              </a:rPr>
              <a:t>)</a:t>
            </a:r>
            <a:endParaRPr lang="en-AU" sz="2000" dirty="0">
              <a:solidFill>
                <a:srgbClr val="0000FF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­"/>
            </a:pPr>
            <a:endParaRPr lang="en-AU" sz="800" dirty="0" smtClean="0"/>
          </a:p>
          <a:p>
            <a:pPr marL="285750" indent="-285750">
              <a:buFont typeface="Courier New" panose="02070309020205020404" pitchFamily="49" charset="0"/>
              <a:buChar char="­"/>
            </a:pPr>
            <a:r>
              <a:rPr lang="en-AU" sz="2800" dirty="0" smtClean="0"/>
              <a:t>Public domain data products on web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Aggregated catch/effort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Yearbook (bulletin and data files)</a:t>
            </a:r>
            <a:endParaRPr lang="en-AU" sz="2000" u="sng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Data Inventory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Bycatch Data Exchange Protocol (BDEP)</a:t>
            </a:r>
          </a:p>
          <a:p>
            <a:pPr marL="285750" indent="-285750">
              <a:buFont typeface="Courier New" panose="02070309020205020404" pitchFamily="49" charset="0"/>
              <a:buChar char="­"/>
            </a:pPr>
            <a:endParaRPr lang="en-AU" sz="800" dirty="0"/>
          </a:p>
          <a:p>
            <a:pPr marL="285750" indent="-285750">
              <a:buFont typeface="Courier New" panose="02070309020205020404" pitchFamily="49" charset="0"/>
              <a:buChar char="­"/>
            </a:pPr>
            <a:r>
              <a:rPr lang="en-AU" sz="2800" dirty="0" smtClean="0"/>
              <a:t>WCPFC Data Request </a:t>
            </a:r>
            <a:r>
              <a:rPr lang="en-AU" sz="2800" dirty="0"/>
              <a:t>F</a:t>
            </a:r>
            <a:r>
              <a:rPr lang="en-AU" sz="2800" dirty="0" smtClean="0"/>
              <a:t>orm for non-public domain data</a:t>
            </a:r>
          </a:p>
          <a:p>
            <a:pPr marL="285750" indent="-285750">
              <a:buFont typeface="Courier New" panose="02070309020205020404" pitchFamily="49" charset="0"/>
              <a:buChar char="­"/>
            </a:pPr>
            <a:endParaRPr lang="en-AU" sz="800" dirty="0"/>
          </a:p>
          <a:p>
            <a:pPr marL="285750" indent="-285750">
              <a:buFont typeface="Courier New" panose="02070309020205020404" pitchFamily="49" charset="0"/>
              <a:buChar char="­"/>
            </a:pPr>
            <a:r>
              <a:rPr lang="en-AU" sz="2800" dirty="0" smtClean="0"/>
              <a:t>Memorandums of Cooperation (MOC) on data exchange with IATTC and CCSBT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­"/>
            </a:pPr>
            <a:r>
              <a:rPr lang="en-AU" sz="2800" dirty="0" smtClean="0"/>
              <a:t>Importance of data exchange under PMS and CDS in future…</a:t>
            </a:r>
          </a:p>
        </p:txBody>
      </p:sp>
      <p:pic>
        <p:nvPicPr>
          <p:cNvPr id="4" name="Picture 5" descr="C:\Users\Lara.Manarangi-Trott\Pictures\yb2012cover.jpg">
            <a:extLst>
              <a:ext uri="{FF2B5EF4-FFF2-40B4-BE49-F238E27FC236}">
                <a16:creationId xmlns:a16="http://schemas.microsoft.com/office/drawing/2014/main" id="{31F7D84A-DD3E-4AED-A448-BDEBF9DF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389" y="4859929"/>
            <a:ext cx="1135117" cy="16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7" y="195433"/>
            <a:ext cx="656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WCPFC –Standards for E-Data</a:t>
            </a: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94" y="1118071"/>
            <a:ext cx="99294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AU" sz="2800" dirty="0" smtClean="0"/>
              <a:t>E-Reporting and E-Monitoring are evolving very quickly</a:t>
            </a:r>
          </a:p>
          <a:p>
            <a:pPr>
              <a:spcBef>
                <a:spcPts val="1200"/>
              </a:spcBef>
            </a:pPr>
            <a:r>
              <a:rPr lang="en-AU" sz="2800" dirty="0" smtClean="0"/>
              <a:t>Third-party technical E-Service Providers now active in our fishery</a:t>
            </a:r>
          </a:p>
          <a:p>
            <a:pPr>
              <a:spcBef>
                <a:spcPts val="1200"/>
              </a:spcBef>
            </a:pPr>
            <a:r>
              <a:rPr lang="en-AU" sz="2800" dirty="0" smtClean="0"/>
              <a:t>WCPFC has adopted standards for E-data submissions…</a:t>
            </a:r>
          </a:p>
          <a:p>
            <a:endParaRPr lang="en-AU" dirty="0" smtClean="0"/>
          </a:p>
          <a:p>
            <a:r>
              <a:rPr lang="en-AU" sz="2800" dirty="0" smtClean="0">
                <a:sym typeface="Wingdings" panose="05000000000000000000" pitchFamily="2" charset="2"/>
              </a:rPr>
              <a:t>WCPFC E-Reporting data field standards</a:t>
            </a:r>
          </a:p>
          <a:p>
            <a:pPr marL="742950" lvl="1" indent="-285750">
              <a:buFont typeface="Courier New" panose="02070309020205020404" pitchFamily="49" charset="0"/>
              <a:buChar char="­"/>
            </a:pPr>
            <a:r>
              <a:rPr lang="en-AU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Defines </a:t>
            </a:r>
            <a:r>
              <a:rPr lang="en-AU" sz="2000" b="1" u="sng" dirty="0" smtClean="0">
                <a:solidFill>
                  <a:srgbClr val="0000FF"/>
                </a:solidFill>
                <a:sym typeface="Wingdings" panose="05000000000000000000" pitchFamily="2" charset="2"/>
              </a:rPr>
              <a:t>WHAT</a:t>
            </a:r>
            <a:r>
              <a:rPr lang="en-AU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needs to be submitted</a:t>
            </a:r>
          </a:p>
          <a:p>
            <a:pPr marL="742950" lvl="1" indent="-285750">
              <a:buFont typeface="Courier New" panose="02070309020205020404" pitchFamily="49" charset="0"/>
              <a:buChar char="­"/>
            </a:pPr>
            <a:r>
              <a:rPr lang="en-AU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Standards adopted for logbook, observer and transhipment data</a:t>
            </a:r>
          </a:p>
          <a:p>
            <a:pPr marL="285750" indent="-285750">
              <a:buFont typeface="Courier New" panose="02070309020205020404" pitchFamily="49" charset="0"/>
              <a:buChar char="­"/>
            </a:pPr>
            <a:endParaRPr lang="en-AU" dirty="0">
              <a:sym typeface="Wingdings" panose="05000000000000000000" pitchFamily="2" charset="2"/>
            </a:endParaRPr>
          </a:p>
          <a:p>
            <a:r>
              <a:rPr lang="en-AU" sz="2800" dirty="0" smtClean="0">
                <a:sym typeface="Wingdings" panose="05000000000000000000" pitchFamily="2" charset="2"/>
              </a:rPr>
              <a:t>Draft E-Monitoring Process standards</a:t>
            </a:r>
          </a:p>
          <a:p>
            <a:pPr marL="742950" lvl="1" indent="-285750">
              <a:buFont typeface="Courier New" panose="02070309020205020404" pitchFamily="49" charset="0"/>
              <a:buChar char="­"/>
            </a:pPr>
            <a:r>
              <a:rPr lang="en-AU" sz="2000" dirty="0">
                <a:solidFill>
                  <a:srgbClr val="0000FF"/>
                </a:solidFill>
                <a:sym typeface="Wingdings" panose="05000000000000000000" pitchFamily="2" charset="2"/>
              </a:rPr>
              <a:t>Defines </a:t>
            </a:r>
            <a:r>
              <a:rPr lang="en-AU" sz="2000" b="1" u="sng" dirty="0" smtClean="0">
                <a:solidFill>
                  <a:srgbClr val="0000FF"/>
                </a:solidFill>
                <a:sym typeface="Wingdings" panose="05000000000000000000" pitchFamily="2" charset="2"/>
              </a:rPr>
              <a:t>HOW</a:t>
            </a:r>
            <a:r>
              <a:rPr lang="en-AU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data are to be collected using EM</a:t>
            </a:r>
            <a:endParaRPr lang="en-AU" sz="20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­"/>
            </a:pPr>
            <a:r>
              <a:rPr lang="en-AU" sz="2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Draft standards developed for LL and PS EM observer data and transhipment data</a:t>
            </a:r>
            <a:endParaRPr lang="en-AU" sz="20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433" y="1237179"/>
            <a:ext cx="1210205" cy="193632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28" y="3257011"/>
            <a:ext cx="2048187" cy="153614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4978" y="5874475"/>
            <a:ext cx="11605237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en-US" sz="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Nearly all the tropical WCPFC purse seine fleet use E-Reporting (PNA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iFIMS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eLog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French Polynesia has agreed to full implementation of SPC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OnBoard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 app for their longline fleet (~70 vessels)</a:t>
            </a:r>
          </a:p>
        </p:txBody>
      </p:sp>
    </p:spTree>
    <p:extLst>
      <p:ext uri="{BB962C8B-B14F-4D97-AF65-F5344CB8AC3E}">
        <p14:creationId xmlns:p14="http://schemas.microsoft.com/office/powerpoint/2010/main" val="32844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shing Section-V1" id="{649AC572-C810-1843-9413-E1E5F6D44B44}" vid="{9C4CFCE5-4648-6A40-8E19-7C33E1E254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1139</Words>
  <Application>Microsoft Office PowerPoint</Application>
  <PresentationFormat>Widescreen</PresentationFormat>
  <Paragraphs>154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Comic Sans MS</vt:lpstr>
      <vt:lpstr>Courier New</vt:lpstr>
      <vt:lpstr>Gill Sans MT</vt:lpstr>
      <vt:lpstr>Segoe UI</vt:lpstr>
      <vt:lpstr>Wingdings</vt:lpstr>
      <vt:lpstr>SPC 2018</vt:lpstr>
      <vt:lpstr>Custom Design</vt:lpstr>
      <vt:lpstr>WCPFC Scientific Data </vt:lpstr>
      <vt:lpstr>WCPFC</vt:lpstr>
      <vt:lpstr>WCPFC: some key statistics</vt:lpstr>
      <vt:lpstr>PowerPoint Presentation</vt:lpstr>
      <vt:lpstr>WCPFC – scientific DATA</vt:lpstr>
      <vt:lpstr>WCPFC – GEARS</vt:lpstr>
      <vt:lpstr>WCPFC – Key species</vt:lpstr>
      <vt:lpstr>PowerPoint Presentation</vt:lpstr>
      <vt:lpstr>PowerPoint Presentation</vt:lpstr>
      <vt:lpstr>PowerPoint Presentation</vt:lpstr>
      <vt:lpstr>PowerPoint Presentation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section</dc:title>
  <dc:creator>Peter Williams</dc:creator>
  <cp:lastModifiedBy>Peter Williams</cp:lastModifiedBy>
  <cp:revision>251</cp:revision>
  <dcterms:created xsi:type="dcterms:W3CDTF">2018-02-08T22:24:57Z</dcterms:created>
  <dcterms:modified xsi:type="dcterms:W3CDTF">2018-03-19T05:23:33Z</dcterms:modified>
</cp:coreProperties>
</file>