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7" r:id="rId2"/>
    <p:sldId id="262" r:id="rId3"/>
    <p:sldId id="276" r:id="rId4"/>
    <p:sldId id="300" r:id="rId5"/>
    <p:sldId id="279" r:id="rId6"/>
    <p:sldId id="318" r:id="rId7"/>
    <p:sldId id="298" r:id="rId8"/>
    <p:sldId id="303" r:id="rId9"/>
    <p:sldId id="302" r:id="rId10"/>
    <p:sldId id="304" r:id="rId11"/>
    <p:sldId id="305" r:id="rId12"/>
    <p:sldId id="297" r:id="rId13"/>
    <p:sldId id="309" r:id="rId14"/>
    <p:sldId id="310" r:id="rId15"/>
    <p:sldId id="311" r:id="rId16"/>
    <p:sldId id="316" r:id="rId17"/>
    <p:sldId id="286" r:id="rId18"/>
    <p:sldId id="312" r:id="rId19"/>
    <p:sldId id="287" r:id="rId20"/>
    <p:sldId id="322" r:id="rId21"/>
    <p:sldId id="321" r:id="rId22"/>
    <p:sldId id="323" r:id="rId23"/>
    <p:sldId id="324" r:id="rId24"/>
    <p:sldId id="325" r:id="rId25"/>
    <p:sldId id="326" r:id="rId26"/>
    <p:sldId id="327" r:id="rId27"/>
    <p:sldId id="307" r:id="rId28"/>
    <p:sldId id="317" r:id="rId29"/>
    <p:sldId id="294" r:id="rId30"/>
    <p:sldId id="296" r:id="rId31"/>
    <p:sldId id="320" r:id="rId32"/>
    <p:sldId id="313" r:id="rId33"/>
    <p:sldId id="314" r:id="rId34"/>
    <p:sldId id="261" r:id="rId35"/>
  </p:sldIdLst>
  <p:sldSz cx="9144000" cy="6858000" type="screen4x3"/>
  <p:notesSz cx="6794500" cy="99314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conet, Marc (FIPS)" initials="M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6600"/>
    <a:srgbClr val="009AD0"/>
    <a:srgbClr val="D60093"/>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2980" autoAdjust="0"/>
  </p:normalViewPr>
  <p:slideViewPr>
    <p:cSldViewPr>
      <p:cViewPr varScale="1">
        <p:scale>
          <a:sx n="65" d="100"/>
          <a:sy n="65" d="100"/>
        </p:scale>
        <p:origin x="139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9190A-5573-4A3C-820A-C7AED066635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fr-FR"/>
        </a:p>
      </dgm:t>
    </dgm:pt>
    <dgm:pt modelId="{97C0B3D3-F09D-4E3F-824F-1C93CB0C0082}">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en-GB" sz="1800" b="1" dirty="0" smtClean="0">
              <a:latin typeface="Cambria" panose="02040503050406030204" pitchFamily="18" charset="0"/>
            </a:rPr>
            <a:t>Scene setting and task group objectives</a:t>
          </a:r>
          <a:endParaRPr lang="fr-FR" sz="1800" b="1" dirty="0">
            <a:latin typeface="Cambria" pitchFamily="18" charset="0"/>
          </a:endParaRPr>
        </a:p>
      </dgm:t>
    </dgm:pt>
    <dgm:pt modelId="{2EAFA204-AD69-495D-BFAE-E3A1CD07385B}" type="parTrans" cxnId="{734C7972-21C5-4522-B12E-693ECE2E178C}">
      <dgm:prSet/>
      <dgm:spPr/>
      <dgm:t>
        <a:bodyPr/>
        <a:lstStyle/>
        <a:p>
          <a:endParaRPr lang="fr-FR" sz="2000" b="1">
            <a:latin typeface="Cambria" pitchFamily="18" charset="0"/>
          </a:endParaRPr>
        </a:p>
      </dgm:t>
    </dgm:pt>
    <dgm:pt modelId="{5A844239-A196-499B-919B-33B062799AAB}" type="sibTrans" cxnId="{734C7972-21C5-4522-B12E-693ECE2E178C}">
      <dgm:prSet/>
      <dgm:spPr/>
      <dgm:t>
        <a:bodyPr/>
        <a:lstStyle/>
        <a:p>
          <a:endParaRPr lang="fr-FR" sz="2000" b="1">
            <a:latin typeface="Cambria" pitchFamily="18" charset="0"/>
          </a:endParaRPr>
        </a:p>
      </dgm:t>
    </dgm:pt>
    <dgm:pt modelId="{D569CB6F-9CB2-4997-93DD-29B84B0A9B0C}">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1800" b="1" dirty="0" err="1" smtClean="0">
              <a:latin typeface="Cambria" panose="02040503050406030204" pitchFamily="18" charset="0"/>
            </a:rPr>
            <a:t>Terminology</a:t>
          </a:r>
          <a:r>
            <a:rPr lang="fr-FR" sz="1800" b="1" dirty="0" smtClean="0">
              <a:latin typeface="Cambria" panose="02040503050406030204" pitchFamily="18" charset="0"/>
            </a:rPr>
            <a:t> and </a:t>
          </a:r>
          <a:r>
            <a:rPr lang="fr-FR" sz="1800" b="1" dirty="0" err="1" smtClean="0">
              <a:latin typeface="Cambria" panose="02040503050406030204" pitchFamily="18" charset="0"/>
            </a:rPr>
            <a:t>conceptual</a:t>
          </a:r>
          <a:r>
            <a:rPr lang="fr-FR" sz="1800" b="1" dirty="0" smtClean="0">
              <a:latin typeface="Cambria" panose="02040503050406030204" pitchFamily="18" charset="0"/>
            </a:rPr>
            <a:t> global DSD</a:t>
          </a:r>
          <a:endParaRPr lang="fr-FR" sz="1800" b="1" dirty="0">
            <a:latin typeface="Cambria" panose="02040503050406030204" pitchFamily="18" charset="0"/>
          </a:endParaRPr>
        </a:p>
      </dgm:t>
    </dgm:pt>
    <dgm:pt modelId="{9434FE19-9057-4846-A2A7-35990DC2969B}" type="parTrans" cxnId="{8908EF56-21D2-4D9E-822D-4740F5DE133E}">
      <dgm:prSet/>
      <dgm:spPr/>
      <dgm:t>
        <a:bodyPr/>
        <a:lstStyle/>
        <a:p>
          <a:endParaRPr lang="fr-FR" sz="2000" b="1">
            <a:latin typeface="Cambria" pitchFamily="18" charset="0"/>
          </a:endParaRPr>
        </a:p>
      </dgm:t>
    </dgm:pt>
    <dgm:pt modelId="{B3AE7B9E-802F-4DEE-B519-720A67AE81BA}" type="sibTrans" cxnId="{8908EF56-21D2-4D9E-822D-4740F5DE133E}">
      <dgm:prSet/>
      <dgm:spPr/>
      <dgm:t>
        <a:bodyPr/>
        <a:lstStyle/>
        <a:p>
          <a:endParaRPr lang="fr-FR" sz="2000" b="1">
            <a:latin typeface="Cambria" pitchFamily="18" charset="0"/>
          </a:endParaRPr>
        </a:p>
      </dgm:t>
    </dgm:pt>
    <dgm:pt modelId="{BC62AFA3-5AA5-4E70-839D-53B6FD21C9BB}">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en-GB" sz="1400" b="1" dirty="0" smtClean="0">
              <a:latin typeface="Cambria" panose="02040503050406030204" pitchFamily="18" charset="0"/>
            </a:rPr>
            <a:t>Concepts and definition </a:t>
          </a:r>
          <a:endParaRPr lang="fr-FR" sz="1400" b="1" dirty="0">
            <a:latin typeface="Cambria" panose="02040503050406030204" pitchFamily="18" charset="0"/>
          </a:endParaRPr>
        </a:p>
      </dgm:t>
    </dgm:pt>
    <dgm:pt modelId="{128BD453-CCFD-4B91-A7AE-E727B6119925}" type="parTrans" cxnId="{AAE6BCCD-D848-4E23-823E-BD268488E546}">
      <dgm:prSet/>
      <dgm:spPr/>
      <dgm:t>
        <a:bodyPr/>
        <a:lstStyle/>
        <a:p>
          <a:endParaRPr lang="fr-FR" sz="2000" b="1"/>
        </a:p>
      </dgm:t>
    </dgm:pt>
    <dgm:pt modelId="{E34EB7EF-E9E8-4DF1-91B6-187E829055D3}" type="sibTrans" cxnId="{AAE6BCCD-D848-4E23-823E-BD268488E546}">
      <dgm:prSet/>
      <dgm:spPr/>
      <dgm:t>
        <a:bodyPr/>
        <a:lstStyle/>
        <a:p>
          <a:endParaRPr lang="fr-FR" sz="2000" b="1"/>
        </a:p>
      </dgm:t>
    </dgm:pt>
    <dgm:pt modelId="{05C47CB3-27A0-4F57-BBA1-3E778758421E}">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1400" b="1" dirty="0" smtClean="0">
              <a:latin typeface="Cambria" pitchFamily="18" charset="0"/>
            </a:rPr>
            <a:t>Classifications</a:t>
          </a:r>
          <a:endParaRPr lang="fr-FR" sz="1400" b="1" dirty="0">
            <a:latin typeface="Cambria" pitchFamily="18" charset="0"/>
          </a:endParaRPr>
        </a:p>
      </dgm:t>
    </dgm:pt>
    <dgm:pt modelId="{D6F407A6-C999-4C1B-BEB1-948180AD6138}" type="parTrans" cxnId="{83DDC0ED-41A4-4876-B363-1A515541691D}">
      <dgm:prSet/>
      <dgm:spPr/>
      <dgm:t>
        <a:bodyPr/>
        <a:lstStyle/>
        <a:p>
          <a:endParaRPr lang="fr-FR" sz="2000" b="1"/>
        </a:p>
      </dgm:t>
    </dgm:pt>
    <dgm:pt modelId="{1F1E5887-8AA4-45C2-9DB9-05C794FF9A80}" type="sibTrans" cxnId="{83DDC0ED-41A4-4876-B363-1A515541691D}">
      <dgm:prSet/>
      <dgm:spPr/>
      <dgm:t>
        <a:bodyPr/>
        <a:lstStyle/>
        <a:p>
          <a:endParaRPr lang="fr-FR" sz="2000" b="1"/>
        </a:p>
      </dgm:t>
    </dgm:pt>
    <dgm:pt modelId="{07ADAA67-ADFB-4451-B0FB-DAF3149CDB1B}">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1800" b="1" dirty="0" smtClean="0">
              <a:latin typeface="Cambria" panose="02040503050406030204" pitchFamily="18" charset="0"/>
            </a:rPr>
            <a:t>Conclusions for </a:t>
          </a:r>
          <a:r>
            <a:rPr lang="fr-FR" sz="1800" b="1" dirty="0" err="1" smtClean="0">
              <a:latin typeface="Cambria" panose="02040503050406030204" pitchFamily="18" charset="0"/>
            </a:rPr>
            <a:t>approval</a:t>
          </a:r>
          <a:endParaRPr lang="fr-FR" sz="1800" b="1" dirty="0">
            <a:latin typeface="Cambria" panose="02040503050406030204" pitchFamily="18" charset="0"/>
          </a:endParaRPr>
        </a:p>
      </dgm:t>
    </dgm:pt>
    <dgm:pt modelId="{2845315A-B338-425A-A8EF-07D6844171C2}" type="parTrans" cxnId="{AE77755E-6198-4830-8F8B-54A7E48B2FF4}">
      <dgm:prSet/>
      <dgm:spPr/>
      <dgm:t>
        <a:bodyPr/>
        <a:lstStyle/>
        <a:p>
          <a:endParaRPr lang="fr-FR" sz="2000"/>
        </a:p>
      </dgm:t>
    </dgm:pt>
    <dgm:pt modelId="{5C01452D-E43E-408E-ACEC-02562C21E27C}" type="sibTrans" cxnId="{AE77755E-6198-4830-8F8B-54A7E48B2FF4}">
      <dgm:prSet/>
      <dgm:spPr/>
      <dgm:t>
        <a:bodyPr/>
        <a:lstStyle/>
        <a:p>
          <a:endParaRPr lang="fr-FR" sz="2000"/>
        </a:p>
      </dgm:t>
    </dgm:pt>
    <dgm:pt modelId="{3060E70C-A5BB-4F86-83CC-9DB25ECCC943}">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1800" b="1" dirty="0" smtClean="0">
              <a:latin typeface="Cambria" panose="02040503050406030204" pitchFamily="18" charset="0"/>
            </a:rPr>
            <a:t>Feedback and </a:t>
          </a:r>
          <a:r>
            <a:rPr lang="fr-FR" sz="1800" b="1" dirty="0" err="1" smtClean="0">
              <a:latin typeface="Cambria" panose="02040503050406030204" pitchFamily="18" charset="0"/>
            </a:rPr>
            <a:t>progress</a:t>
          </a:r>
          <a:r>
            <a:rPr lang="fr-FR" sz="1800" b="1" dirty="0" smtClean="0">
              <a:latin typeface="Cambria" panose="02040503050406030204" pitchFamily="18" charset="0"/>
            </a:rPr>
            <a:t>  </a:t>
          </a:r>
          <a:endParaRPr lang="fr-FR" sz="1800" b="1" dirty="0">
            <a:latin typeface="Cambria" panose="02040503050406030204" pitchFamily="18" charset="0"/>
          </a:endParaRPr>
        </a:p>
      </dgm:t>
    </dgm:pt>
    <dgm:pt modelId="{77C95265-D82D-45B5-9A2F-B3B647B1B09A}" type="parTrans" cxnId="{D1127957-21D2-46A5-9AA7-10E80782C0F8}">
      <dgm:prSet/>
      <dgm:spPr/>
      <dgm:t>
        <a:bodyPr/>
        <a:lstStyle/>
        <a:p>
          <a:endParaRPr lang="en-GB" sz="2000"/>
        </a:p>
      </dgm:t>
    </dgm:pt>
    <dgm:pt modelId="{9E4FD455-6648-4CF4-A26E-21F2A44C7578}" type="sibTrans" cxnId="{D1127957-21D2-46A5-9AA7-10E80782C0F8}">
      <dgm:prSet/>
      <dgm:spPr/>
      <dgm:t>
        <a:bodyPr/>
        <a:lstStyle/>
        <a:p>
          <a:endParaRPr lang="en-GB" sz="2000"/>
        </a:p>
      </dgm:t>
    </dgm:pt>
    <dgm:pt modelId="{C1FFC365-B43E-4AED-A291-BB6E0EA25C0D}">
      <dgm:prSet phldrT="[Texte]" custT="1">
        <dgm:style>
          <a:lnRef idx="1">
            <a:schemeClr val="accent3"/>
          </a:lnRef>
          <a:fillRef idx="2">
            <a:schemeClr val="accent3"/>
          </a:fillRef>
          <a:effectRef idx="1">
            <a:schemeClr val="accent3"/>
          </a:effectRef>
          <a:fontRef idx="minor">
            <a:schemeClr val="dk1"/>
          </a:fontRef>
        </dgm:style>
      </dgm:prSet>
      <dgm:spPr/>
      <dgm:t>
        <a:bodyPr/>
        <a:lstStyle/>
        <a:p>
          <a:pPr marL="0" indent="0"/>
          <a:r>
            <a:rPr lang="en-GB" sz="1400" b="1" dirty="0" smtClean="0">
              <a:latin typeface="Cambria" panose="02040503050406030204" pitchFamily="18" charset="0"/>
            </a:rPr>
            <a:t>Scope and structure</a:t>
          </a:r>
          <a:endParaRPr lang="fr-FR" sz="1400" b="1" dirty="0">
            <a:latin typeface="Cambria" panose="02040503050406030204" pitchFamily="18" charset="0"/>
          </a:endParaRPr>
        </a:p>
      </dgm:t>
    </dgm:pt>
    <dgm:pt modelId="{EFD1CB0A-AD12-4A0A-B313-984E0F33387C}" type="parTrans" cxnId="{3EBAD18D-C70E-4BB1-BFB2-6FEE2FA0C6BE}">
      <dgm:prSet/>
      <dgm:spPr/>
      <dgm:t>
        <a:bodyPr/>
        <a:lstStyle/>
        <a:p>
          <a:endParaRPr lang="en-GB" sz="2000"/>
        </a:p>
      </dgm:t>
    </dgm:pt>
    <dgm:pt modelId="{FAA869C7-F599-4850-B1ED-12BEA5D60AC8}" type="sibTrans" cxnId="{3EBAD18D-C70E-4BB1-BFB2-6FEE2FA0C6BE}">
      <dgm:prSet/>
      <dgm:spPr/>
      <dgm:t>
        <a:bodyPr/>
        <a:lstStyle/>
        <a:p>
          <a:endParaRPr lang="en-GB" sz="2000"/>
        </a:p>
      </dgm:t>
    </dgm:pt>
    <dgm:pt modelId="{E499DB96-A973-423D-B868-0FC77478D758}">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1800" b="1" dirty="0" smtClean="0">
              <a:latin typeface="Cambria" panose="02040503050406030204" pitchFamily="18" charset="0"/>
            </a:rPr>
            <a:t>Points of discussion</a:t>
          </a:r>
          <a:endParaRPr lang="fr-FR" sz="1800" b="1" dirty="0">
            <a:latin typeface="Cambria" panose="02040503050406030204" pitchFamily="18" charset="0"/>
          </a:endParaRPr>
        </a:p>
      </dgm:t>
    </dgm:pt>
    <dgm:pt modelId="{8F1BC112-8721-42A7-B9D3-40D07976622F}" type="parTrans" cxnId="{BA2B62EC-F184-4E59-8DEE-C3EDFD3A319B}">
      <dgm:prSet/>
      <dgm:spPr/>
      <dgm:t>
        <a:bodyPr/>
        <a:lstStyle/>
        <a:p>
          <a:endParaRPr lang="en-US"/>
        </a:p>
      </dgm:t>
    </dgm:pt>
    <dgm:pt modelId="{BEE98C33-D64D-4FA8-B978-2E58EF9B2D65}" type="sibTrans" cxnId="{BA2B62EC-F184-4E59-8DEE-C3EDFD3A319B}">
      <dgm:prSet/>
      <dgm:spPr/>
      <dgm:t>
        <a:bodyPr/>
        <a:lstStyle/>
        <a:p>
          <a:endParaRPr lang="en-US"/>
        </a:p>
      </dgm:t>
    </dgm:pt>
    <dgm:pt modelId="{FB75A36C-9863-4039-9216-9B333D44974C}" type="pres">
      <dgm:prSet presAssocID="{AB99190A-5573-4A3C-820A-C7AED0666353}" presName="linear" presStyleCnt="0">
        <dgm:presLayoutVars>
          <dgm:dir/>
          <dgm:animLvl val="lvl"/>
          <dgm:resizeHandles val="exact"/>
        </dgm:presLayoutVars>
      </dgm:prSet>
      <dgm:spPr/>
      <dgm:t>
        <a:bodyPr/>
        <a:lstStyle/>
        <a:p>
          <a:endParaRPr lang="en-GB"/>
        </a:p>
      </dgm:t>
    </dgm:pt>
    <dgm:pt modelId="{40EC74DB-CFD9-4E4E-9131-2C24B444EB79}" type="pres">
      <dgm:prSet presAssocID="{97C0B3D3-F09D-4E3F-824F-1C93CB0C0082}" presName="parentLin" presStyleCnt="0"/>
      <dgm:spPr/>
    </dgm:pt>
    <dgm:pt modelId="{F3C14735-E298-4B50-B473-6DB1D064B9E7}" type="pres">
      <dgm:prSet presAssocID="{97C0B3D3-F09D-4E3F-824F-1C93CB0C0082}" presName="parentLeftMargin" presStyleLbl="node1" presStyleIdx="0" presStyleCnt="8"/>
      <dgm:spPr/>
      <dgm:t>
        <a:bodyPr/>
        <a:lstStyle/>
        <a:p>
          <a:endParaRPr lang="en-GB"/>
        </a:p>
      </dgm:t>
    </dgm:pt>
    <dgm:pt modelId="{CAAA7AC4-748E-4765-93BF-D42D11F38212}" type="pres">
      <dgm:prSet presAssocID="{97C0B3D3-F09D-4E3F-824F-1C93CB0C0082}" presName="parentText" presStyleLbl="node1" presStyleIdx="0" presStyleCnt="8">
        <dgm:presLayoutVars>
          <dgm:chMax val="0"/>
          <dgm:bulletEnabled val="1"/>
        </dgm:presLayoutVars>
      </dgm:prSet>
      <dgm:spPr/>
      <dgm:t>
        <a:bodyPr/>
        <a:lstStyle/>
        <a:p>
          <a:endParaRPr lang="fr-FR"/>
        </a:p>
      </dgm:t>
    </dgm:pt>
    <dgm:pt modelId="{FF170223-2D71-4A6A-A895-0CC7A5348D83}" type="pres">
      <dgm:prSet presAssocID="{97C0B3D3-F09D-4E3F-824F-1C93CB0C0082}" presName="negativeSpace" presStyleCnt="0"/>
      <dgm:spPr/>
    </dgm:pt>
    <dgm:pt modelId="{0D452FB6-D3AB-495B-AA05-6BB3746D3F2A}" type="pres">
      <dgm:prSet presAssocID="{97C0B3D3-F09D-4E3F-824F-1C93CB0C0082}" presName="childText" presStyleLbl="conFgAcc1" presStyleIdx="0" presStyleCnt="8">
        <dgm:presLayoutVars>
          <dgm:bulletEnabled val="1"/>
        </dgm:presLayoutVars>
      </dgm:prSet>
      <dgm:spPr>
        <a:ln>
          <a:solidFill>
            <a:srgbClr val="0070C0"/>
          </a:solidFill>
        </a:ln>
      </dgm:spPr>
    </dgm:pt>
    <dgm:pt modelId="{A4D1FA37-35E3-4E9B-B10E-B7C50DC0EA81}" type="pres">
      <dgm:prSet presAssocID="{5A844239-A196-499B-919B-33B062799AAB}" presName="spaceBetweenRectangles" presStyleCnt="0"/>
      <dgm:spPr/>
    </dgm:pt>
    <dgm:pt modelId="{6CE8147F-139B-4190-95C2-4D9DABB6E295}" type="pres">
      <dgm:prSet presAssocID="{D569CB6F-9CB2-4997-93DD-29B84B0A9B0C}" presName="parentLin" presStyleCnt="0"/>
      <dgm:spPr/>
    </dgm:pt>
    <dgm:pt modelId="{A934E1CA-A928-41E8-8303-370F8E986FC0}" type="pres">
      <dgm:prSet presAssocID="{D569CB6F-9CB2-4997-93DD-29B84B0A9B0C}" presName="parentLeftMargin" presStyleLbl="node1" presStyleIdx="0" presStyleCnt="8"/>
      <dgm:spPr/>
      <dgm:t>
        <a:bodyPr/>
        <a:lstStyle/>
        <a:p>
          <a:endParaRPr lang="en-GB"/>
        </a:p>
      </dgm:t>
    </dgm:pt>
    <dgm:pt modelId="{F72C2451-4EE0-4BE3-B8CB-8548D2E2A541}" type="pres">
      <dgm:prSet presAssocID="{D569CB6F-9CB2-4997-93DD-29B84B0A9B0C}" presName="parentText" presStyleLbl="node1" presStyleIdx="1" presStyleCnt="8">
        <dgm:presLayoutVars>
          <dgm:chMax val="0"/>
          <dgm:bulletEnabled val="1"/>
        </dgm:presLayoutVars>
      </dgm:prSet>
      <dgm:spPr/>
      <dgm:t>
        <a:bodyPr/>
        <a:lstStyle/>
        <a:p>
          <a:endParaRPr lang="fr-FR"/>
        </a:p>
      </dgm:t>
    </dgm:pt>
    <dgm:pt modelId="{EA3AE098-5451-40D5-8533-9A7B8E4F8EC4}" type="pres">
      <dgm:prSet presAssocID="{D569CB6F-9CB2-4997-93DD-29B84B0A9B0C}" presName="negativeSpace" presStyleCnt="0"/>
      <dgm:spPr/>
    </dgm:pt>
    <dgm:pt modelId="{3EE1CAE8-7793-4F0B-877E-B7B5361228AD}" type="pres">
      <dgm:prSet presAssocID="{D569CB6F-9CB2-4997-93DD-29B84B0A9B0C}" presName="childText" presStyleLbl="conFgAcc1" presStyleIdx="1" presStyleCnt="8">
        <dgm:presLayoutVars>
          <dgm:bulletEnabled val="1"/>
        </dgm:presLayoutVars>
      </dgm:prSet>
      <dgm:spPr>
        <a:ln>
          <a:solidFill>
            <a:srgbClr val="0070C0"/>
          </a:solidFill>
        </a:ln>
      </dgm:spPr>
      <dgm:t>
        <a:bodyPr/>
        <a:lstStyle/>
        <a:p>
          <a:endParaRPr lang="en-GB"/>
        </a:p>
      </dgm:t>
    </dgm:pt>
    <dgm:pt modelId="{D5C31D41-FDC3-4E8B-ACF1-45989A153E4D}" type="pres">
      <dgm:prSet presAssocID="{B3AE7B9E-802F-4DEE-B519-720A67AE81BA}" presName="spaceBetweenRectangles" presStyleCnt="0"/>
      <dgm:spPr/>
    </dgm:pt>
    <dgm:pt modelId="{73D8BAEA-B90D-4A92-8471-833A47F86C64}" type="pres">
      <dgm:prSet presAssocID="{3060E70C-A5BB-4F86-83CC-9DB25ECCC943}" presName="parentLin" presStyleCnt="0"/>
      <dgm:spPr/>
    </dgm:pt>
    <dgm:pt modelId="{7E89A8E8-F6ED-4F13-8090-742067B55CE4}" type="pres">
      <dgm:prSet presAssocID="{3060E70C-A5BB-4F86-83CC-9DB25ECCC943}" presName="parentLeftMargin" presStyleLbl="node1" presStyleIdx="1" presStyleCnt="8"/>
      <dgm:spPr/>
      <dgm:t>
        <a:bodyPr/>
        <a:lstStyle/>
        <a:p>
          <a:endParaRPr lang="en-GB"/>
        </a:p>
      </dgm:t>
    </dgm:pt>
    <dgm:pt modelId="{098A9D8A-313D-4E50-A685-282345EB3244}" type="pres">
      <dgm:prSet presAssocID="{3060E70C-A5BB-4F86-83CC-9DB25ECCC943}" presName="parentText" presStyleLbl="node1" presStyleIdx="2" presStyleCnt="8">
        <dgm:presLayoutVars>
          <dgm:chMax val="0"/>
          <dgm:bulletEnabled val="1"/>
        </dgm:presLayoutVars>
      </dgm:prSet>
      <dgm:spPr/>
      <dgm:t>
        <a:bodyPr/>
        <a:lstStyle/>
        <a:p>
          <a:endParaRPr lang="en-GB"/>
        </a:p>
      </dgm:t>
    </dgm:pt>
    <dgm:pt modelId="{4BFE5817-57CE-4719-AC8D-3BA2CA5C85B3}" type="pres">
      <dgm:prSet presAssocID="{3060E70C-A5BB-4F86-83CC-9DB25ECCC943}" presName="negativeSpace" presStyleCnt="0"/>
      <dgm:spPr/>
    </dgm:pt>
    <dgm:pt modelId="{8A5AA0AC-9860-43AC-A646-390A5EC60D83}" type="pres">
      <dgm:prSet presAssocID="{3060E70C-A5BB-4F86-83CC-9DB25ECCC943}" presName="childText" presStyleLbl="conFgAcc1" presStyleIdx="2" presStyleCnt="8">
        <dgm:presLayoutVars>
          <dgm:bulletEnabled val="1"/>
        </dgm:presLayoutVars>
      </dgm:prSet>
      <dgm:spPr>
        <a:ln>
          <a:solidFill>
            <a:srgbClr val="0070C0"/>
          </a:solidFill>
        </a:ln>
      </dgm:spPr>
      <dgm:t>
        <a:bodyPr/>
        <a:lstStyle/>
        <a:p>
          <a:endParaRPr lang="en-GB"/>
        </a:p>
      </dgm:t>
    </dgm:pt>
    <dgm:pt modelId="{686D4DA8-3A10-463F-B8BD-F41D98DFAAFD}" type="pres">
      <dgm:prSet presAssocID="{9E4FD455-6648-4CF4-A26E-21F2A44C7578}" presName="spaceBetweenRectangles" presStyleCnt="0"/>
      <dgm:spPr/>
    </dgm:pt>
    <dgm:pt modelId="{90DDC81A-4197-49F9-A22D-B33ACCEE942B}" type="pres">
      <dgm:prSet presAssocID="{E499DB96-A973-423D-B868-0FC77478D758}" presName="parentLin" presStyleCnt="0"/>
      <dgm:spPr/>
    </dgm:pt>
    <dgm:pt modelId="{DD5AEDAC-78E9-4464-822D-E16E8D41CF9A}" type="pres">
      <dgm:prSet presAssocID="{E499DB96-A973-423D-B868-0FC77478D758}" presName="parentLeftMargin" presStyleLbl="node1" presStyleIdx="2" presStyleCnt="8"/>
      <dgm:spPr/>
      <dgm:t>
        <a:bodyPr/>
        <a:lstStyle/>
        <a:p>
          <a:endParaRPr lang="en-US"/>
        </a:p>
      </dgm:t>
    </dgm:pt>
    <dgm:pt modelId="{24BA9A35-6F80-4E17-8848-7E9B6F374F2F}" type="pres">
      <dgm:prSet presAssocID="{E499DB96-A973-423D-B868-0FC77478D758}" presName="parentText" presStyleLbl="node1" presStyleIdx="3" presStyleCnt="8">
        <dgm:presLayoutVars>
          <dgm:chMax val="0"/>
          <dgm:bulletEnabled val="1"/>
        </dgm:presLayoutVars>
      </dgm:prSet>
      <dgm:spPr/>
      <dgm:t>
        <a:bodyPr/>
        <a:lstStyle/>
        <a:p>
          <a:endParaRPr lang="en-US"/>
        </a:p>
      </dgm:t>
    </dgm:pt>
    <dgm:pt modelId="{663CB0DB-EAE3-425E-AE57-FDCAACEAB568}" type="pres">
      <dgm:prSet presAssocID="{E499DB96-A973-423D-B868-0FC77478D758}" presName="negativeSpace" presStyleCnt="0"/>
      <dgm:spPr/>
    </dgm:pt>
    <dgm:pt modelId="{0E0BEEA2-43FC-4AD2-8533-8D7996910ACA}" type="pres">
      <dgm:prSet presAssocID="{E499DB96-A973-423D-B868-0FC77478D758}" presName="childText" presStyleLbl="conFgAcc1" presStyleIdx="3" presStyleCnt="8">
        <dgm:presLayoutVars>
          <dgm:bulletEnabled val="1"/>
        </dgm:presLayoutVars>
      </dgm:prSet>
      <dgm:spPr/>
    </dgm:pt>
    <dgm:pt modelId="{C3E336A3-945F-4835-AFDF-1D5F6D0F0753}" type="pres">
      <dgm:prSet presAssocID="{BEE98C33-D64D-4FA8-B978-2E58EF9B2D65}" presName="spaceBetweenRectangles" presStyleCnt="0"/>
      <dgm:spPr/>
    </dgm:pt>
    <dgm:pt modelId="{A806CC7F-DF8C-430F-B3BC-7D20E8810733}" type="pres">
      <dgm:prSet presAssocID="{C1FFC365-B43E-4AED-A291-BB6E0EA25C0D}" presName="parentLin" presStyleCnt="0"/>
      <dgm:spPr/>
    </dgm:pt>
    <dgm:pt modelId="{9FD7D5CE-D7BF-4285-9C0B-7813A06932FA}" type="pres">
      <dgm:prSet presAssocID="{C1FFC365-B43E-4AED-A291-BB6E0EA25C0D}" presName="parentLeftMargin" presStyleLbl="node1" presStyleIdx="3" presStyleCnt="8"/>
      <dgm:spPr/>
      <dgm:t>
        <a:bodyPr/>
        <a:lstStyle/>
        <a:p>
          <a:endParaRPr lang="en-GB"/>
        </a:p>
      </dgm:t>
    </dgm:pt>
    <dgm:pt modelId="{9E484436-F913-4E1E-B832-7806471C91EF}" type="pres">
      <dgm:prSet presAssocID="{C1FFC365-B43E-4AED-A291-BB6E0EA25C0D}" presName="parentText" presStyleLbl="node1" presStyleIdx="4" presStyleCnt="8" custScaleX="79858" custLinFactX="971" custLinFactNeighborX="100000">
        <dgm:presLayoutVars>
          <dgm:chMax val="0"/>
          <dgm:bulletEnabled val="1"/>
        </dgm:presLayoutVars>
      </dgm:prSet>
      <dgm:spPr/>
      <dgm:t>
        <a:bodyPr/>
        <a:lstStyle/>
        <a:p>
          <a:endParaRPr lang="en-GB"/>
        </a:p>
      </dgm:t>
    </dgm:pt>
    <dgm:pt modelId="{6D0BFA25-99A6-4736-8371-883795352E4E}" type="pres">
      <dgm:prSet presAssocID="{C1FFC365-B43E-4AED-A291-BB6E0EA25C0D}" presName="negativeSpace" presStyleCnt="0"/>
      <dgm:spPr/>
    </dgm:pt>
    <dgm:pt modelId="{45C0D53F-F660-435D-9288-3BAE057F6B9A}" type="pres">
      <dgm:prSet presAssocID="{C1FFC365-B43E-4AED-A291-BB6E0EA25C0D}" presName="childText" presStyleLbl="conFgAcc1" presStyleIdx="4" presStyleCnt="8">
        <dgm:presLayoutVars>
          <dgm:bulletEnabled val="1"/>
        </dgm:presLayoutVars>
      </dgm:prSet>
      <dgm:spPr>
        <a:ln>
          <a:solidFill>
            <a:srgbClr val="0070C0"/>
          </a:solidFill>
        </a:ln>
      </dgm:spPr>
      <dgm:t>
        <a:bodyPr/>
        <a:lstStyle/>
        <a:p>
          <a:endParaRPr lang="en-GB"/>
        </a:p>
      </dgm:t>
    </dgm:pt>
    <dgm:pt modelId="{4896B091-9C18-4711-9984-411A228FEFA7}" type="pres">
      <dgm:prSet presAssocID="{FAA869C7-F599-4850-B1ED-12BEA5D60AC8}" presName="spaceBetweenRectangles" presStyleCnt="0"/>
      <dgm:spPr/>
    </dgm:pt>
    <dgm:pt modelId="{760B470F-F746-46DC-9B4F-88241306EDD9}" type="pres">
      <dgm:prSet presAssocID="{BC62AFA3-5AA5-4E70-839D-53B6FD21C9BB}" presName="parentLin" presStyleCnt="0"/>
      <dgm:spPr/>
    </dgm:pt>
    <dgm:pt modelId="{449876E9-4497-4706-88C0-5F54FFA0EC18}" type="pres">
      <dgm:prSet presAssocID="{BC62AFA3-5AA5-4E70-839D-53B6FD21C9BB}" presName="parentLeftMargin" presStyleLbl="node1" presStyleIdx="4" presStyleCnt="8"/>
      <dgm:spPr/>
      <dgm:t>
        <a:bodyPr/>
        <a:lstStyle/>
        <a:p>
          <a:endParaRPr lang="en-GB"/>
        </a:p>
      </dgm:t>
    </dgm:pt>
    <dgm:pt modelId="{66E83B16-77BD-443D-B166-6BB0F6666068}" type="pres">
      <dgm:prSet presAssocID="{BC62AFA3-5AA5-4E70-839D-53B6FD21C9BB}" presName="parentText" presStyleLbl="node1" presStyleIdx="5" presStyleCnt="8" custScaleX="80892" custLinFactX="832" custLinFactNeighborX="100000">
        <dgm:presLayoutVars>
          <dgm:chMax val="0"/>
          <dgm:bulletEnabled val="1"/>
        </dgm:presLayoutVars>
      </dgm:prSet>
      <dgm:spPr/>
      <dgm:t>
        <a:bodyPr/>
        <a:lstStyle/>
        <a:p>
          <a:endParaRPr lang="fr-FR"/>
        </a:p>
      </dgm:t>
    </dgm:pt>
    <dgm:pt modelId="{07B7B80A-ADA1-4692-A524-4CF6DBB6F9B2}" type="pres">
      <dgm:prSet presAssocID="{BC62AFA3-5AA5-4E70-839D-53B6FD21C9BB}" presName="negativeSpace" presStyleCnt="0"/>
      <dgm:spPr/>
    </dgm:pt>
    <dgm:pt modelId="{E2A26EE8-87D5-4BA8-ACE8-0A8A7E811FD1}" type="pres">
      <dgm:prSet presAssocID="{BC62AFA3-5AA5-4E70-839D-53B6FD21C9BB}" presName="childText" presStyleLbl="conFgAcc1" presStyleIdx="5" presStyleCnt="8">
        <dgm:presLayoutVars>
          <dgm:bulletEnabled val="1"/>
        </dgm:presLayoutVars>
      </dgm:prSet>
      <dgm:spPr>
        <a:ln>
          <a:solidFill>
            <a:srgbClr val="0070C0"/>
          </a:solidFill>
        </a:ln>
      </dgm:spPr>
    </dgm:pt>
    <dgm:pt modelId="{82417401-F2E1-40EB-AE95-D63AD5DE0315}" type="pres">
      <dgm:prSet presAssocID="{E34EB7EF-E9E8-4DF1-91B6-187E829055D3}" presName="spaceBetweenRectangles" presStyleCnt="0"/>
      <dgm:spPr/>
    </dgm:pt>
    <dgm:pt modelId="{EAB6C263-757B-4761-8F24-6CDAA23B8002}" type="pres">
      <dgm:prSet presAssocID="{05C47CB3-27A0-4F57-BBA1-3E778758421E}" presName="parentLin" presStyleCnt="0"/>
      <dgm:spPr/>
    </dgm:pt>
    <dgm:pt modelId="{F99AD8B3-8C64-4202-92EA-5F65BD9D66DF}" type="pres">
      <dgm:prSet presAssocID="{05C47CB3-27A0-4F57-BBA1-3E778758421E}" presName="parentLeftMargin" presStyleLbl="node1" presStyleIdx="5" presStyleCnt="8"/>
      <dgm:spPr/>
      <dgm:t>
        <a:bodyPr/>
        <a:lstStyle/>
        <a:p>
          <a:endParaRPr lang="en-GB"/>
        </a:p>
      </dgm:t>
    </dgm:pt>
    <dgm:pt modelId="{F7356A4E-63E1-464B-9D66-6B5C0D06DBEF}" type="pres">
      <dgm:prSet presAssocID="{05C47CB3-27A0-4F57-BBA1-3E778758421E}" presName="parentText" presStyleLbl="node1" presStyleIdx="6" presStyleCnt="8" custScaleX="80305" custLinFactX="971" custLinFactNeighborX="100000" custLinFactNeighborY="-3312">
        <dgm:presLayoutVars>
          <dgm:chMax val="0"/>
          <dgm:bulletEnabled val="1"/>
        </dgm:presLayoutVars>
      </dgm:prSet>
      <dgm:spPr/>
      <dgm:t>
        <a:bodyPr/>
        <a:lstStyle/>
        <a:p>
          <a:endParaRPr lang="fr-FR"/>
        </a:p>
      </dgm:t>
    </dgm:pt>
    <dgm:pt modelId="{DFB5CC8E-BD8A-4E8A-B5B2-ACE48FE25A0A}" type="pres">
      <dgm:prSet presAssocID="{05C47CB3-27A0-4F57-BBA1-3E778758421E}" presName="negativeSpace" presStyleCnt="0"/>
      <dgm:spPr/>
    </dgm:pt>
    <dgm:pt modelId="{959AF8C5-92AB-4495-BDB8-BBB4A66FE3EA}" type="pres">
      <dgm:prSet presAssocID="{05C47CB3-27A0-4F57-BBA1-3E778758421E}" presName="childText" presStyleLbl="conFgAcc1" presStyleIdx="6" presStyleCnt="8">
        <dgm:presLayoutVars>
          <dgm:bulletEnabled val="1"/>
        </dgm:presLayoutVars>
      </dgm:prSet>
      <dgm:spPr>
        <a:ln>
          <a:solidFill>
            <a:srgbClr val="0070C0"/>
          </a:solidFill>
        </a:ln>
      </dgm:spPr>
    </dgm:pt>
    <dgm:pt modelId="{8F939E8C-CFD0-45DC-BAE4-81094026E81A}" type="pres">
      <dgm:prSet presAssocID="{1F1E5887-8AA4-45C2-9DB9-05C794FF9A80}" presName="spaceBetweenRectangles" presStyleCnt="0"/>
      <dgm:spPr/>
    </dgm:pt>
    <dgm:pt modelId="{17C84E67-9F02-45C2-B6A3-74809BF30942}" type="pres">
      <dgm:prSet presAssocID="{07ADAA67-ADFB-4451-B0FB-DAF3149CDB1B}" presName="parentLin" presStyleCnt="0"/>
      <dgm:spPr/>
    </dgm:pt>
    <dgm:pt modelId="{5196B56C-AB27-464C-871D-86A2FEB8BA87}" type="pres">
      <dgm:prSet presAssocID="{07ADAA67-ADFB-4451-B0FB-DAF3149CDB1B}" presName="parentLeftMargin" presStyleLbl="node1" presStyleIdx="6" presStyleCnt="8"/>
      <dgm:spPr/>
      <dgm:t>
        <a:bodyPr/>
        <a:lstStyle/>
        <a:p>
          <a:endParaRPr lang="en-GB"/>
        </a:p>
      </dgm:t>
    </dgm:pt>
    <dgm:pt modelId="{AF8D13B8-6D0B-4BDA-8986-A2042AAE1B45}" type="pres">
      <dgm:prSet presAssocID="{07ADAA67-ADFB-4451-B0FB-DAF3149CDB1B}" presName="parentText" presStyleLbl="node1" presStyleIdx="7" presStyleCnt="8">
        <dgm:presLayoutVars>
          <dgm:chMax val="0"/>
          <dgm:bulletEnabled val="1"/>
        </dgm:presLayoutVars>
      </dgm:prSet>
      <dgm:spPr/>
      <dgm:t>
        <a:bodyPr/>
        <a:lstStyle/>
        <a:p>
          <a:endParaRPr lang="fr-FR"/>
        </a:p>
      </dgm:t>
    </dgm:pt>
    <dgm:pt modelId="{2EE8B3D0-FB7C-4854-B429-0908C0689986}" type="pres">
      <dgm:prSet presAssocID="{07ADAA67-ADFB-4451-B0FB-DAF3149CDB1B}" presName="negativeSpace" presStyleCnt="0"/>
      <dgm:spPr/>
    </dgm:pt>
    <dgm:pt modelId="{51B9FFE3-234D-4150-B142-AAFEB069BDAC}" type="pres">
      <dgm:prSet presAssocID="{07ADAA67-ADFB-4451-B0FB-DAF3149CDB1B}" presName="childText" presStyleLbl="conFgAcc1" presStyleIdx="7" presStyleCnt="8">
        <dgm:presLayoutVars>
          <dgm:bulletEnabled val="1"/>
        </dgm:presLayoutVars>
      </dgm:prSet>
      <dgm:spPr>
        <a:ln>
          <a:solidFill>
            <a:srgbClr val="FF0000"/>
          </a:solidFill>
        </a:ln>
      </dgm:spPr>
      <dgm:t>
        <a:bodyPr/>
        <a:lstStyle/>
        <a:p>
          <a:endParaRPr lang="en-GB"/>
        </a:p>
      </dgm:t>
    </dgm:pt>
  </dgm:ptLst>
  <dgm:cxnLst>
    <dgm:cxn modelId="{D1127957-21D2-46A5-9AA7-10E80782C0F8}" srcId="{AB99190A-5573-4A3C-820A-C7AED0666353}" destId="{3060E70C-A5BB-4F86-83CC-9DB25ECCC943}" srcOrd="2" destOrd="0" parTransId="{77C95265-D82D-45B5-9A2F-B3B647B1B09A}" sibTransId="{9E4FD455-6648-4CF4-A26E-21F2A44C7578}"/>
    <dgm:cxn modelId="{07511C53-E4BE-4685-BC3B-200BB9E5CEF9}" type="presOf" srcId="{AB99190A-5573-4A3C-820A-C7AED0666353}" destId="{FB75A36C-9863-4039-9216-9B333D44974C}" srcOrd="0" destOrd="0" presId="urn:microsoft.com/office/officeart/2005/8/layout/list1"/>
    <dgm:cxn modelId="{25FA0B6E-439F-4F7B-AE02-31FE7879D087}" type="presOf" srcId="{3060E70C-A5BB-4F86-83CC-9DB25ECCC943}" destId="{098A9D8A-313D-4E50-A685-282345EB3244}" srcOrd="1" destOrd="0" presId="urn:microsoft.com/office/officeart/2005/8/layout/list1"/>
    <dgm:cxn modelId="{BA2B62EC-F184-4E59-8DEE-C3EDFD3A319B}" srcId="{AB99190A-5573-4A3C-820A-C7AED0666353}" destId="{E499DB96-A973-423D-B868-0FC77478D758}" srcOrd="3" destOrd="0" parTransId="{8F1BC112-8721-42A7-B9D3-40D07976622F}" sibTransId="{BEE98C33-D64D-4FA8-B978-2E58EF9B2D65}"/>
    <dgm:cxn modelId="{1E02F6EE-B89B-41B6-8C01-8E381FC68F56}" type="presOf" srcId="{E499DB96-A973-423D-B868-0FC77478D758}" destId="{24BA9A35-6F80-4E17-8848-7E9B6F374F2F}" srcOrd="1" destOrd="0" presId="urn:microsoft.com/office/officeart/2005/8/layout/list1"/>
    <dgm:cxn modelId="{6B3214D0-EE5A-482C-A6A8-0B26A8099110}" type="presOf" srcId="{C1FFC365-B43E-4AED-A291-BB6E0EA25C0D}" destId="{9FD7D5CE-D7BF-4285-9C0B-7813A06932FA}" srcOrd="0" destOrd="0" presId="urn:microsoft.com/office/officeart/2005/8/layout/list1"/>
    <dgm:cxn modelId="{AA0B6FF4-7ED5-41AC-B3D4-D8F6048EAE63}" type="presOf" srcId="{BC62AFA3-5AA5-4E70-839D-53B6FD21C9BB}" destId="{66E83B16-77BD-443D-B166-6BB0F6666068}" srcOrd="1" destOrd="0" presId="urn:microsoft.com/office/officeart/2005/8/layout/list1"/>
    <dgm:cxn modelId="{507A5897-7527-4F87-9AB0-3976EAB0C985}" type="presOf" srcId="{05C47CB3-27A0-4F57-BBA1-3E778758421E}" destId="{F7356A4E-63E1-464B-9D66-6B5C0D06DBEF}" srcOrd="1" destOrd="0" presId="urn:microsoft.com/office/officeart/2005/8/layout/list1"/>
    <dgm:cxn modelId="{DC445306-06D8-4E75-A90D-5AD6AD74105A}" type="presOf" srcId="{E499DB96-A973-423D-B868-0FC77478D758}" destId="{DD5AEDAC-78E9-4464-822D-E16E8D41CF9A}" srcOrd="0" destOrd="0" presId="urn:microsoft.com/office/officeart/2005/8/layout/list1"/>
    <dgm:cxn modelId="{FAD0FCFF-34B9-40DF-AB5E-7D4A030B1DAE}" type="presOf" srcId="{05C47CB3-27A0-4F57-BBA1-3E778758421E}" destId="{F99AD8B3-8C64-4202-92EA-5F65BD9D66DF}" srcOrd="0" destOrd="0" presId="urn:microsoft.com/office/officeart/2005/8/layout/list1"/>
    <dgm:cxn modelId="{AE77755E-6198-4830-8F8B-54A7E48B2FF4}" srcId="{AB99190A-5573-4A3C-820A-C7AED0666353}" destId="{07ADAA67-ADFB-4451-B0FB-DAF3149CDB1B}" srcOrd="7" destOrd="0" parTransId="{2845315A-B338-425A-A8EF-07D6844171C2}" sibTransId="{5C01452D-E43E-408E-ACEC-02562C21E27C}"/>
    <dgm:cxn modelId="{3EBAD18D-C70E-4BB1-BFB2-6FEE2FA0C6BE}" srcId="{AB99190A-5573-4A3C-820A-C7AED0666353}" destId="{C1FFC365-B43E-4AED-A291-BB6E0EA25C0D}" srcOrd="4" destOrd="0" parTransId="{EFD1CB0A-AD12-4A0A-B313-984E0F33387C}" sibTransId="{FAA869C7-F599-4850-B1ED-12BEA5D60AC8}"/>
    <dgm:cxn modelId="{CEAFBD90-AC3B-4D53-8B56-D97BC9238E5B}" type="presOf" srcId="{3060E70C-A5BB-4F86-83CC-9DB25ECCC943}" destId="{7E89A8E8-F6ED-4F13-8090-742067B55CE4}" srcOrd="0" destOrd="0" presId="urn:microsoft.com/office/officeart/2005/8/layout/list1"/>
    <dgm:cxn modelId="{2A93C520-0F23-45E5-9212-12EF0E68E367}" type="presOf" srcId="{BC62AFA3-5AA5-4E70-839D-53B6FD21C9BB}" destId="{449876E9-4497-4706-88C0-5F54FFA0EC18}" srcOrd="0" destOrd="0" presId="urn:microsoft.com/office/officeart/2005/8/layout/list1"/>
    <dgm:cxn modelId="{AAE6BCCD-D848-4E23-823E-BD268488E546}" srcId="{AB99190A-5573-4A3C-820A-C7AED0666353}" destId="{BC62AFA3-5AA5-4E70-839D-53B6FD21C9BB}" srcOrd="5" destOrd="0" parTransId="{128BD453-CCFD-4B91-A7AE-E727B6119925}" sibTransId="{E34EB7EF-E9E8-4DF1-91B6-187E829055D3}"/>
    <dgm:cxn modelId="{D205FC53-ECD4-40E7-B15E-4F88B9EA517D}" type="presOf" srcId="{C1FFC365-B43E-4AED-A291-BB6E0EA25C0D}" destId="{9E484436-F913-4E1E-B832-7806471C91EF}" srcOrd="1" destOrd="0" presId="urn:microsoft.com/office/officeart/2005/8/layout/list1"/>
    <dgm:cxn modelId="{A47E1EDE-262C-4814-89A8-EA28085793C8}" type="presOf" srcId="{07ADAA67-ADFB-4451-B0FB-DAF3149CDB1B}" destId="{AF8D13B8-6D0B-4BDA-8986-A2042AAE1B45}" srcOrd="1" destOrd="0" presId="urn:microsoft.com/office/officeart/2005/8/layout/list1"/>
    <dgm:cxn modelId="{23770E5A-4C70-4EF0-9123-25529F7F5373}" type="presOf" srcId="{97C0B3D3-F09D-4E3F-824F-1C93CB0C0082}" destId="{CAAA7AC4-748E-4765-93BF-D42D11F38212}" srcOrd="1" destOrd="0" presId="urn:microsoft.com/office/officeart/2005/8/layout/list1"/>
    <dgm:cxn modelId="{CAA6BC80-D892-4793-98E7-C5AA1C0364F3}" type="presOf" srcId="{D569CB6F-9CB2-4997-93DD-29B84B0A9B0C}" destId="{F72C2451-4EE0-4BE3-B8CB-8548D2E2A541}" srcOrd="1" destOrd="0" presId="urn:microsoft.com/office/officeart/2005/8/layout/list1"/>
    <dgm:cxn modelId="{734C7972-21C5-4522-B12E-693ECE2E178C}" srcId="{AB99190A-5573-4A3C-820A-C7AED0666353}" destId="{97C0B3D3-F09D-4E3F-824F-1C93CB0C0082}" srcOrd="0" destOrd="0" parTransId="{2EAFA204-AD69-495D-BFAE-E3A1CD07385B}" sibTransId="{5A844239-A196-499B-919B-33B062799AAB}"/>
    <dgm:cxn modelId="{B62C3841-9F75-4F37-9CB3-90F8C0C61EC1}" type="presOf" srcId="{D569CB6F-9CB2-4997-93DD-29B84B0A9B0C}" destId="{A934E1CA-A928-41E8-8303-370F8E986FC0}" srcOrd="0" destOrd="0" presId="urn:microsoft.com/office/officeart/2005/8/layout/list1"/>
    <dgm:cxn modelId="{8908EF56-21D2-4D9E-822D-4740F5DE133E}" srcId="{AB99190A-5573-4A3C-820A-C7AED0666353}" destId="{D569CB6F-9CB2-4997-93DD-29B84B0A9B0C}" srcOrd="1" destOrd="0" parTransId="{9434FE19-9057-4846-A2A7-35990DC2969B}" sibTransId="{B3AE7B9E-802F-4DEE-B519-720A67AE81BA}"/>
    <dgm:cxn modelId="{83DDC0ED-41A4-4876-B363-1A515541691D}" srcId="{AB99190A-5573-4A3C-820A-C7AED0666353}" destId="{05C47CB3-27A0-4F57-BBA1-3E778758421E}" srcOrd="6" destOrd="0" parTransId="{D6F407A6-C999-4C1B-BEB1-948180AD6138}" sibTransId="{1F1E5887-8AA4-45C2-9DB9-05C794FF9A80}"/>
    <dgm:cxn modelId="{88477174-61D1-4759-A214-C2D05171B898}" type="presOf" srcId="{07ADAA67-ADFB-4451-B0FB-DAF3149CDB1B}" destId="{5196B56C-AB27-464C-871D-86A2FEB8BA87}" srcOrd="0" destOrd="0" presId="urn:microsoft.com/office/officeart/2005/8/layout/list1"/>
    <dgm:cxn modelId="{916C9A8F-0D95-4DAA-867B-65961B63DFC7}" type="presOf" srcId="{97C0B3D3-F09D-4E3F-824F-1C93CB0C0082}" destId="{F3C14735-E298-4B50-B473-6DB1D064B9E7}" srcOrd="0" destOrd="0" presId="urn:microsoft.com/office/officeart/2005/8/layout/list1"/>
    <dgm:cxn modelId="{85BA5588-6AB6-4302-8685-8BD38D93186A}" type="presParOf" srcId="{FB75A36C-9863-4039-9216-9B333D44974C}" destId="{40EC74DB-CFD9-4E4E-9131-2C24B444EB79}" srcOrd="0" destOrd="0" presId="urn:microsoft.com/office/officeart/2005/8/layout/list1"/>
    <dgm:cxn modelId="{9A0F2B97-1236-429E-B02E-014CF1F34A8B}" type="presParOf" srcId="{40EC74DB-CFD9-4E4E-9131-2C24B444EB79}" destId="{F3C14735-E298-4B50-B473-6DB1D064B9E7}" srcOrd="0" destOrd="0" presId="urn:microsoft.com/office/officeart/2005/8/layout/list1"/>
    <dgm:cxn modelId="{DC9A0039-29A0-4FBA-9CEB-CD381D277A81}" type="presParOf" srcId="{40EC74DB-CFD9-4E4E-9131-2C24B444EB79}" destId="{CAAA7AC4-748E-4765-93BF-D42D11F38212}" srcOrd="1" destOrd="0" presId="urn:microsoft.com/office/officeart/2005/8/layout/list1"/>
    <dgm:cxn modelId="{FC12EA00-04E4-4910-9DA8-9AB073E69116}" type="presParOf" srcId="{FB75A36C-9863-4039-9216-9B333D44974C}" destId="{FF170223-2D71-4A6A-A895-0CC7A5348D83}" srcOrd="1" destOrd="0" presId="urn:microsoft.com/office/officeart/2005/8/layout/list1"/>
    <dgm:cxn modelId="{6B9EBE0E-6C36-445A-84EE-5CEFB56B5F97}" type="presParOf" srcId="{FB75A36C-9863-4039-9216-9B333D44974C}" destId="{0D452FB6-D3AB-495B-AA05-6BB3746D3F2A}" srcOrd="2" destOrd="0" presId="urn:microsoft.com/office/officeart/2005/8/layout/list1"/>
    <dgm:cxn modelId="{64982062-AFD5-48A6-B938-C8218FA4F051}" type="presParOf" srcId="{FB75A36C-9863-4039-9216-9B333D44974C}" destId="{A4D1FA37-35E3-4E9B-B10E-B7C50DC0EA81}" srcOrd="3" destOrd="0" presId="urn:microsoft.com/office/officeart/2005/8/layout/list1"/>
    <dgm:cxn modelId="{69CDC904-14A6-443C-ADC6-42E4CE306CA0}" type="presParOf" srcId="{FB75A36C-9863-4039-9216-9B333D44974C}" destId="{6CE8147F-139B-4190-95C2-4D9DABB6E295}" srcOrd="4" destOrd="0" presId="urn:microsoft.com/office/officeart/2005/8/layout/list1"/>
    <dgm:cxn modelId="{7E102CE1-E648-45C2-AAF4-010F530FD416}" type="presParOf" srcId="{6CE8147F-139B-4190-95C2-4D9DABB6E295}" destId="{A934E1CA-A928-41E8-8303-370F8E986FC0}" srcOrd="0" destOrd="0" presId="urn:microsoft.com/office/officeart/2005/8/layout/list1"/>
    <dgm:cxn modelId="{2AA45253-9F8E-4DBE-81E5-279A9DDFD738}" type="presParOf" srcId="{6CE8147F-139B-4190-95C2-4D9DABB6E295}" destId="{F72C2451-4EE0-4BE3-B8CB-8548D2E2A541}" srcOrd="1" destOrd="0" presId="urn:microsoft.com/office/officeart/2005/8/layout/list1"/>
    <dgm:cxn modelId="{1A77A8D2-DE92-4D2A-BE7C-0BC60ABBE5A5}" type="presParOf" srcId="{FB75A36C-9863-4039-9216-9B333D44974C}" destId="{EA3AE098-5451-40D5-8533-9A7B8E4F8EC4}" srcOrd="5" destOrd="0" presId="urn:microsoft.com/office/officeart/2005/8/layout/list1"/>
    <dgm:cxn modelId="{8726AA29-EE2E-4FA2-997F-3E00A4F78BBA}" type="presParOf" srcId="{FB75A36C-9863-4039-9216-9B333D44974C}" destId="{3EE1CAE8-7793-4F0B-877E-B7B5361228AD}" srcOrd="6" destOrd="0" presId="urn:microsoft.com/office/officeart/2005/8/layout/list1"/>
    <dgm:cxn modelId="{A77D39AD-C275-4419-B9E6-F078A81F4715}" type="presParOf" srcId="{FB75A36C-9863-4039-9216-9B333D44974C}" destId="{D5C31D41-FDC3-4E8B-ACF1-45989A153E4D}" srcOrd="7" destOrd="0" presId="urn:microsoft.com/office/officeart/2005/8/layout/list1"/>
    <dgm:cxn modelId="{82BA35E5-E644-411E-B95E-723B02AF2697}" type="presParOf" srcId="{FB75A36C-9863-4039-9216-9B333D44974C}" destId="{73D8BAEA-B90D-4A92-8471-833A47F86C64}" srcOrd="8" destOrd="0" presId="urn:microsoft.com/office/officeart/2005/8/layout/list1"/>
    <dgm:cxn modelId="{7B23D7BD-F228-41D1-B505-AA20E1D60B66}" type="presParOf" srcId="{73D8BAEA-B90D-4A92-8471-833A47F86C64}" destId="{7E89A8E8-F6ED-4F13-8090-742067B55CE4}" srcOrd="0" destOrd="0" presId="urn:microsoft.com/office/officeart/2005/8/layout/list1"/>
    <dgm:cxn modelId="{10AF4301-BB64-466F-97E9-DD5348B85AB3}" type="presParOf" srcId="{73D8BAEA-B90D-4A92-8471-833A47F86C64}" destId="{098A9D8A-313D-4E50-A685-282345EB3244}" srcOrd="1" destOrd="0" presId="urn:microsoft.com/office/officeart/2005/8/layout/list1"/>
    <dgm:cxn modelId="{053886DE-9DA4-4D83-A03B-1223E956080B}" type="presParOf" srcId="{FB75A36C-9863-4039-9216-9B333D44974C}" destId="{4BFE5817-57CE-4719-AC8D-3BA2CA5C85B3}" srcOrd="9" destOrd="0" presId="urn:microsoft.com/office/officeart/2005/8/layout/list1"/>
    <dgm:cxn modelId="{89A26B48-C372-4660-B74D-EA9A2B744FFE}" type="presParOf" srcId="{FB75A36C-9863-4039-9216-9B333D44974C}" destId="{8A5AA0AC-9860-43AC-A646-390A5EC60D83}" srcOrd="10" destOrd="0" presId="urn:microsoft.com/office/officeart/2005/8/layout/list1"/>
    <dgm:cxn modelId="{AC8D2ACE-38A1-4204-802A-AD783E2B1065}" type="presParOf" srcId="{FB75A36C-9863-4039-9216-9B333D44974C}" destId="{686D4DA8-3A10-463F-B8BD-F41D98DFAAFD}" srcOrd="11" destOrd="0" presId="urn:microsoft.com/office/officeart/2005/8/layout/list1"/>
    <dgm:cxn modelId="{8033C7CE-2956-45CF-982A-14A0971C14FD}" type="presParOf" srcId="{FB75A36C-9863-4039-9216-9B333D44974C}" destId="{90DDC81A-4197-49F9-A22D-B33ACCEE942B}" srcOrd="12" destOrd="0" presId="urn:microsoft.com/office/officeart/2005/8/layout/list1"/>
    <dgm:cxn modelId="{7C37EA38-2F1D-4CF7-8B81-6DFE5FE86A39}" type="presParOf" srcId="{90DDC81A-4197-49F9-A22D-B33ACCEE942B}" destId="{DD5AEDAC-78E9-4464-822D-E16E8D41CF9A}" srcOrd="0" destOrd="0" presId="urn:microsoft.com/office/officeart/2005/8/layout/list1"/>
    <dgm:cxn modelId="{1C559C7B-B77B-43D6-93CA-BCBB81B17561}" type="presParOf" srcId="{90DDC81A-4197-49F9-A22D-B33ACCEE942B}" destId="{24BA9A35-6F80-4E17-8848-7E9B6F374F2F}" srcOrd="1" destOrd="0" presId="urn:microsoft.com/office/officeart/2005/8/layout/list1"/>
    <dgm:cxn modelId="{72AD6DE4-893D-4C74-A58F-87A08ED7DCBD}" type="presParOf" srcId="{FB75A36C-9863-4039-9216-9B333D44974C}" destId="{663CB0DB-EAE3-425E-AE57-FDCAACEAB568}" srcOrd="13" destOrd="0" presId="urn:microsoft.com/office/officeart/2005/8/layout/list1"/>
    <dgm:cxn modelId="{65F40E2D-E264-43E4-9253-3135B21CAA90}" type="presParOf" srcId="{FB75A36C-9863-4039-9216-9B333D44974C}" destId="{0E0BEEA2-43FC-4AD2-8533-8D7996910ACA}" srcOrd="14" destOrd="0" presId="urn:microsoft.com/office/officeart/2005/8/layout/list1"/>
    <dgm:cxn modelId="{2745C113-3636-468B-AB55-E1E28D213362}" type="presParOf" srcId="{FB75A36C-9863-4039-9216-9B333D44974C}" destId="{C3E336A3-945F-4835-AFDF-1D5F6D0F0753}" srcOrd="15" destOrd="0" presId="urn:microsoft.com/office/officeart/2005/8/layout/list1"/>
    <dgm:cxn modelId="{22E652A5-8867-4905-B601-96F026FC32E4}" type="presParOf" srcId="{FB75A36C-9863-4039-9216-9B333D44974C}" destId="{A806CC7F-DF8C-430F-B3BC-7D20E8810733}" srcOrd="16" destOrd="0" presId="urn:microsoft.com/office/officeart/2005/8/layout/list1"/>
    <dgm:cxn modelId="{E994D8EA-D4CF-493F-AA14-BEA3029B7256}" type="presParOf" srcId="{A806CC7F-DF8C-430F-B3BC-7D20E8810733}" destId="{9FD7D5CE-D7BF-4285-9C0B-7813A06932FA}" srcOrd="0" destOrd="0" presId="urn:microsoft.com/office/officeart/2005/8/layout/list1"/>
    <dgm:cxn modelId="{2C33E45A-F77D-46F3-A34C-9182C20BFCAB}" type="presParOf" srcId="{A806CC7F-DF8C-430F-B3BC-7D20E8810733}" destId="{9E484436-F913-4E1E-B832-7806471C91EF}" srcOrd="1" destOrd="0" presId="urn:microsoft.com/office/officeart/2005/8/layout/list1"/>
    <dgm:cxn modelId="{6B06B27F-BA7B-4687-960D-264F5E798572}" type="presParOf" srcId="{FB75A36C-9863-4039-9216-9B333D44974C}" destId="{6D0BFA25-99A6-4736-8371-883795352E4E}" srcOrd="17" destOrd="0" presId="urn:microsoft.com/office/officeart/2005/8/layout/list1"/>
    <dgm:cxn modelId="{EABED485-D337-418A-A73B-6E8CBF451B4C}" type="presParOf" srcId="{FB75A36C-9863-4039-9216-9B333D44974C}" destId="{45C0D53F-F660-435D-9288-3BAE057F6B9A}" srcOrd="18" destOrd="0" presId="urn:microsoft.com/office/officeart/2005/8/layout/list1"/>
    <dgm:cxn modelId="{E0D45F8E-BC81-4051-A816-09BAEB96ED51}" type="presParOf" srcId="{FB75A36C-9863-4039-9216-9B333D44974C}" destId="{4896B091-9C18-4711-9984-411A228FEFA7}" srcOrd="19" destOrd="0" presId="urn:microsoft.com/office/officeart/2005/8/layout/list1"/>
    <dgm:cxn modelId="{B2869125-7681-4D0C-A717-2F31DCED7FD0}" type="presParOf" srcId="{FB75A36C-9863-4039-9216-9B333D44974C}" destId="{760B470F-F746-46DC-9B4F-88241306EDD9}" srcOrd="20" destOrd="0" presId="urn:microsoft.com/office/officeart/2005/8/layout/list1"/>
    <dgm:cxn modelId="{B8F8C446-6A9C-450D-9116-0FDB661CFA59}" type="presParOf" srcId="{760B470F-F746-46DC-9B4F-88241306EDD9}" destId="{449876E9-4497-4706-88C0-5F54FFA0EC18}" srcOrd="0" destOrd="0" presId="urn:microsoft.com/office/officeart/2005/8/layout/list1"/>
    <dgm:cxn modelId="{16CA896B-B3A2-4C66-8AB1-8E6B4AB150D9}" type="presParOf" srcId="{760B470F-F746-46DC-9B4F-88241306EDD9}" destId="{66E83B16-77BD-443D-B166-6BB0F6666068}" srcOrd="1" destOrd="0" presId="urn:microsoft.com/office/officeart/2005/8/layout/list1"/>
    <dgm:cxn modelId="{7E85E033-E289-4895-9930-D511781EA9D9}" type="presParOf" srcId="{FB75A36C-9863-4039-9216-9B333D44974C}" destId="{07B7B80A-ADA1-4692-A524-4CF6DBB6F9B2}" srcOrd="21" destOrd="0" presId="urn:microsoft.com/office/officeart/2005/8/layout/list1"/>
    <dgm:cxn modelId="{26317582-802B-414F-8C7B-5141443ECE95}" type="presParOf" srcId="{FB75A36C-9863-4039-9216-9B333D44974C}" destId="{E2A26EE8-87D5-4BA8-ACE8-0A8A7E811FD1}" srcOrd="22" destOrd="0" presId="urn:microsoft.com/office/officeart/2005/8/layout/list1"/>
    <dgm:cxn modelId="{B79DECFE-6270-431B-9835-D07B3E74DD44}" type="presParOf" srcId="{FB75A36C-9863-4039-9216-9B333D44974C}" destId="{82417401-F2E1-40EB-AE95-D63AD5DE0315}" srcOrd="23" destOrd="0" presId="urn:microsoft.com/office/officeart/2005/8/layout/list1"/>
    <dgm:cxn modelId="{D8F9F374-2F5C-4C6A-952E-780FACD37D23}" type="presParOf" srcId="{FB75A36C-9863-4039-9216-9B333D44974C}" destId="{EAB6C263-757B-4761-8F24-6CDAA23B8002}" srcOrd="24" destOrd="0" presId="urn:microsoft.com/office/officeart/2005/8/layout/list1"/>
    <dgm:cxn modelId="{EC4C576D-D9F4-4107-BBB6-EE31DC663FF6}" type="presParOf" srcId="{EAB6C263-757B-4761-8F24-6CDAA23B8002}" destId="{F99AD8B3-8C64-4202-92EA-5F65BD9D66DF}" srcOrd="0" destOrd="0" presId="urn:microsoft.com/office/officeart/2005/8/layout/list1"/>
    <dgm:cxn modelId="{87267727-39BE-4B11-89DD-B93B262780D8}" type="presParOf" srcId="{EAB6C263-757B-4761-8F24-6CDAA23B8002}" destId="{F7356A4E-63E1-464B-9D66-6B5C0D06DBEF}" srcOrd="1" destOrd="0" presId="urn:microsoft.com/office/officeart/2005/8/layout/list1"/>
    <dgm:cxn modelId="{B30FB5AD-EF39-44BC-BF3A-912EACCA5560}" type="presParOf" srcId="{FB75A36C-9863-4039-9216-9B333D44974C}" destId="{DFB5CC8E-BD8A-4E8A-B5B2-ACE48FE25A0A}" srcOrd="25" destOrd="0" presId="urn:microsoft.com/office/officeart/2005/8/layout/list1"/>
    <dgm:cxn modelId="{9F15D621-DEB1-4E0E-B6C8-BC5517F707C6}" type="presParOf" srcId="{FB75A36C-9863-4039-9216-9B333D44974C}" destId="{959AF8C5-92AB-4495-BDB8-BBB4A66FE3EA}" srcOrd="26" destOrd="0" presId="urn:microsoft.com/office/officeart/2005/8/layout/list1"/>
    <dgm:cxn modelId="{96F029A8-AC80-4ADD-B187-DE03CEE87DEB}" type="presParOf" srcId="{FB75A36C-9863-4039-9216-9B333D44974C}" destId="{8F939E8C-CFD0-45DC-BAE4-81094026E81A}" srcOrd="27" destOrd="0" presId="urn:microsoft.com/office/officeart/2005/8/layout/list1"/>
    <dgm:cxn modelId="{668982E3-3F70-497B-8646-6C065B7F992C}" type="presParOf" srcId="{FB75A36C-9863-4039-9216-9B333D44974C}" destId="{17C84E67-9F02-45C2-B6A3-74809BF30942}" srcOrd="28" destOrd="0" presId="urn:microsoft.com/office/officeart/2005/8/layout/list1"/>
    <dgm:cxn modelId="{870C6EE4-C630-4AFA-B615-E88CE14343A3}" type="presParOf" srcId="{17C84E67-9F02-45C2-B6A3-74809BF30942}" destId="{5196B56C-AB27-464C-871D-86A2FEB8BA87}" srcOrd="0" destOrd="0" presId="urn:microsoft.com/office/officeart/2005/8/layout/list1"/>
    <dgm:cxn modelId="{CE436E44-2504-49C4-B1A4-0A422162435F}" type="presParOf" srcId="{17C84E67-9F02-45C2-B6A3-74809BF30942}" destId="{AF8D13B8-6D0B-4BDA-8986-A2042AAE1B45}" srcOrd="1" destOrd="0" presId="urn:microsoft.com/office/officeart/2005/8/layout/list1"/>
    <dgm:cxn modelId="{A63D5DBB-DABF-4982-9CF7-7B7BAA543924}" type="presParOf" srcId="{FB75A36C-9863-4039-9216-9B333D44974C}" destId="{2EE8B3D0-FB7C-4854-B429-0908C0689986}" srcOrd="29" destOrd="0" presId="urn:microsoft.com/office/officeart/2005/8/layout/list1"/>
    <dgm:cxn modelId="{4D5D6747-7369-4FE5-A441-193C7A911A2E}" type="presParOf" srcId="{FB75A36C-9863-4039-9216-9B333D44974C}" destId="{51B9FFE3-234D-4150-B142-AAFEB069BDAC}" srcOrd="3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52FB6-D3AB-495B-AA05-6BB3746D3F2A}">
      <dsp:nvSpPr>
        <dsp:cNvPr id="0" name=""/>
        <dsp:cNvSpPr/>
      </dsp:nvSpPr>
      <dsp:spPr>
        <a:xfrm>
          <a:off x="0" y="332571"/>
          <a:ext cx="7846785" cy="352800"/>
        </a:xfrm>
        <a:prstGeom prst="rect">
          <a:avLst/>
        </a:prstGeom>
        <a:solidFill>
          <a:schemeClr val="lt1">
            <a:alpha val="90000"/>
            <a:hueOff val="0"/>
            <a:satOff val="0"/>
            <a:lumOff val="0"/>
            <a:alphaOff val="0"/>
          </a:schemeClr>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 modelId="{CAAA7AC4-748E-4765-93BF-D42D11F38212}">
      <dsp:nvSpPr>
        <dsp:cNvPr id="0" name=""/>
        <dsp:cNvSpPr/>
      </dsp:nvSpPr>
      <dsp:spPr>
        <a:xfrm>
          <a:off x="392339" y="125931"/>
          <a:ext cx="5492749" cy="4132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7613" tIns="0" rIns="207613" bIns="0" numCol="1" spcCol="1270" anchor="ctr" anchorCtr="0">
          <a:noAutofit/>
        </a:bodyPr>
        <a:lstStyle/>
        <a:p>
          <a:pPr lvl="0" algn="l" defTabSz="800100">
            <a:lnSpc>
              <a:spcPct val="90000"/>
            </a:lnSpc>
            <a:spcBef>
              <a:spcPct val="0"/>
            </a:spcBef>
            <a:spcAft>
              <a:spcPct val="35000"/>
            </a:spcAft>
          </a:pPr>
          <a:r>
            <a:rPr lang="en-GB" sz="1800" b="1" kern="1200" dirty="0" smtClean="0">
              <a:latin typeface="Cambria" panose="02040503050406030204" pitchFamily="18" charset="0"/>
            </a:rPr>
            <a:t>Scene setting and task group objectives</a:t>
          </a:r>
          <a:endParaRPr lang="fr-FR" sz="1800" b="1" kern="1200" dirty="0">
            <a:latin typeface="Cambria" pitchFamily="18" charset="0"/>
          </a:endParaRPr>
        </a:p>
      </dsp:txBody>
      <dsp:txXfrm>
        <a:off x="412514" y="146106"/>
        <a:ext cx="5452399" cy="372930"/>
      </dsp:txXfrm>
    </dsp:sp>
    <dsp:sp modelId="{3EE1CAE8-7793-4F0B-877E-B7B5361228AD}">
      <dsp:nvSpPr>
        <dsp:cNvPr id="0" name=""/>
        <dsp:cNvSpPr/>
      </dsp:nvSpPr>
      <dsp:spPr>
        <a:xfrm>
          <a:off x="0" y="967611"/>
          <a:ext cx="7846785" cy="352800"/>
        </a:xfrm>
        <a:prstGeom prst="rect">
          <a:avLst/>
        </a:prstGeom>
        <a:solidFill>
          <a:schemeClr val="lt1">
            <a:alpha val="90000"/>
            <a:hueOff val="0"/>
            <a:satOff val="0"/>
            <a:lumOff val="0"/>
            <a:alphaOff val="0"/>
          </a:schemeClr>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 modelId="{F72C2451-4EE0-4BE3-B8CB-8548D2E2A541}">
      <dsp:nvSpPr>
        <dsp:cNvPr id="0" name=""/>
        <dsp:cNvSpPr/>
      </dsp:nvSpPr>
      <dsp:spPr>
        <a:xfrm>
          <a:off x="392339" y="760971"/>
          <a:ext cx="5492749" cy="4132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7613" tIns="0" rIns="207613" bIns="0" numCol="1" spcCol="1270" anchor="ctr" anchorCtr="0">
          <a:noAutofit/>
        </a:bodyPr>
        <a:lstStyle/>
        <a:p>
          <a:pPr lvl="0" algn="l" defTabSz="800100">
            <a:lnSpc>
              <a:spcPct val="90000"/>
            </a:lnSpc>
            <a:spcBef>
              <a:spcPct val="0"/>
            </a:spcBef>
            <a:spcAft>
              <a:spcPct val="35000"/>
            </a:spcAft>
          </a:pPr>
          <a:r>
            <a:rPr lang="fr-FR" sz="1800" b="1" kern="1200" dirty="0" err="1" smtClean="0">
              <a:latin typeface="Cambria" panose="02040503050406030204" pitchFamily="18" charset="0"/>
            </a:rPr>
            <a:t>Terminology</a:t>
          </a:r>
          <a:r>
            <a:rPr lang="fr-FR" sz="1800" b="1" kern="1200" dirty="0" smtClean="0">
              <a:latin typeface="Cambria" panose="02040503050406030204" pitchFamily="18" charset="0"/>
            </a:rPr>
            <a:t> and </a:t>
          </a:r>
          <a:r>
            <a:rPr lang="fr-FR" sz="1800" b="1" kern="1200" dirty="0" err="1" smtClean="0">
              <a:latin typeface="Cambria" panose="02040503050406030204" pitchFamily="18" charset="0"/>
            </a:rPr>
            <a:t>conceptual</a:t>
          </a:r>
          <a:r>
            <a:rPr lang="fr-FR" sz="1800" b="1" kern="1200" dirty="0" smtClean="0">
              <a:latin typeface="Cambria" panose="02040503050406030204" pitchFamily="18" charset="0"/>
            </a:rPr>
            <a:t> global DSD</a:t>
          </a:r>
          <a:endParaRPr lang="fr-FR" sz="1800" b="1" kern="1200" dirty="0">
            <a:latin typeface="Cambria" panose="02040503050406030204" pitchFamily="18" charset="0"/>
          </a:endParaRPr>
        </a:p>
      </dsp:txBody>
      <dsp:txXfrm>
        <a:off x="412514" y="781146"/>
        <a:ext cx="5452399" cy="372930"/>
      </dsp:txXfrm>
    </dsp:sp>
    <dsp:sp modelId="{8A5AA0AC-9860-43AC-A646-390A5EC60D83}">
      <dsp:nvSpPr>
        <dsp:cNvPr id="0" name=""/>
        <dsp:cNvSpPr/>
      </dsp:nvSpPr>
      <dsp:spPr>
        <a:xfrm>
          <a:off x="0" y="1602651"/>
          <a:ext cx="7846785" cy="352800"/>
        </a:xfrm>
        <a:prstGeom prst="rect">
          <a:avLst/>
        </a:prstGeom>
        <a:solidFill>
          <a:schemeClr val="lt1">
            <a:alpha val="90000"/>
            <a:hueOff val="0"/>
            <a:satOff val="0"/>
            <a:lumOff val="0"/>
            <a:alphaOff val="0"/>
          </a:schemeClr>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 modelId="{098A9D8A-313D-4E50-A685-282345EB3244}">
      <dsp:nvSpPr>
        <dsp:cNvPr id="0" name=""/>
        <dsp:cNvSpPr/>
      </dsp:nvSpPr>
      <dsp:spPr>
        <a:xfrm>
          <a:off x="392339" y="1396012"/>
          <a:ext cx="5492749" cy="4132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7613" tIns="0" rIns="207613" bIns="0" numCol="1" spcCol="1270" anchor="ctr" anchorCtr="0">
          <a:noAutofit/>
        </a:bodyPr>
        <a:lstStyle/>
        <a:p>
          <a:pPr lvl="0" algn="l" defTabSz="800100">
            <a:lnSpc>
              <a:spcPct val="90000"/>
            </a:lnSpc>
            <a:spcBef>
              <a:spcPct val="0"/>
            </a:spcBef>
            <a:spcAft>
              <a:spcPct val="35000"/>
            </a:spcAft>
          </a:pPr>
          <a:r>
            <a:rPr lang="fr-FR" sz="1800" b="1" kern="1200" dirty="0" smtClean="0">
              <a:latin typeface="Cambria" panose="02040503050406030204" pitchFamily="18" charset="0"/>
            </a:rPr>
            <a:t>Feedback and </a:t>
          </a:r>
          <a:r>
            <a:rPr lang="fr-FR" sz="1800" b="1" kern="1200" dirty="0" err="1" smtClean="0">
              <a:latin typeface="Cambria" panose="02040503050406030204" pitchFamily="18" charset="0"/>
            </a:rPr>
            <a:t>progress</a:t>
          </a:r>
          <a:r>
            <a:rPr lang="fr-FR" sz="1800" b="1" kern="1200" dirty="0" smtClean="0">
              <a:latin typeface="Cambria" panose="02040503050406030204" pitchFamily="18" charset="0"/>
            </a:rPr>
            <a:t>  </a:t>
          </a:r>
          <a:endParaRPr lang="fr-FR" sz="1800" b="1" kern="1200" dirty="0">
            <a:latin typeface="Cambria" panose="02040503050406030204" pitchFamily="18" charset="0"/>
          </a:endParaRPr>
        </a:p>
      </dsp:txBody>
      <dsp:txXfrm>
        <a:off x="412514" y="1416187"/>
        <a:ext cx="5452399" cy="372930"/>
      </dsp:txXfrm>
    </dsp:sp>
    <dsp:sp modelId="{0E0BEEA2-43FC-4AD2-8533-8D7996910ACA}">
      <dsp:nvSpPr>
        <dsp:cNvPr id="0" name=""/>
        <dsp:cNvSpPr/>
      </dsp:nvSpPr>
      <dsp:spPr>
        <a:xfrm>
          <a:off x="0" y="2237691"/>
          <a:ext cx="7846785"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4BA9A35-6F80-4E17-8848-7E9B6F374F2F}">
      <dsp:nvSpPr>
        <dsp:cNvPr id="0" name=""/>
        <dsp:cNvSpPr/>
      </dsp:nvSpPr>
      <dsp:spPr>
        <a:xfrm>
          <a:off x="392339" y="2031052"/>
          <a:ext cx="5492749" cy="4132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7613" tIns="0" rIns="207613" bIns="0" numCol="1" spcCol="1270" anchor="ctr" anchorCtr="0">
          <a:noAutofit/>
        </a:bodyPr>
        <a:lstStyle/>
        <a:p>
          <a:pPr lvl="0" algn="l" defTabSz="800100">
            <a:lnSpc>
              <a:spcPct val="90000"/>
            </a:lnSpc>
            <a:spcBef>
              <a:spcPct val="0"/>
            </a:spcBef>
            <a:spcAft>
              <a:spcPct val="35000"/>
            </a:spcAft>
          </a:pPr>
          <a:r>
            <a:rPr lang="fr-FR" sz="1800" b="1" kern="1200" dirty="0" smtClean="0">
              <a:latin typeface="Cambria" panose="02040503050406030204" pitchFamily="18" charset="0"/>
            </a:rPr>
            <a:t>Points of discussion</a:t>
          </a:r>
          <a:endParaRPr lang="fr-FR" sz="1800" b="1" kern="1200" dirty="0">
            <a:latin typeface="Cambria" panose="02040503050406030204" pitchFamily="18" charset="0"/>
          </a:endParaRPr>
        </a:p>
      </dsp:txBody>
      <dsp:txXfrm>
        <a:off x="412514" y="2051227"/>
        <a:ext cx="5452399" cy="372930"/>
      </dsp:txXfrm>
    </dsp:sp>
    <dsp:sp modelId="{45C0D53F-F660-435D-9288-3BAE057F6B9A}">
      <dsp:nvSpPr>
        <dsp:cNvPr id="0" name=""/>
        <dsp:cNvSpPr/>
      </dsp:nvSpPr>
      <dsp:spPr>
        <a:xfrm>
          <a:off x="0" y="2872732"/>
          <a:ext cx="7846785" cy="352800"/>
        </a:xfrm>
        <a:prstGeom prst="rect">
          <a:avLst/>
        </a:prstGeom>
        <a:solidFill>
          <a:schemeClr val="lt1">
            <a:alpha val="90000"/>
            <a:hueOff val="0"/>
            <a:satOff val="0"/>
            <a:lumOff val="0"/>
            <a:alphaOff val="0"/>
          </a:schemeClr>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 modelId="{9E484436-F913-4E1E-B832-7806471C91EF}">
      <dsp:nvSpPr>
        <dsp:cNvPr id="0" name=""/>
        <dsp:cNvSpPr/>
      </dsp:nvSpPr>
      <dsp:spPr>
        <a:xfrm>
          <a:off x="838013" y="2666091"/>
          <a:ext cx="4386399" cy="4132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7613" tIns="0" rIns="207613" bIns="0" numCol="1" spcCol="1270" anchor="ctr" anchorCtr="0">
          <a:noAutofit/>
        </a:bodyPr>
        <a:lstStyle/>
        <a:p>
          <a:pPr marL="0" lvl="0" indent="0" algn="l" defTabSz="622300">
            <a:lnSpc>
              <a:spcPct val="90000"/>
            </a:lnSpc>
            <a:spcBef>
              <a:spcPct val="0"/>
            </a:spcBef>
            <a:spcAft>
              <a:spcPct val="35000"/>
            </a:spcAft>
          </a:pPr>
          <a:r>
            <a:rPr lang="en-GB" sz="1400" b="1" kern="1200" dirty="0" smtClean="0">
              <a:latin typeface="Cambria" panose="02040503050406030204" pitchFamily="18" charset="0"/>
            </a:rPr>
            <a:t>Scope and structure</a:t>
          </a:r>
          <a:endParaRPr lang="fr-FR" sz="1400" b="1" kern="1200" dirty="0">
            <a:latin typeface="Cambria" panose="02040503050406030204" pitchFamily="18" charset="0"/>
          </a:endParaRPr>
        </a:p>
      </dsp:txBody>
      <dsp:txXfrm>
        <a:off x="858188" y="2686266"/>
        <a:ext cx="4346049" cy="372930"/>
      </dsp:txXfrm>
    </dsp:sp>
    <dsp:sp modelId="{E2A26EE8-87D5-4BA8-ACE8-0A8A7E811FD1}">
      <dsp:nvSpPr>
        <dsp:cNvPr id="0" name=""/>
        <dsp:cNvSpPr/>
      </dsp:nvSpPr>
      <dsp:spPr>
        <a:xfrm>
          <a:off x="0" y="3507772"/>
          <a:ext cx="7846785" cy="352800"/>
        </a:xfrm>
        <a:prstGeom prst="rect">
          <a:avLst/>
        </a:prstGeom>
        <a:solidFill>
          <a:schemeClr val="lt1">
            <a:alpha val="90000"/>
            <a:hueOff val="0"/>
            <a:satOff val="0"/>
            <a:lumOff val="0"/>
            <a:alphaOff val="0"/>
          </a:schemeClr>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 modelId="{66E83B16-77BD-443D-B166-6BB0F6666068}">
      <dsp:nvSpPr>
        <dsp:cNvPr id="0" name=""/>
        <dsp:cNvSpPr/>
      </dsp:nvSpPr>
      <dsp:spPr>
        <a:xfrm>
          <a:off x="830378" y="3301131"/>
          <a:ext cx="4443194" cy="4132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7613" tIns="0" rIns="207613" bIns="0" numCol="1" spcCol="1270" anchor="ctr" anchorCtr="0">
          <a:noAutofit/>
        </a:bodyPr>
        <a:lstStyle/>
        <a:p>
          <a:pPr lvl="0" algn="l" defTabSz="622300">
            <a:lnSpc>
              <a:spcPct val="90000"/>
            </a:lnSpc>
            <a:spcBef>
              <a:spcPct val="0"/>
            </a:spcBef>
            <a:spcAft>
              <a:spcPct val="35000"/>
            </a:spcAft>
          </a:pPr>
          <a:r>
            <a:rPr lang="en-GB" sz="1400" b="1" kern="1200" dirty="0" smtClean="0">
              <a:latin typeface="Cambria" panose="02040503050406030204" pitchFamily="18" charset="0"/>
            </a:rPr>
            <a:t>Concepts and definition </a:t>
          </a:r>
          <a:endParaRPr lang="fr-FR" sz="1400" b="1" kern="1200" dirty="0">
            <a:latin typeface="Cambria" panose="02040503050406030204" pitchFamily="18" charset="0"/>
          </a:endParaRPr>
        </a:p>
      </dsp:txBody>
      <dsp:txXfrm>
        <a:off x="850553" y="3321306"/>
        <a:ext cx="4402844" cy="372930"/>
      </dsp:txXfrm>
    </dsp:sp>
    <dsp:sp modelId="{959AF8C5-92AB-4495-BDB8-BBB4A66FE3EA}">
      <dsp:nvSpPr>
        <dsp:cNvPr id="0" name=""/>
        <dsp:cNvSpPr/>
      </dsp:nvSpPr>
      <dsp:spPr>
        <a:xfrm>
          <a:off x="0" y="4142812"/>
          <a:ext cx="7846785" cy="352800"/>
        </a:xfrm>
        <a:prstGeom prst="rect">
          <a:avLst/>
        </a:prstGeom>
        <a:solidFill>
          <a:schemeClr val="lt1">
            <a:alpha val="90000"/>
            <a:hueOff val="0"/>
            <a:satOff val="0"/>
            <a:lumOff val="0"/>
            <a:alphaOff val="0"/>
          </a:schemeClr>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 modelId="{F7356A4E-63E1-464B-9D66-6B5C0D06DBEF}">
      <dsp:nvSpPr>
        <dsp:cNvPr id="0" name=""/>
        <dsp:cNvSpPr/>
      </dsp:nvSpPr>
      <dsp:spPr>
        <a:xfrm>
          <a:off x="838013" y="3922484"/>
          <a:ext cx="4410952" cy="4132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7613" tIns="0" rIns="207613" bIns="0" numCol="1" spcCol="1270" anchor="ctr" anchorCtr="0">
          <a:noAutofit/>
        </a:bodyPr>
        <a:lstStyle/>
        <a:p>
          <a:pPr lvl="0" algn="l" defTabSz="622300">
            <a:lnSpc>
              <a:spcPct val="90000"/>
            </a:lnSpc>
            <a:spcBef>
              <a:spcPct val="0"/>
            </a:spcBef>
            <a:spcAft>
              <a:spcPct val="35000"/>
            </a:spcAft>
          </a:pPr>
          <a:r>
            <a:rPr lang="fr-FR" sz="1400" b="1" kern="1200" dirty="0" smtClean="0">
              <a:latin typeface="Cambria" pitchFamily="18" charset="0"/>
            </a:rPr>
            <a:t>Classifications</a:t>
          </a:r>
          <a:endParaRPr lang="fr-FR" sz="1400" b="1" kern="1200" dirty="0">
            <a:latin typeface="Cambria" pitchFamily="18" charset="0"/>
          </a:endParaRPr>
        </a:p>
      </dsp:txBody>
      <dsp:txXfrm>
        <a:off x="858188" y="3942659"/>
        <a:ext cx="4370602" cy="372930"/>
      </dsp:txXfrm>
    </dsp:sp>
    <dsp:sp modelId="{51B9FFE3-234D-4150-B142-AAFEB069BDAC}">
      <dsp:nvSpPr>
        <dsp:cNvPr id="0" name=""/>
        <dsp:cNvSpPr/>
      </dsp:nvSpPr>
      <dsp:spPr>
        <a:xfrm>
          <a:off x="0" y="4777852"/>
          <a:ext cx="7846785" cy="352800"/>
        </a:xfrm>
        <a:prstGeom prst="rect">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sp>
    <dsp:sp modelId="{AF8D13B8-6D0B-4BDA-8986-A2042AAE1B45}">
      <dsp:nvSpPr>
        <dsp:cNvPr id="0" name=""/>
        <dsp:cNvSpPr/>
      </dsp:nvSpPr>
      <dsp:spPr>
        <a:xfrm>
          <a:off x="392339" y="4571212"/>
          <a:ext cx="5492749" cy="4132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7613" tIns="0" rIns="207613" bIns="0" numCol="1" spcCol="1270" anchor="ctr" anchorCtr="0">
          <a:noAutofit/>
        </a:bodyPr>
        <a:lstStyle/>
        <a:p>
          <a:pPr lvl="0" algn="l" defTabSz="800100">
            <a:lnSpc>
              <a:spcPct val="90000"/>
            </a:lnSpc>
            <a:spcBef>
              <a:spcPct val="0"/>
            </a:spcBef>
            <a:spcAft>
              <a:spcPct val="35000"/>
            </a:spcAft>
          </a:pPr>
          <a:r>
            <a:rPr lang="fr-FR" sz="1800" b="1" kern="1200" dirty="0" smtClean="0">
              <a:latin typeface="Cambria" panose="02040503050406030204" pitchFamily="18" charset="0"/>
            </a:rPr>
            <a:t>Conclusions for </a:t>
          </a:r>
          <a:r>
            <a:rPr lang="fr-FR" sz="1800" b="1" kern="1200" dirty="0" err="1" smtClean="0">
              <a:latin typeface="Cambria" panose="02040503050406030204" pitchFamily="18" charset="0"/>
            </a:rPr>
            <a:t>approval</a:t>
          </a:r>
          <a:endParaRPr lang="fr-FR" sz="1800" b="1" kern="1200" dirty="0">
            <a:latin typeface="Cambria" panose="02040503050406030204" pitchFamily="18" charset="0"/>
          </a:endParaRPr>
        </a:p>
      </dsp:txBody>
      <dsp:txXfrm>
        <a:off x="412514" y="4591387"/>
        <a:ext cx="5452399"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4283" cy="496570"/>
          </a:xfrm>
          <a:prstGeom prst="rect">
            <a:avLst/>
          </a:prstGeom>
        </p:spPr>
        <p:txBody>
          <a:bodyPr vert="horz" lIns="95571" tIns="47786" rIns="95571" bIns="47786" rtlCol="0"/>
          <a:lstStyle>
            <a:lvl1pPr algn="l">
              <a:defRPr sz="1300"/>
            </a:lvl1pPr>
          </a:lstStyle>
          <a:p>
            <a:endParaRPr lang="fr-FR"/>
          </a:p>
        </p:txBody>
      </p:sp>
      <p:sp>
        <p:nvSpPr>
          <p:cNvPr id="3" name="Espace réservé de la date 2"/>
          <p:cNvSpPr>
            <a:spLocks noGrp="1"/>
          </p:cNvSpPr>
          <p:nvPr>
            <p:ph type="dt" idx="1"/>
          </p:nvPr>
        </p:nvSpPr>
        <p:spPr>
          <a:xfrm>
            <a:off x="3848645" y="1"/>
            <a:ext cx="2944283" cy="496570"/>
          </a:xfrm>
          <a:prstGeom prst="rect">
            <a:avLst/>
          </a:prstGeom>
        </p:spPr>
        <p:txBody>
          <a:bodyPr vert="horz" lIns="95571" tIns="47786" rIns="95571" bIns="47786" rtlCol="0"/>
          <a:lstStyle>
            <a:lvl1pPr algn="r">
              <a:defRPr sz="1300"/>
            </a:lvl1pPr>
          </a:lstStyle>
          <a:p>
            <a:fld id="{ACB9A9B2-F053-46CA-8469-837D0A553044}" type="datetimeFigureOut">
              <a:rPr lang="fr-FR" smtClean="0"/>
              <a:pPr/>
              <a:t>18/05/2018</a:t>
            </a:fld>
            <a:endParaRPr lang="fr-FR"/>
          </a:p>
        </p:txBody>
      </p:sp>
      <p:sp>
        <p:nvSpPr>
          <p:cNvPr id="4" name="Espace réservé de l'image des diapositives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71" tIns="47786" rIns="95571" bIns="47786" rtlCol="0" anchor="ctr"/>
          <a:lstStyle/>
          <a:p>
            <a:endParaRPr lang="fr-FR"/>
          </a:p>
        </p:txBody>
      </p:sp>
      <p:sp>
        <p:nvSpPr>
          <p:cNvPr id="5" name="Espace réservé des commentaires 4"/>
          <p:cNvSpPr>
            <a:spLocks noGrp="1"/>
          </p:cNvSpPr>
          <p:nvPr>
            <p:ph type="body" sz="quarter" idx="3"/>
          </p:nvPr>
        </p:nvSpPr>
        <p:spPr>
          <a:xfrm>
            <a:off x="679450" y="4717415"/>
            <a:ext cx="5435600" cy="4469130"/>
          </a:xfrm>
          <a:prstGeom prst="rect">
            <a:avLst/>
          </a:prstGeom>
        </p:spPr>
        <p:txBody>
          <a:bodyPr vert="horz" lIns="95571" tIns="47786" rIns="95571" bIns="4778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3107"/>
            <a:ext cx="2944283" cy="496570"/>
          </a:xfrm>
          <a:prstGeom prst="rect">
            <a:avLst/>
          </a:prstGeom>
        </p:spPr>
        <p:txBody>
          <a:bodyPr vert="horz" lIns="95571" tIns="47786" rIns="95571" bIns="4778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48645" y="9433107"/>
            <a:ext cx="2944283" cy="496570"/>
          </a:xfrm>
          <a:prstGeom prst="rect">
            <a:avLst/>
          </a:prstGeom>
        </p:spPr>
        <p:txBody>
          <a:bodyPr vert="horz" lIns="95571" tIns="47786" rIns="95571" bIns="47786" rtlCol="0" anchor="b"/>
          <a:lstStyle>
            <a:lvl1pPr algn="r">
              <a:defRPr sz="1300"/>
            </a:lvl1pPr>
          </a:lstStyle>
          <a:p>
            <a:fld id="{83341080-0F0E-45DB-8261-E162BC9419CF}" type="slidenum">
              <a:rPr lang="fr-FR" smtClean="0"/>
              <a:pPr/>
              <a:t>‹#›</a:t>
            </a:fld>
            <a:endParaRPr lang="fr-FR"/>
          </a:p>
        </p:txBody>
      </p:sp>
    </p:spTree>
    <p:extLst>
      <p:ext uri="{BB962C8B-B14F-4D97-AF65-F5344CB8AC3E}">
        <p14:creationId xmlns:p14="http://schemas.microsoft.com/office/powerpoint/2010/main" val="337568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05">
              <a:defRPr/>
            </a:pPr>
            <a:r>
              <a:rPr lang="en-GB" dirty="0"/>
              <a:t>The overall aim is to present a set of concepts and a structure that accommodate the codes used across the CWP parties to improve the data reporting and exchange. </a:t>
            </a:r>
          </a:p>
          <a:p>
            <a:pPr defTabSz="882305">
              <a:defRPr/>
            </a:pPr>
            <a:r>
              <a:rPr lang="en-US" dirty="0"/>
              <a:t>It becomes crucial that the </a:t>
            </a:r>
            <a:r>
              <a:rPr lang="en-US" b="1" dirty="0"/>
              <a:t>CWP</a:t>
            </a:r>
            <a:r>
              <a:rPr lang="en-US" dirty="0"/>
              <a:t> plays its role of coordination to develop </a:t>
            </a:r>
            <a:r>
              <a:rPr lang="en-GB" dirty="0"/>
              <a:t>common procedures for streamlining statistics collation, reducing the burden of statistical offices at national and regional level. And in the CWP 25</a:t>
            </a:r>
            <a:r>
              <a:rPr lang="en-GB" baseline="30000" dirty="0"/>
              <a:t>th</a:t>
            </a:r>
            <a:r>
              <a:rPr lang="en-GB" dirty="0"/>
              <a:t> plenary meeting…</a:t>
            </a:r>
          </a:p>
          <a:p>
            <a:pPr defTabSz="882305">
              <a:defRPr/>
            </a:pPr>
            <a:endParaRPr lang="en-GB" dirty="0"/>
          </a:p>
          <a:p>
            <a:endParaRPr lang="en-GB" dirty="0"/>
          </a:p>
        </p:txBody>
      </p:sp>
      <p:sp>
        <p:nvSpPr>
          <p:cNvPr id="4" name="Slide Number Placeholder 3"/>
          <p:cNvSpPr>
            <a:spLocks noGrp="1"/>
          </p:cNvSpPr>
          <p:nvPr>
            <p:ph type="sldNum" sz="quarter" idx="10"/>
          </p:nvPr>
        </p:nvSpPr>
        <p:spPr/>
        <p:txBody>
          <a:bodyPr/>
          <a:lstStyle/>
          <a:p>
            <a:fld id="{DD5C5A4C-7DAC-40EC-ACB8-50D2533FEE84}" type="slidenum">
              <a:rPr lang="en-GB" smtClean="0"/>
              <a:t>3</a:t>
            </a:fld>
            <a:endParaRPr lang="en-GB"/>
          </a:p>
        </p:txBody>
      </p:sp>
    </p:spTree>
    <p:extLst>
      <p:ext uri="{BB962C8B-B14F-4D97-AF65-F5344CB8AC3E}">
        <p14:creationId xmlns:p14="http://schemas.microsoft.com/office/powerpoint/2010/main" val="199989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the </a:t>
            </a:r>
            <a:r>
              <a:rPr lang="en-US" dirty="0" smtClean="0"/>
              <a:t>last point</a:t>
            </a:r>
            <a:r>
              <a:rPr lang="en-US" baseline="0" dirty="0" smtClean="0"/>
              <a:t> of discussion we had in the last CWP meeting. I will show you here the progress we have made so far in building the CWP catalog. This product/catalog will be presented to other CWP parties towards endorsement. I will just show a some screenshots and will share to the members of the </a:t>
            </a:r>
            <a:r>
              <a:rPr lang="en-US" baseline="0" dirty="0" err="1" smtClean="0"/>
              <a:t>TaskGroup</a:t>
            </a:r>
            <a:r>
              <a:rPr lang="en-US" baseline="0" dirty="0" smtClean="0"/>
              <a:t>, to seek their feedback, as soon as we have more consolidated/advanced version</a:t>
            </a:r>
            <a:endParaRPr lang="en-US"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17</a:t>
            </a:fld>
            <a:endParaRPr lang="fr-FR"/>
          </a:p>
        </p:txBody>
      </p:sp>
    </p:spTree>
    <p:extLst>
      <p:ext uri="{BB962C8B-B14F-4D97-AF65-F5344CB8AC3E}">
        <p14:creationId xmlns:p14="http://schemas.microsoft.com/office/powerpoint/2010/main" val="248647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points we agreed on are :</a:t>
            </a:r>
            <a:r>
              <a:rPr lang="en-US" baseline="0" dirty="0" smtClean="0"/>
              <a:t> governance and the maintenance</a:t>
            </a:r>
            <a:endParaRPr lang="en-US"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19</a:t>
            </a:fld>
            <a:endParaRPr lang="fr-FR"/>
          </a:p>
        </p:txBody>
      </p:sp>
    </p:spTree>
    <p:extLst>
      <p:ext uri="{BB962C8B-B14F-4D97-AF65-F5344CB8AC3E}">
        <p14:creationId xmlns:p14="http://schemas.microsoft.com/office/powerpoint/2010/main" val="151225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3341080-0F0E-45DB-8261-E162BC9419CF}" type="slidenum">
              <a:rPr lang="fr-FR" smtClean="0"/>
              <a:pPr/>
              <a:t>20</a:t>
            </a:fld>
            <a:endParaRPr lang="fr-FR"/>
          </a:p>
        </p:txBody>
      </p:sp>
    </p:spTree>
    <p:extLst>
      <p:ext uri="{BB962C8B-B14F-4D97-AF65-F5344CB8AC3E}">
        <p14:creationId xmlns:p14="http://schemas.microsoft.com/office/powerpoint/2010/main" val="92605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points that we should</a:t>
            </a:r>
            <a:r>
              <a:rPr lang="en-US" baseline="0" dirty="0" smtClean="0"/>
              <a:t> work on today to review and build the global DSD and related reference data</a:t>
            </a:r>
          </a:p>
          <a:p>
            <a:pPr defTabSz="882305">
              <a:defRPr/>
            </a:pPr>
            <a:r>
              <a:rPr lang="en-US" dirty="0" smtClean="0"/>
              <a:t>We</a:t>
            </a:r>
            <a:r>
              <a:rPr lang="en-US" baseline="0" dirty="0" smtClean="0"/>
              <a:t> will have to focus on these points, please use the printout to write down you notes during our discussion, if you find this helpful.</a:t>
            </a:r>
            <a:endParaRPr lang="en-US"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21</a:t>
            </a:fld>
            <a:endParaRPr lang="fr-FR"/>
          </a:p>
        </p:txBody>
      </p:sp>
    </p:spTree>
    <p:extLst>
      <p:ext uri="{BB962C8B-B14F-4D97-AF65-F5344CB8AC3E}">
        <p14:creationId xmlns:p14="http://schemas.microsoft.com/office/powerpoint/2010/main" val="176926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mn-lt"/>
                <a:ea typeface="+mn-ea"/>
              </a:rPr>
              <a:t>We</a:t>
            </a:r>
            <a:r>
              <a:rPr lang="en-US" baseline="0" dirty="0" smtClean="0">
                <a:effectLst/>
                <a:latin typeface="+mn-lt"/>
                <a:ea typeface="+mn-ea"/>
              </a:rPr>
              <a:t> will proceed one by one and I will give the suggestions we have received. </a:t>
            </a:r>
            <a:endParaRPr lang="en-US" dirty="0" smtClean="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22</a:t>
            </a:fld>
            <a:endParaRPr lang="fr-FR"/>
          </a:p>
        </p:txBody>
      </p:sp>
    </p:spTree>
    <p:extLst>
      <p:ext uri="{BB962C8B-B14F-4D97-AF65-F5344CB8AC3E}">
        <p14:creationId xmlns:p14="http://schemas.microsoft.com/office/powerpoint/2010/main" val="248372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this,</a:t>
            </a:r>
            <a:r>
              <a:rPr lang="en-US" baseline="0" dirty="0" smtClean="0"/>
              <a:t> we concluded this is the list of concepts and modules used in each DSD.</a:t>
            </a:r>
            <a:endParaRPr lang="en-US"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26</a:t>
            </a:fld>
            <a:endParaRPr lang="fr-FR"/>
          </a:p>
        </p:txBody>
      </p:sp>
    </p:spTree>
    <p:extLst>
      <p:ext uri="{BB962C8B-B14F-4D97-AF65-F5344CB8AC3E}">
        <p14:creationId xmlns:p14="http://schemas.microsoft.com/office/powerpoint/2010/main" val="2095028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28</a:t>
            </a:fld>
            <a:endParaRPr lang="fr-FR"/>
          </a:p>
        </p:txBody>
      </p:sp>
    </p:spTree>
    <p:extLst>
      <p:ext uri="{BB962C8B-B14F-4D97-AF65-F5344CB8AC3E}">
        <p14:creationId xmlns:p14="http://schemas.microsoft.com/office/powerpoint/2010/main" val="938730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341080-0F0E-45DB-8261-E162BC9419CF}" type="slidenum">
              <a:rPr lang="fr-FR" smtClean="0"/>
              <a:pPr/>
              <a:t>29</a:t>
            </a:fld>
            <a:endParaRPr lang="fr-FR"/>
          </a:p>
        </p:txBody>
      </p:sp>
    </p:spTree>
    <p:extLst>
      <p:ext uri="{BB962C8B-B14F-4D97-AF65-F5344CB8AC3E}">
        <p14:creationId xmlns:p14="http://schemas.microsoft.com/office/powerpoint/2010/main" val="321148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341080-0F0E-45DB-8261-E162BC9419CF}" type="slidenum">
              <a:rPr lang="fr-FR" smtClean="0"/>
              <a:pPr/>
              <a:t>30</a:t>
            </a:fld>
            <a:endParaRPr lang="fr-FR"/>
          </a:p>
        </p:txBody>
      </p:sp>
    </p:spTree>
    <p:extLst>
      <p:ext uri="{BB962C8B-B14F-4D97-AF65-F5344CB8AC3E}">
        <p14:creationId xmlns:p14="http://schemas.microsoft.com/office/powerpoint/2010/main" val="25475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3341080-0F0E-45DB-8261-E162BC9419CF}" type="slidenum">
              <a:rPr lang="fr-FR" smtClean="0"/>
              <a:pPr/>
              <a:t>34</a:t>
            </a:fld>
            <a:endParaRPr lang="fr-FR"/>
          </a:p>
        </p:txBody>
      </p:sp>
    </p:spTree>
    <p:extLst>
      <p:ext uri="{BB962C8B-B14F-4D97-AF65-F5344CB8AC3E}">
        <p14:creationId xmlns:p14="http://schemas.microsoft.com/office/powerpoint/2010/main" val="149286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3341080-0F0E-45DB-8261-E162BC9419CF}" type="slidenum">
              <a:rPr lang="fr-FR" smtClean="0"/>
              <a:pPr/>
              <a:t>5</a:t>
            </a:fld>
            <a:endParaRPr lang="fr-FR"/>
          </a:p>
        </p:txBody>
      </p:sp>
    </p:spTree>
    <p:extLst>
      <p:ext uri="{BB962C8B-B14F-4D97-AF65-F5344CB8AC3E}">
        <p14:creationId xmlns:p14="http://schemas.microsoft.com/office/powerpoint/2010/main" val="99082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we have set the objectives. The objectives have been amended to also focus on the data exchange agreement between CWP parties</a:t>
            </a:r>
          </a:p>
          <a:p>
            <a:pPr defTabSz="882305">
              <a:defRPr/>
            </a:pPr>
            <a:r>
              <a:rPr lang="en-US" dirty="0"/>
              <a:t>The CWP parties Tuna RFMOs have been identified as cluster to thoroughly discuss and reflect on the proposal of DSD </a:t>
            </a:r>
          </a:p>
          <a:p>
            <a:endParaRPr lang="en-US" baseline="0" dirty="0" smtClean="0"/>
          </a:p>
        </p:txBody>
      </p:sp>
      <p:sp>
        <p:nvSpPr>
          <p:cNvPr id="4" name="Slide Number Placeholder 3"/>
          <p:cNvSpPr>
            <a:spLocks noGrp="1"/>
          </p:cNvSpPr>
          <p:nvPr>
            <p:ph type="sldNum" sz="quarter" idx="10"/>
          </p:nvPr>
        </p:nvSpPr>
        <p:spPr/>
        <p:txBody>
          <a:bodyPr/>
          <a:lstStyle/>
          <a:p>
            <a:fld id="{83341080-0F0E-45DB-8261-E162BC9419CF}" type="slidenum">
              <a:rPr lang="fr-FR" smtClean="0"/>
              <a:pPr/>
              <a:t>6</a:t>
            </a:fld>
            <a:endParaRPr lang="fr-FR"/>
          </a:p>
        </p:txBody>
      </p:sp>
    </p:spTree>
    <p:extLst>
      <p:ext uri="{BB962C8B-B14F-4D97-AF65-F5344CB8AC3E}">
        <p14:creationId xmlns:p14="http://schemas.microsoft.com/office/powerpoint/2010/main" val="145473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start first with the terminology, used for </a:t>
            </a:r>
            <a:r>
              <a:rPr lang="en-US" baseline="0" dirty="0" smtClean="0"/>
              <a:t>the conceptual DSD and its elements</a:t>
            </a:r>
            <a:endParaRPr lang="en-US"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7</a:t>
            </a:fld>
            <a:endParaRPr lang="fr-FR"/>
          </a:p>
        </p:txBody>
      </p:sp>
    </p:spTree>
    <p:extLst>
      <p:ext uri="{BB962C8B-B14F-4D97-AF65-F5344CB8AC3E}">
        <p14:creationId xmlns:p14="http://schemas.microsoft.com/office/powerpoint/2010/main" val="377012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8</a:t>
            </a:fld>
            <a:endParaRPr lang="fr-FR"/>
          </a:p>
        </p:txBody>
      </p:sp>
    </p:spTree>
    <p:extLst>
      <p:ext uri="{BB962C8B-B14F-4D97-AF65-F5344CB8AC3E}">
        <p14:creationId xmlns:p14="http://schemas.microsoft.com/office/powerpoint/2010/main" val="800737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points that</a:t>
            </a:r>
            <a:r>
              <a:rPr lang="en-US" baseline="0" dirty="0" smtClean="0"/>
              <a:t> have discussed during the meeting. The second round of feedback was </a:t>
            </a:r>
            <a:r>
              <a:rPr lang="en-US" dirty="0" smtClean="0"/>
              <a:t> should</a:t>
            </a:r>
            <a:r>
              <a:rPr lang="en-US" baseline="0" dirty="0" smtClean="0"/>
              <a:t> work on today to review and build the global DSD and related reference data</a:t>
            </a:r>
            <a:endParaRPr lang="en-US"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9</a:t>
            </a:fld>
            <a:endParaRPr lang="fr-FR"/>
          </a:p>
        </p:txBody>
      </p:sp>
    </p:spTree>
    <p:extLst>
      <p:ext uri="{BB962C8B-B14F-4D97-AF65-F5344CB8AC3E}">
        <p14:creationId xmlns:p14="http://schemas.microsoft.com/office/powerpoint/2010/main" val="201332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have in our plate, as result of discussion</a:t>
            </a:r>
            <a:r>
              <a:rPr lang="en-US" baseline="0" dirty="0" smtClean="0"/>
              <a:t> and feedback during the Inter sessional meeting </a:t>
            </a:r>
          </a:p>
          <a:p>
            <a:r>
              <a:rPr lang="en-US" baseline="0" dirty="0" smtClean="0"/>
              <a:t>We will go through each of them </a:t>
            </a:r>
            <a:endParaRPr lang="en-US"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11</a:t>
            </a:fld>
            <a:endParaRPr lang="fr-FR"/>
          </a:p>
        </p:txBody>
      </p:sp>
    </p:spTree>
    <p:extLst>
      <p:ext uri="{BB962C8B-B14F-4D97-AF65-F5344CB8AC3E}">
        <p14:creationId xmlns:p14="http://schemas.microsoft.com/office/powerpoint/2010/main" val="346886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breakdown the DSD</a:t>
            </a:r>
          </a:p>
          <a:p>
            <a:pPr defTabSz="882305">
              <a:defRPr/>
            </a:pPr>
            <a:r>
              <a:rPr lang="en-GB" dirty="0" smtClean="0">
                <a:latin typeface="+mn-lt"/>
                <a:ea typeface="Times New Roman" panose="02020603050405020304" pitchFamily="18" charset="0"/>
              </a:rPr>
              <a:t>In our context, the </a:t>
            </a:r>
            <a:r>
              <a:rPr lang="en-GB" b="1" dirty="0" smtClean="0">
                <a:latin typeface="+mn-lt"/>
                <a:ea typeface="Times New Roman" panose="02020603050405020304" pitchFamily="18" charset="0"/>
              </a:rPr>
              <a:t>global DSD</a:t>
            </a:r>
            <a:r>
              <a:rPr lang="en-GB" dirty="0" smtClean="0">
                <a:latin typeface="+mn-lt"/>
                <a:ea typeface="Times New Roman" panose="02020603050405020304" pitchFamily="18" charset="0"/>
              </a:rPr>
              <a:t> is a universal framework/structure enabling to describe DSDs of CWP parties in a standardized way: the concepts and </a:t>
            </a:r>
            <a:r>
              <a:rPr lang="en-GB" dirty="0" err="1" smtClean="0">
                <a:latin typeface="+mn-lt"/>
                <a:ea typeface="Times New Roman" panose="02020603050405020304" pitchFamily="18" charset="0"/>
              </a:rPr>
              <a:t>codelists</a:t>
            </a:r>
            <a:r>
              <a:rPr lang="en-GB" dirty="0" smtClean="0">
                <a:latin typeface="+mn-lt"/>
                <a:ea typeface="Times New Roman" panose="02020603050405020304" pitchFamily="18" charset="0"/>
              </a:rPr>
              <a:t> are given standard names and also comprises the CWP standard classification and related hierarchies. </a:t>
            </a:r>
            <a:endParaRPr lang="en-US" dirty="0" smtClean="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12</a:t>
            </a:fld>
            <a:endParaRPr lang="fr-FR"/>
          </a:p>
        </p:txBody>
      </p:sp>
    </p:spTree>
    <p:extLst>
      <p:ext uri="{BB962C8B-B14F-4D97-AF65-F5344CB8AC3E}">
        <p14:creationId xmlns:p14="http://schemas.microsoft.com/office/powerpoint/2010/main" val="19256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this,</a:t>
            </a:r>
            <a:r>
              <a:rPr lang="en-US" baseline="0" dirty="0" smtClean="0"/>
              <a:t> we concluded this is the list of concepts and modules used in each DSD.</a:t>
            </a:r>
            <a:endParaRPr lang="en-US" dirty="0"/>
          </a:p>
        </p:txBody>
      </p:sp>
      <p:sp>
        <p:nvSpPr>
          <p:cNvPr id="4" name="Slide Number Placeholder 3"/>
          <p:cNvSpPr>
            <a:spLocks noGrp="1"/>
          </p:cNvSpPr>
          <p:nvPr>
            <p:ph type="sldNum" sz="quarter" idx="10"/>
          </p:nvPr>
        </p:nvSpPr>
        <p:spPr/>
        <p:txBody>
          <a:bodyPr/>
          <a:lstStyle/>
          <a:p>
            <a:fld id="{83341080-0F0E-45DB-8261-E162BC9419CF}" type="slidenum">
              <a:rPr lang="fr-FR" smtClean="0"/>
              <a:pPr/>
              <a:t>16</a:t>
            </a:fld>
            <a:endParaRPr lang="fr-FR"/>
          </a:p>
        </p:txBody>
      </p:sp>
    </p:spTree>
    <p:extLst>
      <p:ext uri="{BB962C8B-B14F-4D97-AF65-F5344CB8AC3E}">
        <p14:creationId xmlns:p14="http://schemas.microsoft.com/office/powerpoint/2010/main" val="201361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mtClean="0"/>
              <a:t>Cliquez pour modifier le style du titre</a:t>
            </a:r>
            <a:endParaRPr lang="it-IT"/>
          </a:p>
        </p:txBody>
      </p:sp>
      <p:sp>
        <p:nvSpPr>
          <p:cNvPr id="3" name="Segnaposto contenuto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it-IT"/>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115888"/>
            <a:ext cx="2249488" cy="6265862"/>
          </a:xfrm>
        </p:spPr>
        <p:txBody>
          <a:bodyPr vert="eaVert"/>
          <a:lstStyle/>
          <a:p>
            <a:r>
              <a:rPr lang="fr-FR" smtClean="0"/>
              <a:t>Cliquez pour modifier le style du titre</a:t>
            </a:r>
            <a:endParaRPr lang="it-IT"/>
          </a:p>
        </p:txBody>
      </p:sp>
      <p:sp>
        <p:nvSpPr>
          <p:cNvPr id="3" name="Segnaposto testo verticale 2"/>
          <p:cNvSpPr>
            <a:spLocks noGrp="1"/>
          </p:cNvSpPr>
          <p:nvPr>
            <p:ph type="body" orient="vert" idx="1"/>
          </p:nvPr>
        </p:nvSpPr>
        <p:spPr>
          <a:xfrm>
            <a:off x="71438" y="115888"/>
            <a:ext cx="6599237" cy="62658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le 1"/>
          <p:cNvSpPr>
            <a:spLocks noGrp="1"/>
          </p:cNvSpPr>
          <p:nvPr>
            <p:ph type="title"/>
          </p:nvPr>
        </p:nvSpPr>
        <p:spPr>
          <a:xfrm>
            <a:off x="2627313" y="115888"/>
            <a:ext cx="6445250" cy="720725"/>
          </a:xfrm>
        </p:spPr>
        <p:txBody>
          <a:bodyPr/>
          <a:lstStyle/>
          <a:p>
            <a:r>
              <a:rPr lang="fr-FR" smtClean="0"/>
              <a:t>Cliquez pour modifier le style du titre</a:t>
            </a:r>
            <a:endParaRPr lang="en-GB"/>
          </a:p>
        </p:txBody>
      </p:sp>
      <p:sp>
        <p:nvSpPr>
          <p:cNvPr id="3" name="Content Placeholder 2"/>
          <p:cNvSpPr>
            <a:spLocks noGrp="1"/>
          </p:cNvSpPr>
          <p:nvPr>
            <p:ph sz="half" idx="1"/>
          </p:nvPr>
        </p:nvSpPr>
        <p:spPr>
          <a:xfrm>
            <a:off x="71438" y="1268413"/>
            <a:ext cx="4422775" cy="511333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Content Placeholder 3"/>
          <p:cNvSpPr>
            <a:spLocks noGrp="1"/>
          </p:cNvSpPr>
          <p:nvPr>
            <p:ph sz="quarter" idx="2"/>
          </p:nvPr>
        </p:nvSpPr>
        <p:spPr>
          <a:xfrm>
            <a:off x="4646613" y="1268413"/>
            <a:ext cx="4422775" cy="24796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Content Placeholder 4"/>
          <p:cNvSpPr>
            <a:spLocks noGrp="1"/>
          </p:cNvSpPr>
          <p:nvPr>
            <p:ph sz="quarter" idx="3"/>
          </p:nvPr>
        </p:nvSpPr>
        <p:spPr>
          <a:xfrm>
            <a:off x="4646613" y="3900488"/>
            <a:ext cx="4422775" cy="24812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mtClean="0"/>
              <a:t>Cliquez pour modifier le style du titre</a:t>
            </a:r>
            <a:endParaRPr lang="it-IT"/>
          </a:p>
        </p:txBody>
      </p:sp>
      <p:sp>
        <p:nvSpPr>
          <p:cNvPr id="3" name="Segnaposto contenuto 2"/>
          <p:cNvSpPr>
            <a:spLocks noGrp="1"/>
          </p:cNvSpPr>
          <p:nvPr>
            <p:ph sz="half" idx="1"/>
          </p:nvPr>
        </p:nvSpPr>
        <p:spPr>
          <a:xfrm>
            <a:off x="71438" y="1268413"/>
            <a:ext cx="4422775"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it-IT"/>
          </a:p>
        </p:txBody>
      </p:sp>
      <p:sp>
        <p:nvSpPr>
          <p:cNvPr id="4" name="Segnaposto contenuto 3"/>
          <p:cNvSpPr>
            <a:spLocks noGrp="1"/>
          </p:cNvSpPr>
          <p:nvPr>
            <p:ph sz="half" idx="2"/>
          </p:nvPr>
        </p:nvSpPr>
        <p:spPr>
          <a:xfrm>
            <a:off x="4646613" y="1268413"/>
            <a:ext cx="4422775"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it-I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mtClean="0"/>
              <a:t>Cliquez pour modifier le style du titre</a:t>
            </a:r>
            <a:endParaRPr lang="it-I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mtClean="0"/>
              <a:t>Cliquez pour modifier le style du titre</a:t>
            </a:r>
            <a:endParaRPr lang="it-IT"/>
          </a:p>
        </p:txBody>
      </p:sp>
      <p:sp>
        <p:nvSpPr>
          <p:cNvPr id="3" name="Segnaposto testo verticale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it-IT"/>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print"/>
          <a:srcRect/>
          <a:stretch>
            <a:fillRect/>
          </a:stretch>
        </p:blipFill>
        <p:spPr bwMode="auto">
          <a:xfrm>
            <a:off x="107504" y="301992"/>
            <a:ext cx="8979024" cy="530952"/>
          </a:xfrm>
          <a:prstGeom prst="rect">
            <a:avLst/>
          </a:prstGeom>
          <a:noFill/>
          <a:ln w="9525">
            <a:noFill/>
            <a:miter lim="800000"/>
            <a:headEnd/>
            <a:tailEnd/>
          </a:ln>
        </p:spPr>
      </p:pic>
      <p:sp>
        <p:nvSpPr>
          <p:cNvPr id="1027" name="Rectangle 25"/>
          <p:cNvSpPr>
            <a:spLocks noGrp="1" noChangeArrowheads="1"/>
          </p:cNvSpPr>
          <p:nvPr>
            <p:ph type="body" idx="1"/>
          </p:nvPr>
        </p:nvSpPr>
        <p:spPr bwMode="auto">
          <a:xfrm>
            <a:off x="71438" y="1268413"/>
            <a:ext cx="8997950" cy="482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1028" name="Rectangle 22"/>
          <p:cNvSpPr>
            <a:spLocks noGrp="1" noChangeArrowheads="1"/>
          </p:cNvSpPr>
          <p:nvPr>
            <p:ph type="title"/>
          </p:nvPr>
        </p:nvSpPr>
        <p:spPr bwMode="auto">
          <a:xfrm>
            <a:off x="2627313" y="20191"/>
            <a:ext cx="644525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it-IT" dirty="0" smtClean="0"/>
          </a:p>
        </p:txBody>
      </p:sp>
      <p:sp>
        <p:nvSpPr>
          <p:cNvPr id="15377" name="Rectangle 17"/>
          <p:cNvSpPr>
            <a:spLocks noChangeArrowheads="1"/>
          </p:cNvSpPr>
          <p:nvPr/>
        </p:nvSpPr>
        <p:spPr bwMode="auto">
          <a:xfrm>
            <a:off x="611188" y="1555750"/>
            <a:ext cx="7942262" cy="4752975"/>
          </a:xfrm>
          <a:prstGeom prst="rect">
            <a:avLst/>
          </a:prstGeom>
          <a:noFill/>
          <a:ln w="9525">
            <a:noFill/>
            <a:miter lim="800000"/>
            <a:headEnd/>
            <a:tailEnd/>
          </a:ln>
          <a:effectLst/>
        </p:spPr>
        <p:txBody>
          <a:bodyPr/>
          <a:lstStyle/>
          <a:p>
            <a:pPr fontAlgn="auto">
              <a:spcBef>
                <a:spcPct val="20000"/>
              </a:spcBef>
              <a:spcAft>
                <a:spcPts val="0"/>
              </a:spcAft>
              <a:buClr>
                <a:srgbClr val="0099CC"/>
              </a:buClr>
              <a:buFont typeface="Wingdings" charset="2"/>
              <a:buNone/>
              <a:defRPr/>
            </a:pPr>
            <a:endParaRPr lang="en-US">
              <a:latin typeface="Arial" charset="0"/>
              <a:ea typeface="ＭＳ Ｐゴシック" charset="-128"/>
            </a:endParaRPr>
          </a:p>
        </p:txBody>
      </p:sp>
      <p:sp>
        <p:nvSpPr>
          <p:cNvPr id="15374" name="Rectangle 14"/>
          <p:cNvSpPr>
            <a:spLocks noChangeArrowheads="1"/>
          </p:cNvSpPr>
          <p:nvPr/>
        </p:nvSpPr>
        <p:spPr bwMode="auto">
          <a:xfrm>
            <a:off x="0" y="-26988"/>
            <a:ext cx="9144000" cy="115888"/>
          </a:xfrm>
          <a:prstGeom prst="rect">
            <a:avLst/>
          </a:prstGeom>
          <a:solidFill>
            <a:srgbClr val="DDDDDD"/>
          </a:solidFill>
          <a:ln w="9525">
            <a:noFill/>
            <a:miter lim="800000"/>
            <a:headEnd/>
            <a:tailEnd/>
          </a:ln>
          <a:effectLst/>
        </p:spPr>
        <p:txBody>
          <a:bodyPr wrap="none" anchor="ctr"/>
          <a:lstStyle/>
          <a:p>
            <a:pPr fontAlgn="auto">
              <a:spcBef>
                <a:spcPts val="0"/>
              </a:spcBef>
              <a:spcAft>
                <a:spcPts val="0"/>
              </a:spcAft>
              <a:defRPr/>
            </a:pPr>
            <a:endParaRPr lang="it-IT">
              <a:latin typeface="Arial" charset="0"/>
              <a:ea typeface="ＭＳ Ｐゴシック" charset="-128"/>
            </a:endParaRPr>
          </a:p>
        </p:txBody>
      </p:sp>
      <p:sp>
        <p:nvSpPr>
          <p:cNvPr id="15368" name="Oval 8"/>
          <p:cNvSpPr>
            <a:spLocks noChangeArrowheads="1"/>
          </p:cNvSpPr>
          <p:nvPr/>
        </p:nvSpPr>
        <p:spPr bwMode="auto">
          <a:xfrm>
            <a:off x="8532813" y="6309320"/>
            <a:ext cx="431800" cy="431800"/>
          </a:xfrm>
          <a:prstGeom prst="ellipse">
            <a:avLst/>
          </a:prstGeom>
          <a:solidFill>
            <a:schemeClr val="accent5">
              <a:lumMod val="50000"/>
            </a:schemeClr>
          </a:solidFill>
          <a:ln w="9525">
            <a:noFill/>
            <a:round/>
            <a:headEnd/>
            <a:tailEnd/>
          </a:ln>
          <a:effectLst/>
        </p:spPr>
        <p:txBody>
          <a:bodyPr wrap="none" anchor="ctr"/>
          <a:lstStyle/>
          <a:p>
            <a:pPr fontAlgn="auto">
              <a:spcBef>
                <a:spcPts val="0"/>
              </a:spcBef>
              <a:spcAft>
                <a:spcPts val="0"/>
              </a:spcAft>
              <a:defRPr/>
            </a:pPr>
            <a:endParaRPr lang="it-IT">
              <a:latin typeface="Arial" charset="0"/>
              <a:ea typeface="ＭＳ Ｐゴシック" charset="-128"/>
            </a:endParaRPr>
          </a:p>
        </p:txBody>
      </p:sp>
      <p:sp>
        <p:nvSpPr>
          <p:cNvPr id="15369" name="Text Box 9"/>
          <p:cNvSpPr txBox="1">
            <a:spLocks noChangeArrowheads="1"/>
          </p:cNvSpPr>
          <p:nvPr/>
        </p:nvSpPr>
        <p:spPr bwMode="auto">
          <a:xfrm>
            <a:off x="8417565" y="6322715"/>
            <a:ext cx="669925" cy="274637"/>
          </a:xfrm>
          <a:prstGeom prst="rect">
            <a:avLst/>
          </a:prstGeom>
          <a:noFill/>
          <a:ln w="9525">
            <a:noFill/>
            <a:miter lim="800000"/>
            <a:headEnd/>
            <a:tailEnd/>
          </a:ln>
          <a:effectLst/>
        </p:spPr>
        <p:txBody>
          <a:bodyPr>
            <a:spAutoFit/>
          </a:bodyPr>
          <a:lstStyle/>
          <a:p>
            <a:pPr algn="ctr" fontAlgn="auto">
              <a:spcBef>
                <a:spcPct val="50000"/>
              </a:spcBef>
              <a:spcAft>
                <a:spcPts val="0"/>
              </a:spcAft>
              <a:defRPr/>
            </a:pPr>
            <a:fld id="{796F9AB0-CBB5-40F1-A73B-05BDE10C645F}" type="slidenum">
              <a:rPr lang="en-GB" sz="1200">
                <a:solidFill>
                  <a:schemeClr val="bg1"/>
                </a:solidFill>
                <a:latin typeface="Arial" charset="0"/>
                <a:ea typeface="ＭＳ Ｐゴシック" charset="-128"/>
              </a:rPr>
              <a:pPr algn="ctr" fontAlgn="auto">
                <a:spcBef>
                  <a:spcPct val="50000"/>
                </a:spcBef>
                <a:spcAft>
                  <a:spcPts val="0"/>
                </a:spcAft>
                <a:defRPr/>
              </a:pPr>
              <a:t>‹#›</a:t>
            </a:fld>
            <a:endParaRPr lang="en-GB" sz="1200" dirty="0">
              <a:solidFill>
                <a:schemeClr val="bg1"/>
              </a:solidFill>
              <a:latin typeface="Arial" charset="0"/>
              <a:ea typeface="ＭＳ Ｐゴシック" charset="-128"/>
            </a:endParaRPr>
          </a:p>
        </p:txBody>
      </p:sp>
      <p:sp>
        <p:nvSpPr>
          <p:cNvPr id="15370" name="Rectangle 10"/>
          <p:cNvSpPr>
            <a:spLocks noChangeArrowheads="1"/>
          </p:cNvSpPr>
          <p:nvPr/>
        </p:nvSpPr>
        <p:spPr bwMode="auto">
          <a:xfrm>
            <a:off x="0" y="6596062"/>
            <a:ext cx="9144000" cy="280988"/>
          </a:xfrm>
          <a:prstGeom prst="rect">
            <a:avLst/>
          </a:prstGeom>
          <a:solidFill>
            <a:srgbClr val="4D4D4D"/>
          </a:solidFill>
          <a:ln w="9525">
            <a:noFill/>
            <a:miter lim="800000"/>
            <a:headEnd/>
            <a:tailEnd/>
          </a:ln>
          <a:effectLst/>
        </p:spPr>
        <p:txBody>
          <a:bodyPr wrap="none" anchor="ctr"/>
          <a:lstStyle/>
          <a:p>
            <a:pPr fontAlgn="auto">
              <a:spcBef>
                <a:spcPts val="0"/>
              </a:spcBef>
              <a:spcAft>
                <a:spcPts val="0"/>
              </a:spcAft>
              <a:defRPr/>
            </a:pPr>
            <a:endParaRPr lang="it-IT">
              <a:latin typeface="Arial" charset="0"/>
              <a:ea typeface="ＭＳ Ｐゴシック" charset="-128"/>
            </a:endParaRPr>
          </a:p>
        </p:txBody>
      </p:sp>
      <p:sp>
        <p:nvSpPr>
          <p:cNvPr id="1037" name="Text Box 13"/>
          <p:cNvSpPr txBox="1">
            <a:spLocks noChangeArrowheads="1"/>
          </p:cNvSpPr>
          <p:nvPr/>
        </p:nvSpPr>
        <p:spPr bwMode="auto">
          <a:xfrm>
            <a:off x="0" y="6581089"/>
            <a:ext cx="9144000" cy="276999"/>
          </a:xfrm>
          <a:prstGeom prst="rect">
            <a:avLst/>
          </a:prstGeom>
          <a:noFill/>
          <a:ln w="9525">
            <a:noFill/>
            <a:miter lim="800000"/>
            <a:headEnd/>
            <a:tailEnd/>
          </a:ln>
          <a:effectLst/>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bg1"/>
                </a:solidFill>
                <a:latin typeface="Cambria" pitchFamily="18" charset="0"/>
                <a:ea typeface="ＭＳ Ｐゴシック" charset="-128"/>
                <a:cs typeface="Arial" charset="0"/>
              </a:rPr>
              <a:t>FAO HQ</a:t>
            </a:r>
            <a:r>
              <a:rPr lang="en-GB" sz="1200" b="1" kern="1200" dirty="0" smtClean="0">
                <a:solidFill>
                  <a:schemeClr val="bg1"/>
                </a:solidFill>
                <a:latin typeface="Cambria" pitchFamily="18" charset="0"/>
                <a:ea typeface="ＭＳ Ｐゴシック" charset="-128"/>
                <a:cs typeface="Arial" charset="0"/>
              </a:rPr>
              <a:t>, 19-22 March 2018</a:t>
            </a:r>
            <a:endParaRPr lang="fr-FR" sz="1200" b="1" kern="1200" dirty="0" smtClean="0">
              <a:solidFill>
                <a:schemeClr val="bg1"/>
              </a:solidFill>
              <a:latin typeface="Cambria" pitchFamily="18" charset="0"/>
              <a:ea typeface="ＭＳ Ｐゴシック" charset="-128"/>
              <a:cs typeface="Arial" charset="0"/>
            </a:endParaRPr>
          </a:p>
        </p:txBody>
      </p:sp>
      <p:pic>
        <p:nvPicPr>
          <p:cNvPr id="2" name="Picture 4" descr="Afficher l'image d'origine"/>
          <p:cNvPicPr>
            <a:picLocks noChangeAspect="1" noChangeArrowheads="1"/>
          </p:cNvPicPr>
          <p:nvPr userDrawn="1"/>
        </p:nvPicPr>
        <p:blipFill>
          <a:blip r:embed="rId15" cstate="print"/>
          <a:srcRect/>
          <a:stretch>
            <a:fillRect/>
          </a:stretch>
        </p:blipFill>
        <p:spPr bwMode="auto">
          <a:xfrm>
            <a:off x="107504" y="126512"/>
            <a:ext cx="2376264" cy="444108"/>
          </a:xfrm>
          <a:prstGeom prst="rect">
            <a:avLst/>
          </a:prstGeom>
          <a:noFill/>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Lst>
  <p:timing>
    <p:tnLst>
      <p:par>
        <p:cTn id="1" dur="indefinite" restart="never" nodeType="tmRoot"/>
      </p:par>
    </p:tnLst>
  </p:timing>
  <p:txStyles>
    <p:title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p:titleStyle>
    <p:bodyStyle>
      <a:lvl1pPr marL="342900" indent="-342900" algn="l" rtl="0" fontAlgn="base">
        <a:spcBef>
          <a:spcPct val="20000"/>
        </a:spcBef>
        <a:spcAft>
          <a:spcPct val="0"/>
        </a:spcAft>
        <a:buClr>
          <a:srgbClr val="0099CC"/>
        </a:buClr>
        <a:buFont typeface="Wingdings" pitchFamily="2" charset="2"/>
        <a:defRPr sz="2400">
          <a:solidFill>
            <a:schemeClr val="tx1"/>
          </a:solidFill>
          <a:latin typeface="Cambria" pitchFamily="18" charset="0"/>
          <a:ea typeface="ＭＳ Ｐゴシック" charset="-128"/>
          <a:cs typeface="Cambria" pitchFamily="18" charset="0"/>
        </a:defRPr>
      </a:lvl1pPr>
      <a:lvl2pPr marL="450850" indent="-271463" algn="l" rtl="0" fontAlgn="base">
        <a:spcBef>
          <a:spcPct val="20000"/>
        </a:spcBef>
        <a:spcAft>
          <a:spcPct val="0"/>
        </a:spcAft>
        <a:buClr>
          <a:srgbClr val="0099CC"/>
        </a:buClr>
        <a:buFont typeface="Wingdings" pitchFamily="2" charset="2"/>
        <a:buChar char="§"/>
        <a:defRPr sz="2400">
          <a:solidFill>
            <a:schemeClr val="tx1"/>
          </a:solidFill>
          <a:latin typeface="Cambria" pitchFamily="18" charset="0"/>
          <a:ea typeface="ＭＳ Ｐゴシック" charset="-128"/>
          <a:cs typeface="Cambria" pitchFamily="18" charset="0"/>
        </a:defRPr>
      </a:lvl2pPr>
      <a:lvl3pPr marL="903288" indent="-190500" algn="l" rtl="0" fontAlgn="base">
        <a:spcBef>
          <a:spcPct val="20000"/>
        </a:spcBef>
        <a:spcAft>
          <a:spcPct val="0"/>
        </a:spcAft>
        <a:buClr>
          <a:srgbClr val="CC3366"/>
        </a:buClr>
        <a:buSzPct val="80000"/>
        <a:buFont typeface="Wingdings" pitchFamily="2" charset="2"/>
        <a:buChar char="§"/>
        <a:defRPr sz="2000">
          <a:solidFill>
            <a:schemeClr val="tx1"/>
          </a:solidFill>
          <a:latin typeface="Cambria" pitchFamily="18" charset="0"/>
          <a:ea typeface="ＭＳ Ｐゴシック" charset="-128"/>
          <a:cs typeface="Cambria" pitchFamily="18" charset="0"/>
        </a:defRPr>
      </a:lvl3pPr>
      <a:lvl4pPr marL="1341438" indent="-177800" algn="l" rtl="0" fontAlgn="base">
        <a:spcBef>
          <a:spcPct val="20000"/>
        </a:spcBef>
        <a:spcAft>
          <a:spcPct val="0"/>
        </a:spcAft>
        <a:buChar char="•"/>
        <a:defRPr sz="2000">
          <a:solidFill>
            <a:schemeClr val="tx1"/>
          </a:solidFill>
          <a:latin typeface="Cambria" pitchFamily="18" charset="0"/>
          <a:ea typeface="ＭＳ Ｐゴシック" charset="-128"/>
          <a:cs typeface="Cambria" pitchFamily="18" charset="0"/>
        </a:defRPr>
      </a:lvl4pPr>
      <a:lvl5pPr marL="1698625" indent="-177800" algn="l" rtl="0" fontAlgn="base">
        <a:spcBef>
          <a:spcPct val="20000"/>
        </a:spcBef>
        <a:spcAft>
          <a:spcPct val="0"/>
        </a:spcAft>
        <a:buChar char="»"/>
        <a:defRPr sz="2000">
          <a:solidFill>
            <a:schemeClr val="tx1"/>
          </a:solidFill>
          <a:latin typeface="Cambria" pitchFamily="18" charset="0"/>
          <a:ea typeface="ＭＳ Ｐゴシック" charset="-128"/>
          <a:cs typeface="Cambria" pitchFamily="18" charset="0"/>
        </a:defRPr>
      </a:lvl5pPr>
      <a:lvl6pPr marL="2155825" indent="-177800" algn="l" rtl="0" eaLnBrk="1" fontAlgn="base" hangingPunct="1">
        <a:spcBef>
          <a:spcPct val="20000"/>
        </a:spcBef>
        <a:spcAft>
          <a:spcPct val="0"/>
        </a:spcAft>
        <a:buChar char="»"/>
        <a:defRPr sz="2000">
          <a:solidFill>
            <a:schemeClr val="tx1"/>
          </a:solidFill>
          <a:latin typeface="+mn-lt"/>
        </a:defRPr>
      </a:lvl6pPr>
      <a:lvl7pPr marL="2613025" indent="-177800" algn="l" rtl="0" eaLnBrk="1" fontAlgn="base" hangingPunct="1">
        <a:spcBef>
          <a:spcPct val="20000"/>
        </a:spcBef>
        <a:spcAft>
          <a:spcPct val="0"/>
        </a:spcAft>
        <a:buChar char="»"/>
        <a:defRPr sz="2000">
          <a:solidFill>
            <a:schemeClr val="tx1"/>
          </a:solidFill>
          <a:latin typeface="+mn-lt"/>
        </a:defRPr>
      </a:lvl7pPr>
      <a:lvl8pPr marL="3070225" indent="-177800" algn="l" rtl="0" eaLnBrk="1" fontAlgn="base" hangingPunct="1">
        <a:spcBef>
          <a:spcPct val="20000"/>
        </a:spcBef>
        <a:spcAft>
          <a:spcPct val="0"/>
        </a:spcAft>
        <a:buChar char="»"/>
        <a:defRPr sz="2000">
          <a:solidFill>
            <a:schemeClr val="tx1"/>
          </a:solidFill>
          <a:latin typeface="+mn-lt"/>
        </a:defRPr>
      </a:lvl8pPr>
      <a:lvl9pPr marL="3527425" indent="-1778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223" y="-31785"/>
            <a:ext cx="8860310" cy="1417614"/>
          </a:xfrm>
          <a:prstGeom prst="rect">
            <a:avLst/>
          </a:prstGeom>
        </p:spPr>
      </p:pic>
      <p:sp>
        <p:nvSpPr>
          <p:cNvPr id="5" name="Rectangle 4"/>
          <p:cNvSpPr/>
          <p:nvPr/>
        </p:nvSpPr>
        <p:spPr>
          <a:xfrm>
            <a:off x="-36512" y="1484784"/>
            <a:ext cx="9148342" cy="4973156"/>
          </a:xfrm>
          <a:prstGeom prst="rect">
            <a:avLst/>
          </a:prstGeom>
        </p:spPr>
        <p:txBody>
          <a:bodyPr wrap="square">
            <a:spAutoFit/>
          </a:bodyPr>
          <a:lstStyle/>
          <a:p>
            <a:pPr algn="ctr">
              <a:spcBef>
                <a:spcPts val="0"/>
              </a:spcBef>
              <a:spcAft>
                <a:spcPts val="0"/>
              </a:spcAft>
            </a:pPr>
            <a:r>
              <a:rPr lang="en-GB" sz="2800" b="1" dirty="0">
                <a:solidFill>
                  <a:schemeClr val="accent2">
                    <a:lumMod val="75000"/>
                  </a:schemeClr>
                </a:solidFill>
              </a:rPr>
              <a:t>Technical workshop on global harmonization </a:t>
            </a:r>
            <a:endParaRPr lang="en-GB" sz="2800" b="1" dirty="0" smtClean="0">
              <a:solidFill>
                <a:schemeClr val="accent2">
                  <a:lumMod val="75000"/>
                </a:schemeClr>
              </a:solidFill>
            </a:endParaRPr>
          </a:p>
          <a:p>
            <a:pPr algn="ctr">
              <a:spcBef>
                <a:spcPts val="0"/>
              </a:spcBef>
              <a:spcAft>
                <a:spcPts val="0"/>
              </a:spcAft>
            </a:pPr>
            <a:r>
              <a:rPr lang="en-GB" sz="2800" b="1" dirty="0" smtClean="0">
                <a:solidFill>
                  <a:schemeClr val="accent2">
                    <a:lumMod val="75000"/>
                  </a:schemeClr>
                </a:solidFill>
              </a:rPr>
              <a:t>of </a:t>
            </a:r>
            <a:r>
              <a:rPr lang="en-GB" sz="2800" b="1" dirty="0">
                <a:solidFill>
                  <a:schemeClr val="accent2">
                    <a:lumMod val="75000"/>
                  </a:schemeClr>
                </a:solidFill>
              </a:rPr>
              <a:t>Tuna fisheries statistics</a:t>
            </a:r>
            <a:endParaRPr lang="en-US" sz="2800" dirty="0">
              <a:solidFill>
                <a:schemeClr val="accent2">
                  <a:lumMod val="75000"/>
                </a:schemeClr>
              </a:solidFill>
            </a:endParaRPr>
          </a:p>
          <a:p>
            <a:pPr algn="ctr">
              <a:lnSpc>
                <a:spcPct val="200000"/>
              </a:lnSpc>
              <a:spcBef>
                <a:spcPts val="600"/>
              </a:spcBef>
              <a:spcAft>
                <a:spcPts val="0"/>
              </a:spcAft>
            </a:pPr>
            <a:r>
              <a:rPr lang="fr-FR" sz="2400" b="1" dirty="0" err="1" smtClean="0"/>
              <a:t>Coordinating</a:t>
            </a:r>
            <a:r>
              <a:rPr lang="fr-FR" sz="2400" b="1" dirty="0" smtClean="0"/>
              <a:t> </a:t>
            </a:r>
            <a:r>
              <a:rPr lang="fr-FR" sz="2400" b="1" dirty="0" err="1" smtClean="0"/>
              <a:t>Working</a:t>
            </a:r>
            <a:r>
              <a:rPr lang="fr-FR" sz="2400" b="1" dirty="0" smtClean="0"/>
              <a:t> Parties</a:t>
            </a:r>
          </a:p>
          <a:p>
            <a:pPr algn="ctr">
              <a:spcBef>
                <a:spcPts val="0"/>
              </a:spcBef>
              <a:spcAft>
                <a:spcPts val="0"/>
              </a:spcAft>
            </a:pPr>
            <a:r>
              <a:rPr lang="fr-FR" sz="2400" b="1" dirty="0" smtClean="0"/>
              <a:t>ad-hoc </a:t>
            </a:r>
            <a:r>
              <a:rPr lang="fr-FR" sz="2400" b="1" dirty="0" err="1"/>
              <a:t>Task</a:t>
            </a:r>
            <a:r>
              <a:rPr lang="fr-FR" sz="2400" b="1" dirty="0"/>
              <a:t> </a:t>
            </a:r>
            <a:r>
              <a:rPr lang="fr-FR" sz="2400" b="1" dirty="0"/>
              <a:t>Group on </a:t>
            </a:r>
            <a:r>
              <a:rPr lang="fr-FR" sz="2400" b="1" dirty="0" smtClean="0"/>
              <a:t>Reference </a:t>
            </a:r>
            <a:r>
              <a:rPr lang="fr-FR" sz="2400" b="1" dirty="0" err="1" smtClean="0"/>
              <a:t>harmonization</a:t>
            </a:r>
            <a:r>
              <a:rPr lang="fr-FR" sz="2400" b="1" dirty="0" smtClean="0"/>
              <a:t> for capture </a:t>
            </a:r>
            <a:r>
              <a:rPr lang="fr-FR" sz="2400" b="1" dirty="0" err="1" smtClean="0"/>
              <a:t>fisheries</a:t>
            </a:r>
            <a:r>
              <a:rPr lang="fr-FR" sz="2400" b="1" dirty="0" smtClean="0"/>
              <a:t> and aquaculture</a:t>
            </a:r>
            <a:r>
              <a:rPr lang="fr-FR" sz="2800" b="1" dirty="0" smtClean="0"/>
              <a:t> </a:t>
            </a:r>
          </a:p>
          <a:p>
            <a:pPr algn="ctr"/>
            <a:endParaRPr lang="en-GB" sz="2400" b="1" dirty="0" smtClean="0"/>
          </a:p>
          <a:p>
            <a:pPr algn="ctr"/>
            <a:endParaRPr lang="en-GB" sz="2400" b="1" dirty="0" smtClean="0"/>
          </a:p>
          <a:p>
            <a:pPr algn="ctr"/>
            <a:r>
              <a:rPr lang="en-GB" sz="3200" b="1" dirty="0" smtClean="0"/>
              <a:t>Progress </a:t>
            </a:r>
            <a:r>
              <a:rPr lang="en-GB" sz="3200" b="1" dirty="0"/>
              <a:t>and review of </a:t>
            </a:r>
            <a:r>
              <a:rPr lang="en-GB" sz="3200" b="1" dirty="0" smtClean="0"/>
              <a:t>CWP standards</a:t>
            </a:r>
            <a:endParaRPr lang="en-GB" sz="3200" b="1" dirty="0"/>
          </a:p>
          <a:p>
            <a:pPr algn="ctr"/>
            <a:endParaRPr lang="en-GB" sz="2400" b="1" dirty="0" smtClean="0"/>
          </a:p>
          <a:p>
            <a:endParaRPr lang="en-GB" sz="2400" dirty="0" smtClean="0"/>
          </a:p>
          <a:p>
            <a:pPr algn="ctr">
              <a:spcBef>
                <a:spcPts val="450"/>
              </a:spcBef>
              <a:spcAft>
                <a:spcPts val="450"/>
              </a:spcAft>
            </a:pPr>
            <a:r>
              <a:rPr lang="en-US" sz="2400" b="1" dirty="0" err="1" smtClean="0"/>
              <a:t>Aymen</a:t>
            </a:r>
            <a:r>
              <a:rPr lang="en-US" sz="2400" b="1" dirty="0" smtClean="0"/>
              <a:t> </a:t>
            </a:r>
            <a:r>
              <a:rPr lang="en-US" sz="2400" b="1" dirty="0"/>
              <a:t>CHAREF (FAO)</a:t>
            </a:r>
          </a:p>
        </p:txBody>
      </p:sp>
    </p:spTree>
    <p:extLst>
      <p:ext uri="{BB962C8B-B14F-4D97-AF65-F5344CB8AC3E}">
        <p14:creationId xmlns:p14="http://schemas.microsoft.com/office/powerpoint/2010/main" val="96951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537" y="807782"/>
            <a:ext cx="8655950" cy="4421765"/>
          </a:xfrm>
        </p:spPr>
        <p:txBody>
          <a:bodyPr/>
          <a:lstStyle/>
          <a:p>
            <a:pPr marL="0" lvl="0" indent="0" algn="just">
              <a:spcBef>
                <a:spcPts val="1200"/>
              </a:spcBef>
              <a:spcAft>
                <a:spcPts val="600"/>
              </a:spcAft>
            </a:pPr>
            <a:r>
              <a:rPr lang="en-US" b="1" dirty="0" smtClean="0">
                <a:latin typeface="+mn-lt"/>
              </a:rPr>
              <a:t>Main Comments</a:t>
            </a:r>
          </a:p>
          <a:p>
            <a:pPr lvl="0" algn="just">
              <a:spcBef>
                <a:spcPts val="1200"/>
              </a:spcBef>
              <a:spcAft>
                <a:spcPts val="600"/>
              </a:spcAft>
              <a:buFont typeface="Wingdings" panose="05000000000000000000" pitchFamily="2" charset="2"/>
              <a:buChar char="ü"/>
            </a:pPr>
            <a:r>
              <a:rPr lang="en-US" sz="2000" dirty="0" smtClean="0">
                <a:latin typeface="+mn-lt"/>
              </a:rPr>
              <a:t>To broaden the scope/data domain of the global DSD by compiling essential dimensions/concepts for data collection in use broadly by the CWP parties (catch and effort). </a:t>
            </a:r>
          </a:p>
          <a:p>
            <a:pPr lvl="0" algn="just">
              <a:spcBef>
                <a:spcPts val="1200"/>
              </a:spcBef>
              <a:spcAft>
                <a:spcPts val="600"/>
              </a:spcAft>
              <a:buFont typeface="Wingdings" panose="05000000000000000000" pitchFamily="2" charset="2"/>
              <a:buChar char="ü"/>
            </a:pPr>
            <a:r>
              <a:rPr lang="en-US" sz="2000" dirty="0" smtClean="0">
                <a:latin typeface="+mn-lt"/>
              </a:rPr>
              <a:t>To use </a:t>
            </a:r>
            <a:r>
              <a:rPr lang="en-US" sz="2000" dirty="0">
                <a:latin typeface="+mn-lt"/>
              </a:rPr>
              <a:t>the catch defined in the CWP annex B1, and also landings, catch and </a:t>
            </a:r>
            <a:r>
              <a:rPr lang="en-US" sz="2000" dirty="0" smtClean="0">
                <a:latin typeface="+mn-lt"/>
              </a:rPr>
              <a:t>effort. </a:t>
            </a:r>
          </a:p>
          <a:p>
            <a:pPr lvl="0" algn="just">
              <a:spcBef>
                <a:spcPts val="1200"/>
              </a:spcBef>
              <a:spcAft>
                <a:spcPts val="600"/>
              </a:spcAft>
              <a:buFont typeface="Wingdings" panose="05000000000000000000" pitchFamily="2" charset="2"/>
              <a:buChar char="ü"/>
            </a:pPr>
            <a:r>
              <a:rPr lang="en-US" sz="2000" dirty="0" smtClean="0">
                <a:latin typeface="+mn-lt"/>
              </a:rPr>
              <a:t>To elaborate the global DSD that could accommodate other domains of data collection (e.g. logbooks) to address the requirements of CWP Members. </a:t>
            </a:r>
          </a:p>
          <a:p>
            <a:pPr lvl="0" algn="just">
              <a:spcBef>
                <a:spcPts val="1200"/>
              </a:spcBef>
              <a:spcAft>
                <a:spcPts val="600"/>
              </a:spcAft>
              <a:buFont typeface="Wingdings" panose="05000000000000000000" pitchFamily="2" charset="2"/>
              <a:buChar char="ü"/>
            </a:pPr>
            <a:r>
              <a:rPr lang="en-US" sz="2000" dirty="0">
                <a:latin typeface="+mn-lt"/>
              </a:rPr>
              <a:t>To create Building Block (module within the DSD) to collate observed or measured variables such as Catch or </a:t>
            </a:r>
            <a:r>
              <a:rPr lang="en-US" sz="2000" dirty="0" smtClean="0">
                <a:latin typeface="+mn-lt"/>
              </a:rPr>
              <a:t>Effort</a:t>
            </a:r>
          </a:p>
          <a:p>
            <a:pPr lvl="0" algn="just">
              <a:spcBef>
                <a:spcPts val="1200"/>
              </a:spcBef>
              <a:spcAft>
                <a:spcPts val="600"/>
              </a:spcAft>
              <a:buFont typeface="Wingdings" panose="05000000000000000000" pitchFamily="2" charset="2"/>
              <a:buChar char="ü"/>
            </a:pPr>
            <a:r>
              <a:rPr lang="en-US" sz="2000" dirty="0" smtClean="0">
                <a:latin typeface="+mn-lt"/>
              </a:rPr>
              <a:t>The group recommended that FAO proceed with CWP registry/catalog development to be accessed through the CWP website.</a:t>
            </a:r>
          </a:p>
        </p:txBody>
      </p:sp>
      <p:sp>
        <p:nvSpPr>
          <p:cNvPr id="4" name="Title 1"/>
          <p:cNvSpPr txBox="1">
            <a:spLocks/>
          </p:cNvSpPr>
          <p:nvPr/>
        </p:nvSpPr>
        <p:spPr bwMode="auto">
          <a:xfrm>
            <a:off x="5379078" y="-186390"/>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r>
              <a:rPr lang="en-US" sz="2400" i="1" kern="0" dirty="0" smtClean="0"/>
              <a:t>Summary of feedback</a:t>
            </a:r>
            <a:endParaRPr lang="en-GB" sz="2400" i="1" kern="0" dirty="0"/>
          </a:p>
        </p:txBody>
      </p:sp>
    </p:spTree>
    <p:extLst>
      <p:ext uri="{BB962C8B-B14F-4D97-AF65-F5344CB8AC3E}">
        <p14:creationId xmlns:p14="http://schemas.microsoft.com/office/powerpoint/2010/main" val="1059611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484784"/>
            <a:ext cx="8424936" cy="4725145"/>
          </a:xfrm>
        </p:spPr>
        <p:txBody>
          <a:bodyPr/>
          <a:lstStyle/>
          <a:p>
            <a:pPr algn="just"/>
            <a:r>
              <a:rPr lang="en-GB" b="1" dirty="0" smtClean="0">
                <a:latin typeface="+mn-lt"/>
              </a:rPr>
              <a:t>Three DSDs </a:t>
            </a:r>
            <a:r>
              <a:rPr lang="en-GB" b="1" dirty="0">
                <a:latin typeface="+mn-lt"/>
              </a:rPr>
              <a:t>corresponding to different data </a:t>
            </a:r>
            <a:r>
              <a:rPr lang="en-GB" b="1" dirty="0" smtClean="0">
                <a:latin typeface="+mn-lt"/>
              </a:rPr>
              <a:t>domains: </a:t>
            </a:r>
          </a:p>
          <a:p>
            <a:pPr algn="just"/>
            <a:endParaRPr lang="en-US" dirty="0" smtClean="0">
              <a:latin typeface="+mn-lt"/>
            </a:endParaRPr>
          </a:p>
          <a:p>
            <a:pPr lvl="0" algn="just"/>
            <a:r>
              <a:rPr lang="en-GB" b="1" dirty="0" smtClean="0">
                <a:latin typeface="+mn-lt"/>
              </a:rPr>
              <a:t>DSD of Global </a:t>
            </a:r>
            <a:r>
              <a:rPr lang="en-GB" b="1" dirty="0">
                <a:latin typeface="+mn-lt"/>
              </a:rPr>
              <a:t>capture production: </a:t>
            </a:r>
            <a:r>
              <a:rPr lang="en-GB" dirty="0" smtClean="0">
                <a:latin typeface="+mn-lt"/>
              </a:rPr>
              <a:t>is</a:t>
            </a:r>
            <a:r>
              <a:rPr lang="en-GB" b="1" dirty="0" smtClean="0">
                <a:latin typeface="+mn-lt"/>
              </a:rPr>
              <a:t> </a:t>
            </a:r>
            <a:r>
              <a:rPr lang="en-GB" dirty="0" smtClean="0">
                <a:latin typeface="+mn-lt"/>
              </a:rPr>
              <a:t>designed </a:t>
            </a:r>
            <a:r>
              <a:rPr lang="en-GB" dirty="0">
                <a:latin typeface="+mn-lt"/>
              </a:rPr>
              <a:t>to cover the capture production in volume and value for </a:t>
            </a:r>
            <a:r>
              <a:rPr lang="en-GB" dirty="0" smtClean="0">
                <a:solidFill>
                  <a:srgbClr val="FF0000"/>
                </a:solidFill>
                <a:latin typeface="+mn-lt"/>
              </a:rPr>
              <a:t>economic </a:t>
            </a:r>
            <a:r>
              <a:rPr lang="en-GB" dirty="0">
                <a:solidFill>
                  <a:srgbClr val="FF0000"/>
                </a:solidFill>
                <a:latin typeface="+mn-lt"/>
              </a:rPr>
              <a:t>purpose</a:t>
            </a:r>
            <a:r>
              <a:rPr lang="en-GB" dirty="0">
                <a:latin typeface="+mn-lt"/>
              </a:rPr>
              <a:t>. Volume and value of nominal catch are compiled according to dimensions represented by concepts Country, Fishing area, Aquatic Species, and Time unit</a:t>
            </a:r>
            <a:r>
              <a:rPr lang="en-GB" dirty="0" smtClean="0">
                <a:latin typeface="+mn-lt"/>
              </a:rPr>
              <a:t>;</a:t>
            </a:r>
          </a:p>
          <a:p>
            <a:pPr lvl="0" algn="just"/>
            <a:endParaRPr lang="en-US" dirty="0">
              <a:latin typeface="+mn-lt"/>
            </a:endParaRPr>
          </a:p>
          <a:p>
            <a:pPr lvl="0" algn="just"/>
            <a:r>
              <a:rPr lang="en-GB" b="1" dirty="0" smtClean="0">
                <a:latin typeface="+mn-lt"/>
              </a:rPr>
              <a:t>DSD of Catch</a:t>
            </a:r>
            <a:r>
              <a:rPr lang="en-GB" b="1" dirty="0">
                <a:latin typeface="+mn-lt"/>
              </a:rPr>
              <a:t>:</a:t>
            </a:r>
            <a:r>
              <a:rPr lang="en-GB" dirty="0">
                <a:latin typeface="+mn-lt"/>
              </a:rPr>
              <a:t> </a:t>
            </a:r>
            <a:r>
              <a:rPr lang="en-GB" dirty="0" smtClean="0">
                <a:latin typeface="+mn-lt"/>
              </a:rPr>
              <a:t>covers </a:t>
            </a:r>
            <a:r>
              <a:rPr lang="en-GB" dirty="0">
                <a:latin typeface="+mn-lt"/>
              </a:rPr>
              <a:t>continuum of concepts (gross catch, discards, nominal catch, </a:t>
            </a:r>
            <a:r>
              <a:rPr lang="en-GB" dirty="0" err="1">
                <a:latin typeface="+mn-lt"/>
              </a:rPr>
              <a:t>etc</a:t>
            </a:r>
            <a:r>
              <a:rPr lang="en-GB" dirty="0">
                <a:latin typeface="+mn-lt"/>
              </a:rPr>
              <a:t>…) for </a:t>
            </a:r>
            <a:r>
              <a:rPr lang="en-GB" dirty="0">
                <a:solidFill>
                  <a:srgbClr val="FF0000"/>
                </a:solidFill>
                <a:latin typeface="+mn-lt"/>
              </a:rPr>
              <a:t>management purpose </a:t>
            </a:r>
            <a:r>
              <a:rPr lang="en-GB" dirty="0">
                <a:latin typeface="+mn-lt"/>
              </a:rPr>
              <a:t>to which are added Fishing gear and/or Fishery vessel </a:t>
            </a:r>
            <a:r>
              <a:rPr lang="en-GB" dirty="0" smtClean="0">
                <a:latin typeface="+mn-lt"/>
              </a:rPr>
              <a:t>concepts. The </a:t>
            </a:r>
            <a:r>
              <a:rPr lang="en-GB" dirty="0">
                <a:latin typeface="+mn-lt"/>
              </a:rPr>
              <a:t>concept “value of catch” could also be included</a:t>
            </a:r>
            <a:r>
              <a:rPr lang="en-GB" dirty="0" smtClean="0">
                <a:latin typeface="+mn-lt"/>
              </a:rPr>
              <a:t>;</a:t>
            </a:r>
          </a:p>
          <a:p>
            <a:pPr lvl="0" algn="just"/>
            <a:endParaRPr lang="en-US" dirty="0">
              <a:latin typeface="+mn-lt"/>
            </a:endParaRPr>
          </a:p>
          <a:p>
            <a:pPr lvl="0" algn="just"/>
            <a:r>
              <a:rPr lang="en-GB" b="1" dirty="0" smtClean="0">
                <a:latin typeface="+mn-lt"/>
              </a:rPr>
              <a:t>DSD of Catch </a:t>
            </a:r>
            <a:r>
              <a:rPr lang="en-GB" b="1" dirty="0">
                <a:latin typeface="+mn-lt"/>
              </a:rPr>
              <a:t>and effort (Logbook): </a:t>
            </a:r>
            <a:r>
              <a:rPr lang="en-GB" dirty="0" smtClean="0">
                <a:latin typeface="+mn-lt"/>
              </a:rPr>
              <a:t>covers data </a:t>
            </a:r>
            <a:r>
              <a:rPr lang="en-GB" dirty="0">
                <a:latin typeface="+mn-lt"/>
              </a:rPr>
              <a:t>for </a:t>
            </a:r>
            <a:r>
              <a:rPr lang="en-GB" dirty="0">
                <a:solidFill>
                  <a:srgbClr val="FF0000"/>
                </a:solidFill>
                <a:latin typeface="+mn-lt"/>
              </a:rPr>
              <a:t>management purpose</a:t>
            </a:r>
            <a:r>
              <a:rPr lang="en-GB" b="1" dirty="0">
                <a:latin typeface="+mn-lt"/>
              </a:rPr>
              <a:t> </a:t>
            </a:r>
            <a:r>
              <a:rPr lang="en-GB" dirty="0">
                <a:latin typeface="+mn-lt"/>
              </a:rPr>
              <a:t>and </a:t>
            </a:r>
            <a:r>
              <a:rPr lang="en-GB" dirty="0" smtClean="0">
                <a:latin typeface="+mn-lt"/>
              </a:rPr>
              <a:t>the </a:t>
            </a:r>
            <a:r>
              <a:rPr lang="en-GB" dirty="0">
                <a:solidFill>
                  <a:srgbClr val="FF0000"/>
                </a:solidFill>
                <a:latin typeface="+mn-lt"/>
              </a:rPr>
              <a:t>collection scheme</a:t>
            </a:r>
            <a:r>
              <a:rPr lang="en-GB" dirty="0">
                <a:latin typeface="+mn-lt"/>
              </a:rPr>
              <a:t>. It contains vessel information, catch and effort for each operation (</a:t>
            </a:r>
            <a:r>
              <a:rPr lang="en-GB" dirty="0" err="1">
                <a:latin typeface="+mn-lt"/>
              </a:rPr>
              <a:t>i.e</a:t>
            </a:r>
            <a:r>
              <a:rPr lang="en-GB" dirty="0">
                <a:latin typeface="+mn-lt"/>
              </a:rPr>
              <a:t> haul). Information on start and end of time and location of fishing information are also included. </a:t>
            </a:r>
            <a:endParaRPr lang="en-GB" dirty="0" smtClean="0">
              <a:latin typeface="+mn-lt"/>
            </a:endParaRPr>
          </a:p>
        </p:txBody>
      </p:sp>
      <p:sp>
        <p:nvSpPr>
          <p:cNvPr id="7" name="Title 1"/>
          <p:cNvSpPr txBox="1">
            <a:spLocks/>
          </p:cNvSpPr>
          <p:nvPr/>
        </p:nvSpPr>
        <p:spPr bwMode="auto">
          <a:xfrm>
            <a:off x="5379078" y="-186390"/>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r>
              <a:rPr lang="en-US" sz="2400" i="1" kern="0" dirty="0" smtClean="0"/>
              <a:t>Summary of feedback</a:t>
            </a:r>
            <a:endParaRPr lang="en-GB" sz="2400" i="1" kern="0" dirty="0"/>
          </a:p>
        </p:txBody>
      </p:sp>
    </p:spTree>
    <p:extLst>
      <p:ext uri="{BB962C8B-B14F-4D97-AF65-F5344CB8AC3E}">
        <p14:creationId xmlns:p14="http://schemas.microsoft.com/office/powerpoint/2010/main" val="141204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6222487"/>
              </p:ext>
            </p:extLst>
          </p:nvPr>
        </p:nvGraphicFramePr>
        <p:xfrm>
          <a:off x="139403" y="1907551"/>
          <a:ext cx="9170410" cy="4109969"/>
        </p:xfrm>
        <a:graphic>
          <a:graphicData uri="http://schemas.openxmlformats.org/drawingml/2006/table">
            <a:tbl>
              <a:tblPr/>
              <a:tblGrid>
                <a:gridCol w="891026"/>
                <a:gridCol w="806476"/>
                <a:gridCol w="891026"/>
                <a:gridCol w="598353"/>
                <a:gridCol w="734933"/>
                <a:gridCol w="1404828"/>
                <a:gridCol w="678025"/>
                <a:gridCol w="604857"/>
                <a:gridCol w="697537"/>
                <a:gridCol w="814605"/>
                <a:gridCol w="736560"/>
                <a:gridCol w="312184"/>
              </a:tblGrid>
              <a:tr h="128197">
                <a:tc>
                  <a:txBody>
                    <a:bodyPr/>
                    <a:lstStyle/>
                    <a:p>
                      <a:pPr algn="l" fontAlgn="b"/>
                      <a:endParaRPr lang="en-US" sz="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335755">
                <a:tc>
                  <a:txBody>
                    <a:bodyPr/>
                    <a:lstStyle/>
                    <a:p>
                      <a:pPr algn="just" fontAlgn="ctr"/>
                      <a:r>
                        <a:rPr lang="en-US" sz="1050" b="1" i="0" u="none" strike="noStrike" dirty="0">
                          <a:solidFill>
                            <a:srgbClr val="000000"/>
                          </a:solidFill>
                          <a:effectLst/>
                          <a:latin typeface="Calibri" panose="020F0502020204030204" pitchFamily="34" charset="0"/>
                        </a:rPr>
                        <a:t>Module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5">
                  <a:txBody>
                    <a:bodyPr/>
                    <a:lstStyle/>
                    <a:p>
                      <a:pPr algn="ctr" fontAlgn="ctr"/>
                      <a:r>
                        <a:rPr lang="en-US" sz="900" b="1" i="0" u="none" strike="noStrike" dirty="0">
                          <a:solidFill>
                            <a:srgbClr val="000000"/>
                          </a:solidFill>
                          <a:effectLst/>
                          <a:latin typeface="Calibri" panose="020F0502020204030204" pitchFamily="34" charset="0"/>
                        </a:rPr>
                        <a:t>CATCH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35755">
                <a:tc>
                  <a:txBody>
                    <a:bodyPr/>
                    <a:lstStyle/>
                    <a:p>
                      <a:pPr algn="just" fontAlgn="ctr"/>
                      <a:r>
                        <a:rPr lang="en-US" sz="1000" b="1" i="0" u="none" strike="noStrike" dirty="0">
                          <a:solidFill>
                            <a:srgbClr val="000000"/>
                          </a:solidFill>
                          <a:effectLst/>
                          <a:latin typeface="Calibri" panose="020F0502020204030204" pitchFamily="34" charset="0"/>
                        </a:rPr>
                        <a:t>Concept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800" b="1" i="0" u="none" strike="noStrike">
                          <a:solidFill>
                            <a:srgbClr val="000000"/>
                          </a:solidFill>
                          <a:effectLst/>
                          <a:latin typeface="Calibri" panose="020F0502020204030204" pitchFamily="34" charset="0"/>
                        </a:rPr>
                        <a:t>COUNTRY / FLAG STATE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n-US" sz="800" b="1" i="0" u="none" strike="noStrike" dirty="0">
                          <a:solidFill>
                            <a:srgbClr val="000000"/>
                          </a:solidFill>
                          <a:effectLst/>
                          <a:latin typeface="Calibri" panose="020F0502020204030204" pitchFamily="34" charset="0"/>
                        </a:rPr>
                        <a:t>FISHING AREA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a:solidFill>
                            <a:srgbClr val="000000"/>
                          </a:solidFill>
                          <a:effectLst/>
                          <a:latin typeface="Calibri" panose="020F0502020204030204" pitchFamily="34" charset="0"/>
                        </a:rPr>
                        <a:t>TIME 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n-US" sz="800" b="1" i="0" u="none" strike="noStrike">
                          <a:solidFill>
                            <a:srgbClr val="000000"/>
                          </a:solidFill>
                          <a:effectLst/>
                          <a:latin typeface="Calibri" panose="020F0502020204030204" pitchFamily="34" charset="0"/>
                        </a:rPr>
                        <a:t>AQUATIC SPECIES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a:solidFill>
                            <a:srgbClr val="000000"/>
                          </a:solidFill>
                          <a:effectLst/>
                          <a:latin typeface="Calibri" panose="020F0502020204030204" pitchFamily="34" charset="0"/>
                        </a:rPr>
                        <a:t>OBS_MEASURE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a:solidFill>
                            <a:srgbClr val="000000"/>
                          </a:solidFill>
                          <a:effectLst/>
                          <a:latin typeface="Calibri" panose="020F0502020204030204" pitchFamily="34" charset="0"/>
                        </a:rPr>
                        <a:t>OBS_STATUS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a:solidFill>
                            <a:srgbClr val="000000"/>
                          </a:solidFill>
                          <a:effectLst/>
                          <a:latin typeface="Calibri" panose="020F0502020204030204" pitchFamily="34" charset="0"/>
                        </a:rPr>
                        <a:t>OBS_VALUE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1"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35755">
                <a:tc>
                  <a:txBody>
                    <a:bodyPr/>
                    <a:lstStyle/>
                    <a:p>
                      <a:pPr algn="just" fontAlgn="ctr"/>
                      <a:r>
                        <a:rPr lang="en-US" sz="1000" b="1" i="0" u="none" strike="noStrike">
                          <a:solidFill>
                            <a:srgbClr val="000000"/>
                          </a:solidFill>
                          <a:effectLst/>
                          <a:latin typeface="Calibri" panose="020F0502020204030204" pitchFamily="34" charset="0"/>
                        </a:rPr>
                        <a:t>Concept_Type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Geographic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72770">
                <a:tc rowSpan="2">
                  <a:txBody>
                    <a:bodyPr/>
                    <a:lstStyle/>
                    <a:p>
                      <a:pPr algn="just" fontAlgn="ctr"/>
                      <a:r>
                        <a:rPr lang="en-US" sz="1000" b="1" i="0" u="none" strike="noStrike" dirty="0">
                          <a:solidFill>
                            <a:srgbClr val="000000"/>
                          </a:solidFill>
                          <a:effectLst/>
                          <a:latin typeface="Calibri" panose="020F0502020204030204" pitchFamily="34" charset="0"/>
                        </a:rPr>
                        <a:t>Classification system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UN Standard country or area codes for statistical use (M49)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FAO Major Fishing Areas for statistical purpose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en-US" sz="800" b="0" i="0" u="none" strike="noStrike">
                          <a:solidFill>
                            <a:srgbClr val="000000"/>
                          </a:solidFill>
                          <a:effectLst/>
                          <a:latin typeface="Calibri" panose="020F0502020204030204" pitchFamily="34" charset="0"/>
                        </a:rPr>
                        <a:t>Calendar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en-US" sz="800" b="0" i="0" u="none" strike="noStrike">
                          <a:solidFill>
                            <a:srgbClr val="000000"/>
                          </a:solidFill>
                          <a:effectLst/>
                          <a:latin typeface="Calibri" panose="020F0502020204030204" pitchFamily="34" charset="0"/>
                        </a:rPr>
                        <a:t>ASFIS List of Species for Fishery Statistics Purposes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CWP definition of concepts (for Catch types)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700" b="0" i="0" u="none" strike="noStrike">
                          <a:solidFill>
                            <a:srgbClr val="FF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UCUM    Unified Code for 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FAO statistical standard for Observation status flags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7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en-US" sz="800" b="0" i="0" u="none" strike="noStrike">
                          <a:solidFill>
                            <a:srgbClr val="000000"/>
                          </a:solidFill>
                          <a:effectLst/>
                          <a:latin typeface="Calibri" panose="020F0502020204030204" pitchFamily="34" charset="0"/>
                        </a:rPr>
                        <a:t>UCUM    Unified Code for 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35755">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Areal grid coding system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35755">
                <a:tc>
                  <a:txBody>
                    <a:bodyPr/>
                    <a:lstStyle/>
                    <a:p>
                      <a:pPr algn="just" fontAlgn="ctr"/>
                      <a:r>
                        <a:rPr lang="en-US" sz="1000" b="1" i="0" u="none" strike="noStrike">
                          <a:solidFill>
                            <a:srgbClr val="000000"/>
                          </a:solidFill>
                          <a:effectLst/>
                          <a:latin typeface="Calibri" panose="020F0502020204030204" pitchFamily="34" charset="0"/>
                        </a:rPr>
                        <a:t>Code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UN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FAO Fishing Areas; GRID System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Calendar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panose="020F0502020204030204" pitchFamily="34" charset="0"/>
                        </a:rPr>
                        <a:t>Inter-agency 3-alpha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Observation Status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35755">
                <a:tc rowSpan="2">
                  <a:txBody>
                    <a:bodyPr/>
                    <a:lstStyle/>
                    <a:p>
                      <a:pPr algn="just" fontAlgn="ctr"/>
                      <a:r>
                        <a:rPr lang="en-US" sz="1000" b="1" i="0" u="none" strike="noStrike" dirty="0" err="1">
                          <a:solidFill>
                            <a:srgbClr val="000000"/>
                          </a:solidFill>
                          <a:effectLst/>
                          <a:latin typeface="Calibri" panose="020F0502020204030204" pitchFamily="34" charset="0"/>
                        </a:rPr>
                        <a:t>Codelist_id</a:t>
                      </a: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UN_CODE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FAO_AREAS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en-US" sz="800" b="0" i="0" u="none" strike="noStrike">
                          <a:solidFill>
                            <a:srgbClr val="000000"/>
                          </a:solidFill>
                          <a:effectLst/>
                          <a:latin typeface="Calibri" panose="020F0502020204030204" pitchFamily="34" charset="0"/>
                        </a:rPr>
                        <a:t>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en-US" sz="800" b="0" i="0" u="none" strike="noStrike">
                          <a:solidFill>
                            <a:srgbClr val="000000"/>
                          </a:solidFill>
                          <a:effectLst/>
                          <a:latin typeface="Calibri" panose="020F0502020204030204" pitchFamily="34" charset="0"/>
                        </a:rPr>
                        <a:t>3ALPHA_CODE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STATUS_FLAG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en-US" sz="800" b="0"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35755">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GRID_SYSTEM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439535">
                <a:tc rowSpan="2">
                  <a:txBody>
                    <a:bodyPr/>
                    <a:lstStyle/>
                    <a:p>
                      <a:pPr algn="l" fontAlgn="ctr"/>
                      <a:r>
                        <a:rPr lang="en-US" sz="1000" b="1" i="0" u="none" strike="noStrike" dirty="0">
                          <a:solidFill>
                            <a:srgbClr val="000000"/>
                          </a:solidFill>
                          <a:effectLst/>
                          <a:latin typeface="Calibri" panose="020F0502020204030204" pitchFamily="34" charset="0"/>
                        </a:rPr>
                        <a:t>Description</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dirty="0">
                          <a:solidFill>
                            <a:srgbClr val="000000"/>
                          </a:solidFill>
                          <a:effectLst/>
                          <a:latin typeface="Calibri" panose="020F0502020204030204" pitchFamily="34" charset="0"/>
                        </a:rPr>
                        <a:t>List of countries or areas (three digits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FAO_AREAS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800" b="0" i="0" u="none" strike="noStrike">
                          <a:solidFill>
                            <a:srgbClr val="000000"/>
                          </a:solidFill>
                          <a:effectLst/>
                          <a:latin typeface="Calibri" panose="020F0502020204030204" pitchFamily="34" charset="0"/>
                        </a:rPr>
                        <a:t>Reference year (e.g 2017)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800" b="0" i="0" u="none" strike="noStrike">
                          <a:solidFill>
                            <a:srgbClr val="000000"/>
                          </a:solidFill>
                          <a:effectLst/>
                          <a:latin typeface="Calibri" panose="020F0502020204030204" pitchFamily="34" charset="0"/>
                        </a:rPr>
                        <a:t>Species reference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dirty="0">
                          <a:solidFill>
                            <a:srgbClr val="000000"/>
                          </a:solidFill>
                          <a:effectLst/>
                          <a:latin typeface="Calibri" panose="020F0502020204030204" pitchFamily="34" charset="0"/>
                        </a:rPr>
                        <a:t>In this DSD, Catch type </a:t>
                      </a:r>
                      <a:r>
                        <a:rPr lang="en-US" sz="800" b="0" i="0" u="none" strike="noStrike" dirty="0" err="1">
                          <a:solidFill>
                            <a:srgbClr val="000000"/>
                          </a:solidFill>
                          <a:effectLst/>
                          <a:latin typeface="Calibri" panose="020F0502020204030204" pitchFamily="34" charset="0"/>
                        </a:rPr>
                        <a:t>correponds</a:t>
                      </a:r>
                      <a:r>
                        <a:rPr lang="en-US" sz="800" b="0" i="0" u="none" strike="noStrike" dirty="0">
                          <a:solidFill>
                            <a:srgbClr val="000000"/>
                          </a:solidFill>
                          <a:effectLst/>
                          <a:latin typeface="Calibri" panose="020F0502020204030204" pitchFamily="34" charset="0"/>
                        </a:rPr>
                        <a:t> to the Nominal Catch defined as the live weigh equivalent of the landings (NOMINAL CATCHES = LANDINGS * CONVERSION FACTORS)  ftp://ftp.fao.org/FI/DOCUMENT/cwp/handbook/annex/AnnexB1CatchConcepts.pdf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Amount or quantity of the observation measure (a positive integer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Unit of measure </a:t>
                      </a:r>
                      <a:r>
                        <a:rPr lang="en-US" sz="800" b="0" i="0" u="none" strike="noStrike">
                          <a:solidFill>
                            <a:srgbClr val="806000"/>
                          </a:solidFill>
                          <a:effectLst/>
                          <a:latin typeface="Calibri" panose="020F0502020204030204" pitchFamily="34" charset="0"/>
                        </a:rPr>
                        <a:t>(e.g tonnes or number of animals, 1000 US$)</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FAO Observation status codes </a:t>
                      </a:r>
                      <a:r>
                        <a:rPr lang="en-US" sz="800" b="0" i="0" u="none" strike="noStrike">
                          <a:solidFill>
                            <a:srgbClr val="806000"/>
                          </a:solidFill>
                          <a:effectLst/>
                          <a:latin typeface="Calibri" panose="020F0502020204030204" pitchFamily="34" charset="0"/>
                        </a:rPr>
                        <a:t>(e.g  "E"Estimate value, "R"Revised)</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Monetary Value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800" b="0" i="0" u="none" strike="noStrike">
                          <a:solidFill>
                            <a:srgbClr val="000000"/>
                          </a:solidFill>
                          <a:effectLst/>
                          <a:latin typeface="Calibri" panose="020F0502020204030204" pitchFamily="34" charset="0"/>
                        </a:rPr>
                        <a:t>Unit of measure </a:t>
                      </a:r>
                      <a:r>
                        <a:rPr lang="en-US" sz="800" b="0" i="0" u="none" strike="noStrike">
                          <a:solidFill>
                            <a:srgbClr val="806000"/>
                          </a:solidFill>
                          <a:effectLst/>
                          <a:latin typeface="Calibri" panose="020F0502020204030204" pitchFamily="34" charset="0"/>
                        </a:rPr>
                        <a:t>(e.g tonnes or number of animals, 1000 US$)</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678776">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GRID_SYSTEM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40406">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bl>
          </a:graphicData>
        </a:graphic>
      </p:graphicFrame>
      <p:sp>
        <p:nvSpPr>
          <p:cNvPr id="7" name="Rectangle 6"/>
          <p:cNvSpPr/>
          <p:nvPr/>
        </p:nvSpPr>
        <p:spPr>
          <a:xfrm>
            <a:off x="120279" y="2012836"/>
            <a:ext cx="8887642" cy="379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128770" y="2024337"/>
            <a:ext cx="904205" cy="3854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1935" y="839855"/>
            <a:ext cx="8676456" cy="769441"/>
          </a:xfrm>
          <a:prstGeom prst="rect">
            <a:avLst/>
          </a:prstGeom>
        </p:spPr>
        <p:txBody>
          <a:bodyPr wrap="square">
            <a:spAutoFit/>
          </a:bodyPr>
          <a:lstStyle/>
          <a:p>
            <a:pPr fontAlgn="b"/>
            <a:r>
              <a:rPr lang="en-US" sz="2400" b="1" dirty="0" smtClean="0">
                <a:latin typeface="Calibri" panose="020F0502020204030204" pitchFamily="34" charset="0"/>
              </a:rPr>
              <a:t>DSD of Global </a:t>
            </a:r>
            <a:r>
              <a:rPr lang="en-US" sz="2400" b="1" dirty="0">
                <a:latin typeface="Calibri" panose="020F0502020204030204" pitchFamily="34" charset="0"/>
              </a:rPr>
              <a:t>Capture </a:t>
            </a:r>
            <a:r>
              <a:rPr lang="en-US" sz="2400" b="1" dirty="0" smtClean="0">
                <a:latin typeface="Calibri" panose="020F0502020204030204" pitchFamily="34" charset="0"/>
              </a:rPr>
              <a:t>Production</a:t>
            </a:r>
          </a:p>
          <a:p>
            <a:pPr fontAlgn="b"/>
            <a:r>
              <a:rPr lang="en-GB" sz="2000" dirty="0" smtClean="0">
                <a:latin typeface="+mn-lt"/>
              </a:rPr>
              <a:t>covers </a:t>
            </a:r>
            <a:r>
              <a:rPr lang="en-GB" sz="2000" dirty="0">
                <a:latin typeface="+mn-lt"/>
              </a:rPr>
              <a:t>the capture production in volume and value for </a:t>
            </a:r>
            <a:r>
              <a:rPr lang="en-GB" sz="2000" dirty="0">
                <a:solidFill>
                  <a:srgbClr val="FF0000"/>
                </a:solidFill>
                <a:latin typeface="+mn-lt"/>
              </a:rPr>
              <a:t>economic purpose</a:t>
            </a:r>
            <a:r>
              <a:rPr lang="en-GB" sz="2000" dirty="0">
                <a:latin typeface="+mn-lt"/>
              </a:rPr>
              <a:t>.</a:t>
            </a:r>
            <a:r>
              <a:rPr lang="en-US" sz="2000" b="1" dirty="0" smtClean="0">
                <a:latin typeface="+mn-lt"/>
              </a:rPr>
              <a:t> </a:t>
            </a:r>
            <a:endParaRPr lang="en-US" sz="2000" b="1" dirty="0">
              <a:latin typeface="+mn-lt"/>
            </a:endParaRPr>
          </a:p>
        </p:txBody>
      </p:sp>
      <p:sp>
        <p:nvSpPr>
          <p:cNvPr id="12" name="Rectangle 11"/>
          <p:cNvSpPr/>
          <p:nvPr/>
        </p:nvSpPr>
        <p:spPr>
          <a:xfrm>
            <a:off x="120279" y="2353009"/>
            <a:ext cx="8887642" cy="379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120353" y="3025643"/>
            <a:ext cx="8887642" cy="73527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123702" y="3769626"/>
            <a:ext cx="8887642" cy="30141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127588" y="4761814"/>
            <a:ext cx="8887642" cy="11255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p:cNvSpPr txBox="1">
            <a:spLocks/>
          </p:cNvSpPr>
          <p:nvPr/>
        </p:nvSpPr>
        <p:spPr bwMode="auto">
          <a:xfrm>
            <a:off x="5832140" y="-191084"/>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pPr algn="ctr"/>
            <a:r>
              <a:rPr lang="en-US" sz="2400" i="1" kern="0" dirty="0" smtClean="0"/>
              <a:t>Points of discussion </a:t>
            </a:r>
            <a:endParaRPr lang="en-GB" sz="2400" i="1" kern="0" dirty="0"/>
          </a:p>
        </p:txBody>
      </p:sp>
      <p:sp>
        <p:nvSpPr>
          <p:cNvPr id="22" name="Rectangle 21"/>
          <p:cNvSpPr/>
          <p:nvPr/>
        </p:nvSpPr>
        <p:spPr>
          <a:xfrm>
            <a:off x="119352" y="2020852"/>
            <a:ext cx="8887642" cy="379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19426" y="3033659"/>
            <a:ext cx="8887642" cy="73527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122775" y="3765610"/>
            <a:ext cx="8887642" cy="30141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3335832" y="2012836"/>
            <a:ext cx="4104456" cy="3865789"/>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33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2" grpId="0" animBg="1"/>
      <p:bldP spid="12" grpId="1" animBg="1"/>
      <p:bldP spid="13" grpId="0" animBg="1"/>
      <p:bldP spid="13" grpId="1" animBg="1"/>
      <p:bldP spid="14" grpId="0" animBg="1"/>
      <p:bldP spid="14" grpId="1" animBg="1"/>
      <p:bldP spid="15" grpId="0" animBg="1"/>
      <p:bldP spid="15" grpId="1" animBg="1"/>
      <p:bldP spid="22" grpId="0" animBg="1"/>
      <p:bldP spid="23" grpId="0" animBg="1"/>
      <p:bldP spid="2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2530" y="980963"/>
            <a:ext cx="8841957" cy="1815882"/>
          </a:xfrm>
          <a:prstGeom prst="rect">
            <a:avLst/>
          </a:prstGeom>
          <a:noFill/>
        </p:spPr>
        <p:txBody>
          <a:bodyPr wrap="square" rtlCol="0">
            <a:spAutoFit/>
          </a:bodyPr>
          <a:lstStyle/>
          <a:p>
            <a:r>
              <a:rPr lang="en-US" sz="2400" b="1" dirty="0"/>
              <a:t>DSD </a:t>
            </a:r>
            <a:r>
              <a:rPr lang="en-US" sz="2400" b="1" dirty="0" smtClean="0"/>
              <a:t>of Catch</a:t>
            </a:r>
          </a:p>
          <a:p>
            <a:r>
              <a:rPr lang="en-GB" sz="2000" dirty="0"/>
              <a:t>covers </a:t>
            </a:r>
            <a:r>
              <a:rPr lang="en-GB" sz="2000" dirty="0" smtClean="0"/>
              <a:t>concepts for </a:t>
            </a:r>
            <a:r>
              <a:rPr lang="en-GB" sz="2000" dirty="0">
                <a:solidFill>
                  <a:srgbClr val="FF0000"/>
                </a:solidFill>
              </a:rPr>
              <a:t>management </a:t>
            </a:r>
            <a:r>
              <a:rPr lang="en-GB" sz="2000" dirty="0" smtClean="0">
                <a:solidFill>
                  <a:srgbClr val="FF0000"/>
                </a:solidFill>
              </a:rPr>
              <a:t>purpose</a:t>
            </a:r>
            <a:r>
              <a:rPr lang="en-GB" sz="2000" dirty="0" smtClean="0"/>
              <a:t>. </a:t>
            </a:r>
            <a:r>
              <a:rPr lang="en-GB" sz="2000" dirty="0"/>
              <a:t>The concept “value of catch” could also be </a:t>
            </a:r>
            <a:r>
              <a:rPr lang="en-GB" sz="2000" dirty="0" smtClean="0"/>
              <a:t>included</a:t>
            </a:r>
            <a:endParaRPr lang="en-GB" sz="2400" dirty="0"/>
          </a:p>
          <a:p>
            <a:endParaRPr lang="en-US" sz="2400" b="1" dirty="0" smtClean="0"/>
          </a:p>
          <a:p>
            <a:endParaRPr lang="en-US" sz="2400" b="1" dirty="0"/>
          </a:p>
        </p:txBody>
      </p:sp>
      <p:graphicFrame>
        <p:nvGraphicFramePr>
          <p:cNvPr id="9" name="Table 8"/>
          <p:cNvGraphicFramePr>
            <a:graphicFrameLocks noGrp="1"/>
          </p:cNvGraphicFramePr>
          <p:nvPr>
            <p:extLst>
              <p:ext uri="{D42A27DB-BD31-4B8C-83A1-F6EECF244321}">
                <p14:modId xmlns:p14="http://schemas.microsoft.com/office/powerpoint/2010/main" val="3825031422"/>
              </p:ext>
            </p:extLst>
          </p:nvPr>
        </p:nvGraphicFramePr>
        <p:xfrm>
          <a:off x="122531" y="2135925"/>
          <a:ext cx="9201995" cy="3741347"/>
        </p:xfrm>
        <a:graphic>
          <a:graphicData uri="http://schemas.openxmlformats.org/drawingml/2006/table">
            <a:tbl>
              <a:tblPr/>
              <a:tblGrid>
                <a:gridCol w="777061"/>
                <a:gridCol w="650292"/>
                <a:gridCol w="926305"/>
                <a:gridCol w="797535"/>
                <a:gridCol w="452976"/>
                <a:gridCol w="766306"/>
                <a:gridCol w="766306"/>
                <a:gridCol w="680840"/>
                <a:gridCol w="648072"/>
                <a:gridCol w="113176"/>
                <a:gridCol w="534896"/>
                <a:gridCol w="79833"/>
                <a:gridCol w="424223"/>
                <a:gridCol w="251559"/>
                <a:gridCol w="324505"/>
                <a:gridCol w="231278"/>
                <a:gridCol w="416794"/>
                <a:gridCol w="360038"/>
              </a:tblGrid>
              <a:tr h="138632">
                <a:tc>
                  <a:txBody>
                    <a:bodyPr/>
                    <a:lstStyle/>
                    <a:p>
                      <a:pPr algn="l" fontAlgn="b"/>
                      <a:endParaRPr lang="en-US" sz="10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FF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290880">
                <a:tc>
                  <a:txBody>
                    <a:bodyPr/>
                    <a:lstStyle/>
                    <a:p>
                      <a:pPr algn="just" fontAlgn="ctr"/>
                      <a:r>
                        <a:rPr lang="en-US" sz="1050" b="1" i="0" u="none" strike="noStrike" dirty="0">
                          <a:solidFill>
                            <a:srgbClr val="000000"/>
                          </a:solidFill>
                          <a:effectLst/>
                          <a:latin typeface="Calibri" panose="020F0502020204030204" pitchFamily="34" charset="0"/>
                        </a:rPr>
                        <a:t>Module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FLAG STATE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effectLst/>
                          <a:latin typeface="Calibri" panose="020F0502020204030204" pitchFamily="34" charset="0"/>
                        </a:rPr>
                        <a:t>VESSEL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panose="020F0502020204030204" pitchFamily="34" charset="0"/>
                        </a:rPr>
                        <a:t>GEAR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en-US" sz="1000" b="1" i="0" u="none" strike="noStrike" dirty="0">
                          <a:solidFill>
                            <a:srgbClr val="000000"/>
                          </a:solidFill>
                          <a:effectLst/>
                          <a:latin typeface="Calibri" panose="020F0502020204030204" pitchFamily="34" charset="0"/>
                        </a:rPr>
                        <a:t>EFFORT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ctr" fontAlgn="ctr"/>
                      <a:r>
                        <a:rPr lang="en-US" sz="1000" b="1" i="0" u="none" strike="noStrike" dirty="0">
                          <a:solidFill>
                            <a:srgbClr val="000000"/>
                          </a:solidFill>
                          <a:effectLst/>
                          <a:latin typeface="Calibri" panose="020F0502020204030204" pitchFamily="34" charset="0"/>
                        </a:rPr>
                        <a:t>CATCH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66124">
                <a:tc rowSpan="2">
                  <a:txBody>
                    <a:bodyPr/>
                    <a:lstStyle/>
                    <a:p>
                      <a:pPr algn="l" fontAlgn="ctr"/>
                      <a:r>
                        <a:rPr lang="en-US" sz="1000" b="1" i="0" u="none" strike="noStrike">
                          <a:solidFill>
                            <a:srgbClr val="000000"/>
                          </a:solidFill>
                          <a:effectLst/>
                          <a:latin typeface="Calibri" panose="020F0502020204030204" pitchFamily="34" charset="0"/>
                        </a:rPr>
                        <a:t>Concept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dirty="0">
                          <a:solidFill>
                            <a:srgbClr val="000000"/>
                          </a:solidFill>
                          <a:effectLst/>
                          <a:latin typeface="Calibri" panose="020F0502020204030204" pitchFamily="34" charset="0"/>
                        </a:rPr>
                        <a:t>VESSEL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800" b="1" i="0" u="none" strike="noStrike">
                          <a:solidFill>
                            <a:srgbClr val="000000"/>
                          </a:solidFill>
                          <a:effectLst/>
                          <a:latin typeface="Calibri" panose="020F0502020204030204" pitchFamily="34" charset="0"/>
                        </a:rPr>
                        <a:t>FISHERY VESSEL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solidFill>
                            <a:srgbClr val="000000"/>
                          </a:solidFill>
                          <a:effectLst/>
                          <a:latin typeface="Calibri" panose="020F0502020204030204" pitchFamily="34" charset="0"/>
                        </a:rPr>
                        <a:t>FISHING GEAR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700" b="1" i="0" u="none" strike="noStrike" dirty="0">
                          <a:solidFill>
                            <a:srgbClr val="000000"/>
                          </a:solidFill>
                          <a:effectLst/>
                          <a:latin typeface="Calibri" panose="020F0502020204030204" pitchFamily="34" charset="0"/>
                        </a:rPr>
                        <a:t>OBS</a:t>
                      </a:r>
                      <a:r>
                        <a:rPr lang="en-US" sz="700" b="1" i="0" u="none" strike="noStrike" dirty="0" smtClean="0">
                          <a:solidFill>
                            <a:srgbClr val="000000"/>
                          </a:solidFill>
                          <a:effectLst/>
                          <a:latin typeface="Calibri" panose="020F0502020204030204" pitchFamily="34" charset="0"/>
                        </a:rPr>
                        <a:t>_</a:t>
                      </a:r>
                    </a:p>
                    <a:p>
                      <a:pPr algn="ctr" fontAlgn="ctr"/>
                      <a:r>
                        <a:rPr lang="en-US" sz="700" b="1" i="0" u="none" strike="noStrike" dirty="0" smtClean="0">
                          <a:solidFill>
                            <a:srgbClr val="000000"/>
                          </a:solidFill>
                          <a:effectLst/>
                          <a:latin typeface="Calibri" panose="020F0502020204030204" pitchFamily="34" charset="0"/>
                        </a:rPr>
                        <a:t>MEASURE</a:t>
                      </a:r>
                      <a:endParaRPr lang="en-US" sz="7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700" b="1" i="0" u="none" strike="noStrike" dirty="0">
                          <a:solidFill>
                            <a:srgbClr val="000000"/>
                          </a:solidFill>
                          <a:effectLst/>
                          <a:latin typeface="Calibri" panose="020F0502020204030204" pitchFamily="34" charset="0"/>
                        </a:rPr>
                        <a:t>EFFORT DESCRIPTOR </a:t>
                      </a:r>
                      <a:endParaRPr lang="en-US" sz="700" b="1" i="0" u="none" strike="noStrike" dirty="0" smtClean="0">
                        <a:solidFill>
                          <a:srgbClr val="000000"/>
                        </a:solidFill>
                        <a:effectLst/>
                        <a:latin typeface="Calibri" panose="020F0502020204030204" pitchFamily="34" charset="0"/>
                      </a:endParaRPr>
                    </a:p>
                    <a:p>
                      <a:pPr algn="ctr" fontAlgn="ctr"/>
                      <a:r>
                        <a:rPr lang="en-US" sz="700" b="1" i="0" u="none" strike="noStrike" dirty="0" smtClean="0">
                          <a:solidFill>
                            <a:srgbClr val="000000"/>
                          </a:solidFill>
                          <a:effectLst/>
                          <a:latin typeface="Calibri" panose="020F0502020204030204" pitchFamily="34" charset="0"/>
                        </a:rPr>
                        <a:t> </a:t>
                      </a:r>
                      <a:r>
                        <a:rPr lang="en-US" sz="700" b="1" i="0" u="none" strike="noStrike" dirty="0">
                          <a:solidFill>
                            <a:srgbClr val="000000"/>
                          </a:solidFill>
                          <a:effectLst/>
                          <a:latin typeface="Calibri" panose="020F0502020204030204" pitchFamily="34" charset="0"/>
                        </a:rPr>
                        <a:t>(Cat 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700" b="1" i="0" u="none" strike="noStrike" dirty="0">
                          <a:solidFill>
                            <a:srgbClr val="000000"/>
                          </a:solidFill>
                          <a:effectLst/>
                          <a:latin typeface="Calibri" panose="020F0502020204030204" pitchFamily="34" charset="0"/>
                        </a:rPr>
                        <a:t>EFFORT DESCRIPTOR     </a:t>
                      </a:r>
                      <a:endParaRPr lang="en-US" sz="700" b="1" i="0" u="none" strike="noStrike" dirty="0" smtClean="0">
                        <a:solidFill>
                          <a:srgbClr val="000000"/>
                        </a:solidFill>
                        <a:effectLst/>
                        <a:latin typeface="Calibri" panose="020F0502020204030204" pitchFamily="34" charset="0"/>
                      </a:endParaRPr>
                    </a:p>
                    <a:p>
                      <a:pPr algn="ctr" fontAlgn="ctr"/>
                      <a:r>
                        <a:rPr lang="en-US" sz="700" b="1" i="0" u="none" strike="noStrike" dirty="0" smtClean="0">
                          <a:solidFill>
                            <a:srgbClr val="000000"/>
                          </a:solidFill>
                          <a:effectLst/>
                          <a:latin typeface="Calibri" panose="020F0502020204030204" pitchFamily="34" charset="0"/>
                        </a:rPr>
                        <a:t> </a:t>
                      </a:r>
                      <a:r>
                        <a:rPr lang="en-US" sz="700" b="1" i="0" u="none" strike="noStrike" dirty="0">
                          <a:solidFill>
                            <a:srgbClr val="000000"/>
                          </a:solidFill>
                          <a:effectLst/>
                          <a:latin typeface="Calibri" panose="020F0502020204030204" pitchFamily="34" charset="0"/>
                        </a:rPr>
                        <a:t>(Cat 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700" b="1" i="0" u="none" strike="noStrike" dirty="0">
                          <a:solidFill>
                            <a:srgbClr val="000000"/>
                          </a:solidFill>
                          <a:effectLst/>
                          <a:latin typeface="Calibri" panose="020F0502020204030204" pitchFamily="34" charset="0"/>
                        </a:rPr>
                        <a:t>EFFORT DESCRIPTOR  </a:t>
                      </a:r>
                      <a:endParaRPr lang="en-US" sz="700" b="1" i="0" u="none" strike="noStrike" dirty="0" smtClean="0">
                        <a:solidFill>
                          <a:srgbClr val="000000"/>
                        </a:solidFill>
                        <a:effectLst/>
                        <a:latin typeface="Calibri" panose="020F0502020204030204" pitchFamily="34" charset="0"/>
                      </a:endParaRPr>
                    </a:p>
                    <a:p>
                      <a:pPr algn="ctr" fontAlgn="ctr"/>
                      <a:r>
                        <a:rPr lang="en-US" sz="700" b="1" i="0" u="none" strike="noStrike" dirty="0" smtClean="0">
                          <a:solidFill>
                            <a:srgbClr val="000000"/>
                          </a:solidFill>
                          <a:effectLst/>
                          <a:latin typeface="Calibri" panose="020F0502020204030204" pitchFamily="34" charset="0"/>
                        </a:rPr>
                        <a:t>    </a:t>
                      </a:r>
                      <a:r>
                        <a:rPr lang="en-US" sz="700" b="1" i="0" u="none" strike="noStrike" dirty="0">
                          <a:solidFill>
                            <a:srgbClr val="000000"/>
                          </a:solidFill>
                          <a:effectLst/>
                          <a:latin typeface="Calibri" panose="020F0502020204030204" pitchFamily="34" charset="0"/>
                        </a:rPr>
                        <a:t>(Cat 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800" b="1" i="0" u="none" strike="noStrike">
                          <a:solidFill>
                            <a:srgbClr val="000000"/>
                          </a:solidFill>
                          <a:effectLst/>
                          <a:latin typeface="Calibri" panose="020F0502020204030204" pitchFamily="34" charset="0"/>
                        </a:rPr>
                        <a:t>AQUATIC SPECIES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2">
                  <a:txBody>
                    <a:bodyPr/>
                    <a:lstStyle/>
                    <a:p>
                      <a:pPr algn="ctr" fontAlgn="ctr"/>
                      <a:r>
                        <a:rPr lang="en-US" sz="800" b="1" i="0" u="none" strike="noStrike">
                          <a:solidFill>
                            <a:srgbClr val="000000"/>
                          </a:solidFill>
                          <a:effectLst/>
                          <a:latin typeface="Calibri" panose="020F0502020204030204" pitchFamily="34" charset="0"/>
                        </a:rPr>
                        <a:t>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2">
                  <a:txBody>
                    <a:bodyPr/>
                    <a:lstStyle/>
                    <a:p>
                      <a:pPr algn="ctr" fontAlgn="ctr"/>
                      <a:r>
                        <a:rPr lang="en-US" sz="800" b="1" i="0" u="none" strike="noStrike" dirty="0">
                          <a:solidFill>
                            <a:srgbClr val="000000"/>
                          </a:solidFill>
                          <a:effectLst/>
                          <a:latin typeface="Calibri" panose="020F0502020204030204" pitchFamily="34" charset="0"/>
                        </a:rPr>
                        <a:t>OBS</a:t>
                      </a:r>
                      <a:r>
                        <a:rPr lang="en-US" sz="800" b="1" i="0" u="none" strike="noStrike" dirty="0" smtClean="0">
                          <a:solidFill>
                            <a:srgbClr val="000000"/>
                          </a:solidFill>
                          <a:effectLst/>
                          <a:latin typeface="Calibri" panose="020F0502020204030204" pitchFamily="34" charset="0"/>
                        </a:rPr>
                        <a:t>_</a:t>
                      </a:r>
                    </a:p>
                    <a:p>
                      <a:pPr algn="ctr" fontAlgn="ctr"/>
                      <a:r>
                        <a:rPr lang="en-US" sz="800" b="1" i="0" u="none" strike="noStrike" dirty="0" smtClean="0">
                          <a:solidFill>
                            <a:srgbClr val="000000"/>
                          </a:solidFill>
                          <a:effectLst/>
                          <a:latin typeface="Calibri" panose="020F0502020204030204" pitchFamily="34" charset="0"/>
                        </a:rPr>
                        <a:t>MEASURE</a:t>
                      </a:r>
                      <a:endParaRPr lang="en-US" sz="8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pPr algn="ctr" fontAlgn="ctr"/>
                      <a:endParaRPr lang="en-US" sz="8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2">
                  <a:txBody>
                    <a:bodyPr/>
                    <a:lstStyle/>
                    <a:p>
                      <a:pPr algn="ctr" fontAlgn="ctr"/>
                      <a:r>
                        <a:rPr lang="en-US" sz="800" b="1" i="0" u="none" strike="noStrike">
                          <a:solidFill>
                            <a:srgbClr val="000000"/>
                          </a:solidFill>
                          <a:effectLst/>
                          <a:latin typeface="Calibri" panose="020F0502020204030204" pitchFamily="34" charset="0"/>
                        </a:rPr>
                        <a:t>UNIT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2">
                  <a:txBody>
                    <a:bodyPr/>
                    <a:lstStyle/>
                    <a:p>
                      <a:pPr algn="ctr" fontAlgn="ctr"/>
                      <a:r>
                        <a:rPr lang="en-US" sz="800" b="1" i="0" u="none" strike="noStrike">
                          <a:solidFill>
                            <a:srgbClr val="000000"/>
                          </a:solidFill>
                          <a:effectLst/>
                          <a:latin typeface="Calibri" panose="020F0502020204030204" pitchFamily="34" charset="0"/>
                        </a:rPr>
                        <a:t>OBS_STATUS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pPr algn="ctr" fontAlgn="ctr"/>
                      <a:endParaRPr lang="en-US" sz="7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918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90880">
                <a:tc>
                  <a:txBody>
                    <a:bodyPr/>
                    <a:lstStyle/>
                    <a:p>
                      <a:pPr algn="just" fontAlgn="ctr"/>
                      <a:r>
                        <a:rPr lang="en-US" sz="1000" b="1" i="0" u="none" strike="noStrike">
                          <a:solidFill>
                            <a:srgbClr val="000000"/>
                          </a:solidFill>
                          <a:effectLst/>
                          <a:latin typeface="Calibri" panose="020F0502020204030204" pitchFamily="34" charset="0"/>
                        </a:rPr>
                        <a:t>Concept_Type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8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800" b="0" i="0" u="none" strike="noStrike">
                          <a:solidFill>
                            <a:srgbClr val="000000"/>
                          </a:solidFill>
                          <a:effectLst/>
                          <a:latin typeface="Calibri" panose="020F0502020204030204" pitchFamily="34" charset="0"/>
                        </a:rPr>
                        <a:t>Attribute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fontAlgn="ct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693160">
                <a:tc>
                  <a:txBody>
                    <a:bodyPr/>
                    <a:lstStyle/>
                    <a:p>
                      <a:pPr algn="just" fontAlgn="ctr"/>
                      <a:r>
                        <a:rPr lang="en-US" sz="1000" b="1" i="0" u="none" strike="noStrike">
                          <a:solidFill>
                            <a:srgbClr val="000000"/>
                          </a:solidFill>
                          <a:effectLst/>
                          <a:latin typeface="Calibri" panose="020F0502020204030204" pitchFamily="34" charset="0"/>
                        </a:rPr>
                        <a:t>Classification system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UN Standard country or area codes for statistical use (M49)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The International Standard Statistical Classification of Fishery Vessels by Categories (ISSCFV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The International Standard Statistical Classification of Fishing Gear (ISSCFG)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panose="020F0502020204030204" pitchFamily="34" charset="0"/>
                        </a:rPr>
                        <a:t>CWP definition of concepts (for Fishing effort measure)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CWP definition of concepts (for Fishing effort measure)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CWP definition of concepts (for Fishing effort measure)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ASFIS List of Species for Fishery Statistics Purposes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CWP definition of concepts (for 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UCUM    Unified Code for 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FAO statistical standard for Observation status flags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03257">
                <a:tc>
                  <a:txBody>
                    <a:bodyPr/>
                    <a:lstStyle/>
                    <a:p>
                      <a:pPr algn="just" fontAlgn="ctr"/>
                      <a:r>
                        <a:rPr lang="en-US" sz="1000" b="1" i="0" u="none" strike="noStrike">
                          <a:solidFill>
                            <a:srgbClr val="000000"/>
                          </a:solidFill>
                          <a:effectLst/>
                          <a:latin typeface="Calibri" panose="020F0502020204030204" pitchFamily="34" charset="0"/>
                        </a:rPr>
                        <a:t>Code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UN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Fishery Vessel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Gear 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Inter-agency 3-alpha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Observation Status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60912">
                <a:tc>
                  <a:txBody>
                    <a:bodyPr/>
                    <a:lstStyle/>
                    <a:p>
                      <a:pPr algn="just" fontAlgn="ctr"/>
                      <a:r>
                        <a:rPr lang="en-US" sz="1000" b="1" i="0" u="none" strike="noStrike">
                          <a:solidFill>
                            <a:srgbClr val="000000"/>
                          </a:solidFill>
                          <a:effectLst/>
                          <a:latin typeface="Calibri" panose="020F0502020204030204" pitchFamily="34" charset="0"/>
                        </a:rPr>
                        <a:t>Codelist_id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UN_CODE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VESSEL_TYPE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ISSCFG_CODE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3ALPHA_CODE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STATUS_FLAG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990229">
                <a:tc>
                  <a:txBody>
                    <a:bodyPr/>
                    <a:lstStyle/>
                    <a:p>
                      <a:pPr algn="just" fontAlgn="ctr"/>
                      <a:r>
                        <a:rPr lang="en-US" sz="1000" b="1" i="0" u="none" strike="noStrike">
                          <a:solidFill>
                            <a:srgbClr val="000000"/>
                          </a:solidFill>
                          <a:effectLst/>
                          <a:latin typeface="Calibri" panose="020F0502020204030204" pitchFamily="34" charset="0"/>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Flag State of vessel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ISSCFV code corresponding to Vessel type and its standard abbreviation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ISSCFG code corresponding to gear category and its standard abbreviation                                                                          ftp://ftp.fao.org/FI/DOCUMENT/cwp/handbook/annex/AnnexM2fishinggear.pdf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The amount of fishing gear of a specific type used on the fishing grounds over a given unit of 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panose="020F0502020204030204" pitchFamily="34" charset="0"/>
                        </a:rPr>
                        <a:t>Selected combinations of gear and effort ftp://ftp.fao.org/FI/DOCUMENT/cwp/handbook/annex/AnnexN1.pdf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1" i="0" u="none" strike="noStrike" dirty="0">
                          <a:solidFill>
                            <a:srgbClr val="000000"/>
                          </a:solidFill>
                          <a:effectLst/>
                          <a:latin typeface="Calibri" panose="020F0502020204030204" pitchFamily="34" charset="0"/>
                        </a:rPr>
                        <a:t>Total number of days fishing.  </a:t>
                      </a:r>
                      <a:r>
                        <a:rPr lang="en-US" sz="700" b="0" i="0" u="none" strike="noStrike" dirty="0">
                          <a:solidFill>
                            <a:srgbClr val="000000"/>
                          </a:solidFill>
                          <a:effectLst/>
                          <a:latin typeface="Calibri" panose="020F0502020204030204" pitchFamily="34" charset="0"/>
                        </a:rPr>
                        <a:t>Level Category B of fishing effort precision http://www.fao.org/fishery/cwp/handbook/N/en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1" i="0" u="none" strike="noStrike" dirty="0">
                          <a:solidFill>
                            <a:srgbClr val="000000"/>
                          </a:solidFill>
                          <a:effectLst/>
                          <a:latin typeface="Calibri" panose="020F0502020204030204" pitchFamily="34" charset="0"/>
                        </a:rPr>
                        <a:t>Total number of days on the ground. </a:t>
                      </a:r>
                      <a:r>
                        <a:rPr lang="en-US" sz="700" b="0" i="0" u="none" strike="noStrike" dirty="0">
                          <a:solidFill>
                            <a:srgbClr val="000000"/>
                          </a:solidFill>
                          <a:effectLst/>
                          <a:latin typeface="Calibri" panose="020F0502020204030204" pitchFamily="34" charset="0"/>
                        </a:rPr>
                        <a:t>Level Category C of fishing effort precision http://www.fao.org/fishery/cwp/handbook/N/en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Species reference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Catch types</a:t>
                      </a:r>
                      <a:r>
                        <a:rPr lang="en-US" sz="800" b="1" i="0" u="none" strike="noStrike">
                          <a:solidFill>
                            <a:srgbClr val="000000"/>
                          </a:solidFill>
                          <a:effectLst/>
                          <a:latin typeface="Calibri" panose="020F0502020204030204" pitchFamily="34" charset="0"/>
                        </a:rPr>
                        <a:t>*</a:t>
                      </a:r>
                      <a:r>
                        <a:rPr lang="en-US" sz="800" b="0" i="0" u="none" strike="noStrike">
                          <a:solidFill>
                            <a:srgbClr val="000000"/>
                          </a:solidFill>
                          <a:effectLst/>
                          <a:latin typeface="Calibri" panose="020F0502020204030204" pitchFamily="34" charset="0"/>
                        </a:rPr>
                        <a:t> (gross catch, retained catch, landings, discards)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Unit of measure (weight kg tonnes, or number)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FAO Observation status codes (e.g  "E"Estimate value, "R"Revised)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74469">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US"/>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US"/>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US"/>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US" sz="2000"/>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bl>
          </a:graphicData>
        </a:graphic>
      </p:graphicFrame>
      <p:sp>
        <p:nvSpPr>
          <p:cNvPr id="4" name="Rectangle 3"/>
          <p:cNvSpPr/>
          <p:nvPr/>
        </p:nvSpPr>
        <p:spPr>
          <a:xfrm>
            <a:off x="5940152" y="2279941"/>
            <a:ext cx="3024336" cy="3312369"/>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5856" y="2269796"/>
            <a:ext cx="2664296" cy="3312369"/>
          </a:xfrm>
          <a:prstGeom prst="rect">
            <a:avLst/>
          </a:prstGeom>
          <a:noFill/>
          <a:ln w="444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8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73010461"/>
              </p:ext>
            </p:extLst>
          </p:nvPr>
        </p:nvGraphicFramePr>
        <p:xfrm>
          <a:off x="146018" y="2348880"/>
          <a:ext cx="8997946" cy="2382597"/>
        </p:xfrm>
        <a:graphic>
          <a:graphicData uri="http://schemas.openxmlformats.org/drawingml/2006/table">
            <a:tbl>
              <a:tblPr/>
              <a:tblGrid>
                <a:gridCol w="433263"/>
                <a:gridCol w="301737"/>
                <a:gridCol w="294000"/>
                <a:gridCol w="294000"/>
                <a:gridCol w="371368"/>
                <a:gridCol w="294000"/>
                <a:gridCol w="448737"/>
                <a:gridCol w="403283"/>
                <a:gridCol w="367500"/>
                <a:gridCol w="403283"/>
                <a:gridCol w="403283"/>
                <a:gridCol w="433263"/>
                <a:gridCol w="368467"/>
                <a:gridCol w="340421"/>
                <a:gridCol w="239842"/>
                <a:gridCol w="251447"/>
                <a:gridCol w="251447"/>
                <a:gridCol w="251447"/>
                <a:gridCol w="251447"/>
                <a:gridCol w="251447"/>
                <a:gridCol w="251447"/>
                <a:gridCol w="251447"/>
                <a:gridCol w="355895"/>
                <a:gridCol w="355895"/>
                <a:gridCol w="355895"/>
                <a:gridCol w="355895"/>
                <a:gridCol w="355895"/>
                <a:gridCol w="61895"/>
              </a:tblGrid>
              <a:tr h="52314">
                <a:tc>
                  <a:txBody>
                    <a:bodyPr/>
                    <a:lstStyle/>
                    <a:p>
                      <a:pPr algn="l" fontAlgn="ctr"/>
                      <a:endParaRPr lang="en-US" sz="3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130203">
                <a:tc>
                  <a:txBody>
                    <a:bodyPr/>
                    <a:lstStyle/>
                    <a:p>
                      <a:pPr algn="just" fontAlgn="ctr"/>
                      <a:r>
                        <a:rPr lang="en-US" sz="400" b="1" i="0" u="none" strike="noStrike">
                          <a:solidFill>
                            <a:srgbClr val="000000"/>
                          </a:solidFill>
                          <a:effectLst/>
                          <a:latin typeface="Calibri" panose="020F0502020204030204" pitchFamily="34" charset="0"/>
                        </a:rPr>
                        <a:t>MODULE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000000"/>
                          </a:solidFill>
                          <a:effectLst/>
                          <a:latin typeface="Calibri" panose="020F0502020204030204" pitchFamily="34" charset="0"/>
                        </a:rPr>
                        <a:t>FLAG STATE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en-US" sz="400" b="1" i="0" u="none" strike="noStrike">
                          <a:solidFill>
                            <a:srgbClr val="000000"/>
                          </a:solidFill>
                          <a:effectLst/>
                          <a:latin typeface="Calibri" panose="020F0502020204030204" pitchFamily="34" charset="0"/>
                        </a:rPr>
                        <a:t>VESSEL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00" b="1" i="0" u="none" strike="noStrike">
                          <a:solidFill>
                            <a:srgbClr val="000000"/>
                          </a:solidFill>
                          <a:effectLst/>
                          <a:latin typeface="Calibri" panose="020F0502020204030204" pitchFamily="34" charset="0"/>
                        </a:rPr>
                        <a:t>GEAR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en-US" sz="400" b="1" i="0" u="none" strike="noStrike">
                          <a:solidFill>
                            <a:srgbClr val="000000"/>
                          </a:solidFill>
                          <a:effectLst/>
                          <a:latin typeface="Calibri" panose="020F0502020204030204" pitchFamily="34" charset="0"/>
                        </a:rPr>
                        <a:t>EFFORT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400" b="1" i="0" u="none" strike="noStrike">
                          <a:solidFill>
                            <a:srgbClr val="000000"/>
                          </a:solidFill>
                          <a:effectLst/>
                          <a:latin typeface="Calibri" panose="020F0502020204030204" pitchFamily="34" charset="0"/>
                        </a:rPr>
                        <a:t>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8">
                  <a:txBody>
                    <a:bodyPr/>
                    <a:lstStyle/>
                    <a:p>
                      <a:pPr algn="ctr" fontAlgn="ctr"/>
                      <a:r>
                        <a:rPr lang="en-US" sz="400" b="1" i="0" u="none" strike="noStrike">
                          <a:solidFill>
                            <a:srgbClr val="000000"/>
                          </a:solidFill>
                          <a:effectLst/>
                          <a:latin typeface="Calibri" panose="020F0502020204030204" pitchFamily="34" charset="0"/>
                        </a:rPr>
                        <a:t>POSITION DETAILS</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400" b="1" i="0" u="none" strike="noStrike">
                          <a:solidFill>
                            <a:srgbClr val="000000"/>
                          </a:solidFill>
                          <a:effectLst/>
                          <a:latin typeface="Calibri" panose="020F0502020204030204" pitchFamily="34" charset="0"/>
                        </a:rPr>
                        <a:t>CATCH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48222">
                <a:tc rowSpan="2">
                  <a:txBody>
                    <a:bodyPr/>
                    <a:lstStyle/>
                    <a:p>
                      <a:pPr algn="l" fontAlgn="ctr"/>
                      <a:r>
                        <a:rPr lang="en-US" sz="400" b="1" i="0" u="none" strike="noStrike">
                          <a:solidFill>
                            <a:srgbClr val="000000"/>
                          </a:solidFill>
                          <a:effectLst/>
                          <a:latin typeface="Calibri" panose="020F0502020204030204" pitchFamily="34" charset="0"/>
                        </a:rPr>
                        <a:t>Concept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300" b="1" i="0" u="none" strike="noStrike">
                          <a:solidFill>
                            <a:srgbClr val="000000"/>
                          </a:solidFill>
                          <a:effectLst/>
                          <a:latin typeface="Calibri" panose="020F0502020204030204" pitchFamily="34" charset="0"/>
                        </a:rPr>
                        <a:t>VESSEL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300" b="1" i="0" u="none" strike="noStrike">
                          <a:solidFill>
                            <a:srgbClr val="000000"/>
                          </a:solidFill>
                          <a:effectLst/>
                          <a:latin typeface="Calibri" panose="020F0502020204030204" pitchFamily="34" charset="0"/>
                        </a:rPr>
                        <a:t>VESSEL IDENTIFIER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VESSEL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VESSEL Gross TONNAGE (GT)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VESSEL LENGTH (LOA)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FISHING GEAR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300" b="1" i="0" u="none" strike="noStrike" dirty="0" smtClean="0">
                          <a:solidFill>
                            <a:srgbClr val="000000"/>
                          </a:solidFill>
                          <a:effectLst/>
                          <a:latin typeface="Calibri" panose="020F0502020204030204" pitchFamily="34" charset="0"/>
                        </a:rPr>
                        <a:t>OBS_MEASURE</a:t>
                      </a:r>
                      <a:endParaRPr lang="en-US" sz="3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Measure descriptors (Cat 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dirty="0">
                          <a:solidFill>
                            <a:srgbClr val="000000"/>
                          </a:solidFill>
                          <a:effectLst/>
                          <a:latin typeface="Calibri" panose="020F0502020204030204" pitchFamily="34" charset="0"/>
                        </a:rPr>
                        <a:t>Total number of days fishing       (Cat 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Total number of days on the ground (Cat 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START 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300" b="1" i="0" u="none" strike="noStrike">
                          <a:solidFill>
                            <a:srgbClr val="000000"/>
                          </a:solidFill>
                          <a:effectLst/>
                          <a:latin typeface="Calibri" panose="020F0502020204030204" pitchFamily="34" charset="0"/>
                        </a:rPr>
                        <a:t>END TIME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300" b="1" i="0" u="none" strike="noStrike">
                          <a:solidFill>
                            <a:srgbClr val="000000"/>
                          </a:solidFill>
                          <a:effectLst/>
                          <a:latin typeface="Calibri" panose="020F0502020204030204" pitchFamily="34" charset="0"/>
                        </a:rPr>
                        <a:t>REPORTING PERIOD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300" b="1" i="0" u="none" strike="noStrike">
                          <a:solidFill>
                            <a:srgbClr val="000000"/>
                          </a:solidFill>
                          <a:effectLst/>
                          <a:latin typeface="Calibri" panose="020F0502020204030204" pitchFamily="34" charset="0"/>
                        </a:rPr>
                        <a:t>START LATITUDE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300" b="1" i="0" u="none" strike="noStrike">
                          <a:solidFill>
                            <a:srgbClr val="000000"/>
                          </a:solidFill>
                          <a:effectLst/>
                          <a:latin typeface="Calibri" panose="020F0502020204030204" pitchFamily="34" charset="0"/>
                        </a:rPr>
                        <a:t>START LONGITUDE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300" b="1" i="0" u="none" strike="noStrike">
                          <a:solidFill>
                            <a:srgbClr val="000000"/>
                          </a:solidFill>
                          <a:effectLst/>
                          <a:latin typeface="Calibri" panose="020F0502020204030204" pitchFamily="34" charset="0"/>
                        </a:rPr>
                        <a:t>END LATITUDE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300" b="1" i="0" u="none" strike="noStrike">
                          <a:solidFill>
                            <a:srgbClr val="000000"/>
                          </a:solidFill>
                          <a:effectLst/>
                          <a:latin typeface="Calibri" panose="020F0502020204030204" pitchFamily="34" charset="0"/>
                        </a:rPr>
                        <a:t>END LONGITUDE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300" b="1" i="0" u="none" strike="noStrike">
                          <a:solidFill>
                            <a:srgbClr val="000000"/>
                          </a:solidFill>
                          <a:effectLst/>
                          <a:latin typeface="Calibri" panose="020F0502020204030204" pitchFamily="34" charset="0"/>
                        </a:rPr>
                        <a:t>AQUATIC SPECIES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n-US" sz="300" b="1"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1" i="0" u="none" strike="noStrike">
                          <a:solidFill>
                            <a:srgbClr val="000000"/>
                          </a:solidFill>
                          <a:effectLst/>
                          <a:latin typeface="Calibri" panose="020F0502020204030204" pitchFamily="34" charset="0"/>
                        </a:rPr>
                        <a:t>OBS_MEASURE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1" i="0" u="none" strike="noStrike">
                          <a:solidFill>
                            <a:srgbClr val="000000"/>
                          </a:solidFill>
                          <a:effectLst/>
                          <a:latin typeface="Calibri" panose="020F0502020204030204" pitchFamily="34" charset="0"/>
                        </a:rPr>
                        <a:t>UNIT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1" i="0" u="none" strike="noStrike">
                          <a:solidFill>
                            <a:srgbClr val="000000"/>
                          </a:solidFill>
                          <a:effectLst/>
                          <a:latin typeface="Calibri" panose="020F0502020204030204" pitchFamily="34" charset="0"/>
                        </a:rPr>
                        <a:t>OBS_STATUS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930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3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65660">
                <a:tc>
                  <a:txBody>
                    <a:bodyPr/>
                    <a:lstStyle/>
                    <a:p>
                      <a:pPr algn="just" fontAlgn="ctr"/>
                      <a:r>
                        <a:rPr lang="en-US" sz="400" b="1" i="0" u="none" strike="noStrike">
                          <a:solidFill>
                            <a:srgbClr val="000000"/>
                          </a:solidFill>
                          <a:effectLst/>
                          <a:latin typeface="Calibri" panose="020F0502020204030204" pitchFamily="34" charset="0"/>
                        </a:rPr>
                        <a:t>Concept_Type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ctr" fontAlgn="ctr"/>
                      <a:r>
                        <a:rPr lang="en-US" sz="3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0" i="0" u="none" strike="noStrike">
                          <a:solidFill>
                            <a:srgbClr val="000000"/>
                          </a:solidFill>
                          <a:effectLst/>
                          <a:latin typeface="Calibri" panose="020F0502020204030204" pitchFamily="34" charset="0"/>
                        </a:rPr>
                        <a:t>Attribute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95259">
                <a:tc>
                  <a:txBody>
                    <a:bodyPr/>
                    <a:lstStyle/>
                    <a:p>
                      <a:pPr algn="just" fontAlgn="ctr"/>
                      <a:r>
                        <a:rPr lang="en-US" sz="400" b="1" i="0" u="none" strike="noStrike">
                          <a:solidFill>
                            <a:srgbClr val="000000"/>
                          </a:solidFill>
                          <a:effectLst/>
                          <a:latin typeface="Calibri" panose="020F0502020204030204" pitchFamily="34" charset="0"/>
                        </a:rPr>
                        <a:t>Classification system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UN Standard country or area codes for statistical use (M49)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The Unique Vessel Identifier (UVI) based on IMO number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Convention on Tonnage Measurement of Ships, 1969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The International Standard Statistical Classification of Fishing Gear (ISSCFG)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CWP definition of concepts (Fishing effort measures)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CWP definition of concepts (Fishing effort measures)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CWP definition of concepts (Fishing effort measures)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 Date Time (UTC date time according to ISO 8601 format)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Date Time (UTC date time according to ISO 8601 format)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dirty="0">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ASFIS List of Species for Fishery Statistics Purposes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CWP definition of Concepts (for 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UCUM    Unified Code for 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FAO statistical standard for Observation status flags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3098">
                <a:tc>
                  <a:txBody>
                    <a:bodyPr/>
                    <a:lstStyle/>
                    <a:p>
                      <a:pPr algn="just" fontAlgn="ctr"/>
                      <a:r>
                        <a:rPr lang="en-US" sz="400" b="1" i="0" u="none" strike="noStrike">
                          <a:solidFill>
                            <a:srgbClr val="000000"/>
                          </a:solidFill>
                          <a:effectLst/>
                          <a:latin typeface="Calibri" panose="020F0502020204030204" pitchFamily="34" charset="0"/>
                        </a:rPr>
                        <a:t>Code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UN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Gear 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Inter-agency 3-alpha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Observation Status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33690">
                <a:tc>
                  <a:txBody>
                    <a:bodyPr/>
                    <a:lstStyle/>
                    <a:p>
                      <a:pPr algn="just" fontAlgn="ctr"/>
                      <a:r>
                        <a:rPr lang="en-US" sz="400" b="1" i="0" u="none" strike="noStrike">
                          <a:solidFill>
                            <a:srgbClr val="000000"/>
                          </a:solidFill>
                          <a:effectLst/>
                          <a:latin typeface="Calibri" panose="020F0502020204030204" pitchFamily="34" charset="0"/>
                        </a:rPr>
                        <a:t>Codelist_id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UN_CODE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ISSCFG_CODE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3ALPHA_CODE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STATUS_FLAG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023023">
                <a:tc>
                  <a:txBody>
                    <a:bodyPr/>
                    <a:lstStyle/>
                    <a:p>
                      <a:pPr algn="just" fontAlgn="ctr"/>
                      <a:r>
                        <a:rPr lang="en-US" sz="400" b="1" i="0" u="none" strike="noStrike">
                          <a:solidFill>
                            <a:srgbClr val="000000"/>
                          </a:solidFill>
                          <a:effectLst/>
                          <a:latin typeface="Calibri" panose="020F0502020204030204" pitchFamily="34" charset="0"/>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Flag State of vessel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The Unique Vessel Identifier (UVI) is established by the Global Recod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Registered Vessel Name;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Gross Tonnage of vessel (Gross Tons). It is a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Length overall (meters) . It is a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ISSCFG code corresponding to gear category and its standard abbreviation                                                                          ftp://ftp.fao.org/FI/DOCUMENT/cwp/handbook/annex/AnnexM2fishinggear.pdf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The amount of fishing gear of a specific type used on the fishing grounds over a given unit of 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Selected combinations of gear and effort ftp://ftp.fao.org/FI/DOCUMENT/cwp/handbook/annex/AnnexN1.pdf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Level Category B of fishing effort precision http://www.fao.org/fishery/cwp/handbook/N/en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dirty="0">
                          <a:solidFill>
                            <a:srgbClr val="000000"/>
                          </a:solidFill>
                          <a:effectLst/>
                          <a:latin typeface="Calibri" panose="020F0502020204030204" pitchFamily="34" charset="0"/>
                        </a:rPr>
                        <a:t>Level Category C of fishing effort precision http://www.fao.org/fishery/cwp/handbook/N/en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time_start / Starting time - first date of availability of the measure. The Date Time (UTC date time according to ISO 8601 format) when the position was obtained by the vessel navigation equipment. </a:t>
                      </a:r>
                      <a:br>
                        <a:rPr lang="en-US" sz="300" b="0" i="0" u="none" strike="noStrike">
                          <a:solidFill>
                            <a:srgbClr val="000000"/>
                          </a:solidFill>
                          <a:effectLst/>
                          <a:latin typeface="Calibri" panose="020F0502020204030204" pitchFamily="34" charset="0"/>
                        </a:rPr>
                      </a:br>
                      <a:r>
                        <a:rPr lang="en-US" sz="300" b="0" i="0" u="none" strike="noStrike">
                          <a:solidFill>
                            <a:srgbClr val="000000"/>
                          </a:solidFill>
                          <a:effectLst/>
                          <a:latin typeface="Calibri" panose="020F0502020204030204" pitchFamily="34" charset="0"/>
                        </a:rPr>
                        <a:t>e.g. 2008-10-31T15:07:38Z (milliseconds can be provided optionally).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time_end / Ending time - last date of availability of the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
                        </a:rPr>
                        <a:t>Interval of time over which the measure is defined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
                        </a:rPr>
                        <a:t>Coordinate expressed in</a:t>
                      </a:r>
                      <a:br>
                        <a:rPr lang="en-US" sz="300" b="0" i="0" u="none" strike="noStrike">
                          <a:solidFill>
                            <a:srgbClr val="000000"/>
                          </a:solidFill>
                          <a:effectLst/>
                          <a:latin typeface="Calibri "/>
                        </a:rPr>
                      </a:br>
                      <a:r>
                        <a:rPr lang="en-US" sz="300" b="0" i="0" u="none" strike="noStrike">
                          <a:solidFill>
                            <a:srgbClr val="000000"/>
                          </a:solidFill>
                          <a:effectLst/>
                          <a:latin typeface="Calibri "/>
                        </a:rPr>
                        <a:t>WGS84, decimal degree</a:t>
                      </a:r>
                      <a:br>
                        <a:rPr lang="en-US" sz="300" b="0" i="0" u="none" strike="noStrike">
                          <a:solidFill>
                            <a:srgbClr val="000000"/>
                          </a:solidFill>
                          <a:effectLst/>
                          <a:latin typeface="Calibri "/>
                        </a:rPr>
                      </a:br>
                      <a:r>
                        <a:rPr lang="en-US" sz="300" b="0" i="0" u="none" strike="noStrike">
                          <a:solidFill>
                            <a:srgbClr val="000000"/>
                          </a:solidFill>
                          <a:effectLst/>
                          <a:latin typeface="Calibri "/>
                        </a:rPr>
                        <a:t>notation, using a precision</a:t>
                      </a:r>
                      <a:br>
                        <a:rPr lang="en-US" sz="300" b="0" i="0" u="none" strike="noStrike">
                          <a:solidFill>
                            <a:srgbClr val="000000"/>
                          </a:solidFill>
                          <a:effectLst/>
                          <a:latin typeface="Calibri "/>
                        </a:rPr>
                      </a:br>
                      <a:r>
                        <a:rPr lang="en-US" sz="300" b="0" i="0" u="none" strike="noStrike">
                          <a:solidFill>
                            <a:srgbClr val="000000"/>
                          </a:solidFill>
                          <a:effectLst/>
                          <a:latin typeface="Calibri "/>
                        </a:rPr>
                        <a:t>of at least 3 and maximum</a:t>
                      </a:r>
                      <a:br>
                        <a:rPr lang="en-US" sz="300" b="0" i="0" u="none" strike="noStrike">
                          <a:solidFill>
                            <a:srgbClr val="000000"/>
                          </a:solidFill>
                          <a:effectLst/>
                          <a:latin typeface="Calibri "/>
                        </a:rPr>
                      </a:br>
                      <a:r>
                        <a:rPr lang="en-US" sz="300" b="0" i="0" u="none" strike="noStrike">
                          <a:solidFill>
                            <a:srgbClr val="000000"/>
                          </a:solidFill>
                          <a:effectLst/>
                          <a:latin typeface="Calibri "/>
                        </a:rPr>
                        <a:t>6 decimal positions.</a:t>
                      </a:r>
                      <a:br>
                        <a:rPr lang="en-US" sz="300" b="0" i="0" u="none" strike="noStrike">
                          <a:solidFill>
                            <a:srgbClr val="000000"/>
                          </a:solidFill>
                          <a:effectLst/>
                          <a:latin typeface="Calibri "/>
                        </a:rPr>
                      </a:br>
                      <a:r>
                        <a:rPr lang="en-US" sz="300" b="0" i="0" u="none" strike="noStrike">
                          <a:solidFill>
                            <a:srgbClr val="000000"/>
                          </a:solidFill>
                          <a:effectLst/>
                          <a:latin typeface="Calibri "/>
                        </a:rPr>
                        <a:t>Positive coordinate refers</a:t>
                      </a:r>
                      <a:br>
                        <a:rPr lang="en-US" sz="300" b="0" i="0" u="none" strike="noStrike">
                          <a:solidFill>
                            <a:srgbClr val="000000"/>
                          </a:solidFill>
                          <a:effectLst/>
                          <a:latin typeface="Calibri "/>
                        </a:rPr>
                      </a:br>
                      <a:r>
                        <a:rPr lang="en-US" sz="300" b="0" i="0" u="none" strike="noStrike">
                          <a:solidFill>
                            <a:srgbClr val="000000"/>
                          </a:solidFill>
                          <a:effectLst/>
                          <a:latin typeface="Calibri "/>
                        </a:rPr>
                        <a:t>to North of equator.</a:t>
                      </a:r>
                      <a:br>
                        <a:rPr lang="en-US" sz="300" b="0" i="0" u="none" strike="noStrike">
                          <a:solidFill>
                            <a:srgbClr val="000000"/>
                          </a:solidFill>
                          <a:effectLst/>
                          <a:latin typeface="Calibri "/>
                        </a:rPr>
                      </a:br>
                      <a:r>
                        <a:rPr lang="en-US" sz="300" b="0" i="0" u="none" strike="noStrike">
                          <a:solidFill>
                            <a:srgbClr val="000000"/>
                          </a:solidFill>
                          <a:effectLst/>
                          <a:latin typeface="Calibri "/>
                        </a:rPr>
                        <a:t>Negative coordinate refers to South.</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
                        </a:rPr>
                        <a:t>Coordinate expressed in</a:t>
                      </a:r>
                      <a:br>
                        <a:rPr lang="en-US" sz="300" b="0" i="0" u="none" strike="noStrike">
                          <a:solidFill>
                            <a:srgbClr val="000000"/>
                          </a:solidFill>
                          <a:effectLst/>
                          <a:latin typeface="Calibri "/>
                        </a:rPr>
                      </a:br>
                      <a:r>
                        <a:rPr lang="en-US" sz="300" b="0" i="0" u="none" strike="noStrike">
                          <a:solidFill>
                            <a:srgbClr val="000000"/>
                          </a:solidFill>
                          <a:effectLst/>
                          <a:latin typeface="Calibri "/>
                        </a:rPr>
                        <a:t>WGS84, decimal degree</a:t>
                      </a:r>
                      <a:br>
                        <a:rPr lang="en-US" sz="300" b="0" i="0" u="none" strike="noStrike">
                          <a:solidFill>
                            <a:srgbClr val="000000"/>
                          </a:solidFill>
                          <a:effectLst/>
                          <a:latin typeface="Calibri "/>
                        </a:rPr>
                      </a:br>
                      <a:r>
                        <a:rPr lang="en-US" sz="300" b="0" i="0" u="none" strike="noStrike">
                          <a:solidFill>
                            <a:srgbClr val="000000"/>
                          </a:solidFill>
                          <a:effectLst/>
                          <a:latin typeface="Calibri "/>
                        </a:rPr>
                        <a:t>notation, using a precision</a:t>
                      </a:r>
                      <a:br>
                        <a:rPr lang="en-US" sz="300" b="0" i="0" u="none" strike="noStrike">
                          <a:solidFill>
                            <a:srgbClr val="000000"/>
                          </a:solidFill>
                          <a:effectLst/>
                          <a:latin typeface="Calibri "/>
                        </a:rPr>
                      </a:br>
                      <a:r>
                        <a:rPr lang="en-US" sz="300" b="0" i="0" u="none" strike="noStrike">
                          <a:solidFill>
                            <a:srgbClr val="000000"/>
                          </a:solidFill>
                          <a:effectLst/>
                          <a:latin typeface="Calibri "/>
                        </a:rPr>
                        <a:t>of at least 3 and maximum</a:t>
                      </a:r>
                      <a:br>
                        <a:rPr lang="en-US" sz="300" b="0" i="0" u="none" strike="noStrike">
                          <a:solidFill>
                            <a:srgbClr val="000000"/>
                          </a:solidFill>
                          <a:effectLst/>
                          <a:latin typeface="Calibri "/>
                        </a:rPr>
                      </a:br>
                      <a:r>
                        <a:rPr lang="en-US" sz="300" b="0" i="0" u="none" strike="noStrike">
                          <a:solidFill>
                            <a:srgbClr val="000000"/>
                          </a:solidFill>
                          <a:effectLst/>
                          <a:latin typeface="Calibri "/>
                        </a:rPr>
                        <a:t>6 decimal positions.</a:t>
                      </a:r>
                      <a:br>
                        <a:rPr lang="en-US" sz="300" b="0" i="0" u="none" strike="noStrike">
                          <a:solidFill>
                            <a:srgbClr val="000000"/>
                          </a:solidFill>
                          <a:effectLst/>
                          <a:latin typeface="Calibri "/>
                        </a:rPr>
                      </a:br>
                      <a:endParaRPr lang="en-US" sz="3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
                        </a:rPr>
                        <a:t>Coordinate expressed in</a:t>
                      </a:r>
                      <a:br>
                        <a:rPr lang="en-US" sz="300" b="0" i="0" u="none" strike="noStrike">
                          <a:solidFill>
                            <a:srgbClr val="000000"/>
                          </a:solidFill>
                          <a:effectLst/>
                          <a:latin typeface="Calibri "/>
                        </a:rPr>
                      </a:br>
                      <a:r>
                        <a:rPr lang="en-US" sz="300" b="0" i="0" u="none" strike="noStrike">
                          <a:solidFill>
                            <a:srgbClr val="000000"/>
                          </a:solidFill>
                          <a:effectLst/>
                          <a:latin typeface="Calibri "/>
                        </a:rPr>
                        <a:t>WGS84, decimal degree</a:t>
                      </a:r>
                      <a:br>
                        <a:rPr lang="en-US" sz="300" b="0" i="0" u="none" strike="noStrike">
                          <a:solidFill>
                            <a:srgbClr val="000000"/>
                          </a:solidFill>
                          <a:effectLst/>
                          <a:latin typeface="Calibri "/>
                        </a:rPr>
                      </a:br>
                      <a:r>
                        <a:rPr lang="en-US" sz="300" b="0" i="0" u="none" strike="noStrike">
                          <a:solidFill>
                            <a:srgbClr val="000000"/>
                          </a:solidFill>
                          <a:effectLst/>
                          <a:latin typeface="Calibri "/>
                        </a:rPr>
                        <a:t>notation, using a precision</a:t>
                      </a:r>
                      <a:br>
                        <a:rPr lang="en-US" sz="300" b="0" i="0" u="none" strike="noStrike">
                          <a:solidFill>
                            <a:srgbClr val="000000"/>
                          </a:solidFill>
                          <a:effectLst/>
                          <a:latin typeface="Calibri "/>
                        </a:rPr>
                      </a:br>
                      <a:r>
                        <a:rPr lang="en-US" sz="300" b="0" i="0" u="none" strike="noStrike">
                          <a:solidFill>
                            <a:srgbClr val="000000"/>
                          </a:solidFill>
                          <a:effectLst/>
                          <a:latin typeface="Calibri "/>
                        </a:rPr>
                        <a:t>of at least 3 and maximum</a:t>
                      </a:r>
                      <a:br>
                        <a:rPr lang="en-US" sz="300" b="0" i="0" u="none" strike="noStrike">
                          <a:solidFill>
                            <a:srgbClr val="000000"/>
                          </a:solidFill>
                          <a:effectLst/>
                          <a:latin typeface="Calibri "/>
                        </a:rPr>
                      </a:br>
                      <a:r>
                        <a:rPr lang="en-US" sz="300" b="0" i="0" u="none" strike="noStrike">
                          <a:solidFill>
                            <a:srgbClr val="000000"/>
                          </a:solidFill>
                          <a:effectLst/>
                          <a:latin typeface="Calibri "/>
                        </a:rPr>
                        <a:t>6 decimal positions.</a:t>
                      </a:r>
                      <a:br>
                        <a:rPr lang="en-US" sz="300" b="0" i="0" u="none" strike="noStrike">
                          <a:solidFill>
                            <a:srgbClr val="000000"/>
                          </a:solidFill>
                          <a:effectLst/>
                          <a:latin typeface="Calibri "/>
                        </a:rPr>
                      </a:br>
                      <a:endParaRPr lang="en-US" sz="3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
                        </a:rPr>
                        <a:t>Coordinate expressed in</a:t>
                      </a:r>
                      <a:br>
                        <a:rPr lang="en-US" sz="300" b="0" i="0" u="none" strike="noStrike">
                          <a:solidFill>
                            <a:srgbClr val="000000"/>
                          </a:solidFill>
                          <a:effectLst/>
                          <a:latin typeface="Calibri "/>
                        </a:rPr>
                      </a:br>
                      <a:r>
                        <a:rPr lang="en-US" sz="300" b="0" i="0" u="none" strike="noStrike">
                          <a:solidFill>
                            <a:srgbClr val="000000"/>
                          </a:solidFill>
                          <a:effectLst/>
                          <a:latin typeface="Calibri "/>
                        </a:rPr>
                        <a:t>WGS84, decimal degree</a:t>
                      </a:r>
                      <a:br>
                        <a:rPr lang="en-US" sz="300" b="0" i="0" u="none" strike="noStrike">
                          <a:solidFill>
                            <a:srgbClr val="000000"/>
                          </a:solidFill>
                          <a:effectLst/>
                          <a:latin typeface="Calibri "/>
                        </a:rPr>
                      </a:br>
                      <a:r>
                        <a:rPr lang="en-US" sz="300" b="0" i="0" u="none" strike="noStrike">
                          <a:solidFill>
                            <a:srgbClr val="000000"/>
                          </a:solidFill>
                          <a:effectLst/>
                          <a:latin typeface="Calibri "/>
                        </a:rPr>
                        <a:t>notation, using a precision</a:t>
                      </a:r>
                      <a:br>
                        <a:rPr lang="en-US" sz="300" b="0" i="0" u="none" strike="noStrike">
                          <a:solidFill>
                            <a:srgbClr val="000000"/>
                          </a:solidFill>
                          <a:effectLst/>
                          <a:latin typeface="Calibri "/>
                        </a:rPr>
                      </a:br>
                      <a:r>
                        <a:rPr lang="en-US" sz="300" b="0" i="0" u="none" strike="noStrike">
                          <a:solidFill>
                            <a:srgbClr val="000000"/>
                          </a:solidFill>
                          <a:effectLst/>
                          <a:latin typeface="Calibri "/>
                        </a:rPr>
                        <a:t>of at least 3 and maximum</a:t>
                      </a:r>
                      <a:br>
                        <a:rPr lang="en-US" sz="300" b="0" i="0" u="none" strike="noStrike">
                          <a:solidFill>
                            <a:srgbClr val="000000"/>
                          </a:solidFill>
                          <a:effectLst/>
                          <a:latin typeface="Calibri "/>
                        </a:rPr>
                      </a:br>
                      <a:r>
                        <a:rPr lang="en-US" sz="300" b="0" i="0" u="none" strike="noStrike">
                          <a:solidFill>
                            <a:srgbClr val="000000"/>
                          </a:solidFill>
                          <a:effectLst/>
                          <a:latin typeface="Calibri "/>
                        </a:rPr>
                        <a:t>6 decimal positions.</a:t>
                      </a:r>
                      <a:br>
                        <a:rPr lang="en-US" sz="300" b="0" i="0" u="none" strike="noStrike">
                          <a:solidFill>
                            <a:srgbClr val="000000"/>
                          </a:solidFill>
                          <a:effectLst/>
                          <a:latin typeface="Calibri "/>
                        </a:rPr>
                      </a:br>
                      <a:endParaRPr lang="en-US" sz="3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Species reference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dirty="0">
                          <a:solidFill>
                            <a:srgbClr val="000000"/>
                          </a:solidFill>
                          <a:effectLst/>
                          <a:latin typeface="Calibri" panose="020F0502020204030204" pitchFamily="34" charset="0"/>
                        </a:rPr>
                        <a:t>Catch types</a:t>
                      </a:r>
                      <a:r>
                        <a:rPr lang="en-US" sz="300" b="1" i="0" u="none" strike="noStrike" dirty="0">
                          <a:solidFill>
                            <a:srgbClr val="000000"/>
                          </a:solidFill>
                          <a:effectLst/>
                          <a:latin typeface="Calibri" panose="020F0502020204030204" pitchFamily="34" charset="0"/>
                        </a:rPr>
                        <a:t>*</a:t>
                      </a:r>
                      <a:r>
                        <a:rPr lang="en-US" sz="300" b="0" i="0" u="none" strike="noStrike" dirty="0">
                          <a:solidFill>
                            <a:srgbClr val="000000"/>
                          </a:solidFill>
                          <a:effectLst/>
                          <a:latin typeface="Calibri" panose="020F0502020204030204" pitchFamily="34" charset="0"/>
                        </a:rPr>
                        <a:t> (gross catch, retained catch, landings, nominal catch, discards)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Unit of measure (weight kg tonnes, or number)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FAO Observation status codes (e.g  "E"Estimate value, "R"Revised)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58126">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bl>
          </a:graphicData>
        </a:graphic>
      </p:graphicFrame>
      <p:sp>
        <p:nvSpPr>
          <p:cNvPr id="7" name="Rectangle 6"/>
          <p:cNvSpPr/>
          <p:nvPr/>
        </p:nvSpPr>
        <p:spPr>
          <a:xfrm>
            <a:off x="7308304" y="2394264"/>
            <a:ext cx="1760091" cy="2258871"/>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66409" y="2394265"/>
            <a:ext cx="1584176" cy="2258871"/>
          </a:xfrm>
          <a:prstGeom prst="rect">
            <a:avLst/>
          </a:prstGeom>
          <a:noFill/>
          <a:ln w="444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9512" y="718624"/>
            <a:ext cx="8064897" cy="861774"/>
          </a:xfrm>
          <a:prstGeom prst="rect">
            <a:avLst/>
          </a:prstGeom>
          <a:noFill/>
        </p:spPr>
        <p:txBody>
          <a:bodyPr wrap="square" rtlCol="0">
            <a:spAutoFit/>
          </a:bodyPr>
          <a:lstStyle/>
          <a:p>
            <a:r>
              <a:rPr lang="en-US" sz="2400" b="1" dirty="0"/>
              <a:t>DSD Catch and Effort (</a:t>
            </a:r>
            <a:r>
              <a:rPr lang="en-US" sz="2400" b="1" dirty="0" smtClean="0"/>
              <a:t>Logbook)</a:t>
            </a:r>
            <a:endParaRPr lang="en-US" sz="2000" b="1" dirty="0"/>
          </a:p>
          <a:p>
            <a:endParaRPr lang="en-US" sz="600" b="1" dirty="0" smtClean="0"/>
          </a:p>
          <a:p>
            <a:r>
              <a:rPr lang="en-GB" sz="2000" dirty="0" smtClean="0"/>
              <a:t>covers </a:t>
            </a:r>
            <a:r>
              <a:rPr lang="en-GB" sz="2000" dirty="0"/>
              <a:t>data for </a:t>
            </a:r>
            <a:r>
              <a:rPr lang="en-GB" sz="2000" dirty="0">
                <a:solidFill>
                  <a:srgbClr val="FF0000"/>
                </a:solidFill>
              </a:rPr>
              <a:t>management purpose</a:t>
            </a:r>
            <a:r>
              <a:rPr lang="en-GB" sz="2000" b="1" dirty="0"/>
              <a:t> </a:t>
            </a:r>
            <a:r>
              <a:rPr lang="en-GB" sz="2000" dirty="0"/>
              <a:t>and </a:t>
            </a:r>
            <a:r>
              <a:rPr lang="en-GB" sz="2000" dirty="0" smtClean="0">
                <a:solidFill>
                  <a:srgbClr val="FF0000"/>
                </a:solidFill>
              </a:rPr>
              <a:t>collection </a:t>
            </a:r>
            <a:r>
              <a:rPr lang="en-GB" sz="2000" dirty="0">
                <a:solidFill>
                  <a:srgbClr val="FF0000"/>
                </a:solidFill>
              </a:rPr>
              <a:t>scheme</a:t>
            </a:r>
            <a:r>
              <a:rPr lang="en-GB" sz="2000" dirty="0"/>
              <a:t>.</a:t>
            </a:r>
            <a:endParaRPr lang="en-US" sz="2000" b="1" dirty="0"/>
          </a:p>
        </p:txBody>
      </p:sp>
    </p:spTree>
    <p:extLst>
      <p:ext uri="{BB962C8B-B14F-4D97-AF65-F5344CB8AC3E}">
        <p14:creationId xmlns:p14="http://schemas.microsoft.com/office/powerpoint/2010/main" val="142443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107036865"/>
              </p:ext>
            </p:extLst>
          </p:nvPr>
        </p:nvGraphicFramePr>
        <p:xfrm>
          <a:off x="71438" y="1950286"/>
          <a:ext cx="8997950" cy="3462254"/>
        </p:xfrm>
        <a:graphic>
          <a:graphicData uri="http://schemas.openxmlformats.org/drawingml/2006/table">
            <a:tbl>
              <a:tblPr/>
              <a:tblGrid>
                <a:gridCol w="591298"/>
                <a:gridCol w="431039"/>
                <a:gridCol w="419987"/>
                <a:gridCol w="419987"/>
                <a:gridCol w="530510"/>
                <a:gridCol w="419987"/>
                <a:gridCol w="641033"/>
                <a:gridCol w="576101"/>
                <a:gridCol w="480775"/>
                <a:gridCol w="397883"/>
                <a:gridCol w="486301"/>
                <a:gridCol w="342621"/>
                <a:gridCol w="359200"/>
                <a:gridCol w="359200"/>
                <a:gridCol w="359200"/>
                <a:gridCol w="359200"/>
                <a:gridCol w="359200"/>
                <a:gridCol w="359200"/>
                <a:gridCol w="508405"/>
                <a:gridCol w="508405"/>
                <a:gridCol w="88418"/>
              </a:tblGrid>
              <a:tr h="76015">
                <a:tc>
                  <a:txBody>
                    <a:bodyPr/>
                    <a:lstStyle/>
                    <a:p>
                      <a:pPr algn="l" fontAlgn="ctr"/>
                      <a:endParaRPr lang="en-US" sz="5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189193">
                <a:tc>
                  <a:txBody>
                    <a:bodyPr/>
                    <a:lstStyle/>
                    <a:p>
                      <a:pPr algn="just" fontAlgn="ctr"/>
                      <a:r>
                        <a:rPr lang="en-US" sz="600" b="1" i="0" u="none" strike="noStrike">
                          <a:solidFill>
                            <a:srgbClr val="000000"/>
                          </a:solidFill>
                          <a:effectLst/>
                          <a:latin typeface="Calibri" panose="020F0502020204030204" pitchFamily="34" charset="0"/>
                        </a:rPr>
                        <a:t>MODULE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alibri" panose="020F0502020204030204" pitchFamily="34" charset="0"/>
                        </a:rPr>
                        <a:t>FLAG STATE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en-US" sz="600" b="1" i="0" u="none" strike="noStrike" dirty="0">
                          <a:solidFill>
                            <a:srgbClr val="000000"/>
                          </a:solidFill>
                          <a:effectLst/>
                          <a:latin typeface="Calibri" panose="020F0502020204030204" pitchFamily="34" charset="0"/>
                        </a:rPr>
                        <a:t>VESSEL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600" b="1" i="0" u="none" strike="noStrike">
                          <a:solidFill>
                            <a:srgbClr val="000000"/>
                          </a:solidFill>
                          <a:effectLst/>
                          <a:latin typeface="Calibri" panose="020F0502020204030204" pitchFamily="34" charset="0"/>
                        </a:rPr>
                        <a:t>GEAR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600" b="1" i="0" u="none" strike="noStrike">
                          <a:solidFill>
                            <a:srgbClr val="000000"/>
                          </a:solidFill>
                          <a:effectLst/>
                          <a:latin typeface="Calibri" panose="020F0502020204030204" pitchFamily="34" charset="0"/>
                        </a:rPr>
                        <a:t>EFFORT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600" b="1" i="0" u="none" strike="noStrike">
                          <a:solidFill>
                            <a:srgbClr val="000000"/>
                          </a:solidFill>
                          <a:effectLst/>
                          <a:latin typeface="Calibri" panose="020F0502020204030204" pitchFamily="34" charset="0"/>
                        </a:rPr>
                        <a:t>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8">
                  <a:txBody>
                    <a:bodyPr/>
                    <a:lstStyle/>
                    <a:p>
                      <a:pPr algn="ctr" fontAlgn="ctr"/>
                      <a:r>
                        <a:rPr lang="en-US" sz="600" b="1" i="0" u="none" strike="noStrike">
                          <a:solidFill>
                            <a:srgbClr val="000000"/>
                          </a:solidFill>
                          <a:effectLst/>
                          <a:latin typeface="Calibri" panose="020F0502020204030204" pitchFamily="34" charset="0"/>
                        </a:rPr>
                        <a:t>POSITION DETAILS</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CATCH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15376">
                <a:tc rowSpan="2">
                  <a:txBody>
                    <a:bodyPr/>
                    <a:lstStyle/>
                    <a:p>
                      <a:pPr algn="l" fontAlgn="ctr"/>
                      <a:r>
                        <a:rPr lang="en-US" sz="600" b="1" i="0" u="none" strike="noStrike">
                          <a:solidFill>
                            <a:srgbClr val="000000"/>
                          </a:solidFill>
                          <a:effectLst/>
                          <a:latin typeface="Calibri" panose="020F0502020204030204" pitchFamily="34" charset="0"/>
                        </a:rPr>
                        <a:t>Concept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a:solidFill>
                            <a:srgbClr val="000000"/>
                          </a:solidFill>
                          <a:effectLst/>
                          <a:latin typeface="Calibri" panose="020F0502020204030204" pitchFamily="34" charset="0"/>
                        </a:rPr>
                        <a:t>VESSEL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500" b="1" i="0" u="none" strike="noStrike">
                          <a:solidFill>
                            <a:srgbClr val="000000"/>
                          </a:solidFill>
                          <a:effectLst/>
                          <a:latin typeface="Calibri" panose="020F0502020204030204" pitchFamily="34" charset="0"/>
                        </a:rPr>
                        <a:t>VESSEL IDENTIFIER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500" b="1" i="0" u="none" strike="noStrike" dirty="0">
                          <a:solidFill>
                            <a:srgbClr val="000000"/>
                          </a:solidFill>
                          <a:effectLst/>
                          <a:latin typeface="Calibri" panose="020F0502020204030204" pitchFamily="34" charset="0"/>
                        </a:rPr>
                        <a:t>VESSEL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500" b="1" i="0" u="none" strike="noStrike">
                          <a:solidFill>
                            <a:srgbClr val="000000"/>
                          </a:solidFill>
                          <a:effectLst/>
                          <a:latin typeface="Calibri" panose="020F0502020204030204" pitchFamily="34" charset="0"/>
                        </a:rPr>
                        <a:t>VESSEL Gross TONNAGE (GT)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500" b="1" i="0" u="none" strike="noStrike">
                          <a:solidFill>
                            <a:srgbClr val="000000"/>
                          </a:solidFill>
                          <a:effectLst/>
                          <a:latin typeface="Calibri" panose="020F0502020204030204" pitchFamily="34" charset="0"/>
                        </a:rPr>
                        <a:t>VESSEL LENGTH (LOA)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500" b="1" i="0" u="none" strike="noStrike">
                          <a:solidFill>
                            <a:srgbClr val="000000"/>
                          </a:solidFill>
                          <a:effectLst/>
                          <a:latin typeface="Calibri" panose="020F0502020204030204" pitchFamily="34" charset="0"/>
                        </a:rPr>
                        <a:t>FISHING GEAR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400" b="1" i="0" u="none" strike="noStrike" dirty="0">
                          <a:solidFill>
                            <a:srgbClr val="000000"/>
                          </a:solidFill>
                          <a:effectLst/>
                          <a:latin typeface="Calibri" panose="020F0502020204030204" pitchFamily="34" charset="0"/>
                        </a:rPr>
                        <a:t>OBS_EFFORT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500" b="1" i="0" u="none" strike="noStrike">
                          <a:solidFill>
                            <a:srgbClr val="000000"/>
                          </a:solidFill>
                          <a:effectLst/>
                          <a:latin typeface="Calibri" panose="020F0502020204030204" pitchFamily="34" charset="0"/>
                        </a:rPr>
                        <a:t>START 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500" b="1" i="0" u="none" strike="noStrike">
                          <a:solidFill>
                            <a:srgbClr val="000000"/>
                          </a:solidFill>
                          <a:effectLst/>
                          <a:latin typeface="Calibri" panose="020F0502020204030204" pitchFamily="34" charset="0"/>
                        </a:rPr>
                        <a:t>END TIME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500" b="1" i="0" u="none" strike="noStrike">
                          <a:solidFill>
                            <a:srgbClr val="000000"/>
                          </a:solidFill>
                          <a:effectLst/>
                          <a:latin typeface="Calibri" panose="020F0502020204030204" pitchFamily="34" charset="0"/>
                        </a:rPr>
                        <a:t>REPORTING PERIOD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500" b="1" i="0" u="none" strike="noStrike">
                          <a:solidFill>
                            <a:srgbClr val="000000"/>
                          </a:solidFill>
                          <a:effectLst/>
                          <a:latin typeface="Calibri" panose="020F0502020204030204" pitchFamily="34" charset="0"/>
                        </a:rPr>
                        <a:t>START LATITUDE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500" b="1" i="0" u="none" strike="noStrike">
                          <a:solidFill>
                            <a:srgbClr val="000000"/>
                          </a:solidFill>
                          <a:effectLst/>
                          <a:latin typeface="Calibri" panose="020F0502020204030204" pitchFamily="34" charset="0"/>
                        </a:rPr>
                        <a:t>START LONGITUDE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500" b="1" i="0" u="none" strike="noStrike">
                          <a:solidFill>
                            <a:srgbClr val="000000"/>
                          </a:solidFill>
                          <a:effectLst/>
                          <a:latin typeface="Calibri" panose="020F0502020204030204" pitchFamily="34" charset="0"/>
                        </a:rPr>
                        <a:t>END LATITUDE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500" b="1" i="0" u="none" strike="noStrike">
                          <a:solidFill>
                            <a:srgbClr val="000000"/>
                          </a:solidFill>
                          <a:effectLst/>
                          <a:latin typeface="Calibri" panose="020F0502020204030204" pitchFamily="34" charset="0"/>
                        </a:rPr>
                        <a:t>END LONGITUDE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a:txBody>
                    <a:bodyPr/>
                    <a:lstStyle/>
                    <a:p>
                      <a:pPr algn="just" fontAlgn="ctr"/>
                      <a:r>
                        <a:rPr lang="en-US" sz="500" b="1"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35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4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40715">
                <a:tc>
                  <a:txBody>
                    <a:bodyPr/>
                    <a:lstStyle/>
                    <a:p>
                      <a:pPr algn="just" fontAlgn="ctr"/>
                      <a:r>
                        <a:rPr lang="en-US" sz="600" b="1" i="0" u="none" strike="noStrike">
                          <a:solidFill>
                            <a:srgbClr val="000000"/>
                          </a:solidFill>
                          <a:effectLst/>
                          <a:latin typeface="Calibri" panose="020F0502020204030204" pitchFamily="34" charset="0"/>
                        </a:rPr>
                        <a:t>Concept_Type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dirty="0">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574337">
                <a:tc>
                  <a:txBody>
                    <a:bodyPr/>
                    <a:lstStyle/>
                    <a:p>
                      <a:pPr algn="just" fontAlgn="ctr"/>
                      <a:r>
                        <a:rPr lang="en-US" sz="600" b="1" i="0" u="none" strike="noStrike">
                          <a:solidFill>
                            <a:srgbClr val="000000"/>
                          </a:solidFill>
                          <a:effectLst/>
                          <a:latin typeface="Calibri" panose="020F0502020204030204" pitchFamily="34" charset="0"/>
                        </a:rPr>
                        <a:t>Classification system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effectLst/>
                          <a:latin typeface="Calibri" panose="020F0502020204030204" pitchFamily="34" charset="0"/>
                        </a:rPr>
                        <a:t>UN Standard country or area codes for statistical use (M49)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The Unique Vessel Identifier (UVI) based on IMO number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Convention on Tonnage Measurement of Ships, 1969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The International Standard Statistical Classification of Fishing Gear (ISSCFG)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Date Time (UTC date time according to ISO 8601 format)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 Date Time (UTC date time according to ISO 8601 format)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CWP definition of Concepts (for 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66053">
                <a:tc>
                  <a:txBody>
                    <a:bodyPr/>
                    <a:lstStyle/>
                    <a:p>
                      <a:pPr algn="just" fontAlgn="ctr"/>
                      <a:r>
                        <a:rPr lang="en-US" sz="600" b="1" i="0" u="none" strike="noStrike">
                          <a:solidFill>
                            <a:srgbClr val="000000"/>
                          </a:solidFill>
                          <a:effectLst/>
                          <a:latin typeface="Calibri" panose="020F0502020204030204" pitchFamily="34" charset="0"/>
                        </a:rPr>
                        <a:t>Code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UN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Gear 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94261">
                <a:tc>
                  <a:txBody>
                    <a:bodyPr/>
                    <a:lstStyle/>
                    <a:p>
                      <a:pPr algn="just" fontAlgn="ctr"/>
                      <a:r>
                        <a:rPr lang="en-US" sz="600" b="1" i="0" u="none" strike="noStrike">
                          <a:solidFill>
                            <a:srgbClr val="000000"/>
                          </a:solidFill>
                          <a:effectLst/>
                          <a:latin typeface="Calibri" panose="020F0502020204030204" pitchFamily="34" charset="0"/>
                        </a:rPr>
                        <a:t>Codelist_id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UN_CODE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ISSCFG_CODE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486520">
                <a:tc>
                  <a:txBody>
                    <a:bodyPr/>
                    <a:lstStyle/>
                    <a:p>
                      <a:pPr algn="just" fontAlgn="ctr"/>
                      <a:r>
                        <a:rPr lang="en-US" sz="600" b="1" i="0" u="none" strike="noStrike">
                          <a:solidFill>
                            <a:srgbClr val="000000"/>
                          </a:solidFill>
                          <a:effectLst/>
                          <a:latin typeface="Calibri" panose="020F0502020204030204" pitchFamily="34" charset="0"/>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effectLst/>
                          <a:latin typeface="Calibri" panose="020F0502020204030204" pitchFamily="34" charset="0"/>
                        </a:rPr>
                        <a:t>Flag State of vessel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The Unique Vessel Identifier (UVI) is established by the Global Recod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Registered Vessel Name;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effectLst/>
                          <a:latin typeface="Calibri" panose="020F0502020204030204" pitchFamily="34" charset="0"/>
                        </a:rPr>
                        <a:t>Gross Tonnage of vessel (Gross Tons). It is a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Length overall (meters) . It is a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ISSCFG code corresponding to gear category and its standard abbreviation                                                                          ftp://ftp.fao.org/FI/DOCUMENT/cwp/handbook/annex/AnnexM2fishinggear.pdf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The amount of fishing gear of a specific type used on the fishing grounds over a given unit of 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time_start / Starting time - first date of availability of the measure. The Date Time (UTC date time according to ISO 8601 format) when the position was obtained by the vessel navigation equipment. </a:t>
                      </a:r>
                      <a:br>
                        <a:rPr lang="en-US" sz="400" b="0" i="0" u="none" strike="noStrike">
                          <a:solidFill>
                            <a:srgbClr val="000000"/>
                          </a:solidFill>
                          <a:effectLst/>
                          <a:latin typeface="Calibri" panose="020F0502020204030204" pitchFamily="34" charset="0"/>
                        </a:rPr>
                      </a:br>
                      <a:r>
                        <a:rPr lang="en-US" sz="400" b="0" i="0" u="none" strike="noStrike">
                          <a:solidFill>
                            <a:srgbClr val="000000"/>
                          </a:solidFill>
                          <a:effectLst/>
                          <a:latin typeface="Calibri" panose="020F0502020204030204" pitchFamily="34" charset="0"/>
                        </a:rPr>
                        <a:t>e.g. 2008-10-31T15:07:38Z (milliseconds can be provided optionally).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time_end / Ending time - last date of availability of the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
                        </a:rPr>
                        <a:t>Interval of time over which the measure is defined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
                        </a:rPr>
                        <a:t>Coordinate expressed in</a:t>
                      </a:r>
                      <a:br>
                        <a:rPr lang="en-US" sz="400" b="0" i="0" u="none" strike="noStrike">
                          <a:solidFill>
                            <a:srgbClr val="000000"/>
                          </a:solidFill>
                          <a:effectLst/>
                          <a:latin typeface="Calibri "/>
                        </a:rPr>
                      </a:br>
                      <a:r>
                        <a:rPr lang="en-US" sz="400" b="0" i="0" u="none" strike="noStrike">
                          <a:solidFill>
                            <a:srgbClr val="000000"/>
                          </a:solidFill>
                          <a:effectLst/>
                          <a:latin typeface="Calibri "/>
                        </a:rPr>
                        <a:t>WGS84, decimal degree</a:t>
                      </a:r>
                      <a:br>
                        <a:rPr lang="en-US" sz="400" b="0" i="0" u="none" strike="noStrike">
                          <a:solidFill>
                            <a:srgbClr val="000000"/>
                          </a:solidFill>
                          <a:effectLst/>
                          <a:latin typeface="Calibri "/>
                        </a:rPr>
                      </a:br>
                      <a:r>
                        <a:rPr lang="en-US" sz="400" b="0" i="0" u="none" strike="noStrike">
                          <a:solidFill>
                            <a:srgbClr val="000000"/>
                          </a:solidFill>
                          <a:effectLst/>
                          <a:latin typeface="Calibri "/>
                        </a:rPr>
                        <a:t>notation, using a precision</a:t>
                      </a:r>
                      <a:br>
                        <a:rPr lang="en-US" sz="400" b="0" i="0" u="none" strike="noStrike">
                          <a:solidFill>
                            <a:srgbClr val="000000"/>
                          </a:solidFill>
                          <a:effectLst/>
                          <a:latin typeface="Calibri "/>
                        </a:rPr>
                      </a:br>
                      <a:r>
                        <a:rPr lang="en-US" sz="400" b="0" i="0" u="none" strike="noStrike">
                          <a:solidFill>
                            <a:srgbClr val="000000"/>
                          </a:solidFill>
                          <a:effectLst/>
                          <a:latin typeface="Calibri "/>
                        </a:rPr>
                        <a:t>of at least 3 and maximum</a:t>
                      </a:r>
                      <a:br>
                        <a:rPr lang="en-US" sz="400" b="0" i="0" u="none" strike="noStrike">
                          <a:solidFill>
                            <a:srgbClr val="000000"/>
                          </a:solidFill>
                          <a:effectLst/>
                          <a:latin typeface="Calibri "/>
                        </a:rPr>
                      </a:br>
                      <a:r>
                        <a:rPr lang="en-US" sz="400" b="0" i="0" u="none" strike="noStrike">
                          <a:solidFill>
                            <a:srgbClr val="000000"/>
                          </a:solidFill>
                          <a:effectLst/>
                          <a:latin typeface="Calibri "/>
                        </a:rPr>
                        <a:t>6 decimal positions.</a:t>
                      </a:r>
                      <a:br>
                        <a:rPr lang="en-US" sz="400" b="0" i="0" u="none" strike="noStrike">
                          <a:solidFill>
                            <a:srgbClr val="000000"/>
                          </a:solidFill>
                          <a:effectLst/>
                          <a:latin typeface="Calibri "/>
                        </a:rPr>
                      </a:br>
                      <a:r>
                        <a:rPr lang="en-US" sz="400" b="0" i="0" u="none" strike="noStrike">
                          <a:solidFill>
                            <a:srgbClr val="000000"/>
                          </a:solidFill>
                          <a:effectLst/>
                          <a:latin typeface="Calibri "/>
                        </a:rPr>
                        <a:t>Positive coordinate refers</a:t>
                      </a:r>
                      <a:br>
                        <a:rPr lang="en-US" sz="400" b="0" i="0" u="none" strike="noStrike">
                          <a:solidFill>
                            <a:srgbClr val="000000"/>
                          </a:solidFill>
                          <a:effectLst/>
                          <a:latin typeface="Calibri "/>
                        </a:rPr>
                      </a:br>
                      <a:r>
                        <a:rPr lang="en-US" sz="400" b="0" i="0" u="none" strike="noStrike">
                          <a:solidFill>
                            <a:srgbClr val="000000"/>
                          </a:solidFill>
                          <a:effectLst/>
                          <a:latin typeface="Calibri "/>
                        </a:rPr>
                        <a:t>to North of equator.</a:t>
                      </a:r>
                      <a:br>
                        <a:rPr lang="en-US" sz="400" b="0" i="0" u="none" strike="noStrike">
                          <a:solidFill>
                            <a:srgbClr val="000000"/>
                          </a:solidFill>
                          <a:effectLst/>
                          <a:latin typeface="Calibri "/>
                        </a:rPr>
                      </a:br>
                      <a:r>
                        <a:rPr lang="en-US" sz="400" b="0" i="0" u="none" strike="noStrike">
                          <a:solidFill>
                            <a:srgbClr val="000000"/>
                          </a:solidFill>
                          <a:effectLst/>
                          <a:latin typeface="Calibri "/>
                        </a:rPr>
                        <a:t>Negative coordinate refers to South.</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
                        </a:rPr>
                        <a:t>Coordinate expressed in</a:t>
                      </a:r>
                      <a:br>
                        <a:rPr lang="en-US" sz="400" b="0" i="0" u="none" strike="noStrike">
                          <a:solidFill>
                            <a:srgbClr val="000000"/>
                          </a:solidFill>
                          <a:effectLst/>
                          <a:latin typeface="Calibri "/>
                        </a:rPr>
                      </a:br>
                      <a:r>
                        <a:rPr lang="en-US" sz="400" b="0" i="0" u="none" strike="noStrike">
                          <a:solidFill>
                            <a:srgbClr val="000000"/>
                          </a:solidFill>
                          <a:effectLst/>
                          <a:latin typeface="Calibri "/>
                        </a:rPr>
                        <a:t>WGS84, decimal degree</a:t>
                      </a:r>
                      <a:br>
                        <a:rPr lang="en-US" sz="400" b="0" i="0" u="none" strike="noStrike">
                          <a:solidFill>
                            <a:srgbClr val="000000"/>
                          </a:solidFill>
                          <a:effectLst/>
                          <a:latin typeface="Calibri "/>
                        </a:rPr>
                      </a:br>
                      <a:r>
                        <a:rPr lang="en-US" sz="400" b="0" i="0" u="none" strike="noStrike">
                          <a:solidFill>
                            <a:srgbClr val="000000"/>
                          </a:solidFill>
                          <a:effectLst/>
                          <a:latin typeface="Calibri "/>
                        </a:rPr>
                        <a:t>notation, using a precision</a:t>
                      </a:r>
                      <a:br>
                        <a:rPr lang="en-US" sz="400" b="0" i="0" u="none" strike="noStrike">
                          <a:solidFill>
                            <a:srgbClr val="000000"/>
                          </a:solidFill>
                          <a:effectLst/>
                          <a:latin typeface="Calibri "/>
                        </a:rPr>
                      </a:br>
                      <a:r>
                        <a:rPr lang="en-US" sz="400" b="0" i="0" u="none" strike="noStrike">
                          <a:solidFill>
                            <a:srgbClr val="000000"/>
                          </a:solidFill>
                          <a:effectLst/>
                          <a:latin typeface="Calibri "/>
                        </a:rPr>
                        <a:t>of at least 3 and maximum</a:t>
                      </a:r>
                      <a:br>
                        <a:rPr lang="en-US" sz="400" b="0" i="0" u="none" strike="noStrike">
                          <a:solidFill>
                            <a:srgbClr val="000000"/>
                          </a:solidFill>
                          <a:effectLst/>
                          <a:latin typeface="Calibri "/>
                        </a:rPr>
                      </a:br>
                      <a:r>
                        <a:rPr lang="en-US" sz="400" b="0" i="0" u="none" strike="noStrike">
                          <a:solidFill>
                            <a:srgbClr val="000000"/>
                          </a:solidFill>
                          <a:effectLst/>
                          <a:latin typeface="Calibri "/>
                        </a:rPr>
                        <a:t>6 decimal positions.</a:t>
                      </a:r>
                      <a:br>
                        <a:rPr lang="en-US" sz="400" b="0" i="0" u="none" strike="noStrike">
                          <a:solidFill>
                            <a:srgbClr val="000000"/>
                          </a:solidFill>
                          <a:effectLst/>
                          <a:latin typeface="Calibri "/>
                        </a:rPr>
                      </a:br>
                      <a:endParaRPr lang="en-US" sz="4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
                        </a:rPr>
                        <a:t>Coordinate expressed in</a:t>
                      </a:r>
                      <a:br>
                        <a:rPr lang="en-US" sz="400" b="0" i="0" u="none" strike="noStrike">
                          <a:solidFill>
                            <a:srgbClr val="000000"/>
                          </a:solidFill>
                          <a:effectLst/>
                          <a:latin typeface="Calibri "/>
                        </a:rPr>
                      </a:br>
                      <a:r>
                        <a:rPr lang="en-US" sz="400" b="0" i="0" u="none" strike="noStrike">
                          <a:solidFill>
                            <a:srgbClr val="000000"/>
                          </a:solidFill>
                          <a:effectLst/>
                          <a:latin typeface="Calibri "/>
                        </a:rPr>
                        <a:t>WGS84, decimal degree</a:t>
                      </a:r>
                      <a:br>
                        <a:rPr lang="en-US" sz="400" b="0" i="0" u="none" strike="noStrike">
                          <a:solidFill>
                            <a:srgbClr val="000000"/>
                          </a:solidFill>
                          <a:effectLst/>
                          <a:latin typeface="Calibri "/>
                        </a:rPr>
                      </a:br>
                      <a:r>
                        <a:rPr lang="en-US" sz="400" b="0" i="0" u="none" strike="noStrike">
                          <a:solidFill>
                            <a:srgbClr val="000000"/>
                          </a:solidFill>
                          <a:effectLst/>
                          <a:latin typeface="Calibri "/>
                        </a:rPr>
                        <a:t>notation, using a precision</a:t>
                      </a:r>
                      <a:br>
                        <a:rPr lang="en-US" sz="400" b="0" i="0" u="none" strike="noStrike">
                          <a:solidFill>
                            <a:srgbClr val="000000"/>
                          </a:solidFill>
                          <a:effectLst/>
                          <a:latin typeface="Calibri "/>
                        </a:rPr>
                      </a:br>
                      <a:r>
                        <a:rPr lang="en-US" sz="400" b="0" i="0" u="none" strike="noStrike">
                          <a:solidFill>
                            <a:srgbClr val="000000"/>
                          </a:solidFill>
                          <a:effectLst/>
                          <a:latin typeface="Calibri "/>
                        </a:rPr>
                        <a:t>of at least 3 and maximum</a:t>
                      </a:r>
                      <a:br>
                        <a:rPr lang="en-US" sz="400" b="0" i="0" u="none" strike="noStrike">
                          <a:solidFill>
                            <a:srgbClr val="000000"/>
                          </a:solidFill>
                          <a:effectLst/>
                          <a:latin typeface="Calibri "/>
                        </a:rPr>
                      </a:br>
                      <a:r>
                        <a:rPr lang="en-US" sz="400" b="0" i="0" u="none" strike="noStrike">
                          <a:solidFill>
                            <a:srgbClr val="000000"/>
                          </a:solidFill>
                          <a:effectLst/>
                          <a:latin typeface="Calibri "/>
                        </a:rPr>
                        <a:t>6 decimal positions.</a:t>
                      </a:r>
                      <a:br>
                        <a:rPr lang="en-US" sz="400" b="0" i="0" u="none" strike="noStrike">
                          <a:solidFill>
                            <a:srgbClr val="000000"/>
                          </a:solidFill>
                          <a:effectLst/>
                          <a:latin typeface="Calibri "/>
                        </a:rPr>
                      </a:br>
                      <a:endParaRPr lang="en-US" sz="4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
                        </a:rPr>
                        <a:t>Coordinate expressed in</a:t>
                      </a:r>
                      <a:br>
                        <a:rPr lang="en-US" sz="400" b="0" i="0" u="none" strike="noStrike">
                          <a:solidFill>
                            <a:srgbClr val="000000"/>
                          </a:solidFill>
                          <a:effectLst/>
                          <a:latin typeface="Calibri "/>
                        </a:rPr>
                      </a:br>
                      <a:r>
                        <a:rPr lang="en-US" sz="400" b="0" i="0" u="none" strike="noStrike">
                          <a:solidFill>
                            <a:srgbClr val="000000"/>
                          </a:solidFill>
                          <a:effectLst/>
                          <a:latin typeface="Calibri "/>
                        </a:rPr>
                        <a:t>WGS84, decimal degree</a:t>
                      </a:r>
                      <a:br>
                        <a:rPr lang="en-US" sz="400" b="0" i="0" u="none" strike="noStrike">
                          <a:solidFill>
                            <a:srgbClr val="000000"/>
                          </a:solidFill>
                          <a:effectLst/>
                          <a:latin typeface="Calibri "/>
                        </a:rPr>
                      </a:br>
                      <a:r>
                        <a:rPr lang="en-US" sz="400" b="0" i="0" u="none" strike="noStrike">
                          <a:solidFill>
                            <a:srgbClr val="000000"/>
                          </a:solidFill>
                          <a:effectLst/>
                          <a:latin typeface="Calibri "/>
                        </a:rPr>
                        <a:t>notation, using a precision</a:t>
                      </a:r>
                      <a:br>
                        <a:rPr lang="en-US" sz="400" b="0" i="0" u="none" strike="noStrike">
                          <a:solidFill>
                            <a:srgbClr val="000000"/>
                          </a:solidFill>
                          <a:effectLst/>
                          <a:latin typeface="Calibri "/>
                        </a:rPr>
                      </a:br>
                      <a:r>
                        <a:rPr lang="en-US" sz="400" b="0" i="0" u="none" strike="noStrike">
                          <a:solidFill>
                            <a:srgbClr val="000000"/>
                          </a:solidFill>
                          <a:effectLst/>
                          <a:latin typeface="Calibri "/>
                        </a:rPr>
                        <a:t>of at least 3 and maximum</a:t>
                      </a:r>
                      <a:br>
                        <a:rPr lang="en-US" sz="400" b="0" i="0" u="none" strike="noStrike">
                          <a:solidFill>
                            <a:srgbClr val="000000"/>
                          </a:solidFill>
                          <a:effectLst/>
                          <a:latin typeface="Calibri "/>
                        </a:rPr>
                      </a:br>
                      <a:r>
                        <a:rPr lang="en-US" sz="400" b="0" i="0" u="none" strike="noStrike">
                          <a:solidFill>
                            <a:srgbClr val="000000"/>
                          </a:solidFill>
                          <a:effectLst/>
                          <a:latin typeface="Calibri "/>
                        </a:rPr>
                        <a:t>6 decimal positions.</a:t>
                      </a:r>
                      <a:br>
                        <a:rPr lang="en-US" sz="400" b="0" i="0" u="none" strike="noStrike">
                          <a:solidFill>
                            <a:srgbClr val="000000"/>
                          </a:solidFill>
                          <a:effectLst/>
                          <a:latin typeface="Calibri "/>
                        </a:rPr>
                      </a:br>
                      <a:endParaRPr lang="en-US" sz="4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Catch types</a:t>
                      </a:r>
                      <a:r>
                        <a:rPr lang="en-US" sz="500" b="1" i="0" u="none" strike="noStrike">
                          <a:solidFill>
                            <a:srgbClr val="000000"/>
                          </a:solidFill>
                          <a:effectLst/>
                          <a:latin typeface="Calibri" panose="020F0502020204030204" pitchFamily="34" charset="0"/>
                        </a:rPr>
                        <a:t>*</a:t>
                      </a:r>
                      <a:r>
                        <a:rPr lang="en-US" sz="500" b="0" i="0" u="none" strike="noStrike">
                          <a:solidFill>
                            <a:srgbClr val="000000"/>
                          </a:solidFill>
                          <a:effectLst/>
                          <a:latin typeface="Calibri" panose="020F0502020204030204" pitchFamily="34" charset="0"/>
                        </a:rPr>
                        <a:t> (gross catch, retained catch, landings, nominal catch, discards)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84461">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bl>
          </a:graphicData>
        </a:graphic>
      </p:graphicFrame>
      <p:sp>
        <p:nvSpPr>
          <p:cNvPr id="12" name="Rectangle 11"/>
          <p:cNvSpPr/>
          <p:nvPr/>
        </p:nvSpPr>
        <p:spPr>
          <a:xfrm>
            <a:off x="1094350" y="2043560"/>
            <a:ext cx="1800200" cy="3278914"/>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460432" y="2043559"/>
            <a:ext cx="528200" cy="3278914"/>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27725" y="2043560"/>
            <a:ext cx="565810" cy="3278914"/>
          </a:xfrm>
          <a:prstGeom prst="rect">
            <a:avLst/>
          </a:prstGeom>
          <a:noFill/>
          <a:ln w="444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61246" y="2041956"/>
            <a:ext cx="2999185" cy="327891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215607301"/>
              </p:ext>
            </p:extLst>
          </p:nvPr>
        </p:nvGraphicFramePr>
        <p:xfrm>
          <a:off x="467544" y="1628800"/>
          <a:ext cx="5279886" cy="4535279"/>
        </p:xfrm>
        <a:graphic>
          <a:graphicData uri="http://schemas.openxmlformats.org/drawingml/2006/table">
            <a:tbl>
              <a:tblPr>
                <a:tableStyleId>{5C22544A-7EE6-4342-B048-85BDC9FD1C3A}</a:tableStyleId>
              </a:tblPr>
              <a:tblGrid>
                <a:gridCol w="1007651"/>
                <a:gridCol w="1048780"/>
                <a:gridCol w="1017933"/>
                <a:gridCol w="1102761"/>
                <a:gridCol w="1102761"/>
              </a:tblGrid>
              <a:tr h="293327">
                <a:tc>
                  <a:txBody>
                    <a:bodyPr/>
                    <a:lstStyle/>
                    <a:p>
                      <a:pPr algn="ctr" fontAlgn="ctr"/>
                      <a:r>
                        <a:rPr lang="en-US" sz="1100" b="1" u="none" strike="noStrike" dirty="0">
                          <a:effectLst/>
                        </a:rPr>
                        <a:t>FLAG STATE</a:t>
                      </a:r>
                      <a:endParaRPr lang="en-US" sz="11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US" sz="1100" b="1" u="none" strike="noStrike" dirty="0">
                          <a:effectLst/>
                        </a:rPr>
                        <a:t>VESSEL INFORMATION</a:t>
                      </a:r>
                      <a:endParaRPr lang="en-US" sz="11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1713">
                <a:tc>
                  <a:txBody>
                    <a:bodyPr/>
                    <a:lstStyle/>
                    <a:p>
                      <a:pPr algn="ctr" fontAlgn="ctr"/>
                      <a:r>
                        <a:rPr lang="en-US" sz="900" u="none" strike="noStrike" dirty="0">
                          <a:effectLst/>
                        </a:rPr>
                        <a:t>VESSEL FLAG</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VESSEL IDENTIFIER</a:t>
                      </a:r>
                      <a:endParaRPr lang="en-US" sz="9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rPr>
                        <a:t>VESSEL NAME</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VESSEL Gross TONNAGE (GT)</a:t>
                      </a:r>
                      <a:endParaRPr lang="en-US" sz="9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VESSEL LENGTH (LOA)</a:t>
                      </a:r>
                      <a:endParaRPr lang="en-US" sz="9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9990">
                <a:tc>
                  <a:txBody>
                    <a:bodyPr/>
                    <a:lstStyle/>
                    <a:p>
                      <a:pPr algn="l" fontAlgn="ctr"/>
                      <a:r>
                        <a:rPr lang="en-US" sz="900" u="none" strike="noStrike" dirty="0">
                          <a:effectLst/>
                        </a:rPr>
                        <a:t>Dimension</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dirty="0">
                          <a:effectLst/>
                        </a:rPr>
                        <a:t>Measure</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a:effectLst/>
                        </a:rPr>
                        <a:t>Measure</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a:effectLst/>
                        </a:rPr>
                        <a:t>Measure</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a:effectLst/>
                        </a:rPr>
                        <a:t>Measure</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49802">
                <a:tc>
                  <a:txBody>
                    <a:bodyPr/>
                    <a:lstStyle/>
                    <a:p>
                      <a:pPr algn="l" fontAlgn="ctr"/>
                      <a:r>
                        <a:rPr lang="en-US" sz="800" u="none" strike="noStrike" dirty="0">
                          <a:effectLst/>
                        </a:rPr>
                        <a:t>UN Standard country or area codes for statistical use (M49)</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The Unique Vessel Identifier (UVI) based on IMO number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Convention on Tonnage Measurement of Ships, 1969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6305">
                <a:tc>
                  <a:txBody>
                    <a:bodyPr/>
                    <a:lstStyle/>
                    <a:p>
                      <a:pPr algn="l" fontAlgn="ctr"/>
                      <a:r>
                        <a:rPr lang="en-US" sz="900" u="none" strike="noStrike" dirty="0">
                          <a:effectLst/>
                        </a:rPr>
                        <a:t>UN code</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080">
                <a:tc>
                  <a:txBody>
                    <a:bodyPr/>
                    <a:lstStyle/>
                    <a:p>
                      <a:pPr algn="l" fontAlgn="ctr"/>
                      <a:r>
                        <a:rPr lang="en-US" sz="900" u="none" strike="noStrike" dirty="0">
                          <a:effectLst/>
                        </a:rPr>
                        <a:t>UN_CODE</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36455">
                <a:tc>
                  <a:txBody>
                    <a:bodyPr/>
                    <a:lstStyle/>
                    <a:p>
                      <a:pPr algn="l" fontAlgn="ctr"/>
                      <a:r>
                        <a:rPr lang="en-US" sz="800" u="none" strike="noStrike" dirty="0">
                          <a:effectLst/>
                        </a:rPr>
                        <a:t>Flag State of vessel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dirty="0">
                          <a:effectLst/>
                        </a:rPr>
                        <a:t>The Unique Vessel Identifier (UVI) is established by the Global </a:t>
                      </a:r>
                      <a:r>
                        <a:rPr lang="en-US" sz="800" u="none" strike="noStrike" dirty="0" err="1">
                          <a:effectLst/>
                        </a:rPr>
                        <a:t>Recod</a:t>
                      </a:r>
                      <a:r>
                        <a:rPr lang="en-US" sz="800" u="none" strike="noStrike" dirty="0">
                          <a:effectLst/>
                        </a:rPr>
                        <a:t> of Fishing Vessels, Refrigerated Transport Vessels and Supply Vessels. </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dirty="0">
                          <a:effectLst/>
                        </a:rPr>
                        <a:t>Registered Vessel Name; Mandatory concept for  Global Record of Fishing Vessels, Refrigerated Transport Vessels and Supply Vessels. </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a:effectLst/>
                        </a:rPr>
                        <a:t>Gross Tonnage of vessel (Gross Tons). It is a Mandatory concept for  Global Record of Fishing Vessels, Refrigerated Transport Vessels and Supply Vessels. </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dirty="0">
                          <a:effectLst/>
                        </a:rPr>
                        <a:t>Length overall (meters) . It is a Mandatory concept for  Global Record of Fishing Vessels, Refrigerated Transport Vessels and Supply Vessels. </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704702896"/>
              </p:ext>
            </p:extLst>
          </p:nvPr>
        </p:nvGraphicFramePr>
        <p:xfrm>
          <a:off x="3025597" y="1668816"/>
          <a:ext cx="5434834" cy="4495263"/>
        </p:xfrm>
        <a:graphic>
          <a:graphicData uri="http://schemas.openxmlformats.org/drawingml/2006/table">
            <a:tbl>
              <a:tblPr>
                <a:tableStyleId>{5C22544A-7EE6-4342-B048-85BDC9FD1C3A}</a:tableStyleId>
              </a:tblPr>
              <a:tblGrid>
                <a:gridCol w="840852"/>
                <a:gridCol w="843215"/>
                <a:gridCol w="673154"/>
                <a:gridCol w="559780"/>
                <a:gridCol w="673154"/>
                <a:gridCol w="576315"/>
                <a:gridCol w="673154"/>
                <a:gridCol w="595210"/>
              </a:tblGrid>
              <a:tr h="270711">
                <a:tc gridSpan="8">
                  <a:txBody>
                    <a:bodyPr/>
                    <a:lstStyle/>
                    <a:p>
                      <a:pPr algn="ctr" fontAlgn="ctr"/>
                      <a:r>
                        <a:rPr lang="en-US" sz="1100" b="1" u="none" strike="noStrike" dirty="0">
                          <a:effectLst/>
                        </a:rPr>
                        <a:t>POSITION DETAILS</a:t>
                      </a:r>
                      <a:endParaRPr lang="en-US" sz="11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321">
                <a:tc gridSpan="2">
                  <a:txBody>
                    <a:bodyPr/>
                    <a:lstStyle/>
                    <a:p>
                      <a:pPr algn="ctr" fontAlgn="ctr"/>
                      <a:r>
                        <a:rPr lang="en-US" sz="700" u="none" strike="noStrike">
                          <a:effectLst/>
                        </a:rPr>
                        <a:t>START LATITUDE</a:t>
                      </a:r>
                      <a:endParaRPr lang="en-US" sz="7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700" u="none" strike="noStrike">
                          <a:effectLst/>
                        </a:rPr>
                        <a:t>START LONGITUDE</a:t>
                      </a:r>
                      <a:endParaRPr lang="en-US" sz="7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700" u="none" strike="noStrike">
                          <a:effectLst/>
                        </a:rPr>
                        <a:t>END LATITUDE</a:t>
                      </a:r>
                      <a:endParaRPr lang="en-US" sz="7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700" u="none" strike="noStrike">
                          <a:effectLst/>
                        </a:rPr>
                        <a:t>END LONGITUDE</a:t>
                      </a:r>
                      <a:endParaRPr lang="en-US" sz="7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36125">
                <a:tc>
                  <a:txBody>
                    <a:bodyPr/>
                    <a:lstStyle/>
                    <a:p>
                      <a:pPr algn="l" fontAlgn="t"/>
                      <a:r>
                        <a:rPr lang="en-US" sz="700" u="none" strike="noStrike">
                          <a:effectLst/>
                        </a:rPr>
                        <a:t>degrees (-DD)</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minutes (MM.mm)</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degrees (DD)</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minutes (MM.mm)</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degrees (-DD)</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minutes (MM.mm)</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degrees (DD)</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minutes (MM.mm)</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6065">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8856">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385">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7702">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1098">
                <a:tc>
                  <a:txBody>
                    <a:bodyPr/>
                    <a:lstStyle/>
                    <a:p>
                      <a:pPr algn="l" fontAlgn="ctr"/>
                      <a:r>
                        <a:rPr lang="en-US" sz="700" u="none" strike="noStrike">
                          <a:effectLst/>
                        </a:rPr>
                        <a:t>Coordinate expressed in</a:t>
                      </a:r>
                      <a:br>
                        <a:rPr lang="en-US" sz="700" u="none" strike="noStrike">
                          <a:effectLst/>
                        </a:rPr>
                      </a:br>
                      <a:r>
                        <a:rPr lang="en-US" sz="700" u="none" strike="noStrike">
                          <a:effectLst/>
                        </a:rPr>
                        <a:t>WGS84, decimal degree</a:t>
                      </a:r>
                      <a:br>
                        <a:rPr lang="en-US" sz="700" u="none" strike="noStrike">
                          <a:effectLst/>
                        </a:rPr>
                      </a:br>
                      <a:r>
                        <a:rPr lang="en-US" sz="700" u="none" strike="noStrike">
                          <a:effectLst/>
                        </a:rPr>
                        <a:t>notation, using a precision</a:t>
                      </a:r>
                      <a:br>
                        <a:rPr lang="en-US" sz="700" u="none" strike="noStrike">
                          <a:effectLst/>
                        </a:rPr>
                      </a:br>
                      <a:r>
                        <a:rPr lang="en-US" sz="700" u="none" strike="noStrike">
                          <a:effectLst/>
                        </a:rPr>
                        <a:t>of at least 3 and maximum</a:t>
                      </a:r>
                      <a:br>
                        <a:rPr lang="en-US" sz="700" u="none" strike="noStrike">
                          <a:effectLst/>
                        </a:rPr>
                      </a:br>
                      <a:r>
                        <a:rPr lang="en-US" sz="700" u="none" strike="noStrike">
                          <a:effectLst/>
                        </a:rPr>
                        <a:t>6 decimal positions.</a:t>
                      </a:r>
                      <a:br>
                        <a:rPr lang="en-US" sz="700" u="none" strike="noStrike">
                          <a:effectLst/>
                        </a:rPr>
                      </a:br>
                      <a:r>
                        <a:rPr lang="en-US" sz="700" u="none" strike="noStrike">
                          <a:effectLst/>
                        </a:rPr>
                        <a:t>Positive coordinate refers</a:t>
                      </a:r>
                      <a:br>
                        <a:rPr lang="en-US" sz="700" u="none" strike="noStrike">
                          <a:effectLst/>
                        </a:rPr>
                      </a:br>
                      <a:r>
                        <a:rPr lang="en-US" sz="700" u="none" strike="noStrike">
                          <a:effectLst/>
                        </a:rPr>
                        <a:t>to North of equator.</a:t>
                      </a:r>
                      <a:br>
                        <a:rPr lang="en-US" sz="700" u="none" strike="noStrike">
                          <a:effectLst/>
                        </a:rPr>
                      </a:br>
                      <a:r>
                        <a:rPr lang="en-US" sz="700" u="none" strike="noStrike">
                          <a:effectLst/>
                        </a:rPr>
                        <a:t>Negative coordinate refers to South.</a:t>
                      </a:r>
                      <a:endParaRPr lang="en-US" sz="700" b="0" i="0" u="none" strike="noStrike">
                        <a:solidFill>
                          <a:srgbClr val="000000"/>
                        </a:solidFill>
                        <a:effectLst/>
                        <a:latin typeface="Calibri "/>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Coordinate expressed in</a:t>
                      </a:r>
                      <a:br>
                        <a:rPr lang="en-US" sz="700" u="none" strike="noStrike">
                          <a:effectLst/>
                        </a:rPr>
                      </a:br>
                      <a:r>
                        <a:rPr lang="en-US" sz="700" u="none" strike="noStrike">
                          <a:effectLst/>
                        </a:rPr>
                        <a:t>WGS84, decimal degree</a:t>
                      </a:r>
                      <a:br>
                        <a:rPr lang="en-US" sz="700" u="none" strike="noStrike">
                          <a:effectLst/>
                        </a:rPr>
                      </a:br>
                      <a:r>
                        <a:rPr lang="en-US" sz="700" u="none" strike="noStrike">
                          <a:effectLst/>
                        </a:rPr>
                        <a:t>notation, using a precision</a:t>
                      </a:r>
                      <a:br>
                        <a:rPr lang="en-US" sz="700" u="none" strike="noStrike">
                          <a:effectLst/>
                        </a:rPr>
                      </a:br>
                      <a:r>
                        <a:rPr lang="en-US" sz="700" u="none" strike="noStrike">
                          <a:effectLst/>
                        </a:rPr>
                        <a:t>of at least 3 and maximum</a:t>
                      </a:r>
                      <a:br>
                        <a:rPr lang="en-US" sz="700" u="none" strike="noStrike">
                          <a:effectLst/>
                        </a:rPr>
                      </a:br>
                      <a:r>
                        <a:rPr lang="en-US" sz="700" u="none" strike="noStrike">
                          <a:effectLst/>
                        </a:rPr>
                        <a:t>6 decimal positions.</a:t>
                      </a:r>
                      <a:br>
                        <a:rPr lang="en-US" sz="700" u="none" strike="noStrike">
                          <a:effectLst/>
                        </a:rPr>
                      </a:br>
                      <a:endParaRPr lang="en-US" sz="700" b="0" i="0" u="none" strike="noStrike">
                        <a:solidFill>
                          <a:srgbClr val="000000"/>
                        </a:solidFill>
                        <a:effectLst/>
                        <a:latin typeface="Calibri "/>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dirty="0">
                          <a:effectLst/>
                        </a:rPr>
                        <a:t> </a:t>
                      </a:r>
                      <a:endParaRPr lang="en-US" sz="7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dirty="0">
                          <a:effectLst/>
                        </a:rPr>
                        <a:t> </a:t>
                      </a:r>
                      <a:endParaRPr lang="en-US" sz="7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TextBox 20"/>
          <p:cNvSpPr txBox="1"/>
          <p:nvPr/>
        </p:nvSpPr>
        <p:spPr>
          <a:xfrm>
            <a:off x="179512" y="718624"/>
            <a:ext cx="8064897" cy="861774"/>
          </a:xfrm>
          <a:prstGeom prst="rect">
            <a:avLst/>
          </a:prstGeom>
          <a:noFill/>
        </p:spPr>
        <p:txBody>
          <a:bodyPr wrap="square" rtlCol="0">
            <a:spAutoFit/>
          </a:bodyPr>
          <a:lstStyle/>
          <a:p>
            <a:r>
              <a:rPr lang="en-US" sz="2400" b="1" dirty="0"/>
              <a:t>DSD Catch and Effort (</a:t>
            </a:r>
            <a:r>
              <a:rPr lang="en-US" sz="2400" b="1" dirty="0" smtClean="0"/>
              <a:t>Logbook)</a:t>
            </a:r>
            <a:endParaRPr lang="en-US" sz="2000" b="1" dirty="0"/>
          </a:p>
          <a:p>
            <a:endParaRPr lang="en-US" sz="600" b="1" dirty="0" smtClean="0"/>
          </a:p>
          <a:p>
            <a:r>
              <a:rPr lang="en-GB" sz="2000" dirty="0" smtClean="0"/>
              <a:t>covers </a:t>
            </a:r>
            <a:r>
              <a:rPr lang="en-GB" sz="2000" dirty="0"/>
              <a:t>data for </a:t>
            </a:r>
            <a:r>
              <a:rPr lang="en-GB" sz="2000" dirty="0">
                <a:solidFill>
                  <a:srgbClr val="FF0000"/>
                </a:solidFill>
              </a:rPr>
              <a:t>management purpose</a:t>
            </a:r>
            <a:r>
              <a:rPr lang="en-GB" sz="2000" b="1" dirty="0"/>
              <a:t> </a:t>
            </a:r>
            <a:r>
              <a:rPr lang="en-GB" sz="2000" dirty="0"/>
              <a:t>and </a:t>
            </a:r>
            <a:r>
              <a:rPr lang="en-GB" sz="2000" dirty="0" smtClean="0">
                <a:solidFill>
                  <a:srgbClr val="FF0000"/>
                </a:solidFill>
              </a:rPr>
              <a:t>collection </a:t>
            </a:r>
            <a:r>
              <a:rPr lang="en-GB" sz="2000" dirty="0">
                <a:solidFill>
                  <a:srgbClr val="FF0000"/>
                </a:solidFill>
              </a:rPr>
              <a:t>scheme</a:t>
            </a:r>
            <a:r>
              <a:rPr lang="en-GB" sz="2000" dirty="0"/>
              <a:t>.</a:t>
            </a:r>
            <a:endParaRPr lang="en-US" sz="2000" b="1" dirty="0"/>
          </a:p>
        </p:txBody>
      </p:sp>
      <p:graphicFrame>
        <p:nvGraphicFramePr>
          <p:cNvPr id="22" name="Table 21"/>
          <p:cNvGraphicFramePr>
            <a:graphicFrameLocks noGrp="1"/>
          </p:cNvGraphicFramePr>
          <p:nvPr>
            <p:extLst>
              <p:ext uri="{D42A27DB-BD31-4B8C-83A1-F6EECF244321}">
                <p14:modId xmlns:p14="http://schemas.microsoft.com/office/powerpoint/2010/main" val="4283115635"/>
              </p:ext>
            </p:extLst>
          </p:nvPr>
        </p:nvGraphicFramePr>
        <p:xfrm>
          <a:off x="2627784" y="1628799"/>
          <a:ext cx="3515752" cy="4459690"/>
        </p:xfrm>
        <a:graphic>
          <a:graphicData uri="http://schemas.openxmlformats.org/drawingml/2006/table">
            <a:tbl>
              <a:tblPr>
                <a:tableStyleId>{5C22544A-7EE6-4342-B048-85BDC9FD1C3A}</a:tableStyleId>
              </a:tblPr>
              <a:tblGrid>
                <a:gridCol w="1246072"/>
                <a:gridCol w="1017105"/>
                <a:gridCol w="1252575"/>
              </a:tblGrid>
              <a:tr h="282478">
                <a:tc gridSpan="3">
                  <a:txBody>
                    <a:bodyPr/>
                    <a:lstStyle/>
                    <a:p>
                      <a:pPr algn="ctr" fontAlgn="ctr"/>
                      <a:r>
                        <a:rPr lang="en-US" sz="1200" u="none" strike="noStrike">
                          <a:effectLst/>
                        </a:rPr>
                        <a:t>TIME </a:t>
                      </a:r>
                      <a:endParaRPr lang="en-US" sz="12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02635">
                <a:tc>
                  <a:txBody>
                    <a:bodyPr/>
                    <a:lstStyle/>
                    <a:p>
                      <a:pPr algn="ctr" fontAlgn="ctr"/>
                      <a:r>
                        <a:rPr lang="en-US" sz="900" b="1" u="none" strike="noStrike" dirty="0">
                          <a:effectLst/>
                        </a:rPr>
                        <a:t>START TIME </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u="none" strike="noStrike" dirty="0">
                          <a:effectLst/>
                        </a:rPr>
                        <a:t>END TIME</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u="none" strike="noStrike" dirty="0">
                          <a:effectLst/>
                        </a:rPr>
                        <a:t>REPORTING PERIOD</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718">
                <a:tc>
                  <a:txBody>
                    <a:bodyPr/>
                    <a:lstStyle/>
                    <a:p>
                      <a:pPr algn="l" fontAlgn="ctr"/>
                      <a:r>
                        <a:rPr lang="en-US" sz="900" u="none" strike="noStrike">
                          <a:effectLst/>
                        </a:rPr>
                        <a:t>Time Dimension</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Time Dimension</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Time Dimension</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386">
                <a:tc>
                  <a:txBody>
                    <a:bodyPr/>
                    <a:lstStyle/>
                    <a:p>
                      <a:pPr algn="l" fontAlgn="ctr"/>
                      <a:r>
                        <a:rPr lang="en-US" sz="1000" u="none" strike="noStrike">
                          <a:effectLst/>
                        </a:rPr>
                        <a:t> Date Time (UTC date time according to ISO 8601 format)</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dirty="0">
                          <a:effectLst/>
                        </a:rPr>
                        <a:t> Date Time (UTC date time according to ISO 8601 format)</a:t>
                      </a:r>
                      <a:endParaRPr lang="en-US"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023">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883">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17567">
                <a:tc>
                  <a:txBody>
                    <a:bodyPr/>
                    <a:lstStyle/>
                    <a:p>
                      <a:pPr marL="52388" indent="0" algn="l" fontAlgn="ctr"/>
                      <a:r>
                        <a:rPr lang="en-US" sz="900" u="none" strike="noStrike" dirty="0" err="1">
                          <a:effectLst/>
                        </a:rPr>
                        <a:t>time_start</a:t>
                      </a:r>
                      <a:r>
                        <a:rPr lang="en-US" sz="900" u="none" strike="noStrike" dirty="0">
                          <a:effectLst/>
                        </a:rPr>
                        <a:t> / Starting time - first date of availability of the measure. The Date Time (UTC date time according to ISO 8601 format) when the position was obtained by the vessel navigation equipment. </a:t>
                      </a:r>
                      <a:br>
                        <a:rPr lang="en-US" sz="900" u="none" strike="noStrike" dirty="0">
                          <a:effectLst/>
                        </a:rPr>
                      </a:br>
                      <a:r>
                        <a:rPr lang="en-US" sz="900" u="none" strike="noStrike" dirty="0">
                          <a:effectLst/>
                        </a:rPr>
                        <a:t>e.g. 2008-10-31T15:07:38Z (milliseconds can be provided optionally). </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dirty="0" err="1">
                          <a:effectLst/>
                        </a:rPr>
                        <a:t>time_end</a:t>
                      </a:r>
                      <a:r>
                        <a:rPr lang="en-US" sz="900" u="none" strike="noStrike" dirty="0">
                          <a:effectLst/>
                        </a:rPr>
                        <a:t> / Ending time - last date of availability of the measure</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dirty="0">
                          <a:effectLst/>
                        </a:rPr>
                        <a:t>Interval of time over which the measure is defined</a:t>
                      </a:r>
                      <a:endParaRPr lang="en-US" sz="900" b="0" i="0" u="none" strike="noStrike" dirty="0">
                        <a:solidFill>
                          <a:srgbClr val="000000"/>
                        </a:solidFill>
                        <a:effectLst/>
                        <a:latin typeface="Calibri "/>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5435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19"/>
                                        </p:tgtEl>
                                        <p:attrNameLst>
                                          <p:attrName>ppt_w</p:attrName>
                                        </p:attrNameLst>
                                      </p:cBhvr>
                                      <p:tavLst>
                                        <p:tav tm="0">
                                          <p:val>
                                            <p:strVal val="ppt_w"/>
                                          </p:val>
                                        </p:tav>
                                        <p:tav tm="100000">
                                          <p:val>
                                            <p:fltVal val="0"/>
                                          </p:val>
                                        </p:tav>
                                      </p:tavLst>
                                    </p:anim>
                                    <p:anim calcmode="lin" valueType="num">
                                      <p:cBhvr>
                                        <p:cTn id="20" dur="500"/>
                                        <p:tgtEl>
                                          <p:spTgt spid="19"/>
                                        </p:tgtEl>
                                        <p:attrNameLst>
                                          <p:attrName>ppt_h</p:attrName>
                                        </p:attrNameLst>
                                      </p:cBhvr>
                                      <p:tavLst>
                                        <p:tav tm="0">
                                          <p:val>
                                            <p:strVal val="ppt_h"/>
                                          </p:val>
                                        </p:tav>
                                        <p:tav tm="100000">
                                          <p:val>
                                            <p:fltVal val="0"/>
                                          </p:val>
                                        </p:tav>
                                      </p:tavLst>
                                    </p:anim>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0"/>
                                        </p:tgtEl>
                                        <p:attrNameLst>
                                          <p:attrName>ppt_w</p:attrName>
                                        </p:attrNameLst>
                                      </p:cBhvr>
                                      <p:tavLst>
                                        <p:tav tm="0">
                                          <p:val>
                                            <p:strVal val="ppt_w"/>
                                          </p:val>
                                        </p:tav>
                                        <p:tav tm="100000">
                                          <p:val>
                                            <p:fltVal val="0"/>
                                          </p:val>
                                        </p:tav>
                                      </p:tavLst>
                                    </p:anim>
                                    <p:anim calcmode="lin" valueType="num">
                                      <p:cBhvr>
                                        <p:cTn id="42" dur="500"/>
                                        <p:tgtEl>
                                          <p:spTgt spid="20"/>
                                        </p:tgtEl>
                                        <p:attrNameLst>
                                          <p:attrName>ppt_h</p:attrName>
                                        </p:attrNameLst>
                                      </p:cBhvr>
                                      <p:tavLst>
                                        <p:tav tm="0">
                                          <p:val>
                                            <p:strVal val="ppt_h"/>
                                          </p:val>
                                        </p:tav>
                                        <p:tav tm="100000">
                                          <p:val>
                                            <p:fltVal val="0"/>
                                          </p:val>
                                        </p:tav>
                                      </p:tavLst>
                                    </p:anim>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39222304"/>
              </p:ext>
            </p:extLst>
          </p:nvPr>
        </p:nvGraphicFramePr>
        <p:xfrm>
          <a:off x="395536" y="1196752"/>
          <a:ext cx="8640960" cy="5042490"/>
        </p:xfrm>
        <a:graphic>
          <a:graphicData uri="http://schemas.openxmlformats.org/drawingml/2006/table">
            <a:tbl>
              <a:tblPr firstRow="1" firstCol="1" bandRow="1">
                <a:tableStyleId>{9D7B26C5-4107-4FEC-AEDC-1716B250A1EF}</a:tableStyleId>
              </a:tblPr>
              <a:tblGrid>
                <a:gridCol w="1296144"/>
                <a:gridCol w="1890104"/>
                <a:gridCol w="1331506"/>
                <a:gridCol w="672316"/>
                <a:gridCol w="920729"/>
                <a:gridCol w="860446"/>
                <a:gridCol w="1669715"/>
              </a:tblGrid>
              <a:tr h="292046">
                <a:tc rowSpan="2">
                  <a:txBody>
                    <a:bodyPr/>
                    <a:lstStyle/>
                    <a:p>
                      <a:pPr marL="0" marR="0" algn="just">
                        <a:lnSpc>
                          <a:spcPct val="115000"/>
                        </a:lnSpc>
                        <a:spcBef>
                          <a:spcPts val="600"/>
                        </a:spcBef>
                        <a:spcAft>
                          <a:spcPts val="1200"/>
                        </a:spcAft>
                      </a:pPr>
                      <a:r>
                        <a:rPr lang="en-GB" sz="1400" dirty="0">
                          <a:effectLst/>
                        </a:rPr>
                        <a:t> </a:t>
                      </a:r>
                      <a:endParaRPr lang="en-US" sz="140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R w="12700" cap="flat" cmpd="sng" algn="ctr">
                      <a:solidFill>
                        <a:schemeClr val="tx1"/>
                      </a:solidFill>
                      <a:prstDash val="solid"/>
                      <a:round/>
                      <a:headEnd type="none" w="med" len="med"/>
                      <a:tailEnd type="none" w="med" len="med"/>
                    </a:lnR>
                  </a:tcPr>
                </a:tc>
                <a:tc rowSpan="2">
                  <a:txBody>
                    <a:bodyPr/>
                    <a:lstStyle/>
                    <a:p>
                      <a:pPr marL="0" marR="0" algn="ctr">
                        <a:lnSpc>
                          <a:spcPct val="150000"/>
                        </a:lnSpc>
                        <a:spcBef>
                          <a:spcPts val="0"/>
                        </a:spcBef>
                        <a:spcAft>
                          <a:spcPts val="0"/>
                        </a:spcAft>
                      </a:pPr>
                      <a:r>
                        <a:rPr lang="en-GB" sz="1500" dirty="0" smtClean="0">
                          <a:solidFill>
                            <a:srgbClr val="FF0000"/>
                          </a:solidFill>
                          <a:effectLst/>
                        </a:rPr>
                        <a:t>DSD </a:t>
                      </a:r>
                      <a:r>
                        <a:rPr lang="en-GB" sz="1500" dirty="0">
                          <a:solidFill>
                            <a:srgbClr val="FF0000"/>
                          </a:solidFill>
                          <a:effectLst/>
                        </a:rPr>
                        <a:t>Global capture production  </a:t>
                      </a:r>
                      <a:endParaRPr lang="en-US" sz="15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algn="ctr">
                        <a:lnSpc>
                          <a:spcPct val="100000"/>
                        </a:lnSpc>
                        <a:spcBef>
                          <a:spcPts val="0"/>
                        </a:spcBef>
                        <a:spcAft>
                          <a:spcPts val="0"/>
                        </a:spcAft>
                      </a:pPr>
                      <a:r>
                        <a:rPr lang="en-GB" sz="1600" dirty="0" smtClean="0">
                          <a:solidFill>
                            <a:srgbClr val="FF0000"/>
                          </a:solidFill>
                          <a:effectLst/>
                        </a:rPr>
                        <a:t>DSD </a:t>
                      </a:r>
                    </a:p>
                    <a:p>
                      <a:pPr marL="0" marR="0" algn="ctr">
                        <a:lnSpc>
                          <a:spcPct val="100000"/>
                        </a:lnSpc>
                        <a:spcBef>
                          <a:spcPts val="0"/>
                        </a:spcBef>
                        <a:spcAft>
                          <a:spcPts val="0"/>
                        </a:spcAft>
                      </a:pPr>
                      <a:r>
                        <a:rPr lang="en-GB" sz="1600" dirty="0" smtClean="0">
                          <a:solidFill>
                            <a:srgbClr val="FF0000"/>
                          </a:solidFill>
                          <a:effectLst/>
                        </a:rPr>
                        <a:t>Catch </a:t>
                      </a:r>
                      <a:r>
                        <a:rPr lang="en-GB" sz="1600" dirty="0">
                          <a:solidFill>
                            <a:srgbClr val="FF0000"/>
                          </a:solidFill>
                          <a:effectLst/>
                        </a:rPr>
                        <a:t>data  </a:t>
                      </a:r>
                      <a:endParaRPr lang="en-US" sz="1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4">
                  <a:txBody>
                    <a:bodyPr/>
                    <a:lstStyle/>
                    <a:p>
                      <a:pPr marL="0" marR="0" algn="ctr">
                        <a:lnSpc>
                          <a:spcPct val="150000"/>
                        </a:lnSpc>
                        <a:spcBef>
                          <a:spcPts val="600"/>
                        </a:spcBef>
                        <a:spcAft>
                          <a:spcPts val="0"/>
                        </a:spcAft>
                      </a:pPr>
                      <a:r>
                        <a:rPr lang="en-GB" sz="1600" dirty="0">
                          <a:solidFill>
                            <a:srgbClr val="FF0000"/>
                          </a:solidFill>
                          <a:effectLst/>
                        </a:rPr>
                        <a:t>DSD Catch and Effort data (Logbook)</a:t>
                      </a:r>
                      <a:endParaRPr lang="en-US" sz="1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r>
              <a:tr h="32803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a:effectLst/>
                        </a:rPr>
                        <a:t>Catch module</a:t>
                      </a:r>
                      <a:endParaRPr lang="en-US" sz="1200" b="1"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effectLst/>
                        </a:rPr>
                        <a:t>Effort</a:t>
                      </a:r>
                      <a:endParaRPr lang="en-US" sz="1200" b="1" dirty="0">
                        <a:effectLst/>
                      </a:endParaRPr>
                    </a:p>
                    <a:p>
                      <a:pPr marL="0" marR="0">
                        <a:lnSpc>
                          <a:spcPct val="115000"/>
                        </a:lnSpc>
                        <a:spcBef>
                          <a:spcPts val="0"/>
                        </a:spcBef>
                        <a:spcAft>
                          <a:spcPts val="0"/>
                        </a:spcAft>
                      </a:pPr>
                      <a:r>
                        <a:rPr lang="en-GB" sz="1200" b="1" dirty="0">
                          <a:effectLst/>
                        </a:rPr>
                        <a:t>module </a:t>
                      </a:r>
                      <a:endParaRPr lang="en-US" sz="1200" b="1"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a:effectLst/>
                        </a:rPr>
                        <a:t>Vessel Information module</a:t>
                      </a:r>
                      <a:endParaRPr lang="en-US" sz="1200" b="1"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B w="12700" cap="flat" cmpd="sng" algn="ctr">
                      <a:solidFill>
                        <a:schemeClr val="tx1"/>
                      </a:solidFill>
                      <a:prstDash val="solid"/>
                      <a:round/>
                      <a:headEnd type="none" w="med" len="med"/>
                      <a:tailEnd type="none" w="med" len="med"/>
                    </a:lnB>
                  </a:tcPr>
                </a:tc>
              </a:tr>
              <a:tr h="256574">
                <a:tc>
                  <a:txBody>
                    <a:bodyPr/>
                    <a:lstStyle/>
                    <a:p>
                      <a:pPr marL="0" marR="0" algn="just">
                        <a:spcBef>
                          <a:spcPts val="0"/>
                        </a:spcBef>
                        <a:spcAft>
                          <a:spcPts val="0"/>
                        </a:spcAft>
                      </a:pPr>
                      <a:r>
                        <a:rPr lang="en-GB" sz="1050">
                          <a:effectLst/>
                        </a:rPr>
                        <a:t>Aquatic species</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0"/>
                        </a:spcAft>
                      </a:pPr>
                      <a:r>
                        <a:rPr lang="en-GB" sz="1050" dirty="0" smtClean="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T w="12700" cap="flat" cmpd="sng" algn="ctr">
                      <a:solidFill>
                        <a:schemeClr val="tx1"/>
                      </a:solidFill>
                      <a:prstDash val="solid"/>
                      <a:round/>
                      <a:headEnd type="none" w="med" len="med"/>
                      <a:tailEnd type="none" w="med" len="med"/>
                    </a:lnT>
                  </a:tcPr>
                </a:tc>
              </a:tr>
              <a:tr h="256574">
                <a:tc>
                  <a:txBody>
                    <a:bodyPr/>
                    <a:lstStyle/>
                    <a:p>
                      <a:pPr marL="0" marR="0" algn="just">
                        <a:spcBef>
                          <a:spcPts val="600"/>
                        </a:spcBef>
                        <a:spcAft>
                          <a:spcPts val="0"/>
                        </a:spcAft>
                      </a:pPr>
                      <a:r>
                        <a:rPr lang="en-GB" sz="1050">
                          <a:effectLst/>
                        </a:rPr>
                        <a:t>Catch type</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X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a:effectLst/>
                        </a:rPr>
                        <a:t>Country/Flag state</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a:effectLst/>
                        </a:rPr>
                        <a:t>Effort descriptor</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r>
                        <a:rPr lang="en-GB" sz="1050" dirty="0" smtClean="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X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dirty="0">
                          <a:effectLst/>
                        </a:rPr>
                        <a:t>Fishery vessel</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X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a:effectLst/>
                        </a:rPr>
                        <a:t>Fishing area</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a:effectLst/>
                        </a:rPr>
                        <a:t>Fishing gear</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dirty="0" err="1" smtClean="0">
                          <a:effectLst/>
                        </a:rPr>
                        <a:t>Obs_Measure</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a:effectLst/>
                        </a:rPr>
                        <a:t>Obs_Status</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a:effectLst/>
                        </a:rPr>
                        <a:t>Obs_Value</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332035">
                <a:tc>
                  <a:txBody>
                    <a:bodyPr/>
                    <a:lstStyle/>
                    <a:p>
                      <a:pPr marL="0" marR="0" algn="just">
                        <a:spcBef>
                          <a:spcPts val="600"/>
                        </a:spcBef>
                        <a:spcAft>
                          <a:spcPts val="0"/>
                        </a:spcAft>
                      </a:pPr>
                      <a:r>
                        <a:rPr lang="en-GB" sz="1050">
                          <a:effectLst/>
                        </a:rPr>
                        <a:t>Position details  (geographic)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a:effectLst/>
                        </a:rPr>
                        <a:t>Unit</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332035">
                <a:tc>
                  <a:txBody>
                    <a:bodyPr/>
                    <a:lstStyle/>
                    <a:p>
                      <a:pPr marL="0" marR="0">
                        <a:spcBef>
                          <a:spcPts val="600"/>
                        </a:spcBef>
                        <a:spcAft>
                          <a:spcPts val="0"/>
                        </a:spcAft>
                      </a:pPr>
                      <a:r>
                        <a:rPr lang="en-GB" sz="1050">
                          <a:effectLst/>
                        </a:rPr>
                        <a:t>Vessel Gross Tonnage</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X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a:effectLst/>
                        </a:rPr>
                        <a:t>Vessel Length</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dirty="0">
                          <a:effectLst/>
                        </a:rPr>
                        <a:t>Vessel Name</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a:effectLst/>
                        </a:rPr>
                        <a:t>Vessel Identifier</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bl>
          </a:graphicData>
        </a:graphic>
      </p:graphicFrame>
      <p:sp>
        <p:nvSpPr>
          <p:cNvPr id="5" name="Rectangle 1"/>
          <p:cNvSpPr>
            <a:spLocks noChangeArrowheads="1"/>
          </p:cNvSpPr>
          <p:nvPr/>
        </p:nvSpPr>
        <p:spPr bwMode="auto">
          <a:xfrm>
            <a:off x="251520" y="712903"/>
            <a:ext cx="39677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List of concepts used in each DSD</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7436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14098"/>
            <a:ext cx="8686801" cy="5544616"/>
          </a:xfrm>
        </p:spPr>
        <p:txBody>
          <a:bodyPr>
            <a:noAutofit/>
          </a:bodyPr>
          <a:lstStyle/>
          <a:p>
            <a:pPr marL="285750" indent="-285750" algn="just">
              <a:spcBef>
                <a:spcPts val="600"/>
              </a:spcBef>
              <a:spcAft>
                <a:spcPts val="600"/>
              </a:spcAft>
              <a:buFont typeface="Arial" panose="020B0604020202020204" pitchFamily="34" charset="0"/>
              <a:buChar char="•"/>
            </a:pPr>
            <a:r>
              <a:rPr lang="en-GB" sz="1900" b="1" dirty="0" smtClean="0">
                <a:latin typeface="+mn-lt"/>
              </a:rPr>
              <a:t>Specifications </a:t>
            </a:r>
          </a:p>
          <a:p>
            <a:pPr marL="285750" indent="-285750" algn="just">
              <a:spcBef>
                <a:spcPts val="600"/>
              </a:spcBef>
              <a:spcAft>
                <a:spcPts val="600"/>
              </a:spcAft>
              <a:buFontTx/>
              <a:buChar char="-"/>
            </a:pPr>
            <a:r>
              <a:rPr lang="en-GB" sz="1900" dirty="0" smtClean="0">
                <a:latin typeface="+mn-lt"/>
              </a:rPr>
              <a:t>A </a:t>
            </a:r>
            <a:r>
              <a:rPr lang="en-GB" sz="1900" dirty="0">
                <a:latin typeface="+mn-lt"/>
              </a:rPr>
              <a:t>unified and collaborative </a:t>
            </a:r>
            <a:r>
              <a:rPr lang="en-GB" sz="1900" dirty="0" err="1" smtClean="0">
                <a:latin typeface="+mn-lt"/>
              </a:rPr>
              <a:t>catalog</a:t>
            </a:r>
            <a:r>
              <a:rPr lang="en-GB" sz="1900" dirty="0">
                <a:latin typeface="+mn-lt"/>
              </a:rPr>
              <a:t> that compiles public </a:t>
            </a:r>
            <a:r>
              <a:rPr lang="en-GB" sz="1900" b="1" dirty="0">
                <a:latin typeface="+mn-lt"/>
              </a:rPr>
              <a:t>reference data </a:t>
            </a:r>
            <a:r>
              <a:rPr lang="en-GB" sz="1900" dirty="0">
                <a:latin typeface="+mn-lt"/>
              </a:rPr>
              <a:t>made available by all CWP parties</a:t>
            </a:r>
          </a:p>
          <a:p>
            <a:pPr marL="285750" indent="-285750" algn="just">
              <a:spcBef>
                <a:spcPts val="600"/>
              </a:spcBef>
              <a:spcAft>
                <a:spcPts val="600"/>
              </a:spcAft>
              <a:buFontTx/>
              <a:buChar char="-"/>
            </a:pPr>
            <a:r>
              <a:rPr lang="en-GB" sz="1900" dirty="0">
                <a:latin typeface="+mn-lt"/>
              </a:rPr>
              <a:t>A centralized </a:t>
            </a:r>
            <a:r>
              <a:rPr lang="en-GB" sz="1900" dirty="0" smtClean="0">
                <a:latin typeface="+mn-lt"/>
              </a:rPr>
              <a:t>repository, as a hub, of public contents to </a:t>
            </a:r>
            <a:r>
              <a:rPr lang="en-GB" sz="1900" dirty="0">
                <a:latin typeface="+mn-lt"/>
              </a:rPr>
              <a:t>be </a:t>
            </a:r>
            <a:r>
              <a:rPr lang="en-GB" sz="1900" dirty="0" smtClean="0">
                <a:latin typeface="+mn-lt"/>
              </a:rPr>
              <a:t>harvested by users to facilitate data usage and exchange. </a:t>
            </a:r>
            <a:endParaRPr lang="en-GB" sz="1900" dirty="0">
              <a:latin typeface="+mn-lt"/>
            </a:endParaRPr>
          </a:p>
          <a:p>
            <a:pPr marL="285750" indent="-285750" algn="just">
              <a:spcBef>
                <a:spcPts val="600"/>
              </a:spcBef>
              <a:spcAft>
                <a:spcPts val="600"/>
              </a:spcAft>
              <a:buFontTx/>
              <a:buChar char="-"/>
            </a:pPr>
            <a:r>
              <a:rPr lang="en-GB" sz="1900" dirty="0" smtClean="0">
                <a:latin typeface="+mn-lt"/>
              </a:rPr>
              <a:t>FAO </a:t>
            </a:r>
            <a:r>
              <a:rPr lang="en-GB" sz="1900" dirty="0">
                <a:latin typeface="+mn-lt"/>
              </a:rPr>
              <a:t>MDM </a:t>
            </a:r>
            <a:r>
              <a:rPr lang="en-GB" sz="1900" dirty="0" smtClean="0">
                <a:latin typeface="+mn-lt"/>
              </a:rPr>
              <a:t>services would facilitate </a:t>
            </a:r>
            <a:r>
              <a:rPr lang="en-GB" sz="1900" dirty="0">
                <a:latin typeface="+mn-lt"/>
              </a:rPr>
              <a:t>management of CWP </a:t>
            </a:r>
            <a:r>
              <a:rPr lang="en-GB" sz="1900" dirty="0" err="1">
                <a:latin typeface="+mn-lt"/>
              </a:rPr>
              <a:t>catalog</a:t>
            </a:r>
            <a:r>
              <a:rPr lang="en-GB" sz="1900" dirty="0">
                <a:latin typeface="+mn-lt"/>
              </a:rPr>
              <a:t> </a:t>
            </a:r>
            <a:r>
              <a:rPr lang="en-GB" sz="1900" dirty="0" smtClean="0">
                <a:latin typeface="+mn-lt"/>
              </a:rPr>
              <a:t>contents and dissemination of these </a:t>
            </a:r>
            <a:r>
              <a:rPr lang="en-US" sz="1900" dirty="0">
                <a:latin typeface="+mn-lt"/>
              </a:rPr>
              <a:t>interoperable items</a:t>
            </a:r>
          </a:p>
          <a:p>
            <a:pPr marL="0" indent="0" algn="just">
              <a:spcBef>
                <a:spcPts val="600"/>
              </a:spcBef>
              <a:spcAft>
                <a:spcPts val="600"/>
              </a:spcAft>
            </a:pPr>
            <a:endParaRPr lang="en-US" sz="1200" dirty="0" smtClean="0">
              <a:latin typeface="+mn-lt"/>
            </a:endParaRPr>
          </a:p>
          <a:p>
            <a:pPr marL="285750" indent="-285750" algn="just">
              <a:spcBef>
                <a:spcPts val="600"/>
              </a:spcBef>
              <a:spcAft>
                <a:spcPts val="600"/>
              </a:spcAft>
              <a:buFont typeface="Arial" panose="020B0604020202020204" pitchFamily="34" charset="0"/>
              <a:buChar char="•"/>
            </a:pPr>
            <a:r>
              <a:rPr lang="en-GB" sz="1900" b="1" dirty="0" smtClean="0">
                <a:latin typeface="+mn-lt"/>
              </a:rPr>
              <a:t>Contents</a:t>
            </a:r>
            <a:r>
              <a:rPr lang="en-GB" sz="1900" dirty="0" smtClean="0">
                <a:latin typeface="+mn-lt"/>
              </a:rPr>
              <a:t> </a:t>
            </a:r>
            <a:endParaRPr lang="en-GB" sz="1900" dirty="0">
              <a:latin typeface="+mn-lt"/>
            </a:endParaRPr>
          </a:p>
          <a:p>
            <a:pPr algn="just">
              <a:spcBef>
                <a:spcPts val="600"/>
              </a:spcBef>
              <a:spcAft>
                <a:spcPts val="600"/>
              </a:spcAft>
              <a:buFontTx/>
              <a:buChar char="-"/>
            </a:pPr>
            <a:r>
              <a:rPr lang="en-GB" sz="1900" dirty="0" smtClean="0">
                <a:latin typeface="+mn-lt"/>
              </a:rPr>
              <a:t>global DSD</a:t>
            </a:r>
            <a:r>
              <a:rPr lang="en-GB" sz="1900" dirty="0">
                <a:latin typeface="+mn-lt"/>
              </a:rPr>
              <a:t>, after </a:t>
            </a:r>
            <a:r>
              <a:rPr lang="en-GB" sz="1900" dirty="0" smtClean="0">
                <a:latin typeface="+mn-lt"/>
              </a:rPr>
              <a:t>endorsement </a:t>
            </a:r>
            <a:r>
              <a:rPr lang="en-GB" sz="1900" dirty="0">
                <a:latin typeface="+mn-lt"/>
              </a:rPr>
              <a:t>by </a:t>
            </a:r>
            <a:r>
              <a:rPr lang="en-GB" sz="1900" dirty="0" smtClean="0">
                <a:latin typeface="+mn-lt"/>
              </a:rPr>
              <a:t>CWP</a:t>
            </a:r>
            <a:endParaRPr lang="en-GB" sz="1900" dirty="0">
              <a:latin typeface="+mn-lt"/>
            </a:endParaRPr>
          </a:p>
          <a:p>
            <a:pPr algn="just">
              <a:spcBef>
                <a:spcPts val="600"/>
              </a:spcBef>
              <a:spcAft>
                <a:spcPts val="600"/>
              </a:spcAft>
              <a:buFontTx/>
              <a:buChar char="-"/>
            </a:pPr>
            <a:r>
              <a:rPr lang="en-GB" sz="1900" dirty="0" smtClean="0">
                <a:latin typeface="+mn-lt"/>
              </a:rPr>
              <a:t>reference </a:t>
            </a:r>
            <a:r>
              <a:rPr lang="en-GB" sz="1900" dirty="0">
                <a:latin typeface="+mn-lt"/>
              </a:rPr>
              <a:t>data used in the global </a:t>
            </a:r>
            <a:r>
              <a:rPr lang="en-GB" sz="1900" dirty="0" smtClean="0">
                <a:latin typeface="+mn-lt"/>
              </a:rPr>
              <a:t>DSD including the </a:t>
            </a:r>
            <a:r>
              <a:rPr lang="en-GB" sz="1900" dirty="0">
                <a:latin typeface="+mn-lt"/>
              </a:rPr>
              <a:t>CWP standards </a:t>
            </a:r>
            <a:endParaRPr lang="en-GB" sz="1900" dirty="0" smtClean="0">
              <a:latin typeface="+mn-lt"/>
            </a:endParaRPr>
          </a:p>
          <a:p>
            <a:pPr algn="just">
              <a:spcBef>
                <a:spcPts val="600"/>
              </a:spcBef>
              <a:spcAft>
                <a:spcPts val="600"/>
              </a:spcAft>
              <a:buFontTx/>
              <a:buChar char="-"/>
            </a:pPr>
            <a:r>
              <a:rPr lang="en-GB" sz="1900" dirty="0">
                <a:latin typeface="+mn-lt"/>
              </a:rPr>
              <a:t>r</a:t>
            </a:r>
            <a:r>
              <a:rPr lang="en-GB" sz="1900" dirty="0" smtClean="0">
                <a:latin typeface="+mn-lt"/>
              </a:rPr>
              <a:t>eference data used by each CWP party</a:t>
            </a:r>
            <a:endParaRPr lang="en-GB" sz="1900" dirty="0">
              <a:latin typeface="+mn-lt"/>
            </a:endParaRPr>
          </a:p>
          <a:p>
            <a:pPr algn="just">
              <a:spcBef>
                <a:spcPts val="600"/>
              </a:spcBef>
              <a:spcAft>
                <a:spcPts val="600"/>
              </a:spcAft>
              <a:buFontTx/>
              <a:buChar char="-"/>
            </a:pPr>
            <a:r>
              <a:rPr lang="en-GB" sz="1900" dirty="0" smtClean="0">
                <a:latin typeface="+mn-lt"/>
              </a:rPr>
              <a:t>mappings of codes between the CWP standards and CWP parties </a:t>
            </a:r>
          </a:p>
          <a:p>
            <a:pPr marL="0" indent="0" algn="just"/>
            <a:endParaRPr lang="en-GB" sz="1900" dirty="0">
              <a:latin typeface="+mn-lt"/>
            </a:endParaRPr>
          </a:p>
        </p:txBody>
      </p:sp>
      <p:sp>
        <p:nvSpPr>
          <p:cNvPr id="7" name="Title 1"/>
          <p:cNvSpPr txBox="1">
            <a:spLocks/>
          </p:cNvSpPr>
          <p:nvPr/>
        </p:nvSpPr>
        <p:spPr bwMode="auto">
          <a:xfrm>
            <a:off x="5508104" y="-180074"/>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r>
              <a:rPr lang="en-US" sz="2400" i="1" kern="0" dirty="0" smtClean="0"/>
              <a:t>CWP Catalog</a:t>
            </a:r>
            <a:endParaRPr lang="en-GB" sz="2400" i="1" kern="0" dirty="0"/>
          </a:p>
        </p:txBody>
      </p:sp>
    </p:spTree>
    <p:extLst>
      <p:ext uri="{BB962C8B-B14F-4D97-AF65-F5344CB8AC3E}">
        <p14:creationId xmlns:p14="http://schemas.microsoft.com/office/powerpoint/2010/main" val="990886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0625" r="12201"/>
          <a:stretch/>
        </p:blipFill>
        <p:spPr>
          <a:xfrm>
            <a:off x="-180528" y="116632"/>
            <a:ext cx="6918929" cy="5040560"/>
          </a:xfrm>
          <a:prstGeom prst="rect">
            <a:avLst/>
          </a:prstGeom>
        </p:spPr>
      </p:pic>
      <p:pic>
        <p:nvPicPr>
          <p:cNvPr id="4" name="Picture 3"/>
          <p:cNvPicPr>
            <a:picLocks noChangeAspect="1"/>
          </p:cNvPicPr>
          <p:nvPr/>
        </p:nvPicPr>
        <p:blipFill rotWithShape="1">
          <a:blip r:embed="rId3"/>
          <a:srcRect l="24800" t="6579" r="27163" b="7981"/>
          <a:stretch/>
        </p:blipFill>
        <p:spPr>
          <a:xfrm>
            <a:off x="2935438" y="577624"/>
            <a:ext cx="6370040" cy="6370040"/>
          </a:xfrm>
          <a:prstGeom prst="rect">
            <a:avLst/>
          </a:prstGeom>
        </p:spPr>
      </p:pic>
      <p:pic>
        <p:nvPicPr>
          <p:cNvPr id="9" name="Picture 8"/>
          <p:cNvPicPr>
            <a:picLocks noChangeAspect="1"/>
          </p:cNvPicPr>
          <p:nvPr/>
        </p:nvPicPr>
        <p:blipFill rotWithShape="1">
          <a:blip r:embed="rId4"/>
          <a:srcRect l="16925" t="9381" r="20075" b="2378"/>
          <a:stretch/>
        </p:blipFill>
        <p:spPr>
          <a:xfrm>
            <a:off x="1865929" y="1470900"/>
            <a:ext cx="6840760" cy="5387100"/>
          </a:xfrm>
          <a:prstGeom prst="rect">
            <a:avLst/>
          </a:prstGeom>
        </p:spPr>
      </p:pic>
      <p:pic>
        <p:nvPicPr>
          <p:cNvPr id="15" name="Picture 14"/>
          <p:cNvPicPr>
            <a:picLocks noChangeAspect="1"/>
          </p:cNvPicPr>
          <p:nvPr/>
        </p:nvPicPr>
        <p:blipFill rotWithShape="1">
          <a:blip r:embed="rId5"/>
          <a:srcRect l="1232" t="6379" r="9781"/>
          <a:stretch/>
        </p:blipFill>
        <p:spPr>
          <a:xfrm>
            <a:off x="742211" y="1654826"/>
            <a:ext cx="8380376" cy="4957064"/>
          </a:xfrm>
          <a:prstGeom prst="rect">
            <a:avLst/>
          </a:prstGeom>
        </p:spPr>
      </p:pic>
      <p:pic>
        <p:nvPicPr>
          <p:cNvPr id="16" name="Picture 15"/>
          <p:cNvPicPr>
            <a:picLocks noChangeAspect="1"/>
          </p:cNvPicPr>
          <p:nvPr/>
        </p:nvPicPr>
        <p:blipFill rotWithShape="1">
          <a:blip r:embed="rId6"/>
          <a:srcRect l="4394" t="748" r="2352" b="3354"/>
          <a:stretch/>
        </p:blipFill>
        <p:spPr>
          <a:xfrm>
            <a:off x="626551" y="1637615"/>
            <a:ext cx="8527177" cy="4930091"/>
          </a:xfrm>
          <a:prstGeom prst="rect">
            <a:avLst/>
          </a:prstGeom>
        </p:spPr>
      </p:pic>
      <p:sp>
        <p:nvSpPr>
          <p:cNvPr id="17" name="Title 1"/>
          <p:cNvSpPr txBox="1">
            <a:spLocks/>
          </p:cNvSpPr>
          <p:nvPr/>
        </p:nvSpPr>
        <p:spPr bwMode="auto">
          <a:xfrm>
            <a:off x="5508104" y="-180074"/>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r>
              <a:rPr lang="en-US" sz="2400" i="1" kern="0" dirty="0" smtClean="0"/>
              <a:t>CWP Catalog</a:t>
            </a:r>
            <a:endParaRPr lang="en-GB" sz="2400" i="1" kern="0" dirty="0"/>
          </a:p>
        </p:txBody>
      </p:sp>
    </p:spTree>
    <p:extLst>
      <p:ext uri="{BB962C8B-B14F-4D97-AF65-F5344CB8AC3E}">
        <p14:creationId xmlns:p14="http://schemas.microsoft.com/office/powerpoint/2010/main" val="11263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2430"/>
            <a:ext cx="8568952" cy="4172794"/>
          </a:xfrm>
        </p:spPr>
        <p:txBody>
          <a:bodyPr>
            <a:noAutofit/>
          </a:bodyPr>
          <a:lstStyle/>
          <a:p>
            <a:pPr marL="0" indent="0" algn="just">
              <a:spcBef>
                <a:spcPts val="0"/>
              </a:spcBef>
            </a:pPr>
            <a:r>
              <a:rPr lang="en-US" sz="1800" dirty="0" smtClean="0">
                <a:latin typeface="+mn-lt"/>
              </a:rPr>
              <a:t>The </a:t>
            </a:r>
            <a:r>
              <a:rPr lang="en-US" sz="1800" b="1" dirty="0" smtClean="0">
                <a:latin typeface="+mn-lt"/>
              </a:rPr>
              <a:t>governance</a:t>
            </a:r>
            <a:r>
              <a:rPr lang="en-US" sz="1800" dirty="0" smtClean="0">
                <a:latin typeface="+mn-lt"/>
              </a:rPr>
              <a:t> covers practices </a:t>
            </a:r>
            <a:r>
              <a:rPr lang="en-US" sz="1800" dirty="0">
                <a:latin typeface="+mn-lt"/>
              </a:rPr>
              <a:t>to </a:t>
            </a:r>
            <a:r>
              <a:rPr lang="en-US" sz="1800" dirty="0" smtClean="0">
                <a:latin typeface="+mn-lt"/>
              </a:rPr>
              <a:t>ensure </a:t>
            </a:r>
            <a:r>
              <a:rPr lang="en-US" sz="1800" dirty="0">
                <a:latin typeface="+mn-lt"/>
              </a:rPr>
              <a:t>CWP parties own the process, </a:t>
            </a:r>
            <a:r>
              <a:rPr lang="en-US" sz="1800" dirty="0" smtClean="0">
                <a:latin typeface="+mn-lt"/>
              </a:rPr>
              <a:t>to maintain and disseminate the </a:t>
            </a:r>
            <a:r>
              <a:rPr lang="en-US" sz="1800" dirty="0">
                <a:latin typeface="+mn-lt"/>
              </a:rPr>
              <a:t>global </a:t>
            </a:r>
            <a:r>
              <a:rPr lang="en-US" sz="1800" dirty="0" smtClean="0">
                <a:latin typeface="+mn-lt"/>
              </a:rPr>
              <a:t>DSD</a:t>
            </a:r>
            <a:r>
              <a:rPr lang="en-US" sz="1800" dirty="0">
                <a:latin typeface="+mn-lt"/>
              </a:rPr>
              <a:t>, the international classifications and the codes’ mappings.</a:t>
            </a:r>
          </a:p>
          <a:p>
            <a:pPr marL="0" indent="0" algn="just">
              <a:spcBef>
                <a:spcPts val="0"/>
              </a:spcBef>
            </a:pPr>
            <a:endParaRPr lang="en-US" sz="1800" dirty="0">
              <a:latin typeface="+mn-lt"/>
            </a:endParaRPr>
          </a:p>
          <a:p>
            <a:pPr marL="0" indent="0" algn="just">
              <a:spcBef>
                <a:spcPts val="0"/>
              </a:spcBef>
            </a:pPr>
            <a:r>
              <a:rPr lang="en-US" sz="1800" dirty="0" smtClean="0">
                <a:latin typeface="+mn-lt"/>
              </a:rPr>
              <a:t>FAO as CWP secretariat is setting b</a:t>
            </a:r>
            <a:r>
              <a:rPr lang="en-GB" sz="1800" dirty="0" err="1" smtClean="0">
                <a:latin typeface="+mn-lt"/>
              </a:rPr>
              <a:t>est</a:t>
            </a:r>
            <a:r>
              <a:rPr lang="en-GB" sz="1800" dirty="0" smtClean="0">
                <a:latin typeface="+mn-lt"/>
              </a:rPr>
              <a:t> </a:t>
            </a:r>
            <a:r>
              <a:rPr lang="en-GB" sz="1800" dirty="0">
                <a:latin typeface="+mn-lt"/>
              </a:rPr>
              <a:t>practices for </a:t>
            </a:r>
            <a:r>
              <a:rPr lang="en-GB" sz="1800" b="1" dirty="0">
                <a:latin typeface="+mn-lt"/>
              </a:rPr>
              <a:t>maintenance</a:t>
            </a:r>
            <a:r>
              <a:rPr lang="en-GB" sz="1800" dirty="0">
                <a:latin typeface="+mn-lt"/>
              </a:rPr>
              <a:t> of the CWP </a:t>
            </a:r>
            <a:r>
              <a:rPr lang="en-GB" sz="1800" dirty="0" err="1" smtClean="0">
                <a:latin typeface="+mn-lt"/>
              </a:rPr>
              <a:t>catalog</a:t>
            </a:r>
            <a:r>
              <a:rPr lang="en-GB" sz="1800" dirty="0" smtClean="0">
                <a:latin typeface="+mn-lt"/>
              </a:rPr>
              <a:t> </a:t>
            </a:r>
            <a:r>
              <a:rPr lang="en-GB" sz="1800" dirty="0">
                <a:latin typeface="+mn-lt"/>
              </a:rPr>
              <a:t>contents and the dissemination workflow across the organizations </a:t>
            </a:r>
            <a:r>
              <a:rPr lang="en-GB" sz="1800" dirty="0" smtClean="0">
                <a:latin typeface="+mn-lt"/>
              </a:rPr>
              <a:t>(</a:t>
            </a:r>
            <a:r>
              <a:rPr lang="en-GB" sz="1800" dirty="0">
                <a:latin typeface="+mn-lt"/>
              </a:rPr>
              <a:t>to be </a:t>
            </a:r>
            <a:r>
              <a:rPr lang="en-GB" sz="1800" dirty="0" smtClean="0">
                <a:latin typeface="+mn-lt"/>
              </a:rPr>
              <a:t>finalized </a:t>
            </a:r>
            <a:r>
              <a:rPr lang="en-GB" sz="1800" dirty="0">
                <a:latin typeface="+mn-lt"/>
              </a:rPr>
              <a:t>if endorsed). </a:t>
            </a:r>
            <a:endParaRPr lang="en-GB" sz="1800" dirty="0" smtClean="0">
              <a:latin typeface="+mn-lt"/>
            </a:endParaRPr>
          </a:p>
          <a:p>
            <a:pPr marL="0" indent="0" algn="just">
              <a:spcBef>
                <a:spcPts val="0"/>
              </a:spcBef>
            </a:pPr>
            <a:endParaRPr lang="en-US" sz="1800" dirty="0">
              <a:latin typeface="+mn-lt"/>
            </a:endParaRPr>
          </a:p>
          <a:p>
            <a:pPr marL="0" indent="0" algn="just">
              <a:spcBef>
                <a:spcPts val="0"/>
              </a:spcBef>
            </a:pPr>
            <a:r>
              <a:rPr lang="en-US" sz="1800" dirty="0">
                <a:latin typeface="+mn-lt"/>
              </a:rPr>
              <a:t>The </a:t>
            </a:r>
            <a:r>
              <a:rPr lang="en-US" sz="1800" b="1" dirty="0">
                <a:latin typeface="+mn-lt"/>
              </a:rPr>
              <a:t>maintenance</a:t>
            </a:r>
            <a:r>
              <a:rPr lang="en-US" sz="1800" dirty="0">
                <a:latin typeface="+mn-lt"/>
              </a:rPr>
              <a:t> encompasses: </a:t>
            </a:r>
          </a:p>
          <a:p>
            <a:pPr marL="385763" indent="-207963" algn="just">
              <a:spcBef>
                <a:spcPts val="600"/>
              </a:spcBef>
              <a:spcAft>
                <a:spcPts val="600"/>
              </a:spcAft>
              <a:buFont typeface="+mj-lt"/>
              <a:buAutoNum type="romanLcPeriod"/>
            </a:pPr>
            <a:r>
              <a:rPr lang="en-US" sz="1800" dirty="0" smtClean="0">
                <a:latin typeface="+mn-lt"/>
              </a:rPr>
              <a:t>changes </a:t>
            </a:r>
            <a:r>
              <a:rPr lang="en-US" sz="1800" dirty="0">
                <a:latin typeface="+mn-lt"/>
              </a:rPr>
              <a:t>in the reference </a:t>
            </a:r>
            <a:r>
              <a:rPr lang="en-US" sz="1800" dirty="0" smtClean="0">
                <a:latin typeface="+mn-lt"/>
              </a:rPr>
              <a:t>data and metadata already </a:t>
            </a:r>
            <a:r>
              <a:rPr lang="en-US" sz="1800" dirty="0">
                <a:latin typeface="+mn-lt"/>
              </a:rPr>
              <a:t>registered (</a:t>
            </a:r>
            <a:r>
              <a:rPr lang="en-US" sz="1800" dirty="0" err="1">
                <a:latin typeface="+mn-lt"/>
              </a:rPr>
              <a:t>e.g</a:t>
            </a:r>
            <a:r>
              <a:rPr lang="en-US" sz="1800" dirty="0">
                <a:latin typeface="+mn-lt"/>
              </a:rPr>
              <a:t> updates </a:t>
            </a:r>
            <a:r>
              <a:rPr lang="en-US" sz="1800" dirty="0" smtClean="0">
                <a:latin typeface="+mn-lt"/>
              </a:rPr>
              <a:t>of </a:t>
            </a:r>
            <a:r>
              <a:rPr lang="en-US" sz="1800" dirty="0">
                <a:latin typeface="+mn-lt"/>
              </a:rPr>
              <a:t>the CWP standards </a:t>
            </a:r>
            <a:r>
              <a:rPr lang="en-US" sz="1800" dirty="0" smtClean="0">
                <a:latin typeface="+mn-lt"/>
              </a:rPr>
              <a:t>available in the catalog) </a:t>
            </a:r>
          </a:p>
          <a:p>
            <a:pPr marL="385763" indent="-276225" algn="just">
              <a:spcBef>
                <a:spcPts val="600"/>
              </a:spcBef>
              <a:spcAft>
                <a:spcPts val="600"/>
              </a:spcAft>
              <a:buFont typeface="+mj-lt"/>
              <a:buAutoNum type="romanLcPeriod"/>
            </a:pPr>
            <a:r>
              <a:rPr lang="en-US" sz="1800" dirty="0" smtClean="0">
                <a:latin typeface="+mn-lt"/>
              </a:rPr>
              <a:t>mappings of classifications between CWP standards and any CWP party. </a:t>
            </a:r>
            <a:endParaRPr lang="en-US" sz="1800" dirty="0">
              <a:latin typeface="+mn-lt"/>
            </a:endParaRPr>
          </a:p>
          <a:p>
            <a:pPr marL="404813" indent="0" algn="just">
              <a:spcBef>
                <a:spcPts val="600"/>
              </a:spcBef>
              <a:spcAft>
                <a:spcPts val="600"/>
              </a:spcAft>
            </a:pPr>
            <a:r>
              <a:rPr lang="en-US" sz="1800" dirty="0">
                <a:latin typeface="+mn-lt"/>
              </a:rPr>
              <a:t>The role of maintaining the </a:t>
            </a:r>
            <a:r>
              <a:rPr lang="en-US" sz="1800" dirty="0" smtClean="0">
                <a:latin typeface="+mn-lt"/>
              </a:rPr>
              <a:t>mapping (</a:t>
            </a:r>
            <a:r>
              <a:rPr lang="en-US" sz="1800" dirty="0">
                <a:latin typeface="+mn-lt"/>
              </a:rPr>
              <a:t>is not frequent) should reside at the level of the CWP party. </a:t>
            </a:r>
          </a:p>
          <a:p>
            <a:pPr marL="404813" indent="0" algn="just">
              <a:spcBef>
                <a:spcPts val="600"/>
              </a:spcBef>
              <a:spcAft>
                <a:spcPts val="600"/>
              </a:spcAft>
            </a:pPr>
            <a:r>
              <a:rPr lang="en-US" sz="1800" dirty="0">
                <a:latin typeface="+mn-lt"/>
              </a:rPr>
              <a:t>In the case of any change in the mapping </a:t>
            </a:r>
            <a:r>
              <a:rPr lang="en-US" sz="1800" dirty="0" err="1">
                <a:latin typeface="+mn-lt"/>
              </a:rPr>
              <a:t>codelists</a:t>
            </a:r>
            <a:r>
              <a:rPr lang="en-US" sz="1800" dirty="0">
                <a:latin typeface="+mn-lt"/>
              </a:rPr>
              <a:t>, </a:t>
            </a:r>
            <a:r>
              <a:rPr lang="en-US" sz="1800" dirty="0" smtClean="0">
                <a:latin typeface="+mn-lt"/>
              </a:rPr>
              <a:t>updates (copies and notifications) should </a:t>
            </a:r>
            <a:r>
              <a:rPr lang="en-US" sz="1800" dirty="0">
                <a:latin typeface="+mn-lt"/>
              </a:rPr>
              <a:t>be made available to the CWP </a:t>
            </a:r>
            <a:r>
              <a:rPr lang="en-US" sz="1800" dirty="0" smtClean="0">
                <a:latin typeface="+mn-lt"/>
              </a:rPr>
              <a:t>catalog.</a:t>
            </a:r>
          </a:p>
        </p:txBody>
      </p:sp>
      <p:sp>
        <p:nvSpPr>
          <p:cNvPr id="6" name="Content Placeholder 2"/>
          <p:cNvSpPr txBox="1">
            <a:spLocks/>
          </p:cNvSpPr>
          <p:nvPr/>
        </p:nvSpPr>
        <p:spPr bwMode="auto">
          <a:xfrm>
            <a:off x="251520" y="615388"/>
            <a:ext cx="4308252" cy="545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rgbClr val="0099CC"/>
              </a:buClr>
              <a:buFont typeface="Wingdings" pitchFamily="2" charset="2"/>
              <a:defRPr sz="2400">
                <a:solidFill>
                  <a:schemeClr val="tx1"/>
                </a:solidFill>
                <a:latin typeface="Cambria" pitchFamily="18" charset="0"/>
                <a:ea typeface="ＭＳ Ｐゴシック" charset="-128"/>
                <a:cs typeface="Cambria" pitchFamily="18" charset="0"/>
              </a:defRPr>
            </a:lvl1pPr>
            <a:lvl2pPr marL="450850" indent="-271463" algn="l" rtl="0" fontAlgn="base">
              <a:spcBef>
                <a:spcPct val="20000"/>
              </a:spcBef>
              <a:spcAft>
                <a:spcPct val="0"/>
              </a:spcAft>
              <a:buClr>
                <a:srgbClr val="0099CC"/>
              </a:buClr>
              <a:buFont typeface="Wingdings" pitchFamily="2" charset="2"/>
              <a:buChar char="§"/>
              <a:defRPr sz="2400">
                <a:solidFill>
                  <a:schemeClr val="tx1"/>
                </a:solidFill>
                <a:latin typeface="Cambria" pitchFamily="18" charset="0"/>
                <a:ea typeface="ＭＳ Ｐゴシック" charset="-128"/>
                <a:cs typeface="Cambria" pitchFamily="18" charset="0"/>
              </a:defRPr>
            </a:lvl2pPr>
            <a:lvl3pPr marL="903288" indent="-190500" algn="l" rtl="0" fontAlgn="base">
              <a:spcBef>
                <a:spcPct val="20000"/>
              </a:spcBef>
              <a:spcAft>
                <a:spcPct val="0"/>
              </a:spcAft>
              <a:buClr>
                <a:srgbClr val="CC3366"/>
              </a:buClr>
              <a:buSzPct val="80000"/>
              <a:buFont typeface="Wingdings" pitchFamily="2" charset="2"/>
              <a:buChar char="§"/>
              <a:defRPr sz="2000">
                <a:solidFill>
                  <a:schemeClr val="tx1"/>
                </a:solidFill>
                <a:latin typeface="Cambria" pitchFamily="18" charset="0"/>
                <a:ea typeface="ＭＳ Ｐゴシック" charset="-128"/>
                <a:cs typeface="Cambria" pitchFamily="18" charset="0"/>
              </a:defRPr>
            </a:lvl3pPr>
            <a:lvl4pPr marL="1341438" indent="-177800" algn="l" rtl="0" fontAlgn="base">
              <a:spcBef>
                <a:spcPct val="20000"/>
              </a:spcBef>
              <a:spcAft>
                <a:spcPct val="0"/>
              </a:spcAft>
              <a:buChar char="•"/>
              <a:defRPr sz="2000">
                <a:solidFill>
                  <a:schemeClr val="tx1"/>
                </a:solidFill>
                <a:latin typeface="Cambria" pitchFamily="18" charset="0"/>
                <a:ea typeface="ＭＳ Ｐゴシック" charset="-128"/>
                <a:cs typeface="Cambria" pitchFamily="18" charset="0"/>
              </a:defRPr>
            </a:lvl4pPr>
            <a:lvl5pPr marL="1698625" indent="-177800" algn="l" rtl="0" fontAlgn="base">
              <a:spcBef>
                <a:spcPct val="20000"/>
              </a:spcBef>
              <a:spcAft>
                <a:spcPct val="0"/>
              </a:spcAft>
              <a:buChar char="»"/>
              <a:defRPr sz="2000">
                <a:solidFill>
                  <a:schemeClr val="tx1"/>
                </a:solidFill>
                <a:latin typeface="Cambria" pitchFamily="18" charset="0"/>
                <a:ea typeface="ＭＳ Ｐゴシック" charset="-128"/>
                <a:cs typeface="Cambria" pitchFamily="18" charset="0"/>
              </a:defRPr>
            </a:lvl5pPr>
            <a:lvl6pPr marL="2155825" indent="-177800" algn="l" rtl="0" eaLnBrk="1" fontAlgn="base" hangingPunct="1">
              <a:spcBef>
                <a:spcPct val="20000"/>
              </a:spcBef>
              <a:spcAft>
                <a:spcPct val="0"/>
              </a:spcAft>
              <a:buChar char="»"/>
              <a:defRPr sz="2000">
                <a:solidFill>
                  <a:schemeClr val="tx1"/>
                </a:solidFill>
                <a:latin typeface="+mn-lt"/>
              </a:defRPr>
            </a:lvl6pPr>
            <a:lvl7pPr marL="2613025" indent="-177800" algn="l" rtl="0" eaLnBrk="1" fontAlgn="base" hangingPunct="1">
              <a:spcBef>
                <a:spcPct val="20000"/>
              </a:spcBef>
              <a:spcAft>
                <a:spcPct val="0"/>
              </a:spcAft>
              <a:buChar char="»"/>
              <a:defRPr sz="2000">
                <a:solidFill>
                  <a:schemeClr val="tx1"/>
                </a:solidFill>
                <a:latin typeface="+mn-lt"/>
              </a:defRPr>
            </a:lvl7pPr>
            <a:lvl8pPr marL="3070225" indent="-177800" algn="l" rtl="0" eaLnBrk="1" fontAlgn="base" hangingPunct="1">
              <a:spcBef>
                <a:spcPct val="20000"/>
              </a:spcBef>
              <a:spcAft>
                <a:spcPct val="0"/>
              </a:spcAft>
              <a:buChar char="»"/>
              <a:defRPr sz="2000">
                <a:solidFill>
                  <a:schemeClr val="tx1"/>
                </a:solidFill>
                <a:latin typeface="+mn-lt"/>
              </a:defRPr>
            </a:lvl8pPr>
            <a:lvl9pPr marL="3527425" indent="-177800" algn="l" rtl="0" eaLnBrk="1" fontAlgn="base" hangingPunct="1">
              <a:spcBef>
                <a:spcPct val="20000"/>
              </a:spcBef>
              <a:spcAft>
                <a:spcPct val="0"/>
              </a:spcAft>
              <a:buChar char="»"/>
              <a:defRPr sz="2000">
                <a:solidFill>
                  <a:schemeClr val="tx1"/>
                </a:solidFill>
                <a:latin typeface="+mn-lt"/>
              </a:defRPr>
            </a:lvl9pPr>
          </a:lstStyle>
          <a:p>
            <a:pPr marL="0" indent="0">
              <a:lnSpc>
                <a:spcPct val="150000"/>
              </a:lnSpc>
            </a:pPr>
            <a:r>
              <a:rPr lang="en-US" sz="2200" b="1" kern="0" dirty="0">
                <a:latin typeface="+mn-lt"/>
              </a:rPr>
              <a:t>Governance</a:t>
            </a:r>
            <a:r>
              <a:rPr lang="en-US" sz="2200" b="1" kern="0" dirty="0" smtClean="0">
                <a:latin typeface="+mn-lt"/>
              </a:rPr>
              <a:t> – Maintenance </a:t>
            </a:r>
          </a:p>
        </p:txBody>
      </p:sp>
      <p:sp>
        <p:nvSpPr>
          <p:cNvPr id="7" name="Title 1"/>
          <p:cNvSpPr txBox="1">
            <a:spLocks/>
          </p:cNvSpPr>
          <p:nvPr/>
        </p:nvSpPr>
        <p:spPr bwMode="auto">
          <a:xfrm>
            <a:off x="5436096" y="-185754"/>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r>
              <a:rPr lang="en-US" sz="2400" i="1" kern="0" dirty="0" smtClean="0"/>
              <a:t>CWP Catalog</a:t>
            </a:r>
            <a:endParaRPr lang="en-GB" sz="2400" i="1" kern="0" dirty="0"/>
          </a:p>
        </p:txBody>
      </p:sp>
    </p:spTree>
    <p:extLst>
      <p:ext uri="{BB962C8B-B14F-4D97-AF65-F5344CB8AC3E}">
        <p14:creationId xmlns:p14="http://schemas.microsoft.com/office/powerpoint/2010/main" val="289789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p:cNvSpPr>
            <a:spLocks noGrp="1"/>
          </p:cNvSpPr>
          <p:nvPr>
            <p:ph type="title"/>
          </p:nvPr>
        </p:nvSpPr>
        <p:spPr>
          <a:xfrm>
            <a:off x="6480149" y="-28029"/>
            <a:ext cx="2268315" cy="720725"/>
          </a:xfrm>
        </p:spPr>
        <p:txBody>
          <a:bodyPr/>
          <a:lstStyle/>
          <a:p>
            <a:r>
              <a:rPr lang="en-US" sz="2800" i="1" dirty="0" smtClean="0"/>
              <a:t>Outlines</a:t>
            </a:r>
            <a:endParaRPr lang="fr-FR" sz="2800" dirty="0"/>
          </a:p>
        </p:txBody>
      </p:sp>
      <p:graphicFrame>
        <p:nvGraphicFramePr>
          <p:cNvPr id="7" name="Diagramme 6"/>
          <p:cNvGraphicFramePr/>
          <p:nvPr>
            <p:extLst>
              <p:ext uri="{D42A27DB-BD31-4B8C-83A1-F6EECF244321}">
                <p14:modId xmlns:p14="http://schemas.microsoft.com/office/powerpoint/2010/main" val="28702449"/>
              </p:ext>
            </p:extLst>
          </p:nvPr>
        </p:nvGraphicFramePr>
        <p:xfrm>
          <a:off x="755576" y="908720"/>
          <a:ext cx="7846785"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3"/>
          <p:cNvSpPr>
            <a:spLocks noGrp="1"/>
          </p:cNvSpPr>
          <p:nvPr>
            <p:ph type="title"/>
          </p:nvPr>
        </p:nvSpPr>
        <p:spPr>
          <a:xfrm>
            <a:off x="107503" y="1340768"/>
            <a:ext cx="8892480" cy="720725"/>
          </a:xfrm>
        </p:spPr>
        <p:txBody>
          <a:bodyPr/>
          <a:lstStyle/>
          <a:p>
            <a:pPr algn="ctr"/>
            <a:r>
              <a:rPr lang="fr-FR" sz="3600" cap="none" dirty="0" err="1" smtClean="0">
                <a:latin typeface="+mn-lt"/>
              </a:rPr>
              <a:t>Thank</a:t>
            </a:r>
            <a:r>
              <a:rPr lang="fr-FR" sz="3600" cap="none" dirty="0" smtClean="0">
                <a:latin typeface="+mn-lt"/>
              </a:rPr>
              <a:t> </a:t>
            </a:r>
            <a:r>
              <a:rPr lang="fr-FR" sz="3600" cap="none" dirty="0" err="1" smtClean="0">
                <a:latin typeface="+mn-lt"/>
              </a:rPr>
              <a:t>you</a:t>
            </a:r>
            <a:r>
              <a:rPr lang="fr-FR" sz="3600" cap="none" dirty="0" smtClean="0">
                <a:latin typeface="+mn-lt"/>
              </a:rPr>
              <a:t> for </a:t>
            </a:r>
            <a:r>
              <a:rPr lang="fr-FR" sz="3600" cap="none" dirty="0" err="1" smtClean="0">
                <a:latin typeface="+mn-lt"/>
              </a:rPr>
              <a:t>your</a:t>
            </a:r>
            <a:r>
              <a:rPr lang="fr-FR" sz="3600" cap="none" dirty="0" smtClean="0">
                <a:latin typeface="+mn-lt"/>
              </a:rPr>
              <a:t> attention, </a:t>
            </a:r>
            <a:r>
              <a:rPr lang="fr-FR" sz="3600" cap="none" dirty="0" err="1" smtClean="0">
                <a:latin typeface="+mn-lt"/>
              </a:rPr>
              <a:t>so</a:t>
            </a:r>
            <a:r>
              <a:rPr lang="fr-FR" sz="3600" cap="none" dirty="0" smtClean="0">
                <a:latin typeface="+mn-lt"/>
              </a:rPr>
              <a:t> FAR</a:t>
            </a:r>
          </a:p>
        </p:txBody>
      </p:sp>
      <p:pic>
        <p:nvPicPr>
          <p:cNvPr id="20482" name="Picture 2" descr="Image result for today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420888"/>
            <a:ext cx="3995922" cy="355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252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7800382" cy="2592288"/>
          </a:xfrm>
        </p:spPr>
        <p:txBody>
          <a:bodyPr>
            <a:noAutofit/>
          </a:bodyPr>
          <a:lstStyle/>
          <a:p>
            <a:pPr marL="0" indent="0">
              <a:lnSpc>
                <a:spcPct val="200000"/>
              </a:lnSpc>
            </a:pPr>
            <a:r>
              <a:rPr lang="en-GB" sz="3600" b="1" dirty="0" smtClean="0">
                <a:solidFill>
                  <a:srgbClr val="FF0000"/>
                </a:solidFill>
                <a:latin typeface="+mn-lt"/>
              </a:rPr>
              <a:t>For each DSD </a:t>
            </a:r>
          </a:p>
          <a:p>
            <a:pPr marL="385763" indent="-385763">
              <a:lnSpc>
                <a:spcPct val="200000"/>
              </a:lnSpc>
              <a:buFont typeface="+mj-lt"/>
              <a:buAutoNum type="arabicPeriod"/>
            </a:pPr>
            <a:r>
              <a:rPr lang="en-GB" sz="2800" b="1" dirty="0" smtClean="0">
                <a:latin typeface="+mn-lt"/>
              </a:rPr>
              <a:t>Scope and structure</a:t>
            </a:r>
          </a:p>
          <a:p>
            <a:pPr marL="385763" indent="-385763">
              <a:lnSpc>
                <a:spcPct val="200000"/>
              </a:lnSpc>
              <a:buFont typeface="+mj-lt"/>
              <a:buAutoNum type="arabicPeriod"/>
            </a:pPr>
            <a:r>
              <a:rPr lang="en-GB" sz="2800" b="1" dirty="0" smtClean="0">
                <a:latin typeface="+mn-lt"/>
              </a:rPr>
              <a:t>Concepts and definitions</a:t>
            </a:r>
          </a:p>
          <a:p>
            <a:pPr marL="385763" indent="-385763">
              <a:lnSpc>
                <a:spcPct val="200000"/>
              </a:lnSpc>
              <a:buFont typeface="+mj-lt"/>
              <a:buAutoNum type="arabicPeriod"/>
            </a:pPr>
            <a:r>
              <a:rPr lang="en-GB" sz="2800" b="1" dirty="0" smtClean="0">
                <a:latin typeface="+mn-lt"/>
              </a:rPr>
              <a:t>Classification and </a:t>
            </a:r>
            <a:r>
              <a:rPr lang="en-GB" sz="2800" b="1" dirty="0" err="1" smtClean="0">
                <a:latin typeface="+mn-lt"/>
              </a:rPr>
              <a:t>codelists</a:t>
            </a:r>
            <a:r>
              <a:rPr lang="en-GB" sz="2800" b="1" dirty="0" smtClean="0">
                <a:latin typeface="+mn-lt"/>
              </a:rPr>
              <a:t> </a:t>
            </a:r>
            <a:r>
              <a:rPr lang="en-US" sz="2800" b="1" dirty="0" smtClean="0">
                <a:latin typeface="+mn-lt"/>
              </a:rPr>
              <a:t>  </a:t>
            </a:r>
            <a:endParaRPr lang="en-US" sz="2800" b="1" dirty="0">
              <a:latin typeface="+mn-lt"/>
            </a:endParaRPr>
          </a:p>
        </p:txBody>
      </p:sp>
      <p:sp>
        <p:nvSpPr>
          <p:cNvPr id="4" name="Title 1"/>
          <p:cNvSpPr txBox="1">
            <a:spLocks/>
          </p:cNvSpPr>
          <p:nvPr/>
        </p:nvSpPr>
        <p:spPr bwMode="auto">
          <a:xfrm>
            <a:off x="5292080" y="-171400"/>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r>
              <a:rPr lang="en-US" sz="2400" i="1" kern="0" dirty="0" smtClean="0"/>
              <a:t>Points of discussion</a:t>
            </a:r>
            <a:endParaRPr lang="en-GB" sz="2400" i="1" kern="0" dirty="0"/>
          </a:p>
        </p:txBody>
      </p:sp>
      <p:pic>
        <p:nvPicPr>
          <p:cNvPr id="5"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6868"/>
          <a:stretch/>
        </p:blipFill>
        <p:spPr bwMode="auto">
          <a:xfrm>
            <a:off x="5691708" y="1793672"/>
            <a:ext cx="3128764" cy="210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78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97786033"/>
              </p:ext>
            </p:extLst>
          </p:nvPr>
        </p:nvGraphicFramePr>
        <p:xfrm>
          <a:off x="54621" y="1907551"/>
          <a:ext cx="9339487" cy="4185744"/>
        </p:xfrm>
        <a:graphic>
          <a:graphicData uri="http://schemas.openxmlformats.org/drawingml/2006/table">
            <a:tbl>
              <a:tblPr/>
              <a:tblGrid>
                <a:gridCol w="907454"/>
                <a:gridCol w="821345"/>
                <a:gridCol w="907454"/>
                <a:gridCol w="609385"/>
                <a:gridCol w="748483"/>
                <a:gridCol w="1430729"/>
                <a:gridCol w="690526"/>
                <a:gridCol w="616009"/>
                <a:gridCol w="710398"/>
                <a:gridCol w="829624"/>
                <a:gridCol w="750140"/>
                <a:gridCol w="317940"/>
              </a:tblGrid>
              <a:tr h="130561">
                <a:tc>
                  <a:txBody>
                    <a:bodyPr/>
                    <a:lstStyle/>
                    <a:p>
                      <a:pPr algn="l" fontAlgn="b"/>
                      <a:endParaRPr lang="en-US" sz="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341945">
                <a:tc>
                  <a:txBody>
                    <a:bodyPr/>
                    <a:lstStyle/>
                    <a:p>
                      <a:pPr algn="just" fontAlgn="ctr"/>
                      <a:r>
                        <a:rPr lang="en-US" sz="1100" b="1" i="0" u="none" strike="noStrike" dirty="0">
                          <a:solidFill>
                            <a:srgbClr val="000000"/>
                          </a:solidFill>
                          <a:effectLst/>
                          <a:latin typeface="Calibri" panose="020F0502020204030204" pitchFamily="34" charset="0"/>
                        </a:rPr>
                        <a:t>Module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5">
                  <a:txBody>
                    <a:bodyPr/>
                    <a:lstStyle/>
                    <a:p>
                      <a:pPr algn="ctr" fontAlgn="ctr"/>
                      <a:r>
                        <a:rPr lang="en-US" sz="900" b="1" i="0" u="none" strike="noStrike" dirty="0">
                          <a:solidFill>
                            <a:srgbClr val="000000"/>
                          </a:solidFill>
                          <a:effectLst/>
                          <a:latin typeface="Calibri" panose="020F0502020204030204" pitchFamily="34" charset="0"/>
                        </a:rPr>
                        <a:t>CATCH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41945">
                <a:tc>
                  <a:txBody>
                    <a:bodyPr/>
                    <a:lstStyle/>
                    <a:p>
                      <a:pPr algn="just" fontAlgn="ctr"/>
                      <a:r>
                        <a:rPr lang="en-US" sz="1000" b="1" i="0" u="none" strike="noStrike" dirty="0">
                          <a:solidFill>
                            <a:srgbClr val="000000"/>
                          </a:solidFill>
                          <a:effectLst/>
                          <a:latin typeface="Calibri" panose="020F0502020204030204" pitchFamily="34" charset="0"/>
                        </a:rPr>
                        <a:t>Concept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800" b="1" i="0" u="none" strike="noStrike">
                          <a:solidFill>
                            <a:srgbClr val="000000"/>
                          </a:solidFill>
                          <a:effectLst/>
                          <a:latin typeface="Calibri" panose="020F0502020204030204" pitchFamily="34" charset="0"/>
                        </a:rPr>
                        <a:t>COUNTRY / FLAG STATE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n-US" sz="800" b="1" i="0" u="none" strike="noStrike" dirty="0">
                          <a:solidFill>
                            <a:srgbClr val="000000"/>
                          </a:solidFill>
                          <a:effectLst/>
                          <a:latin typeface="Calibri" panose="020F0502020204030204" pitchFamily="34" charset="0"/>
                        </a:rPr>
                        <a:t>FISHING AREA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a:solidFill>
                            <a:srgbClr val="000000"/>
                          </a:solidFill>
                          <a:effectLst/>
                          <a:latin typeface="Calibri" panose="020F0502020204030204" pitchFamily="34" charset="0"/>
                        </a:rPr>
                        <a:t>TIME 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n-US" sz="800" b="1" i="0" u="none" strike="noStrike">
                          <a:solidFill>
                            <a:srgbClr val="000000"/>
                          </a:solidFill>
                          <a:effectLst/>
                          <a:latin typeface="Calibri" panose="020F0502020204030204" pitchFamily="34" charset="0"/>
                        </a:rPr>
                        <a:t>AQUATIC SPECIES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a:solidFill>
                            <a:srgbClr val="000000"/>
                          </a:solidFill>
                          <a:effectLst/>
                          <a:latin typeface="Calibri" panose="020F0502020204030204" pitchFamily="34" charset="0"/>
                        </a:rPr>
                        <a:t>OBS_MEASURE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a:solidFill>
                            <a:srgbClr val="000000"/>
                          </a:solidFill>
                          <a:effectLst/>
                          <a:latin typeface="Calibri" panose="020F0502020204030204" pitchFamily="34" charset="0"/>
                        </a:rPr>
                        <a:t>OBS_STATUS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a:solidFill>
                            <a:srgbClr val="000000"/>
                          </a:solidFill>
                          <a:effectLst/>
                          <a:latin typeface="Calibri" panose="020F0502020204030204" pitchFamily="34" charset="0"/>
                        </a:rPr>
                        <a:t>OBS_VALUE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1"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41945">
                <a:tc>
                  <a:txBody>
                    <a:bodyPr/>
                    <a:lstStyle/>
                    <a:p>
                      <a:pPr algn="just" fontAlgn="ctr"/>
                      <a:r>
                        <a:rPr lang="en-US" sz="1000" b="1" i="0" u="none" strike="noStrike">
                          <a:solidFill>
                            <a:srgbClr val="000000"/>
                          </a:solidFill>
                          <a:effectLst/>
                          <a:latin typeface="Calibri" panose="020F0502020204030204" pitchFamily="34" charset="0"/>
                        </a:rPr>
                        <a:t>Concept_Type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Geographic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79643">
                <a:tc rowSpan="2">
                  <a:txBody>
                    <a:bodyPr/>
                    <a:lstStyle/>
                    <a:p>
                      <a:pPr algn="just" fontAlgn="ctr"/>
                      <a:r>
                        <a:rPr lang="en-US" sz="1000" b="1" i="0" u="none" strike="noStrike" dirty="0">
                          <a:solidFill>
                            <a:srgbClr val="000000"/>
                          </a:solidFill>
                          <a:effectLst/>
                          <a:latin typeface="Calibri" panose="020F0502020204030204" pitchFamily="34" charset="0"/>
                        </a:rPr>
                        <a:t>Classification system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dirty="0">
                          <a:solidFill>
                            <a:srgbClr val="000000"/>
                          </a:solidFill>
                          <a:effectLst/>
                          <a:latin typeface="Calibri" panose="020F0502020204030204" pitchFamily="34" charset="0"/>
                        </a:rPr>
                        <a:t>UN Standard country or area codes for statistical use (M49)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FAO Major Fishing Areas for statistical purpose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en-US" sz="800" b="0" i="0" u="none" strike="noStrike">
                          <a:solidFill>
                            <a:srgbClr val="000000"/>
                          </a:solidFill>
                          <a:effectLst/>
                          <a:latin typeface="Calibri" panose="020F0502020204030204" pitchFamily="34" charset="0"/>
                        </a:rPr>
                        <a:t>Calendar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en-US" sz="800" b="0" i="0" u="none" strike="noStrike">
                          <a:solidFill>
                            <a:srgbClr val="000000"/>
                          </a:solidFill>
                          <a:effectLst/>
                          <a:latin typeface="Calibri" panose="020F0502020204030204" pitchFamily="34" charset="0"/>
                        </a:rPr>
                        <a:t>ASFIS List of Species for Fishery Statistics Purposes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CWP definition of concepts (for Catch types)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700" b="0" i="0" u="none" strike="noStrike">
                          <a:solidFill>
                            <a:srgbClr val="FF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UCUM    Unified Code for 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FAO statistical standard for Observation status flags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7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en-US" sz="800" b="0" i="0" u="none" strike="noStrike">
                          <a:solidFill>
                            <a:srgbClr val="000000"/>
                          </a:solidFill>
                          <a:effectLst/>
                          <a:latin typeface="Calibri" panose="020F0502020204030204" pitchFamily="34" charset="0"/>
                        </a:rPr>
                        <a:t>UCUM    Unified Code for 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41945">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Areal grid coding system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41945">
                <a:tc>
                  <a:txBody>
                    <a:bodyPr/>
                    <a:lstStyle/>
                    <a:p>
                      <a:pPr algn="just" fontAlgn="ctr"/>
                      <a:r>
                        <a:rPr lang="en-US" sz="1000" b="1" i="0" u="none" strike="noStrike">
                          <a:solidFill>
                            <a:srgbClr val="000000"/>
                          </a:solidFill>
                          <a:effectLst/>
                          <a:latin typeface="Calibri" panose="020F0502020204030204" pitchFamily="34" charset="0"/>
                        </a:rPr>
                        <a:t>Code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UN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FAO Fishing Areas; GRID System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Calendar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alibri" panose="020F0502020204030204" pitchFamily="34" charset="0"/>
                        </a:rPr>
                        <a:t>Inter-agency 3-alpha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Observation Status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41945">
                <a:tc rowSpan="2">
                  <a:txBody>
                    <a:bodyPr/>
                    <a:lstStyle/>
                    <a:p>
                      <a:pPr algn="just" fontAlgn="ctr"/>
                      <a:r>
                        <a:rPr lang="en-US" sz="1000" b="1" i="0" u="none" strike="noStrike" dirty="0" err="1">
                          <a:solidFill>
                            <a:srgbClr val="000000"/>
                          </a:solidFill>
                          <a:effectLst/>
                          <a:latin typeface="Calibri" panose="020F0502020204030204" pitchFamily="34" charset="0"/>
                        </a:rPr>
                        <a:t>Codelist_id</a:t>
                      </a: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UN_CODE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FAO_AREAS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en-US" sz="800" b="0" i="0" u="none" strike="noStrike">
                          <a:solidFill>
                            <a:srgbClr val="000000"/>
                          </a:solidFill>
                          <a:effectLst/>
                          <a:latin typeface="Calibri" panose="020F0502020204030204" pitchFamily="34" charset="0"/>
                        </a:rPr>
                        <a:t>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en-US" sz="800" b="0" i="0" u="none" strike="noStrike">
                          <a:solidFill>
                            <a:srgbClr val="000000"/>
                          </a:solidFill>
                          <a:effectLst/>
                          <a:latin typeface="Calibri" panose="020F0502020204030204" pitchFamily="34" charset="0"/>
                        </a:rPr>
                        <a:t>3ALPHA_CODE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STATUS_FLAG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en-US" sz="800" b="0"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41945">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GRID_SYSTEM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447639">
                <a:tc rowSpan="2">
                  <a:txBody>
                    <a:bodyPr/>
                    <a:lstStyle/>
                    <a:p>
                      <a:pPr algn="l" fontAlgn="ctr"/>
                      <a:r>
                        <a:rPr lang="en-US" sz="1000" b="1" i="0" u="none" strike="noStrike" dirty="0">
                          <a:solidFill>
                            <a:srgbClr val="000000"/>
                          </a:solidFill>
                          <a:effectLst/>
                          <a:latin typeface="Calibri" panose="020F0502020204030204" pitchFamily="34" charset="0"/>
                        </a:rPr>
                        <a:t>Description</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dirty="0">
                          <a:solidFill>
                            <a:srgbClr val="000000"/>
                          </a:solidFill>
                          <a:effectLst/>
                          <a:latin typeface="Calibri" panose="020F0502020204030204" pitchFamily="34" charset="0"/>
                        </a:rPr>
                        <a:t>List of countries or areas (three digits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FAO_AREAS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800" b="0" i="0" u="none" strike="noStrike">
                          <a:solidFill>
                            <a:srgbClr val="000000"/>
                          </a:solidFill>
                          <a:effectLst/>
                          <a:latin typeface="Calibri" panose="020F0502020204030204" pitchFamily="34" charset="0"/>
                        </a:rPr>
                        <a:t>Reference year (e.g 2017)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800" b="0" i="0" u="none" strike="noStrike">
                          <a:solidFill>
                            <a:srgbClr val="000000"/>
                          </a:solidFill>
                          <a:effectLst/>
                          <a:latin typeface="Calibri" panose="020F0502020204030204" pitchFamily="34" charset="0"/>
                        </a:rPr>
                        <a:t>Species reference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dirty="0">
                          <a:solidFill>
                            <a:srgbClr val="000000"/>
                          </a:solidFill>
                          <a:effectLst/>
                          <a:latin typeface="Calibri" panose="020F0502020204030204" pitchFamily="34" charset="0"/>
                        </a:rPr>
                        <a:t>In this DSD, Catch type </a:t>
                      </a:r>
                      <a:r>
                        <a:rPr lang="en-US" sz="800" b="0" i="0" u="none" strike="noStrike" dirty="0" err="1">
                          <a:solidFill>
                            <a:srgbClr val="000000"/>
                          </a:solidFill>
                          <a:effectLst/>
                          <a:latin typeface="Calibri" panose="020F0502020204030204" pitchFamily="34" charset="0"/>
                        </a:rPr>
                        <a:t>correponds</a:t>
                      </a:r>
                      <a:r>
                        <a:rPr lang="en-US" sz="800" b="0" i="0" u="none" strike="noStrike" dirty="0">
                          <a:solidFill>
                            <a:srgbClr val="000000"/>
                          </a:solidFill>
                          <a:effectLst/>
                          <a:latin typeface="Calibri" panose="020F0502020204030204" pitchFamily="34" charset="0"/>
                        </a:rPr>
                        <a:t> to the Nominal Catch defined as the live weigh equivalent of the landings (NOMINAL CATCHES = LANDINGS * CONVERSION FACTORS)  ftp://ftp.fao.org/FI/DOCUMENT/cwp/handbook/annex/AnnexB1CatchConcepts.pdf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Amount or quantity of the observation measure (a positive integer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Unit of measure </a:t>
                      </a:r>
                      <a:r>
                        <a:rPr lang="en-US" sz="800" b="0" i="0" u="none" strike="noStrike">
                          <a:solidFill>
                            <a:srgbClr val="806000"/>
                          </a:solidFill>
                          <a:effectLst/>
                          <a:latin typeface="Calibri" panose="020F0502020204030204" pitchFamily="34" charset="0"/>
                        </a:rPr>
                        <a:t>(e.g tonnes or number of animals, 1000 US$)</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FAO Observation status codes </a:t>
                      </a:r>
                      <a:r>
                        <a:rPr lang="en-US" sz="800" b="0" i="0" u="none" strike="noStrike">
                          <a:solidFill>
                            <a:srgbClr val="806000"/>
                          </a:solidFill>
                          <a:effectLst/>
                          <a:latin typeface="Calibri" panose="020F0502020204030204" pitchFamily="34" charset="0"/>
                        </a:rPr>
                        <a:t>(e.g  "E"Estimate value, "R"Revised)</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Monetary Value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800" b="0" i="0" u="none" strike="noStrike">
                          <a:solidFill>
                            <a:srgbClr val="000000"/>
                          </a:solidFill>
                          <a:effectLst/>
                          <a:latin typeface="Calibri" panose="020F0502020204030204" pitchFamily="34" charset="0"/>
                        </a:rPr>
                        <a:t>Unit of measure </a:t>
                      </a:r>
                      <a:r>
                        <a:rPr lang="en-US" sz="800" b="0" i="0" u="none" strike="noStrike">
                          <a:solidFill>
                            <a:srgbClr val="806000"/>
                          </a:solidFill>
                          <a:effectLst/>
                          <a:latin typeface="Calibri" panose="020F0502020204030204" pitchFamily="34" charset="0"/>
                        </a:rPr>
                        <a:t>(e.g tonnes or number of animals, 1000 US$)</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691291">
                <a:tc vMerge="1">
                  <a:txBody>
                    <a:bodyPr/>
                    <a:lstStyle/>
                    <a:p>
                      <a:endParaRPr lang="en-US"/>
                    </a:p>
                  </a:txBody>
                  <a:tcPr/>
                </a:tc>
                <a:tc v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GRID_SYSTEM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42995">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bl>
          </a:graphicData>
        </a:graphic>
      </p:graphicFrame>
      <p:sp>
        <p:nvSpPr>
          <p:cNvPr id="7" name="Rectangle 6"/>
          <p:cNvSpPr/>
          <p:nvPr/>
        </p:nvSpPr>
        <p:spPr>
          <a:xfrm>
            <a:off x="35496" y="2012835"/>
            <a:ext cx="9051509" cy="38693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43988" y="2024337"/>
            <a:ext cx="920876" cy="3925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1935" y="839855"/>
            <a:ext cx="8676456" cy="769441"/>
          </a:xfrm>
          <a:prstGeom prst="rect">
            <a:avLst/>
          </a:prstGeom>
        </p:spPr>
        <p:txBody>
          <a:bodyPr wrap="square">
            <a:spAutoFit/>
          </a:bodyPr>
          <a:lstStyle/>
          <a:p>
            <a:pPr fontAlgn="b"/>
            <a:r>
              <a:rPr lang="en-US" sz="2400" b="1" dirty="0" smtClean="0">
                <a:latin typeface="Calibri" panose="020F0502020204030204" pitchFamily="34" charset="0"/>
              </a:rPr>
              <a:t>DSD of Global </a:t>
            </a:r>
            <a:r>
              <a:rPr lang="en-US" sz="2400" b="1" dirty="0">
                <a:latin typeface="Calibri" panose="020F0502020204030204" pitchFamily="34" charset="0"/>
              </a:rPr>
              <a:t>Capture </a:t>
            </a:r>
            <a:r>
              <a:rPr lang="en-US" sz="2400" b="1" dirty="0" smtClean="0">
                <a:latin typeface="Calibri" panose="020F0502020204030204" pitchFamily="34" charset="0"/>
              </a:rPr>
              <a:t>Production</a:t>
            </a:r>
          </a:p>
          <a:p>
            <a:pPr fontAlgn="b"/>
            <a:r>
              <a:rPr lang="en-GB" sz="2000" dirty="0" smtClean="0">
                <a:latin typeface="+mn-lt"/>
              </a:rPr>
              <a:t>covers </a:t>
            </a:r>
            <a:r>
              <a:rPr lang="en-GB" sz="2000" dirty="0">
                <a:latin typeface="+mn-lt"/>
              </a:rPr>
              <a:t>the capture production in volume and value for </a:t>
            </a:r>
            <a:r>
              <a:rPr lang="en-GB" sz="2000" dirty="0">
                <a:solidFill>
                  <a:srgbClr val="FF0000"/>
                </a:solidFill>
                <a:latin typeface="+mn-lt"/>
              </a:rPr>
              <a:t>economic purpose</a:t>
            </a:r>
            <a:r>
              <a:rPr lang="en-GB" sz="2000" dirty="0">
                <a:latin typeface="+mn-lt"/>
              </a:rPr>
              <a:t>.</a:t>
            </a:r>
            <a:r>
              <a:rPr lang="en-US" sz="2000" b="1" dirty="0" smtClean="0">
                <a:latin typeface="+mn-lt"/>
              </a:rPr>
              <a:t> </a:t>
            </a:r>
            <a:endParaRPr lang="en-US" sz="2000" b="1" dirty="0">
              <a:latin typeface="+mn-lt"/>
            </a:endParaRPr>
          </a:p>
        </p:txBody>
      </p:sp>
      <p:sp>
        <p:nvSpPr>
          <p:cNvPr id="12" name="Rectangle 11"/>
          <p:cNvSpPr/>
          <p:nvPr/>
        </p:nvSpPr>
        <p:spPr>
          <a:xfrm>
            <a:off x="35496" y="2353008"/>
            <a:ext cx="9051509" cy="38693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p:cNvSpPr txBox="1">
            <a:spLocks/>
          </p:cNvSpPr>
          <p:nvPr/>
        </p:nvSpPr>
        <p:spPr bwMode="auto">
          <a:xfrm>
            <a:off x="5832140" y="-191084"/>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pPr algn="ctr"/>
            <a:r>
              <a:rPr lang="en-US" sz="2400" i="1" kern="0" dirty="0" smtClean="0"/>
              <a:t>Points of discussion </a:t>
            </a:r>
            <a:endParaRPr lang="en-GB" sz="2400" i="1" kern="0" dirty="0"/>
          </a:p>
        </p:txBody>
      </p:sp>
      <p:sp>
        <p:nvSpPr>
          <p:cNvPr id="22" name="Rectangle 21"/>
          <p:cNvSpPr/>
          <p:nvPr/>
        </p:nvSpPr>
        <p:spPr>
          <a:xfrm>
            <a:off x="964864" y="2385482"/>
            <a:ext cx="798824" cy="354991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3279626" y="2012836"/>
            <a:ext cx="4180130" cy="3937063"/>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77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2" grpId="0" animBg="1"/>
      <p:bldP spid="12" grpId="1" animBg="1"/>
      <p:bldP spid="22" grpId="0" animBg="1"/>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2530" y="980963"/>
            <a:ext cx="8841957" cy="1815882"/>
          </a:xfrm>
          <a:prstGeom prst="rect">
            <a:avLst/>
          </a:prstGeom>
          <a:noFill/>
        </p:spPr>
        <p:txBody>
          <a:bodyPr wrap="square" rtlCol="0">
            <a:spAutoFit/>
          </a:bodyPr>
          <a:lstStyle/>
          <a:p>
            <a:r>
              <a:rPr lang="en-US" sz="2400" b="1" dirty="0"/>
              <a:t>DSD </a:t>
            </a:r>
            <a:r>
              <a:rPr lang="en-US" sz="2400" b="1" dirty="0" smtClean="0"/>
              <a:t>of Catch</a:t>
            </a:r>
          </a:p>
          <a:p>
            <a:r>
              <a:rPr lang="en-GB" sz="2000" dirty="0"/>
              <a:t>covers </a:t>
            </a:r>
            <a:r>
              <a:rPr lang="en-GB" sz="2000" dirty="0" smtClean="0"/>
              <a:t>concepts for </a:t>
            </a:r>
            <a:r>
              <a:rPr lang="en-GB" sz="2000" dirty="0">
                <a:solidFill>
                  <a:srgbClr val="FF0000"/>
                </a:solidFill>
              </a:rPr>
              <a:t>management </a:t>
            </a:r>
            <a:r>
              <a:rPr lang="en-GB" sz="2000" dirty="0" smtClean="0">
                <a:solidFill>
                  <a:srgbClr val="FF0000"/>
                </a:solidFill>
              </a:rPr>
              <a:t>purpose</a:t>
            </a:r>
            <a:r>
              <a:rPr lang="en-GB" sz="2000" dirty="0" smtClean="0"/>
              <a:t>. </a:t>
            </a:r>
            <a:r>
              <a:rPr lang="en-GB" sz="2000" dirty="0"/>
              <a:t>The concept “value of catch” could also be </a:t>
            </a:r>
            <a:r>
              <a:rPr lang="en-GB" sz="2000" dirty="0" smtClean="0"/>
              <a:t>included</a:t>
            </a:r>
            <a:endParaRPr lang="en-GB" sz="2400" dirty="0"/>
          </a:p>
          <a:p>
            <a:endParaRPr lang="en-US" sz="2400" b="1" dirty="0" smtClean="0"/>
          </a:p>
          <a:p>
            <a:endParaRPr lang="en-US" sz="2400" b="1" dirty="0"/>
          </a:p>
        </p:txBody>
      </p:sp>
      <p:graphicFrame>
        <p:nvGraphicFramePr>
          <p:cNvPr id="9" name="Table 8"/>
          <p:cNvGraphicFramePr>
            <a:graphicFrameLocks noGrp="1"/>
          </p:cNvGraphicFramePr>
          <p:nvPr/>
        </p:nvGraphicFramePr>
        <p:xfrm>
          <a:off x="122531" y="2135925"/>
          <a:ext cx="9201995" cy="3741347"/>
        </p:xfrm>
        <a:graphic>
          <a:graphicData uri="http://schemas.openxmlformats.org/drawingml/2006/table">
            <a:tbl>
              <a:tblPr/>
              <a:tblGrid>
                <a:gridCol w="777061"/>
                <a:gridCol w="650292"/>
                <a:gridCol w="926305"/>
                <a:gridCol w="797535"/>
                <a:gridCol w="452976"/>
                <a:gridCol w="766306"/>
                <a:gridCol w="766306"/>
                <a:gridCol w="680840"/>
                <a:gridCol w="648072"/>
                <a:gridCol w="113176"/>
                <a:gridCol w="534896"/>
                <a:gridCol w="79833"/>
                <a:gridCol w="424223"/>
                <a:gridCol w="251559"/>
                <a:gridCol w="324505"/>
                <a:gridCol w="231278"/>
                <a:gridCol w="416794"/>
                <a:gridCol w="360038"/>
              </a:tblGrid>
              <a:tr h="138632">
                <a:tc>
                  <a:txBody>
                    <a:bodyPr/>
                    <a:lstStyle/>
                    <a:p>
                      <a:pPr algn="l" fontAlgn="b"/>
                      <a:endParaRPr lang="en-US" sz="10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FF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290880">
                <a:tc>
                  <a:txBody>
                    <a:bodyPr/>
                    <a:lstStyle/>
                    <a:p>
                      <a:pPr algn="just" fontAlgn="ctr"/>
                      <a:r>
                        <a:rPr lang="en-US" sz="1050" b="1" i="0" u="none" strike="noStrike" dirty="0">
                          <a:solidFill>
                            <a:srgbClr val="000000"/>
                          </a:solidFill>
                          <a:effectLst/>
                          <a:latin typeface="Calibri" panose="020F0502020204030204" pitchFamily="34" charset="0"/>
                        </a:rPr>
                        <a:t>Module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FLAG STATE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effectLst/>
                          <a:latin typeface="Calibri" panose="020F0502020204030204" pitchFamily="34" charset="0"/>
                        </a:rPr>
                        <a:t>VESSEL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panose="020F0502020204030204" pitchFamily="34" charset="0"/>
                        </a:rPr>
                        <a:t>GEAR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en-US" sz="1000" b="1" i="0" u="none" strike="noStrike" dirty="0">
                          <a:solidFill>
                            <a:srgbClr val="000000"/>
                          </a:solidFill>
                          <a:effectLst/>
                          <a:latin typeface="Calibri" panose="020F0502020204030204" pitchFamily="34" charset="0"/>
                        </a:rPr>
                        <a:t>EFFORT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ctr" fontAlgn="ctr"/>
                      <a:r>
                        <a:rPr lang="en-US" sz="1000" b="1" i="0" u="none" strike="noStrike" dirty="0">
                          <a:solidFill>
                            <a:srgbClr val="000000"/>
                          </a:solidFill>
                          <a:effectLst/>
                          <a:latin typeface="Calibri" panose="020F0502020204030204" pitchFamily="34" charset="0"/>
                        </a:rPr>
                        <a:t>CATCH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66124">
                <a:tc rowSpan="2">
                  <a:txBody>
                    <a:bodyPr/>
                    <a:lstStyle/>
                    <a:p>
                      <a:pPr algn="l" fontAlgn="ctr"/>
                      <a:r>
                        <a:rPr lang="en-US" sz="1000" b="1" i="0" u="none" strike="noStrike">
                          <a:solidFill>
                            <a:srgbClr val="000000"/>
                          </a:solidFill>
                          <a:effectLst/>
                          <a:latin typeface="Calibri" panose="020F0502020204030204" pitchFamily="34" charset="0"/>
                        </a:rPr>
                        <a:t>Concept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dirty="0">
                          <a:solidFill>
                            <a:srgbClr val="000000"/>
                          </a:solidFill>
                          <a:effectLst/>
                          <a:latin typeface="Calibri" panose="020F0502020204030204" pitchFamily="34" charset="0"/>
                        </a:rPr>
                        <a:t>VESSEL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800" b="1" i="0" u="none" strike="noStrike">
                          <a:solidFill>
                            <a:srgbClr val="000000"/>
                          </a:solidFill>
                          <a:effectLst/>
                          <a:latin typeface="Calibri" panose="020F0502020204030204" pitchFamily="34" charset="0"/>
                        </a:rPr>
                        <a:t>FISHERY VESSEL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solidFill>
                            <a:srgbClr val="000000"/>
                          </a:solidFill>
                          <a:effectLst/>
                          <a:latin typeface="Calibri" panose="020F0502020204030204" pitchFamily="34" charset="0"/>
                        </a:rPr>
                        <a:t>FISHING GEAR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700" b="1" i="0" u="none" strike="noStrike" dirty="0">
                          <a:solidFill>
                            <a:srgbClr val="000000"/>
                          </a:solidFill>
                          <a:effectLst/>
                          <a:latin typeface="Calibri" panose="020F0502020204030204" pitchFamily="34" charset="0"/>
                        </a:rPr>
                        <a:t>OBS</a:t>
                      </a:r>
                      <a:r>
                        <a:rPr lang="en-US" sz="700" b="1" i="0" u="none" strike="noStrike" dirty="0" smtClean="0">
                          <a:solidFill>
                            <a:srgbClr val="000000"/>
                          </a:solidFill>
                          <a:effectLst/>
                          <a:latin typeface="Calibri" panose="020F0502020204030204" pitchFamily="34" charset="0"/>
                        </a:rPr>
                        <a:t>_</a:t>
                      </a:r>
                    </a:p>
                    <a:p>
                      <a:pPr algn="ctr" fontAlgn="ctr"/>
                      <a:r>
                        <a:rPr lang="en-US" sz="700" b="1" i="0" u="none" strike="noStrike" dirty="0" smtClean="0">
                          <a:solidFill>
                            <a:srgbClr val="000000"/>
                          </a:solidFill>
                          <a:effectLst/>
                          <a:latin typeface="Calibri" panose="020F0502020204030204" pitchFamily="34" charset="0"/>
                        </a:rPr>
                        <a:t>MEASURE</a:t>
                      </a:r>
                      <a:endParaRPr lang="en-US" sz="7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700" b="1" i="0" u="none" strike="noStrike" dirty="0">
                          <a:solidFill>
                            <a:srgbClr val="000000"/>
                          </a:solidFill>
                          <a:effectLst/>
                          <a:latin typeface="Calibri" panose="020F0502020204030204" pitchFamily="34" charset="0"/>
                        </a:rPr>
                        <a:t>EFFORT DESCRIPTOR </a:t>
                      </a:r>
                      <a:endParaRPr lang="en-US" sz="700" b="1" i="0" u="none" strike="noStrike" dirty="0" smtClean="0">
                        <a:solidFill>
                          <a:srgbClr val="000000"/>
                        </a:solidFill>
                        <a:effectLst/>
                        <a:latin typeface="Calibri" panose="020F0502020204030204" pitchFamily="34" charset="0"/>
                      </a:endParaRPr>
                    </a:p>
                    <a:p>
                      <a:pPr algn="ctr" fontAlgn="ctr"/>
                      <a:r>
                        <a:rPr lang="en-US" sz="700" b="1" i="0" u="none" strike="noStrike" dirty="0" smtClean="0">
                          <a:solidFill>
                            <a:srgbClr val="000000"/>
                          </a:solidFill>
                          <a:effectLst/>
                          <a:latin typeface="Calibri" panose="020F0502020204030204" pitchFamily="34" charset="0"/>
                        </a:rPr>
                        <a:t> </a:t>
                      </a:r>
                      <a:r>
                        <a:rPr lang="en-US" sz="700" b="1" i="0" u="none" strike="noStrike" dirty="0">
                          <a:solidFill>
                            <a:srgbClr val="000000"/>
                          </a:solidFill>
                          <a:effectLst/>
                          <a:latin typeface="Calibri" panose="020F0502020204030204" pitchFamily="34" charset="0"/>
                        </a:rPr>
                        <a:t>(Cat 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700" b="1" i="0" u="none" strike="noStrike" dirty="0">
                          <a:solidFill>
                            <a:srgbClr val="000000"/>
                          </a:solidFill>
                          <a:effectLst/>
                          <a:latin typeface="Calibri" panose="020F0502020204030204" pitchFamily="34" charset="0"/>
                        </a:rPr>
                        <a:t>EFFORT DESCRIPTOR     </a:t>
                      </a:r>
                      <a:endParaRPr lang="en-US" sz="700" b="1" i="0" u="none" strike="noStrike" dirty="0" smtClean="0">
                        <a:solidFill>
                          <a:srgbClr val="000000"/>
                        </a:solidFill>
                        <a:effectLst/>
                        <a:latin typeface="Calibri" panose="020F0502020204030204" pitchFamily="34" charset="0"/>
                      </a:endParaRPr>
                    </a:p>
                    <a:p>
                      <a:pPr algn="ctr" fontAlgn="ctr"/>
                      <a:r>
                        <a:rPr lang="en-US" sz="700" b="1" i="0" u="none" strike="noStrike" dirty="0" smtClean="0">
                          <a:solidFill>
                            <a:srgbClr val="000000"/>
                          </a:solidFill>
                          <a:effectLst/>
                          <a:latin typeface="Calibri" panose="020F0502020204030204" pitchFamily="34" charset="0"/>
                        </a:rPr>
                        <a:t> </a:t>
                      </a:r>
                      <a:r>
                        <a:rPr lang="en-US" sz="700" b="1" i="0" u="none" strike="noStrike" dirty="0">
                          <a:solidFill>
                            <a:srgbClr val="000000"/>
                          </a:solidFill>
                          <a:effectLst/>
                          <a:latin typeface="Calibri" panose="020F0502020204030204" pitchFamily="34" charset="0"/>
                        </a:rPr>
                        <a:t>(Cat 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700" b="1" i="0" u="none" strike="noStrike" dirty="0">
                          <a:solidFill>
                            <a:srgbClr val="000000"/>
                          </a:solidFill>
                          <a:effectLst/>
                          <a:latin typeface="Calibri" panose="020F0502020204030204" pitchFamily="34" charset="0"/>
                        </a:rPr>
                        <a:t>EFFORT DESCRIPTOR  </a:t>
                      </a:r>
                      <a:endParaRPr lang="en-US" sz="700" b="1" i="0" u="none" strike="noStrike" dirty="0" smtClean="0">
                        <a:solidFill>
                          <a:srgbClr val="000000"/>
                        </a:solidFill>
                        <a:effectLst/>
                        <a:latin typeface="Calibri" panose="020F0502020204030204" pitchFamily="34" charset="0"/>
                      </a:endParaRPr>
                    </a:p>
                    <a:p>
                      <a:pPr algn="ctr" fontAlgn="ctr"/>
                      <a:r>
                        <a:rPr lang="en-US" sz="700" b="1" i="0" u="none" strike="noStrike" dirty="0" smtClean="0">
                          <a:solidFill>
                            <a:srgbClr val="000000"/>
                          </a:solidFill>
                          <a:effectLst/>
                          <a:latin typeface="Calibri" panose="020F0502020204030204" pitchFamily="34" charset="0"/>
                        </a:rPr>
                        <a:t>    </a:t>
                      </a:r>
                      <a:r>
                        <a:rPr lang="en-US" sz="700" b="1" i="0" u="none" strike="noStrike" dirty="0">
                          <a:solidFill>
                            <a:srgbClr val="000000"/>
                          </a:solidFill>
                          <a:effectLst/>
                          <a:latin typeface="Calibri" panose="020F0502020204030204" pitchFamily="34" charset="0"/>
                        </a:rPr>
                        <a:t>(Cat 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800" b="1" i="0" u="none" strike="noStrike">
                          <a:solidFill>
                            <a:srgbClr val="000000"/>
                          </a:solidFill>
                          <a:effectLst/>
                          <a:latin typeface="Calibri" panose="020F0502020204030204" pitchFamily="34" charset="0"/>
                        </a:rPr>
                        <a:t>AQUATIC SPECIES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2">
                  <a:txBody>
                    <a:bodyPr/>
                    <a:lstStyle/>
                    <a:p>
                      <a:pPr algn="ctr" fontAlgn="ctr"/>
                      <a:r>
                        <a:rPr lang="en-US" sz="800" b="1" i="0" u="none" strike="noStrike">
                          <a:solidFill>
                            <a:srgbClr val="000000"/>
                          </a:solidFill>
                          <a:effectLst/>
                          <a:latin typeface="Calibri" panose="020F0502020204030204" pitchFamily="34" charset="0"/>
                        </a:rPr>
                        <a:t>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2">
                  <a:txBody>
                    <a:bodyPr/>
                    <a:lstStyle/>
                    <a:p>
                      <a:pPr algn="ctr" fontAlgn="ctr"/>
                      <a:r>
                        <a:rPr lang="en-US" sz="800" b="1" i="0" u="none" strike="noStrike" dirty="0">
                          <a:solidFill>
                            <a:srgbClr val="000000"/>
                          </a:solidFill>
                          <a:effectLst/>
                          <a:latin typeface="Calibri" panose="020F0502020204030204" pitchFamily="34" charset="0"/>
                        </a:rPr>
                        <a:t>OBS</a:t>
                      </a:r>
                      <a:r>
                        <a:rPr lang="en-US" sz="800" b="1" i="0" u="none" strike="noStrike" dirty="0" smtClean="0">
                          <a:solidFill>
                            <a:srgbClr val="000000"/>
                          </a:solidFill>
                          <a:effectLst/>
                          <a:latin typeface="Calibri" panose="020F0502020204030204" pitchFamily="34" charset="0"/>
                        </a:rPr>
                        <a:t>_</a:t>
                      </a:r>
                    </a:p>
                    <a:p>
                      <a:pPr algn="ctr" fontAlgn="ctr"/>
                      <a:r>
                        <a:rPr lang="en-US" sz="800" b="1" i="0" u="none" strike="noStrike" dirty="0" smtClean="0">
                          <a:solidFill>
                            <a:srgbClr val="000000"/>
                          </a:solidFill>
                          <a:effectLst/>
                          <a:latin typeface="Calibri" panose="020F0502020204030204" pitchFamily="34" charset="0"/>
                        </a:rPr>
                        <a:t>MEASURE</a:t>
                      </a:r>
                      <a:endParaRPr lang="en-US" sz="8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pPr algn="ctr" fontAlgn="ctr"/>
                      <a:endParaRPr lang="en-US" sz="8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2">
                  <a:txBody>
                    <a:bodyPr/>
                    <a:lstStyle/>
                    <a:p>
                      <a:pPr algn="ctr" fontAlgn="ctr"/>
                      <a:r>
                        <a:rPr lang="en-US" sz="800" b="1" i="0" u="none" strike="noStrike">
                          <a:solidFill>
                            <a:srgbClr val="000000"/>
                          </a:solidFill>
                          <a:effectLst/>
                          <a:latin typeface="Calibri" panose="020F0502020204030204" pitchFamily="34" charset="0"/>
                        </a:rPr>
                        <a:t>UNIT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2">
                  <a:txBody>
                    <a:bodyPr/>
                    <a:lstStyle/>
                    <a:p>
                      <a:pPr algn="ctr" fontAlgn="ctr"/>
                      <a:r>
                        <a:rPr lang="en-US" sz="800" b="1" i="0" u="none" strike="noStrike">
                          <a:solidFill>
                            <a:srgbClr val="000000"/>
                          </a:solidFill>
                          <a:effectLst/>
                          <a:latin typeface="Calibri" panose="020F0502020204030204" pitchFamily="34" charset="0"/>
                        </a:rPr>
                        <a:t>OBS_STATUS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pPr algn="ctr" fontAlgn="ctr"/>
                      <a:endParaRPr lang="en-US" sz="7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918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90880">
                <a:tc>
                  <a:txBody>
                    <a:bodyPr/>
                    <a:lstStyle/>
                    <a:p>
                      <a:pPr algn="just" fontAlgn="ctr"/>
                      <a:r>
                        <a:rPr lang="en-US" sz="1000" b="1" i="0" u="none" strike="noStrike">
                          <a:solidFill>
                            <a:srgbClr val="000000"/>
                          </a:solidFill>
                          <a:effectLst/>
                          <a:latin typeface="Calibri" panose="020F0502020204030204" pitchFamily="34" charset="0"/>
                        </a:rPr>
                        <a:t>Concept_Type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8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8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800" b="0" i="0" u="none" strike="noStrike">
                          <a:solidFill>
                            <a:srgbClr val="000000"/>
                          </a:solidFill>
                          <a:effectLst/>
                          <a:latin typeface="Calibri" panose="020F0502020204030204" pitchFamily="34" charset="0"/>
                        </a:rPr>
                        <a:t>Attribute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fontAlgn="ct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693160">
                <a:tc>
                  <a:txBody>
                    <a:bodyPr/>
                    <a:lstStyle/>
                    <a:p>
                      <a:pPr algn="just" fontAlgn="ctr"/>
                      <a:r>
                        <a:rPr lang="en-US" sz="1000" b="1" i="0" u="none" strike="noStrike">
                          <a:solidFill>
                            <a:srgbClr val="000000"/>
                          </a:solidFill>
                          <a:effectLst/>
                          <a:latin typeface="Calibri" panose="020F0502020204030204" pitchFamily="34" charset="0"/>
                        </a:rPr>
                        <a:t>Classification system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UN Standard country or area codes for statistical use (M49)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The International Standard Statistical Classification of Fishery Vessels by Categories (ISSCFV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The International Standard Statistical Classification of Fishing Gear (ISSCFG)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panose="020F0502020204030204" pitchFamily="34" charset="0"/>
                        </a:rPr>
                        <a:t>CWP definition of concepts (for Fishing effort measure)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CWP definition of concepts (for Fishing effort measure)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CWP definition of concepts (for Fishing effort measure)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ASFIS List of Species for Fishery Statistics Purposes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CWP definition of concepts (for 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UCUM    Unified Code for 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FAO statistical standard for Observation status flags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03257">
                <a:tc>
                  <a:txBody>
                    <a:bodyPr/>
                    <a:lstStyle/>
                    <a:p>
                      <a:pPr algn="just" fontAlgn="ctr"/>
                      <a:r>
                        <a:rPr lang="en-US" sz="1000" b="1" i="0" u="none" strike="noStrike">
                          <a:solidFill>
                            <a:srgbClr val="000000"/>
                          </a:solidFill>
                          <a:effectLst/>
                          <a:latin typeface="Calibri" panose="020F0502020204030204" pitchFamily="34" charset="0"/>
                        </a:rPr>
                        <a:t>Code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UN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Fishery Vessel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Gear 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Inter-agency 3-alpha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Observation Status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60912">
                <a:tc>
                  <a:txBody>
                    <a:bodyPr/>
                    <a:lstStyle/>
                    <a:p>
                      <a:pPr algn="just" fontAlgn="ctr"/>
                      <a:r>
                        <a:rPr lang="en-US" sz="1000" b="1" i="0" u="none" strike="noStrike">
                          <a:solidFill>
                            <a:srgbClr val="000000"/>
                          </a:solidFill>
                          <a:effectLst/>
                          <a:latin typeface="Calibri" panose="020F0502020204030204" pitchFamily="34" charset="0"/>
                        </a:rPr>
                        <a:t>Codelist_id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UN_CODE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alibri" panose="020F0502020204030204" pitchFamily="34" charset="0"/>
                        </a:rPr>
                        <a:t>VESSEL_TYPE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ISSCFG_CODE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3ALPHA_CODE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STATUS_FLAG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990229">
                <a:tc>
                  <a:txBody>
                    <a:bodyPr/>
                    <a:lstStyle/>
                    <a:p>
                      <a:pPr algn="just" fontAlgn="ctr"/>
                      <a:r>
                        <a:rPr lang="en-US" sz="1000" b="1" i="0" u="none" strike="noStrike">
                          <a:solidFill>
                            <a:srgbClr val="000000"/>
                          </a:solidFill>
                          <a:effectLst/>
                          <a:latin typeface="Calibri" panose="020F0502020204030204" pitchFamily="34" charset="0"/>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Flag State of vessel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ISSCFV code corresponding to Vessel type and its standard abbreviation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ISSCFG code corresponding to gear category and its standard abbreviation                                                                          ftp://ftp.fao.org/FI/DOCUMENT/cwp/handbook/annex/AnnexM2fishinggear.pdf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The amount of fishing gear of a specific type used on the fishing grounds over a given unit of 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Calibri" panose="020F0502020204030204" pitchFamily="34" charset="0"/>
                        </a:rPr>
                        <a:t>Selected combinations of gear and effort ftp://ftp.fao.org/FI/DOCUMENT/cwp/handbook/annex/AnnexN1.pdf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1" i="0" u="none" strike="noStrike" dirty="0">
                          <a:solidFill>
                            <a:srgbClr val="000000"/>
                          </a:solidFill>
                          <a:effectLst/>
                          <a:latin typeface="Calibri" panose="020F0502020204030204" pitchFamily="34" charset="0"/>
                        </a:rPr>
                        <a:t>Total number of days fishing.  </a:t>
                      </a:r>
                      <a:r>
                        <a:rPr lang="en-US" sz="700" b="0" i="0" u="none" strike="noStrike" dirty="0">
                          <a:solidFill>
                            <a:srgbClr val="000000"/>
                          </a:solidFill>
                          <a:effectLst/>
                          <a:latin typeface="Calibri" panose="020F0502020204030204" pitchFamily="34" charset="0"/>
                        </a:rPr>
                        <a:t>Level Category B of fishing effort precision http://www.fao.org/fishery/cwp/handbook/N/en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1" i="0" u="none" strike="noStrike" dirty="0">
                          <a:solidFill>
                            <a:srgbClr val="000000"/>
                          </a:solidFill>
                          <a:effectLst/>
                          <a:latin typeface="Calibri" panose="020F0502020204030204" pitchFamily="34" charset="0"/>
                        </a:rPr>
                        <a:t>Total number of days on the ground. </a:t>
                      </a:r>
                      <a:r>
                        <a:rPr lang="en-US" sz="700" b="0" i="0" u="none" strike="noStrike" dirty="0">
                          <a:solidFill>
                            <a:srgbClr val="000000"/>
                          </a:solidFill>
                          <a:effectLst/>
                          <a:latin typeface="Calibri" panose="020F0502020204030204" pitchFamily="34" charset="0"/>
                        </a:rPr>
                        <a:t>Level Category C of fishing effort precision http://www.fao.org/fishery/cwp/handbook/N/en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Species reference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Catch types</a:t>
                      </a:r>
                      <a:r>
                        <a:rPr lang="en-US" sz="800" b="1" i="0" u="none" strike="noStrike">
                          <a:solidFill>
                            <a:srgbClr val="000000"/>
                          </a:solidFill>
                          <a:effectLst/>
                          <a:latin typeface="Calibri" panose="020F0502020204030204" pitchFamily="34" charset="0"/>
                        </a:rPr>
                        <a:t>*</a:t>
                      </a:r>
                      <a:r>
                        <a:rPr lang="en-US" sz="800" b="0" i="0" u="none" strike="noStrike">
                          <a:solidFill>
                            <a:srgbClr val="000000"/>
                          </a:solidFill>
                          <a:effectLst/>
                          <a:latin typeface="Calibri" panose="020F0502020204030204" pitchFamily="34" charset="0"/>
                        </a:rPr>
                        <a:t> (gross catch, retained catch, landings, discards)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Unit of measure (weight kg tonnes, or number)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l" fontAlgn="ctr"/>
                      <a:r>
                        <a:rPr lang="en-US" sz="800" b="0" i="0" u="none" strike="noStrike">
                          <a:solidFill>
                            <a:srgbClr val="000000"/>
                          </a:solidFill>
                          <a:effectLst/>
                          <a:latin typeface="Calibri" panose="020F0502020204030204" pitchFamily="34" charset="0"/>
                        </a:rPr>
                        <a:t>FAO Observation status codes (e.g  "E"Estimate value, "R"Revised)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74469">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US"/>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US"/>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US"/>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US" sz="2000"/>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bl>
          </a:graphicData>
        </a:graphic>
      </p:graphicFrame>
      <p:sp>
        <p:nvSpPr>
          <p:cNvPr id="4" name="Rectangle 3"/>
          <p:cNvSpPr/>
          <p:nvPr/>
        </p:nvSpPr>
        <p:spPr>
          <a:xfrm>
            <a:off x="5940152" y="2279941"/>
            <a:ext cx="3024336" cy="3312369"/>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5856" y="2269796"/>
            <a:ext cx="2664296" cy="3312369"/>
          </a:xfrm>
          <a:prstGeom prst="rect">
            <a:avLst/>
          </a:prstGeom>
          <a:noFill/>
          <a:ln w="444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0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46018" y="2348880"/>
          <a:ext cx="8997946" cy="2382597"/>
        </p:xfrm>
        <a:graphic>
          <a:graphicData uri="http://schemas.openxmlformats.org/drawingml/2006/table">
            <a:tbl>
              <a:tblPr/>
              <a:tblGrid>
                <a:gridCol w="433263"/>
                <a:gridCol w="301737"/>
                <a:gridCol w="294000"/>
                <a:gridCol w="294000"/>
                <a:gridCol w="371368"/>
                <a:gridCol w="294000"/>
                <a:gridCol w="448737"/>
                <a:gridCol w="403283"/>
                <a:gridCol w="367500"/>
                <a:gridCol w="403283"/>
                <a:gridCol w="403283"/>
                <a:gridCol w="433263"/>
                <a:gridCol w="368467"/>
                <a:gridCol w="340421"/>
                <a:gridCol w="239842"/>
                <a:gridCol w="251447"/>
                <a:gridCol w="251447"/>
                <a:gridCol w="251447"/>
                <a:gridCol w="251447"/>
                <a:gridCol w="251447"/>
                <a:gridCol w="251447"/>
                <a:gridCol w="251447"/>
                <a:gridCol w="355895"/>
                <a:gridCol w="355895"/>
                <a:gridCol w="355895"/>
                <a:gridCol w="355895"/>
                <a:gridCol w="355895"/>
                <a:gridCol w="61895"/>
              </a:tblGrid>
              <a:tr h="52314">
                <a:tc>
                  <a:txBody>
                    <a:bodyPr/>
                    <a:lstStyle/>
                    <a:p>
                      <a:pPr algn="l" fontAlgn="ctr"/>
                      <a:endParaRPr lang="en-US" sz="3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130203">
                <a:tc>
                  <a:txBody>
                    <a:bodyPr/>
                    <a:lstStyle/>
                    <a:p>
                      <a:pPr algn="just" fontAlgn="ctr"/>
                      <a:r>
                        <a:rPr lang="en-US" sz="400" b="1" i="0" u="none" strike="noStrike">
                          <a:solidFill>
                            <a:srgbClr val="000000"/>
                          </a:solidFill>
                          <a:effectLst/>
                          <a:latin typeface="Calibri" panose="020F0502020204030204" pitchFamily="34" charset="0"/>
                        </a:rPr>
                        <a:t>MODULE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000000"/>
                          </a:solidFill>
                          <a:effectLst/>
                          <a:latin typeface="Calibri" panose="020F0502020204030204" pitchFamily="34" charset="0"/>
                        </a:rPr>
                        <a:t>FLAG STATE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en-US" sz="400" b="1" i="0" u="none" strike="noStrike">
                          <a:solidFill>
                            <a:srgbClr val="000000"/>
                          </a:solidFill>
                          <a:effectLst/>
                          <a:latin typeface="Calibri" panose="020F0502020204030204" pitchFamily="34" charset="0"/>
                        </a:rPr>
                        <a:t>VESSEL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00" b="1" i="0" u="none" strike="noStrike">
                          <a:solidFill>
                            <a:srgbClr val="000000"/>
                          </a:solidFill>
                          <a:effectLst/>
                          <a:latin typeface="Calibri" panose="020F0502020204030204" pitchFamily="34" charset="0"/>
                        </a:rPr>
                        <a:t>GEAR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en-US" sz="400" b="1" i="0" u="none" strike="noStrike">
                          <a:solidFill>
                            <a:srgbClr val="000000"/>
                          </a:solidFill>
                          <a:effectLst/>
                          <a:latin typeface="Calibri" panose="020F0502020204030204" pitchFamily="34" charset="0"/>
                        </a:rPr>
                        <a:t>EFFORT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400" b="1" i="0" u="none" strike="noStrike">
                          <a:solidFill>
                            <a:srgbClr val="000000"/>
                          </a:solidFill>
                          <a:effectLst/>
                          <a:latin typeface="Calibri" panose="020F0502020204030204" pitchFamily="34" charset="0"/>
                        </a:rPr>
                        <a:t>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8">
                  <a:txBody>
                    <a:bodyPr/>
                    <a:lstStyle/>
                    <a:p>
                      <a:pPr algn="ctr" fontAlgn="ctr"/>
                      <a:r>
                        <a:rPr lang="en-US" sz="400" b="1" i="0" u="none" strike="noStrike">
                          <a:solidFill>
                            <a:srgbClr val="000000"/>
                          </a:solidFill>
                          <a:effectLst/>
                          <a:latin typeface="Calibri" panose="020F0502020204030204" pitchFamily="34" charset="0"/>
                        </a:rPr>
                        <a:t>POSITION DETAILS</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400" b="1" i="0" u="none" strike="noStrike">
                          <a:solidFill>
                            <a:srgbClr val="000000"/>
                          </a:solidFill>
                          <a:effectLst/>
                          <a:latin typeface="Calibri" panose="020F0502020204030204" pitchFamily="34" charset="0"/>
                        </a:rPr>
                        <a:t>CATCH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48222">
                <a:tc rowSpan="2">
                  <a:txBody>
                    <a:bodyPr/>
                    <a:lstStyle/>
                    <a:p>
                      <a:pPr algn="l" fontAlgn="ctr"/>
                      <a:r>
                        <a:rPr lang="en-US" sz="400" b="1" i="0" u="none" strike="noStrike">
                          <a:solidFill>
                            <a:srgbClr val="000000"/>
                          </a:solidFill>
                          <a:effectLst/>
                          <a:latin typeface="Calibri" panose="020F0502020204030204" pitchFamily="34" charset="0"/>
                        </a:rPr>
                        <a:t>Concept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300" b="1" i="0" u="none" strike="noStrike">
                          <a:solidFill>
                            <a:srgbClr val="000000"/>
                          </a:solidFill>
                          <a:effectLst/>
                          <a:latin typeface="Calibri" panose="020F0502020204030204" pitchFamily="34" charset="0"/>
                        </a:rPr>
                        <a:t>VESSEL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300" b="1" i="0" u="none" strike="noStrike">
                          <a:solidFill>
                            <a:srgbClr val="000000"/>
                          </a:solidFill>
                          <a:effectLst/>
                          <a:latin typeface="Calibri" panose="020F0502020204030204" pitchFamily="34" charset="0"/>
                        </a:rPr>
                        <a:t>VESSEL IDENTIFIER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VESSEL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VESSEL Gross TONNAGE (GT)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VESSEL LENGTH (LOA)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FISHING GEAR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300" b="1" i="0" u="none" strike="noStrike" dirty="0" smtClean="0">
                          <a:solidFill>
                            <a:srgbClr val="000000"/>
                          </a:solidFill>
                          <a:effectLst/>
                          <a:latin typeface="Calibri" panose="020F0502020204030204" pitchFamily="34" charset="0"/>
                        </a:rPr>
                        <a:t>OBS_MEASURE</a:t>
                      </a:r>
                      <a:endParaRPr lang="en-US" sz="3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Measure descriptors (Cat 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dirty="0">
                          <a:solidFill>
                            <a:srgbClr val="000000"/>
                          </a:solidFill>
                          <a:effectLst/>
                          <a:latin typeface="Calibri" panose="020F0502020204030204" pitchFamily="34" charset="0"/>
                        </a:rPr>
                        <a:t>Total number of days fishing       (Cat 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Total number of days on the ground (Cat 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300" b="1" i="0" u="none" strike="noStrike">
                          <a:solidFill>
                            <a:srgbClr val="000000"/>
                          </a:solidFill>
                          <a:effectLst/>
                          <a:latin typeface="Calibri" panose="020F0502020204030204" pitchFamily="34" charset="0"/>
                        </a:rPr>
                        <a:t>START 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300" b="1" i="0" u="none" strike="noStrike">
                          <a:solidFill>
                            <a:srgbClr val="000000"/>
                          </a:solidFill>
                          <a:effectLst/>
                          <a:latin typeface="Calibri" panose="020F0502020204030204" pitchFamily="34" charset="0"/>
                        </a:rPr>
                        <a:t>END TIME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300" b="1" i="0" u="none" strike="noStrike">
                          <a:solidFill>
                            <a:srgbClr val="000000"/>
                          </a:solidFill>
                          <a:effectLst/>
                          <a:latin typeface="Calibri" panose="020F0502020204030204" pitchFamily="34" charset="0"/>
                        </a:rPr>
                        <a:t>REPORTING PERIOD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300" b="1" i="0" u="none" strike="noStrike">
                          <a:solidFill>
                            <a:srgbClr val="000000"/>
                          </a:solidFill>
                          <a:effectLst/>
                          <a:latin typeface="Calibri" panose="020F0502020204030204" pitchFamily="34" charset="0"/>
                        </a:rPr>
                        <a:t>START LATITUDE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300" b="1" i="0" u="none" strike="noStrike">
                          <a:solidFill>
                            <a:srgbClr val="000000"/>
                          </a:solidFill>
                          <a:effectLst/>
                          <a:latin typeface="Calibri" panose="020F0502020204030204" pitchFamily="34" charset="0"/>
                        </a:rPr>
                        <a:t>START LONGITUDE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300" b="1" i="0" u="none" strike="noStrike">
                          <a:solidFill>
                            <a:srgbClr val="000000"/>
                          </a:solidFill>
                          <a:effectLst/>
                          <a:latin typeface="Calibri" panose="020F0502020204030204" pitchFamily="34" charset="0"/>
                        </a:rPr>
                        <a:t>END LATITUDE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300" b="1" i="0" u="none" strike="noStrike">
                          <a:solidFill>
                            <a:srgbClr val="000000"/>
                          </a:solidFill>
                          <a:effectLst/>
                          <a:latin typeface="Calibri" panose="020F0502020204030204" pitchFamily="34" charset="0"/>
                        </a:rPr>
                        <a:t>END LONGITUDE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300" b="1" i="0" u="none" strike="noStrike">
                          <a:solidFill>
                            <a:srgbClr val="000000"/>
                          </a:solidFill>
                          <a:effectLst/>
                          <a:latin typeface="Calibri" panose="020F0502020204030204" pitchFamily="34" charset="0"/>
                        </a:rPr>
                        <a:t>AQUATIC SPECIES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fontAlgn="ctr"/>
                      <a:r>
                        <a:rPr lang="en-US" sz="300" b="1"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1" i="0" u="none" strike="noStrike">
                          <a:solidFill>
                            <a:srgbClr val="000000"/>
                          </a:solidFill>
                          <a:effectLst/>
                          <a:latin typeface="Calibri" panose="020F0502020204030204" pitchFamily="34" charset="0"/>
                        </a:rPr>
                        <a:t>OBS_MEASURE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1" i="0" u="none" strike="noStrike">
                          <a:solidFill>
                            <a:srgbClr val="000000"/>
                          </a:solidFill>
                          <a:effectLst/>
                          <a:latin typeface="Calibri" panose="020F0502020204030204" pitchFamily="34" charset="0"/>
                        </a:rPr>
                        <a:t>UNIT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1" i="0" u="none" strike="noStrike">
                          <a:solidFill>
                            <a:srgbClr val="000000"/>
                          </a:solidFill>
                          <a:effectLst/>
                          <a:latin typeface="Calibri" panose="020F0502020204030204" pitchFamily="34" charset="0"/>
                        </a:rPr>
                        <a:t>OBS_STATUS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930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3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3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65660">
                <a:tc>
                  <a:txBody>
                    <a:bodyPr/>
                    <a:lstStyle/>
                    <a:p>
                      <a:pPr algn="just" fontAlgn="ctr"/>
                      <a:r>
                        <a:rPr lang="en-US" sz="400" b="1" i="0" u="none" strike="noStrike">
                          <a:solidFill>
                            <a:srgbClr val="000000"/>
                          </a:solidFill>
                          <a:effectLst/>
                          <a:latin typeface="Calibri" panose="020F0502020204030204" pitchFamily="34" charset="0"/>
                        </a:rPr>
                        <a:t>Concept_Type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ctr" fontAlgn="ctr"/>
                      <a:r>
                        <a:rPr lang="en-US" sz="3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0" i="0" u="none" strike="noStrike">
                          <a:solidFill>
                            <a:srgbClr val="000000"/>
                          </a:solidFill>
                          <a:effectLst/>
                          <a:latin typeface="Calibri" panose="020F0502020204030204" pitchFamily="34" charset="0"/>
                        </a:rPr>
                        <a:t>Attribute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300" b="0" i="0" u="none" strike="noStrike">
                          <a:solidFill>
                            <a:srgbClr val="000000"/>
                          </a:solidFill>
                          <a:effectLst/>
                          <a:latin typeface="Calibri" panose="020F0502020204030204" pitchFamily="34" charset="0"/>
                        </a:rPr>
                        <a:t>Attribute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95259">
                <a:tc>
                  <a:txBody>
                    <a:bodyPr/>
                    <a:lstStyle/>
                    <a:p>
                      <a:pPr algn="just" fontAlgn="ctr"/>
                      <a:r>
                        <a:rPr lang="en-US" sz="400" b="1" i="0" u="none" strike="noStrike">
                          <a:solidFill>
                            <a:srgbClr val="000000"/>
                          </a:solidFill>
                          <a:effectLst/>
                          <a:latin typeface="Calibri" panose="020F0502020204030204" pitchFamily="34" charset="0"/>
                        </a:rPr>
                        <a:t>Classification system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UN Standard country or area codes for statistical use (M49)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The Unique Vessel Identifier (UVI) based on IMO number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Convention on Tonnage Measurement of Ships, 1969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The International Standard Statistical Classification of Fishing Gear (ISSCFG)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CWP definition of concepts (Fishing effort measures)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CWP definition of concepts (Fishing effort measures)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CWP definition of concepts (Fishing effort measures)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 Date Time (UTC date time according to ISO 8601 format)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Date Time (UTC date time according to ISO 8601 format)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dirty="0">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ASFIS List of Species for Fishery Statistics Purposes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CWP definition of Concepts (for 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UCUM    Unified Code for 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FAO statistical standard for Observation status flags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83098">
                <a:tc>
                  <a:txBody>
                    <a:bodyPr/>
                    <a:lstStyle/>
                    <a:p>
                      <a:pPr algn="just" fontAlgn="ctr"/>
                      <a:r>
                        <a:rPr lang="en-US" sz="400" b="1" i="0" u="none" strike="noStrike">
                          <a:solidFill>
                            <a:srgbClr val="000000"/>
                          </a:solidFill>
                          <a:effectLst/>
                          <a:latin typeface="Calibri" panose="020F0502020204030204" pitchFamily="34" charset="0"/>
                        </a:rPr>
                        <a:t>Code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UN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Gear 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EFFORT descriptor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Inter-agency 3-alpha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Units of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Observation Status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33690">
                <a:tc>
                  <a:txBody>
                    <a:bodyPr/>
                    <a:lstStyle/>
                    <a:p>
                      <a:pPr algn="just" fontAlgn="ctr"/>
                      <a:r>
                        <a:rPr lang="en-US" sz="400" b="1" i="0" u="none" strike="noStrike">
                          <a:solidFill>
                            <a:srgbClr val="000000"/>
                          </a:solidFill>
                          <a:effectLst/>
                          <a:latin typeface="Calibri" panose="020F0502020204030204" pitchFamily="34" charset="0"/>
                        </a:rPr>
                        <a:t>Codelist_id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UN_CODE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ISSCFG_CODE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EFFORT_DESCIPTOR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3ALPHA_CODE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STATUS_FLAG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023023">
                <a:tc>
                  <a:txBody>
                    <a:bodyPr/>
                    <a:lstStyle/>
                    <a:p>
                      <a:pPr algn="just" fontAlgn="ctr"/>
                      <a:r>
                        <a:rPr lang="en-US" sz="400" b="1" i="0" u="none" strike="noStrike">
                          <a:solidFill>
                            <a:srgbClr val="000000"/>
                          </a:solidFill>
                          <a:effectLst/>
                          <a:latin typeface="Calibri" panose="020F0502020204030204" pitchFamily="34" charset="0"/>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Flag State of vessel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The Unique Vessel Identifier (UVI) is established by the Global Recod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Registered Vessel Name;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Calibri" panose="020F0502020204030204" pitchFamily="34" charset="0"/>
                        </a:rPr>
                        <a:t>Gross Tonnage of vessel (Gross Tons). It is a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Length overall (meters) . It is a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ISSCFG code corresponding to gear category and its standard abbreviation                                                                          ftp://ftp.fao.org/FI/DOCUMENT/cwp/handbook/annex/AnnexM2fishinggear.pdf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The amount of fishing gear of a specific type used on the fishing grounds over a given unit of 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Selected combinations of gear and effort ftp://ftp.fao.org/FI/DOCUMENT/cwp/handbook/annex/AnnexN1.pdf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Level Category B of fishing effort precision http://www.fao.org/fishery/cwp/handbook/N/en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dirty="0">
                          <a:solidFill>
                            <a:srgbClr val="000000"/>
                          </a:solidFill>
                          <a:effectLst/>
                          <a:latin typeface="Calibri" panose="020F0502020204030204" pitchFamily="34" charset="0"/>
                        </a:rPr>
                        <a:t>Level Category C of fishing effort precision http://www.fao.org/fishery/cwp/handbook/N/en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time_start / Starting time - first date of availability of the measure. The Date Time (UTC date time according to ISO 8601 format) when the position was obtained by the vessel navigation equipment. </a:t>
                      </a:r>
                      <a:br>
                        <a:rPr lang="en-US" sz="300" b="0" i="0" u="none" strike="noStrike">
                          <a:solidFill>
                            <a:srgbClr val="000000"/>
                          </a:solidFill>
                          <a:effectLst/>
                          <a:latin typeface="Calibri" panose="020F0502020204030204" pitchFamily="34" charset="0"/>
                        </a:rPr>
                      </a:br>
                      <a:r>
                        <a:rPr lang="en-US" sz="300" b="0" i="0" u="none" strike="noStrike">
                          <a:solidFill>
                            <a:srgbClr val="000000"/>
                          </a:solidFill>
                          <a:effectLst/>
                          <a:latin typeface="Calibri" panose="020F0502020204030204" pitchFamily="34" charset="0"/>
                        </a:rPr>
                        <a:t>e.g. 2008-10-31T15:07:38Z (milliseconds can be provided optionally).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time_end / Ending time - last date of availability of the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
                        </a:rPr>
                        <a:t>Interval of time over which the measure is defined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
                        </a:rPr>
                        <a:t>Coordinate expressed in</a:t>
                      </a:r>
                      <a:br>
                        <a:rPr lang="en-US" sz="300" b="0" i="0" u="none" strike="noStrike">
                          <a:solidFill>
                            <a:srgbClr val="000000"/>
                          </a:solidFill>
                          <a:effectLst/>
                          <a:latin typeface="Calibri "/>
                        </a:rPr>
                      </a:br>
                      <a:r>
                        <a:rPr lang="en-US" sz="300" b="0" i="0" u="none" strike="noStrike">
                          <a:solidFill>
                            <a:srgbClr val="000000"/>
                          </a:solidFill>
                          <a:effectLst/>
                          <a:latin typeface="Calibri "/>
                        </a:rPr>
                        <a:t>WGS84, decimal degree</a:t>
                      </a:r>
                      <a:br>
                        <a:rPr lang="en-US" sz="300" b="0" i="0" u="none" strike="noStrike">
                          <a:solidFill>
                            <a:srgbClr val="000000"/>
                          </a:solidFill>
                          <a:effectLst/>
                          <a:latin typeface="Calibri "/>
                        </a:rPr>
                      </a:br>
                      <a:r>
                        <a:rPr lang="en-US" sz="300" b="0" i="0" u="none" strike="noStrike">
                          <a:solidFill>
                            <a:srgbClr val="000000"/>
                          </a:solidFill>
                          <a:effectLst/>
                          <a:latin typeface="Calibri "/>
                        </a:rPr>
                        <a:t>notation, using a precision</a:t>
                      </a:r>
                      <a:br>
                        <a:rPr lang="en-US" sz="300" b="0" i="0" u="none" strike="noStrike">
                          <a:solidFill>
                            <a:srgbClr val="000000"/>
                          </a:solidFill>
                          <a:effectLst/>
                          <a:latin typeface="Calibri "/>
                        </a:rPr>
                      </a:br>
                      <a:r>
                        <a:rPr lang="en-US" sz="300" b="0" i="0" u="none" strike="noStrike">
                          <a:solidFill>
                            <a:srgbClr val="000000"/>
                          </a:solidFill>
                          <a:effectLst/>
                          <a:latin typeface="Calibri "/>
                        </a:rPr>
                        <a:t>of at least 3 and maximum</a:t>
                      </a:r>
                      <a:br>
                        <a:rPr lang="en-US" sz="300" b="0" i="0" u="none" strike="noStrike">
                          <a:solidFill>
                            <a:srgbClr val="000000"/>
                          </a:solidFill>
                          <a:effectLst/>
                          <a:latin typeface="Calibri "/>
                        </a:rPr>
                      </a:br>
                      <a:r>
                        <a:rPr lang="en-US" sz="300" b="0" i="0" u="none" strike="noStrike">
                          <a:solidFill>
                            <a:srgbClr val="000000"/>
                          </a:solidFill>
                          <a:effectLst/>
                          <a:latin typeface="Calibri "/>
                        </a:rPr>
                        <a:t>6 decimal positions.</a:t>
                      </a:r>
                      <a:br>
                        <a:rPr lang="en-US" sz="300" b="0" i="0" u="none" strike="noStrike">
                          <a:solidFill>
                            <a:srgbClr val="000000"/>
                          </a:solidFill>
                          <a:effectLst/>
                          <a:latin typeface="Calibri "/>
                        </a:rPr>
                      </a:br>
                      <a:r>
                        <a:rPr lang="en-US" sz="300" b="0" i="0" u="none" strike="noStrike">
                          <a:solidFill>
                            <a:srgbClr val="000000"/>
                          </a:solidFill>
                          <a:effectLst/>
                          <a:latin typeface="Calibri "/>
                        </a:rPr>
                        <a:t>Positive coordinate refers</a:t>
                      </a:r>
                      <a:br>
                        <a:rPr lang="en-US" sz="300" b="0" i="0" u="none" strike="noStrike">
                          <a:solidFill>
                            <a:srgbClr val="000000"/>
                          </a:solidFill>
                          <a:effectLst/>
                          <a:latin typeface="Calibri "/>
                        </a:rPr>
                      </a:br>
                      <a:r>
                        <a:rPr lang="en-US" sz="300" b="0" i="0" u="none" strike="noStrike">
                          <a:solidFill>
                            <a:srgbClr val="000000"/>
                          </a:solidFill>
                          <a:effectLst/>
                          <a:latin typeface="Calibri "/>
                        </a:rPr>
                        <a:t>to North of equator.</a:t>
                      </a:r>
                      <a:br>
                        <a:rPr lang="en-US" sz="300" b="0" i="0" u="none" strike="noStrike">
                          <a:solidFill>
                            <a:srgbClr val="000000"/>
                          </a:solidFill>
                          <a:effectLst/>
                          <a:latin typeface="Calibri "/>
                        </a:rPr>
                      </a:br>
                      <a:r>
                        <a:rPr lang="en-US" sz="300" b="0" i="0" u="none" strike="noStrike">
                          <a:solidFill>
                            <a:srgbClr val="000000"/>
                          </a:solidFill>
                          <a:effectLst/>
                          <a:latin typeface="Calibri "/>
                        </a:rPr>
                        <a:t>Negative coordinate refers to South.</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
                        </a:rPr>
                        <a:t>Coordinate expressed in</a:t>
                      </a:r>
                      <a:br>
                        <a:rPr lang="en-US" sz="300" b="0" i="0" u="none" strike="noStrike">
                          <a:solidFill>
                            <a:srgbClr val="000000"/>
                          </a:solidFill>
                          <a:effectLst/>
                          <a:latin typeface="Calibri "/>
                        </a:rPr>
                      </a:br>
                      <a:r>
                        <a:rPr lang="en-US" sz="300" b="0" i="0" u="none" strike="noStrike">
                          <a:solidFill>
                            <a:srgbClr val="000000"/>
                          </a:solidFill>
                          <a:effectLst/>
                          <a:latin typeface="Calibri "/>
                        </a:rPr>
                        <a:t>WGS84, decimal degree</a:t>
                      </a:r>
                      <a:br>
                        <a:rPr lang="en-US" sz="300" b="0" i="0" u="none" strike="noStrike">
                          <a:solidFill>
                            <a:srgbClr val="000000"/>
                          </a:solidFill>
                          <a:effectLst/>
                          <a:latin typeface="Calibri "/>
                        </a:rPr>
                      </a:br>
                      <a:r>
                        <a:rPr lang="en-US" sz="300" b="0" i="0" u="none" strike="noStrike">
                          <a:solidFill>
                            <a:srgbClr val="000000"/>
                          </a:solidFill>
                          <a:effectLst/>
                          <a:latin typeface="Calibri "/>
                        </a:rPr>
                        <a:t>notation, using a precision</a:t>
                      </a:r>
                      <a:br>
                        <a:rPr lang="en-US" sz="300" b="0" i="0" u="none" strike="noStrike">
                          <a:solidFill>
                            <a:srgbClr val="000000"/>
                          </a:solidFill>
                          <a:effectLst/>
                          <a:latin typeface="Calibri "/>
                        </a:rPr>
                      </a:br>
                      <a:r>
                        <a:rPr lang="en-US" sz="300" b="0" i="0" u="none" strike="noStrike">
                          <a:solidFill>
                            <a:srgbClr val="000000"/>
                          </a:solidFill>
                          <a:effectLst/>
                          <a:latin typeface="Calibri "/>
                        </a:rPr>
                        <a:t>of at least 3 and maximum</a:t>
                      </a:r>
                      <a:br>
                        <a:rPr lang="en-US" sz="300" b="0" i="0" u="none" strike="noStrike">
                          <a:solidFill>
                            <a:srgbClr val="000000"/>
                          </a:solidFill>
                          <a:effectLst/>
                          <a:latin typeface="Calibri "/>
                        </a:rPr>
                      </a:br>
                      <a:r>
                        <a:rPr lang="en-US" sz="300" b="0" i="0" u="none" strike="noStrike">
                          <a:solidFill>
                            <a:srgbClr val="000000"/>
                          </a:solidFill>
                          <a:effectLst/>
                          <a:latin typeface="Calibri "/>
                        </a:rPr>
                        <a:t>6 decimal positions.</a:t>
                      </a:r>
                      <a:br>
                        <a:rPr lang="en-US" sz="300" b="0" i="0" u="none" strike="noStrike">
                          <a:solidFill>
                            <a:srgbClr val="000000"/>
                          </a:solidFill>
                          <a:effectLst/>
                          <a:latin typeface="Calibri "/>
                        </a:rPr>
                      </a:br>
                      <a:endParaRPr lang="en-US" sz="3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
                        </a:rPr>
                        <a:t>Coordinate expressed in</a:t>
                      </a:r>
                      <a:br>
                        <a:rPr lang="en-US" sz="300" b="0" i="0" u="none" strike="noStrike">
                          <a:solidFill>
                            <a:srgbClr val="000000"/>
                          </a:solidFill>
                          <a:effectLst/>
                          <a:latin typeface="Calibri "/>
                        </a:rPr>
                      </a:br>
                      <a:r>
                        <a:rPr lang="en-US" sz="300" b="0" i="0" u="none" strike="noStrike">
                          <a:solidFill>
                            <a:srgbClr val="000000"/>
                          </a:solidFill>
                          <a:effectLst/>
                          <a:latin typeface="Calibri "/>
                        </a:rPr>
                        <a:t>WGS84, decimal degree</a:t>
                      </a:r>
                      <a:br>
                        <a:rPr lang="en-US" sz="300" b="0" i="0" u="none" strike="noStrike">
                          <a:solidFill>
                            <a:srgbClr val="000000"/>
                          </a:solidFill>
                          <a:effectLst/>
                          <a:latin typeface="Calibri "/>
                        </a:rPr>
                      </a:br>
                      <a:r>
                        <a:rPr lang="en-US" sz="300" b="0" i="0" u="none" strike="noStrike">
                          <a:solidFill>
                            <a:srgbClr val="000000"/>
                          </a:solidFill>
                          <a:effectLst/>
                          <a:latin typeface="Calibri "/>
                        </a:rPr>
                        <a:t>notation, using a precision</a:t>
                      </a:r>
                      <a:br>
                        <a:rPr lang="en-US" sz="300" b="0" i="0" u="none" strike="noStrike">
                          <a:solidFill>
                            <a:srgbClr val="000000"/>
                          </a:solidFill>
                          <a:effectLst/>
                          <a:latin typeface="Calibri "/>
                        </a:rPr>
                      </a:br>
                      <a:r>
                        <a:rPr lang="en-US" sz="300" b="0" i="0" u="none" strike="noStrike">
                          <a:solidFill>
                            <a:srgbClr val="000000"/>
                          </a:solidFill>
                          <a:effectLst/>
                          <a:latin typeface="Calibri "/>
                        </a:rPr>
                        <a:t>of at least 3 and maximum</a:t>
                      </a:r>
                      <a:br>
                        <a:rPr lang="en-US" sz="300" b="0" i="0" u="none" strike="noStrike">
                          <a:solidFill>
                            <a:srgbClr val="000000"/>
                          </a:solidFill>
                          <a:effectLst/>
                          <a:latin typeface="Calibri "/>
                        </a:rPr>
                      </a:br>
                      <a:r>
                        <a:rPr lang="en-US" sz="300" b="0" i="0" u="none" strike="noStrike">
                          <a:solidFill>
                            <a:srgbClr val="000000"/>
                          </a:solidFill>
                          <a:effectLst/>
                          <a:latin typeface="Calibri "/>
                        </a:rPr>
                        <a:t>6 decimal positions.</a:t>
                      </a:r>
                      <a:br>
                        <a:rPr lang="en-US" sz="300" b="0" i="0" u="none" strike="noStrike">
                          <a:solidFill>
                            <a:srgbClr val="000000"/>
                          </a:solidFill>
                          <a:effectLst/>
                          <a:latin typeface="Calibri "/>
                        </a:rPr>
                      </a:br>
                      <a:endParaRPr lang="en-US" sz="3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
                        </a:rPr>
                        <a:t>Coordinate expressed in</a:t>
                      </a:r>
                      <a:br>
                        <a:rPr lang="en-US" sz="300" b="0" i="0" u="none" strike="noStrike">
                          <a:solidFill>
                            <a:srgbClr val="000000"/>
                          </a:solidFill>
                          <a:effectLst/>
                          <a:latin typeface="Calibri "/>
                        </a:rPr>
                      </a:br>
                      <a:r>
                        <a:rPr lang="en-US" sz="300" b="0" i="0" u="none" strike="noStrike">
                          <a:solidFill>
                            <a:srgbClr val="000000"/>
                          </a:solidFill>
                          <a:effectLst/>
                          <a:latin typeface="Calibri "/>
                        </a:rPr>
                        <a:t>WGS84, decimal degree</a:t>
                      </a:r>
                      <a:br>
                        <a:rPr lang="en-US" sz="300" b="0" i="0" u="none" strike="noStrike">
                          <a:solidFill>
                            <a:srgbClr val="000000"/>
                          </a:solidFill>
                          <a:effectLst/>
                          <a:latin typeface="Calibri "/>
                        </a:rPr>
                      </a:br>
                      <a:r>
                        <a:rPr lang="en-US" sz="300" b="0" i="0" u="none" strike="noStrike">
                          <a:solidFill>
                            <a:srgbClr val="000000"/>
                          </a:solidFill>
                          <a:effectLst/>
                          <a:latin typeface="Calibri "/>
                        </a:rPr>
                        <a:t>notation, using a precision</a:t>
                      </a:r>
                      <a:br>
                        <a:rPr lang="en-US" sz="300" b="0" i="0" u="none" strike="noStrike">
                          <a:solidFill>
                            <a:srgbClr val="000000"/>
                          </a:solidFill>
                          <a:effectLst/>
                          <a:latin typeface="Calibri "/>
                        </a:rPr>
                      </a:br>
                      <a:r>
                        <a:rPr lang="en-US" sz="300" b="0" i="0" u="none" strike="noStrike">
                          <a:solidFill>
                            <a:srgbClr val="000000"/>
                          </a:solidFill>
                          <a:effectLst/>
                          <a:latin typeface="Calibri "/>
                        </a:rPr>
                        <a:t>of at least 3 and maximum</a:t>
                      </a:r>
                      <a:br>
                        <a:rPr lang="en-US" sz="300" b="0" i="0" u="none" strike="noStrike">
                          <a:solidFill>
                            <a:srgbClr val="000000"/>
                          </a:solidFill>
                          <a:effectLst/>
                          <a:latin typeface="Calibri "/>
                        </a:rPr>
                      </a:br>
                      <a:r>
                        <a:rPr lang="en-US" sz="300" b="0" i="0" u="none" strike="noStrike">
                          <a:solidFill>
                            <a:srgbClr val="000000"/>
                          </a:solidFill>
                          <a:effectLst/>
                          <a:latin typeface="Calibri "/>
                        </a:rPr>
                        <a:t>6 decimal positions.</a:t>
                      </a:r>
                      <a:br>
                        <a:rPr lang="en-US" sz="300" b="0" i="0" u="none" strike="noStrike">
                          <a:solidFill>
                            <a:srgbClr val="000000"/>
                          </a:solidFill>
                          <a:effectLst/>
                          <a:latin typeface="Calibri "/>
                        </a:rPr>
                      </a:br>
                      <a:endParaRPr lang="en-US" sz="3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300" b="0" i="0" u="none" strike="noStrike">
                          <a:solidFill>
                            <a:srgbClr val="000000"/>
                          </a:solidFill>
                          <a:effectLst/>
                          <a:latin typeface="Calibri" panose="020F0502020204030204" pitchFamily="34" charset="0"/>
                        </a:rPr>
                        <a:t>Species reference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dirty="0">
                          <a:solidFill>
                            <a:srgbClr val="000000"/>
                          </a:solidFill>
                          <a:effectLst/>
                          <a:latin typeface="Calibri" panose="020F0502020204030204" pitchFamily="34" charset="0"/>
                        </a:rPr>
                        <a:t>Catch types</a:t>
                      </a:r>
                      <a:r>
                        <a:rPr lang="en-US" sz="300" b="1" i="0" u="none" strike="noStrike" dirty="0">
                          <a:solidFill>
                            <a:srgbClr val="000000"/>
                          </a:solidFill>
                          <a:effectLst/>
                          <a:latin typeface="Calibri" panose="020F0502020204030204" pitchFamily="34" charset="0"/>
                        </a:rPr>
                        <a:t>*</a:t>
                      </a:r>
                      <a:r>
                        <a:rPr lang="en-US" sz="300" b="0" i="0" u="none" strike="noStrike" dirty="0">
                          <a:solidFill>
                            <a:srgbClr val="000000"/>
                          </a:solidFill>
                          <a:effectLst/>
                          <a:latin typeface="Calibri" panose="020F0502020204030204" pitchFamily="34" charset="0"/>
                        </a:rPr>
                        <a:t> (gross catch, retained catch, landings, nominal catch, discards)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Unit of measure (weight kg tonnes, or number)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300" b="0" i="0" u="none" strike="noStrike">
                          <a:solidFill>
                            <a:srgbClr val="000000"/>
                          </a:solidFill>
                          <a:effectLst/>
                          <a:latin typeface="Calibri" panose="020F0502020204030204" pitchFamily="34" charset="0"/>
                        </a:rPr>
                        <a:t>FAO Observation status codes (e.g  "E"Estimate value, "R"Revised)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58126">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bl>
          </a:graphicData>
        </a:graphic>
      </p:graphicFrame>
      <p:sp>
        <p:nvSpPr>
          <p:cNvPr id="7" name="Rectangle 6"/>
          <p:cNvSpPr/>
          <p:nvPr/>
        </p:nvSpPr>
        <p:spPr>
          <a:xfrm>
            <a:off x="7308304" y="2394264"/>
            <a:ext cx="1760091" cy="2258871"/>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66409" y="2394265"/>
            <a:ext cx="1584176" cy="2258871"/>
          </a:xfrm>
          <a:prstGeom prst="rect">
            <a:avLst/>
          </a:prstGeom>
          <a:noFill/>
          <a:ln w="444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9512" y="718624"/>
            <a:ext cx="8064897" cy="861774"/>
          </a:xfrm>
          <a:prstGeom prst="rect">
            <a:avLst/>
          </a:prstGeom>
          <a:noFill/>
        </p:spPr>
        <p:txBody>
          <a:bodyPr wrap="square" rtlCol="0">
            <a:spAutoFit/>
          </a:bodyPr>
          <a:lstStyle/>
          <a:p>
            <a:r>
              <a:rPr lang="en-US" sz="2400" b="1" dirty="0"/>
              <a:t>DSD Catch and Effort (</a:t>
            </a:r>
            <a:r>
              <a:rPr lang="en-US" sz="2400" b="1" dirty="0" smtClean="0"/>
              <a:t>Logbook)</a:t>
            </a:r>
            <a:endParaRPr lang="en-US" sz="2000" b="1" dirty="0"/>
          </a:p>
          <a:p>
            <a:endParaRPr lang="en-US" sz="600" b="1" dirty="0" smtClean="0"/>
          </a:p>
          <a:p>
            <a:r>
              <a:rPr lang="en-GB" sz="2000" dirty="0" smtClean="0"/>
              <a:t>covers </a:t>
            </a:r>
            <a:r>
              <a:rPr lang="en-GB" sz="2000" dirty="0"/>
              <a:t>data for </a:t>
            </a:r>
            <a:r>
              <a:rPr lang="en-GB" sz="2000" dirty="0">
                <a:solidFill>
                  <a:srgbClr val="FF0000"/>
                </a:solidFill>
              </a:rPr>
              <a:t>management purpose</a:t>
            </a:r>
            <a:r>
              <a:rPr lang="en-GB" sz="2000" b="1" dirty="0"/>
              <a:t> </a:t>
            </a:r>
            <a:r>
              <a:rPr lang="en-GB" sz="2000" dirty="0"/>
              <a:t>and </a:t>
            </a:r>
            <a:r>
              <a:rPr lang="en-GB" sz="2000" dirty="0" smtClean="0">
                <a:solidFill>
                  <a:srgbClr val="FF0000"/>
                </a:solidFill>
              </a:rPr>
              <a:t>collection </a:t>
            </a:r>
            <a:r>
              <a:rPr lang="en-GB" sz="2000" dirty="0">
                <a:solidFill>
                  <a:srgbClr val="FF0000"/>
                </a:solidFill>
              </a:rPr>
              <a:t>scheme</a:t>
            </a:r>
            <a:r>
              <a:rPr lang="en-GB" sz="2000" dirty="0"/>
              <a:t>.</a:t>
            </a:r>
            <a:endParaRPr lang="en-US" sz="2000" b="1" dirty="0"/>
          </a:p>
        </p:txBody>
      </p:sp>
    </p:spTree>
    <p:extLst>
      <p:ext uri="{BB962C8B-B14F-4D97-AF65-F5344CB8AC3E}">
        <p14:creationId xmlns:p14="http://schemas.microsoft.com/office/powerpoint/2010/main" val="204763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71438" y="1950286"/>
          <a:ext cx="8997950" cy="3462254"/>
        </p:xfrm>
        <a:graphic>
          <a:graphicData uri="http://schemas.openxmlformats.org/drawingml/2006/table">
            <a:tbl>
              <a:tblPr/>
              <a:tblGrid>
                <a:gridCol w="591298"/>
                <a:gridCol w="431039"/>
                <a:gridCol w="419987"/>
                <a:gridCol w="419987"/>
                <a:gridCol w="530510"/>
                <a:gridCol w="419987"/>
                <a:gridCol w="641033"/>
                <a:gridCol w="576101"/>
                <a:gridCol w="480775"/>
                <a:gridCol w="397883"/>
                <a:gridCol w="486301"/>
                <a:gridCol w="342621"/>
                <a:gridCol w="359200"/>
                <a:gridCol w="359200"/>
                <a:gridCol w="359200"/>
                <a:gridCol w="359200"/>
                <a:gridCol w="359200"/>
                <a:gridCol w="359200"/>
                <a:gridCol w="508405"/>
                <a:gridCol w="508405"/>
                <a:gridCol w="88418"/>
              </a:tblGrid>
              <a:tr h="76015">
                <a:tc>
                  <a:txBody>
                    <a:bodyPr/>
                    <a:lstStyle/>
                    <a:p>
                      <a:pPr algn="l" fontAlgn="ctr"/>
                      <a:endParaRPr lang="en-US" sz="5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548235"/>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189193">
                <a:tc>
                  <a:txBody>
                    <a:bodyPr/>
                    <a:lstStyle/>
                    <a:p>
                      <a:pPr algn="just" fontAlgn="ctr"/>
                      <a:r>
                        <a:rPr lang="en-US" sz="600" b="1" i="0" u="none" strike="noStrike">
                          <a:solidFill>
                            <a:srgbClr val="000000"/>
                          </a:solidFill>
                          <a:effectLst/>
                          <a:latin typeface="Calibri" panose="020F0502020204030204" pitchFamily="34" charset="0"/>
                        </a:rPr>
                        <a:t>MODULE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alibri" panose="020F0502020204030204" pitchFamily="34" charset="0"/>
                        </a:rPr>
                        <a:t>FLAG STATE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en-US" sz="600" b="1" i="0" u="none" strike="noStrike" dirty="0">
                          <a:solidFill>
                            <a:srgbClr val="000000"/>
                          </a:solidFill>
                          <a:effectLst/>
                          <a:latin typeface="Calibri" panose="020F0502020204030204" pitchFamily="34" charset="0"/>
                        </a:rPr>
                        <a:t>VESSEL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600" b="1" i="0" u="none" strike="noStrike">
                          <a:solidFill>
                            <a:srgbClr val="000000"/>
                          </a:solidFill>
                          <a:effectLst/>
                          <a:latin typeface="Calibri" panose="020F0502020204030204" pitchFamily="34" charset="0"/>
                        </a:rPr>
                        <a:t>GEAR INFORMATION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600" b="1" i="0" u="none" strike="noStrike">
                          <a:solidFill>
                            <a:srgbClr val="000000"/>
                          </a:solidFill>
                          <a:effectLst/>
                          <a:latin typeface="Calibri" panose="020F0502020204030204" pitchFamily="34" charset="0"/>
                        </a:rPr>
                        <a:t>EFFORT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600" b="1" i="0" u="none" strike="noStrike">
                          <a:solidFill>
                            <a:srgbClr val="000000"/>
                          </a:solidFill>
                          <a:effectLst/>
                          <a:latin typeface="Calibri" panose="020F0502020204030204" pitchFamily="34" charset="0"/>
                        </a:rPr>
                        <a:t>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8">
                  <a:txBody>
                    <a:bodyPr/>
                    <a:lstStyle/>
                    <a:p>
                      <a:pPr algn="ctr" fontAlgn="ctr"/>
                      <a:r>
                        <a:rPr lang="en-US" sz="600" b="1" i="0" u="none" strike="noStrike">
                          <a:solidFill>
                            <a:srgbClr val="000000"/>
                          </a:solidFill>
                          <a:effectLst/>
                          <a:latin typeface="Calibri" panose="020F0502020204030204" pitchFamily="34" charset="0"/>
                        </a:rPr>
                        <a:t>POSITION DETAILS</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CATCH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15376">
                <a:tc rowSpan="2">
                  <a:txBody>
                    <a:bodyPr/>
                    <a:lstStyle/>
                    <a:p>
                      <a:pPr algn="l" fontAlgn="ctr"/>
                      <a:r>
                        <a:rPr lang="en-US" sz="600" b="1" i="0" u="none" strike="noStrike">
                          <a:solidFill>
                            <a:srgbClr val="000000"/>
                          </a:solidFill>
                          <a:effectLst/>
                          <a:latin typeface="Calibri" panose="020F0502020204030204" pitchFamily="34" charset="0"/>
                        </a:rPr>
                        <a:t>Concept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a:solidFill>
                            <a:srgbClr val="000000"/>
                          </a:solidFill>
                          <a:effectLst/>
                          <a:latin typeface="Calibri" panose="020F0502020204030204" pitchFamily="34" charset="0"/>
                        </a:rPr>
                        <a:t>VESSEL FLAG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500" b="1" i="0" u="none" strike="noStrike">
                          <a:solidFill>
                            <a:srgbClr val="000000"/>
                          </a:solidFill>
                          <a:effectLst/>
                          <a:latin typeface="Calibri" panose="020F0502020204030204" pitchFamily="34" charset="0"/>
                        </a:rPr>
                        <a:t>VESSEL IDENTIFIER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500" b="1" i="0" u="none" strike="noStrike" dirty="0">
                          <a:solidFill>
                            <a:srgbClr val="000000"/>
                          </a:solidFill>
                          <a:effectLst/>
                          <a:latin typeface="Calibri" panose="020F0502020204030204" pitchFamily="34" charset="0"/>
                        </a:rPr>
                        <a:t>VESSEL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500" b="1" i="0" u="none" strike="noStrike">
                          <a:solidFill>
                            <a:srgbClr val="000000"/>
                          </a:solidFill>
                          <a:effectLst/>
                          <a:latin typeface="Calibri" panose="020F0502020204030204" pitchFamily="34" charset="0"/>
                        </a:rPr>
                        <a:t>VESSEL Gross TONNAGE (GT)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500" b="1" i="0" u="none" strike="noStrike">
                          <a:solidFill>
                            <a:srgbClr val="000000"/>
                          </a:solidFill>
                          <a:effectLst/>
                          <a:latin typeface="Calibri" panose="020F0502020204030204" pitchFamily="34" charset="0"/>
                        </a:rPr>
                        <a:t>VESSEL LENGTH (LOA)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500" b="1" i="0" u="none" strike="noStrike">
                          <a:solidFill>
                            <a:srgbClr val="000000"/>
                          </a:solidFill>
                          <a:effectLst/>
                          <a:latin typeface="Calibri" panose="020F0502020204030204" pitchFamily="34" charset="0"/>
                        </a:rPr>
                        <a:t>FISHING GEAR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400" b="1" i="0" u="none" strike="noStrike" dirty="0">
                          <a:solidFill>
                            <a:srgbClr val="000000"/>
                          </a:solidFill>
                          <a:effectLst/>
                          <a:latin typeface="Calibri" panose="020F0502020204030204" pitchFamily="34" charset="0"/>
                        </a:rPr>
                        <a:t>OBS_EFFORT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500" b="1" i="0" u="none" strike="noStrike">
                          <a:solidFill>
                            <a:srgbClr val="000000"/>
                          </a:solidFill>
                          <a:effectLst/>
                          <a:latin typeface="Calibri" panose="020F0502020204030204" pitchFamily="34" charset="0"/>
                        </a:rPr>
                        <a:t>START 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500" b="1" i="0" u="none" strike="noStrike">
                          <a:solidFill>
                            <a:srgbClr val="000000"/>
                          </a:solidFill>
                          <a:effectLst/>
                          <a:latin typeface="Calibri" panose="020F0502020204030204" pitchFamily="34" charset="0"/>
                        </a:rPr>
                        <a:t>END TIME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500" b="1" i="0" u="none" strike="noStrike">
                          <a:solidFill>
                            <a:srgbClr val="000000"/>
                          </a:solidFill>
                          <a:effectLst/>
                          <a:latin typeface="Calibri" panose="020F0502020204030204" pitchFamily="34" charset="0"/>
                        </a:rPr>
                        <a:t>REPORTING PERIOD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sz="500" b="1" i="0" u="none" strike="noStrike">
                          <a:solidFill>
                            <a:srgbClr val="000000"/>
                          </a:solidFill>
                          <a:effectLst/>
                          <a:latin typeface="Calibri" panose="020F0502020204030204" pitchFamily="34" charset="0"/>
                        </a:rPr>
                        <a:t>START LATITUDE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500" b="1" i="0" u="none" strike="noStrike">
                          <a:solidFill>
                            <a:srgbClr val="000000"/>
                          </a:solidFill>
                          <a:effectLst/>
                          <a:latin typeface="Calibri" panose="020F0502020204030204" pitchFamily="34" charset="0"/>
                        </a:rPr>
                        <a:t>START LONGITUDE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500" b="1" i="0" u="none" strike="noStrike">
                          <a:solidFill>
                            <a:srgbClr val="000000"/>
                          </a:solidFill>
                          <a:effectLst/>
                          <a:latin typeface="Calibri" panose="020F0502020204030204" pitchFamily="34" charset="0"/>
                        </a:rPr>
                        <a:t>END LATITUDE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500" b="1" i="0" u="none" strike="noStrike">
                          <a:solidFill>
                            <a:srgbClr val="000000"/>
                          </a:solidFill>
                          <a:effectLst/>
                          <a:latin typeface="Calibri" panose="020F0502020204030204" pitchFamily="34" charset="0"/>
                        </a:rPr>
                        <a:t>END LONGITUDE</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hMerge="1">
                  <a:txBody>
                    <a:bodyPr/>
                    <a:lstStyle/>
                    <a:p>
                      <a:endParaRPr lang="en-US"/>
                    </a:p>
                  </a:txBody>
                  <a:tcPr/>
                </a:tc>
                <a:tc>
                  <a:txBody>
                    <a:bodyPr/>
                    <a:lstStyle/>
                    <a:p>
                      <a:pPr algn="just" fontAlgn="ctr"/>
                      <a:r>
                        <a:rPr lang="en-US" sz="500" b="1"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35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4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degrees (DD)</a:t>
                      </a:r>
                    </a:p>
                  </a:txBody>
                  <a:tcPr marL="0" marR="0" marT="0" marB="0">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Arial" panose="020B0604020202020204" pitchFamily="34" charset="0"/>
                        </a:rPr>
                        <a:t>minutes (MM.mm)</a:t>
                      </a:r>
                    </a:p>
                  </a:txBody>
                  <a:tcPr marL="0" marR="0" marT="0" marB="0">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40715">
                <a:tc>
                  <a:txBody>
                    <a:bodyPr/>
                    <a:lstStyle/>
                    <a:p>
                      <a:pPr algn="just" fontAlgn="ctr"/>
                      <a:r>
                        <a:rPr lang="en-US" sz="600" b="1" i="0" u="none" strike="noStrike">
                          <a:solidFill>
                            <a:srgbClr val="000000"/>
                          </a:solidFill>
                          <a:effectLst/>
                          <a:latin typeface="Calibri" panose="020F0502020204030204" pitchFamily="34" charset="0"/>
                        </a:rPr>
                        <a:t>Concept_Type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dirty="0">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Time 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Observation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574337">
                <a:tc>
                  <a:txBody>
                    <a:bodyPr/>
                    <a:lstStyle/>
                    <a:p>
                      <a:pPr algn="just" fontAlgn="ctr"/>
                      <a:r>
                        <a:rPr lang="en-US" sz="600" b="1" i="0" u="none" strike="noStrike">
                          <a:solidFill>
                            <a:srgbClr val="000000"/>
                          </a:solidFill>
                          <a:effectLst/>
                          <a:latin typeface="Calibri" panose="020F0502020204030204" pitchFamily="34" charset="0"/>
                        </a:rPr>
                        <a:t>Classification system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effectLst/>
                          <a:latin typeface="Calibri" panose="020F0502020204030204" pitchFamily="34" charset="0"/>
                        </a:rPr>
                        <a:t>UN Standard country or area codes for statistical use (M49)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The Unique Vessel Identifier (UVI) based on IMO number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Convention on Tonnage Measurement of Ships, 1969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The International Standard Statistical Classification of Fishing Gear (ISSCFG)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Date Time (UTC date time according to ISO 8601 format)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 Date Time (UTC date time according to ISO 8601 format)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ISO 6709</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CWP definition of Concepts (for 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66053">
                <a:tc>
                  <a:txBody>
                    <a:bodyPr/>
                    <a:lstStyle/>
                    <a:p>
                      <a:pPr algn="just" fontAlgn="ctr"/>
                      <a:r>
                        <a:rPr lang="en-US" sz="600" b="1" i="0" u="none" strike="noStrike">
                          <a:solidFill>
                            <a:srgbClr val="000000"/>
                          </a:solidFill>
                          <a:effectLst/>
                          <a:latin typeface="Calibri" panose="020F0502020204030204" pitchFamily="34" charset="0"/>
                        </a:rPr>
                        <a:t>Code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UN 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Gear 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Catch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94261">
                <a:tc>
                  <a:txBody>
                    <a:bodyPr/>
                    <a:lstStyle/>
                    <a:p>
                      <a:pPr algn="just" fontAlgn="ctr"/>
                      <a:r>
                        <a:rPr lang="en-US" sz="600" b="1" i="0" u="none" strike="noStrike">
                          <a:solidFill>
                            <a:srgbClr val="000000"/>
                          </a:solidFill>
                          <a:effectLst/>
                          <a:latin typeface="Calibri" panose="020F0502020204030204" pitchFamily="34" charset="0"/>
                        </a:rPr>
                        <a:t>Codelist_id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UN_CODE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ISSCFG_CODE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CATCH_TYPE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486520">
                <a:tc>
                  <a:txBody>
                    <a:bodyPr/>
                    <a:lstStyle/>
                    <a:p>
                      <a:pPr algn="just" fontAlgn="ctr"/>
                      <a:r>
                        <a:rPr lang="en-US" sz="600" b="1" i="0" u="none" strike="noStrike">
                          <a:solidFill>
                            <a:srgbClr val="000000"/>
                          </a:solidFill>
                          <a:effectLst/>
                          <a:latin typeface="Calibri" panose="020F0502020204030204" pitchFamily="34" charset="0"/>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effectLst/>
                          <a:latin typeface="Calibri" panose="020F0502020204030204" pitchFamily="34" charset="0"/>
                        </a:rPr>
                        <a:t>Flag State of vessel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The Unique Vessel Identifier (UVI) is established by the Global Recod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Registered Vessel Name;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400" b="0" i="0" u="none" strike="noStrike">
                          <a:solidFill>
                            <a:srgbClr val="000000"/>
                          </a:solidFill>
                          <a:effectLst/>
                          <a:latin typeface="Calibri" panose="020F0502020204030204" pitchFamily="34" charset="0"/>
                        </a:rPr>
                        <a:t>Gross Tonnage of vessel (Gross Tons). It is a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Length overall (meters) . It is a Mandatory concept for  Global Record of Fishing Vessels, Refrigerated Transport Vessels and Supply Vessels.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ISSCFG code corresponding to gear category and its standard abbreviation                                                                          ftp://ftp.fao.org/FI/DOCUMENT/cwp/handbook/annex/AnnexM2fishinggear.pdf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The amount of fishing gear of a specific type used on the fishing grounds over a given unit of time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panose="020F0502020204030204" pitchFamily="34" charset="0"/>
                        </a:rPr>
                        <a:t>time_start / Starting time - first date of availability of the measure. The Date Time (UTC date time according to ISO 8601 format) when the position was obtained by the vessel navigation equipment. </a:t>
                      </a:r>
                      <a:br>
                        <a:rPr lang="en-US" sz="400" b="0" i="0" u="none" strike="noStrike">
                          <a:solidFill>
                            <a:srgbClr val="000000"/>
                          </a:solidFill>
                          <a:effectLst/>
                          <a:latin typeface="Calibri" panose="020F0502020204030204" pitchFamily="34" charset="0"/>
                        </a:rPr>
                      </a:br>
                      <a:r>
                        <a:rPr lang="en-US" sz="400" b="0" i="0" u="none" strike="noStrike">
                          <a:solidFill>
                            <a:srgbClr val="000000"/>
                          </a:solidFill>
                          <a:effectLst/>
                          <a:latin typeface="Calibri" panose="020F0502020204030204" pitchFamily="34" charset="0"/>
                        </a:rPr>
                        <a:t>e.g. 2008-10-31T15:07:38Z (milliseconds can be provided optionally).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panose="020F0502020204030204" pitchFamily="34" charset="0"/>
                        </a:rPr>
                        <a:t>time_end / Ending time - last date of availability of the measure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
                        </a:rPr>
                        <a:t>Interval of time over which the measure is defined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400" b="0" i="0" u="none" strike="noStrike">
                          <a:solidFill>
                            <a:srgbClr val="000000"/>
                          </a:solidFill>
                          <a:effectLst/>
                          <a:latin typeface="Calibri "/>
                        </a:rPr>
                        <a:t>Coordinate expressed in</a:t>
                      </a:r>
                      <a:br>
                        <a:rPr lang="en-US" sz="400" b="0" i="0" u="none" strike="noStrike">
                          <a:solidFill>
                            <a:srgbClr val="000000"/>
                          </a:solidFill>
                          <a:effectLst/>
                          <a:latin typeface="Calibri "/>
                        </a:rPr>
                      </a:br>
                      <a:r>
                        <a:rPr lang="en-US" sz="400" b="0" i="0" u="none" strike="noStrike">
                          <a:solidFill>
                            <a:srgbClr val="000000"/>
                          </a:solidFill>
                          <a:effectLst/>
                          <a:latin typeface="Calibri "/>
                        </a:rPr>
                        <a:t>WGS84, decimal degree</a:t>
                      </a:r>
                      <a:br>
                        <a:rPr lang="en-US" sz="400" b="0" i="0" u="none" strike="noStrike">
                          <a:solidFill>
                            <a:srgbClr val="000000"/>
                          </a:solidFill>
                          <a:effectLst/>
                          <a:latin typeface="Calibri "/>
                        </a:rPr>
                      </a:br>
                      <a:r>
                        <a:rPr lang="en-US" sz="400" b="0" i="0" u="none" strike="noStrike">
                          <a:solidFill>
                            <a:srgbClr val="000000"/>
                          </a:solidFill>
                          <a:effectLst/>
                          <a:latin typeface="Calibri "/>
                        </a:rPr>
                        <a:t>notation, using a precision</a:t>
                      </a:r>
                      <a:br>
                        <a:rPr lang="en-US" sz="400" b="0" i="0" u="none" strike="noStrike">
                          <a:solidFill>
                            <a:srgbClr val="000000"/>
                          </a:solidFill>
                          <a:effectLst/>
                          <a:latin typeface="Calibri "/>
                        </a:rPr>
                      </a:br>
                      <a:r>
                        <a:rPr lang="en-US" sz="400" b="0" i="0" u="none" strike="noStrike">
                          <a:solidFill>
                            <a:srgbClr val="000000"/>
                          </a:solidFill>
                          <a:effectLst/>
                          <a:latin typeface="Calibri "/>
                        </a:rPr>
                        <a:t>of at least 3 and maximum</a:t>
                      </a:r>
                      <a:br>
                        <a:rPr lang="en-US" sz="400" b="0" i="0" u="none" strike="noStrike">
                          <a:solidFill>
                            <a:srgbClr val="000000"/>
                          </a:solidFill>
                          <a:effectLst/>
                          <a:latin typeface="Calibri "/>
                        </a:rPr>
                      </a:br>
                      <a:r>
                        <a:rPr lang="en-US" sz="400" b="0" i="0" u="none" strike="noStrike">
                          <a:solidFill>
                            <a:srgbClr val="000000"/>
                          </a:solidFill>
                          <a:effectLst/>
                          <a:latin typeface="Calibri "/>
                        </a:rPr>
                        <a:t>6 decimal positions.</a:t>
                      </a:r>
                      <a:br>
                        <a:rPr lang="en-US" sz="400" b="0" i="0" u="none" strike="noStrike">
                          <a:solidFill>
                            <a:srgbClr val="000000"/>
                          </a:solidFill>
                          <a:effectLst/>
                          <a:latin typeface="Calibri "/>
                        </a:rPr>
                      </a:br>
                      <a:r>
                        <a:rPr lang="en-US" sz="400" b="0" i="0" u="none" strike="noStrike">
                          <a:solidFill>
                            <a:srgbClr val="000000"/>
                          </a:solidFill>
                          <a:effectLst/>
                          <a:latin typeface="Calibri "/>
                        </a:rPr>
                        <a:t>Positive coordinate refers</a:t>
                      </a:r>
                      <a:br>
                        <a:rPr lang="en-US" sz="400" b="0" i="0" u="none" strike="noStrike">
                          <a:solidFill>
                            <a:srgbClr val="000000"/>
                          </a:solidFill>
                          <a:effectLst/>
                          <a:latin typeface="Calibri "/>
                        </a:rPr>
                      </a:br>
                      <a:r>
                        <a:rPr lang="en-US" sz="400" b="0" i="0" u="none" strike="noStrike">
                          <a:solidFill>
                            <a:srgbClr val="000000"/>
                          </a:solidFill>
                          <a:effectLst/>
                          <a:latin typeface="Calibri "/>
                        </a:rPr>
                        <a:t>to North of equator.</a:t>
                      </a:r>
                      <a:br>
                        <a:rPr lang="en-US" sz="400" b="0" i="0" u="none" strike="noStrike">
                          <a:solidFill>
                            <a:srgbClr val="000000"/>
                          </a:solidFill>
                          <a:effectLst/>
                          <a:latin typeface="Calibri "/>
                        </a:rPr>
                      </a:br>
                      <a:r>
                        <a:rPr lang="en-US" sz="400" b="0" i="0" u="none" strike="noStrike">
                          <a:solidFill>
                            <a:srgbClr val="000000"/>
                          </a:solidFill>
                          <a:effectLst/>
                          <a:latin typeface="Calibri "/>
                        </a:rPr>
                        <a:t>Negative coordinate refers to South.</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
                        </a:rPr>
                        <a:t>Coordinate expressed in</a:t>
                      </a:r>
                      <a:br>
                        <a:rPr lang="en-US" sz="400" b="0" i="0" u="none" strike="noStrike">
                          <a:solidFill>
                            <a:srgbClr val="000000"/>
                          </a:solidFill>
                          <a:effectLst/>
                          <a:latin typeface="Calibri "/>
                        </a:rPr>
                      </a:br>
                      <a:r>
                        <a:rPr lang="en-US" sz="400" b="0" i="0" u="none" strike="noStrike">
                          <a:solidFill>
                            <a:srgbClr val="000000"/>
                          </a:solidFill>
                          <a:effectLst/>
                          <a:latin typeface="Calibri "/>
                        </a:rPr>
                        <a:t>WGS84, decimal degree</a:t>
                      </a:r>
                      <a:br>
                        <a:rPr lang="en-US" sz="400" b="0" i="0" u="none" strike="noStrike">
                          <a:solidFill>
                            <a:srgbClr val="000000"/>
                          </a:solidFill>
                          <a:effectLst/>
                          <a:latin typeface="Calibri "/>
                        </a:rPr>
                      </a:br>
                      <a:r>
                        <a:rPr lang="en-US" sz="400" b="0" i="0" u="none" strike="noStrike">
                          <a:solidFill>
                            <a:srgbClr val="000000"/>
                          </a:solidFill>
                          <a:effectLst/>
                          <a:latin typeface="Calibri "/>
                        </a:rPr>
                        <a:t>notation, using a precision</a:t>
                      </a:r>
                      <a:br>
                        <a:rPr lang="en-US" sz="400" b="0" i="0" u="none" strike="noStrike">
                          <a:solidFill>
                            <a:srgbClr val="000000"/>
                          </a:solidFill>
                          <a:effectLst/>
                          <a:latin typeface="Calibri "/>
                        </a:rPr>
                      </a:br>
                      <a:r>
                        <a:rPr lang="en-US" sz="400" b="0" i="0" u="none" strike="noStrike">
                          <a:solidFill>
                            <a:srgbClr val="000000"/>
                          </a:solidFill>
                          <a:effectLst/>
                          <a:latin typeface="Calibri "/>
                        </a:rPr>
                        <a:t>of at least 3 and maximum</a:t>
                      </a:r>
                      <a:br>
                        <a:rPr lang="en-US" sz="400" b="0" i="0" u="none" strike="noStrike">
                          <a:solidFill>
                            <a:srgbClr val="000000"/>
                          </a:solidFill>
                          <a:effectLst/>
                          <a:latin typeface="Calibri "/>
                        </a:rPr>
                      </a:br>
                      <a:r>
                        <a:rPr lang="en-US" sz="400" b="0" i="0" u="none" strike="noStrike">
                          <a:solidFill>
                            <a:srgbClr val="000000"/>
                          </a:solidFill>
                          <a:effectLst/>
                          <a:latin typeface="Calibri "/>
                        </a:rPr>
                        <a:t>6 decimal positions.</a:t>
                      </a:r>
                      <a:br>
                        <a:rPr lang="en-US" sz="400" b="0" i="0" u="none" strike="noStrike">
                          <a:solidFill>
                            <a:srgbClr val="000000"/>
                          </a:solidFill>
                          <a:effectLst/>
                          <a:latin typeface="Calibri "/>
                        </a:rPr>
                      </a:br>
                      <a:endParaRPr lang="en-US" sz="4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
                        </a:rPr>
                        <a:t>Coordinate expressed in</a:t>
                      </a:r>
                      <a:br>
                        <a:rPr lang="en-US" sz="400" b="0" i="0" u="none" strike="noStrike">
                          <a:solidFill>
                            <a:srgbClr val="000000"/>
                          </a:solidFill>
                          <a:effectLst/>
                          <a:latin typeface="Calibri "/>
                        </a:rPr>
                      </a:br>
                      <a:r>
                        <a:rPr lang="en-US" sz="400" b="0" i="0" u="none" strike="noStrike">
                          <a:solidFill>
                            <a:srgbClr val="000000"/>
                          </a:solidFill>
                          <a:effectLst/>
                          <a:latin typeface="Calibri "/>
                        </a:rPr>
                        <a:t>WGS84, decimal degree</a:t>
                      </a:r>
                      <a:br>
                        <a:rPr lang="en-US" sz="400" b="0" i="0" u="none" strike="noStrike">
                          <a:solidFill>
                            <a:srgbClr val="000000"/>
                          </a:solidFill>
                          <a:effectLst/>
                          <a:latin typeface="Calibri "/>
                        </a:rPr>
                      </a:br>
                      <a:r>
                        <a:rPr lang="en-US" sz="400" b="0" i="0" u="none" strike="noStrike">
                          <a:solidFill>
                            <a:srgbClr val="000000"/>
                          </a:solidFill>
                          <a:effectLst/>
                          <a:latin typeface="Calibri "/>
                        </a:rPr>
                        <a:t>notation, using a precision</a:t>
                      </a:r>
                      <a:br>
                        <a:rPr lang="en-US" sz="400" b="0" i="0" u="none" strike="noStrike">
                          <a:solidFill>
                            <a:srgbClr val="000000"/>
                          </a:solidFill>
                          <a:effectLst/>
                          <a:latin typeface="Calibri "/>
                        </a:rPr>
                      </a:br>
                      <a:r>
                        <a:rPr lang="en-US" sz="400" b="0" i="0" u="none" strike="noStrike">
                          <a:solidFill>
                            <a:srgbClr val="000000"/>
                          </a:solidFill>
                          <a:effectLst/>
                          <a:latin typeface="Calibri "/>
                        </a:rPr>
                        <a:t>of at least 3 and maximum</a:t>
                      </a:r>
                      <a:br>
                        <a:rPr lang="en-US" sz="400" b="0" i="0" u="none" strike="noStrike">
                          <a:solidFill>
                            <a:srgbClr val="000000"/>
                          </a:solidFill>
                          <a:effectLst/>
                          <a:latin typeface="Calibri "/>
                        </a:rPr>
                      </a:br>
                      <a:r>
                        <a:rPr lang="en-US" sz="400" b="0" i="0" u="none" strike="noStrike">
                          <a:solidFill>
                            <a:srgbClr val="000000"/>
                          </a:solidFill>
                          <a:effectLst/>
                          <a:latin typeface="Calibri "/>
                        </a:rPr>
                        <a:t>6 decimal positions.</a:t>
                      </a:r>
                      <a:br>
                        <a:rPr lang="en-US" sz="400" b="0" i="0" u="none" strike="noStrike">
                          <a:solidFill>
                            <a:srgbClr val="000000"/>
                          </a:solidFill>
                          <a:effectLst/>
                          <a:latin typeface="Calibri "/>
                        </a:rPr>
                      </a:br>
                      <a:endParaRPr lang="en-US" sz="4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Calibri "/>
                        </a:rPr>
                        <a:t>Coordinate expressed in</a:t>
                      </a:r>
                      <a:br>
                        <a:rPr lang="en-US" sz="400" b="0" i="0" u="none" strike="noStrike">
                          <a:solidFill>
                            <a:srgbClr val="000000"/>
                          </a:solidFill>
                          <a:effectLst/>
                          <a:latin typeface="Calibri "/>
                        </a:rPr>
                      </a:br>
                      <a:r>
                        <a:rPr lang="en-US" sz="400" b="0" i="0" u="none" strike="noStrike">
                          <a:solidFill>
                            <a:srgbClr val="000000"/>
                          </a:solidFill>
                          <a:effectLst/>
                          <a:latin typeface="Calibri "/>
                        </a:rPr>
                        <a:t>WGS84, decimal degree</a:t>
                      </a:r>
                      <a:br>
                        <a:rPr lang="en-US" sz="400" b="0" i="0" u="none" strike="noStrike">
                          <a:solidFill>
                            <a:srgbClr val="000000"/>
                          </a:solidFill>
                          <a:effectLst/>
                          <a:latin typeface="Calibri "/>
                        </a:rPr>
                      </a:br>
                      <a:r>
                        <a:rPr lang="en-US" sz="400" b="0" i="0" u="none" strike="noStrike">
                          <a:solidFill>
                            <a:srgbClr val="000000"/>
                          </a:solidFill>
                          <a:effectLst/>
                          <a:latin typeface="Calibri "/>
                        </a:rPr>
                        <a:t>notation, using a precision</a:t>
                      </a:r>
                      <a:br>
                        <a:rPr lang="en-US" sz="400" b="0" i="0" u="none" strike="noStrike">
                          <a:solidFill>
                            <a:srgbClr val="000000"/>
                          </a:solidFill>
                          <a:effectLst/>
                          <a:latin typeface="Calibri "/>
                        </a:rPr>
                      </a:br>
                      <a:r>
                        <a:rPr lang="en-US" sz="400" b="0" i="0" u="none" strike="noStrike">
                          <a:solidFill>
                            <a:srgbClr val="000000"/>
                          </a:solidFill>
                          <a:effectLst/>
                          <a:latin typeface="Calibri "/>
                        </a:rPr>
                        <a:t>of at least 3 and maximum</a:t>
                      </a:r>
                      <a:br>
                        <a:rPr lang="en-US" sz="400" b="0" i="0" u="none" strike="noStrike">
                          <a:solidFill>
                            <a:srgbClr val="000000"/>
                          </a:solidFill>
                          <a:effectLst/>
                          <a:latin typeface="Calibri "/>
                        </a:rPr>
                      </a:br>
                      <a:r>
                        <a:rPr lang="en-US" sz="400" b="0" i="0" u="none" strike="noStrike">
                          <a:solidFill>
                            <a:srgbClr val="000000"/>
                          </a:solidFill>
                          <a:effectLst/>
                          <a:latin typeface="Calibri "/>
                        </a:rPr>
                        <a:t>6 decimal positions.</a:t>
                      </a:r>
                      <a:br>
                        <a:rPr lang="en-US" sz="400" b="0" i="0" u="none" strike="noStrike">
                          <a:solidFill>
                            <a:srgbClr val="000000"/>
                          </a:solidFill>
                          <a:effectLst/>
                          <a:latin typeface="Calibri "/>
                        </a:rPr>
                      </a:br>
                      <a:endParaRPr lang="en-US" sz="400" b="0" i="0" u="none" strike="noStrike">
                        <a:solidFill>
                          <a:srgbClr val="000000"/>
                        </a:solidFill>
                        <a:effectLst/>
                        <a:latin typeface="Calibri "/>
                      </a:endParaRP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4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54823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Calibri" panose="020F0502020204030204" pitchFamily="34" charset="0"/>
                        </a:rPr>
                        <a:t>Catch types</a:t>
                      </a:r>
                      <a:r>
                        <a:rPr lang="en-US" sz="500" b="1" i="0" u="none" strike="noStrike">
                          <a:solidFill>
                            <a:srgbClr val="000000"/>
                          </a:solidFill>
                          <a:effectLst/>
                          <a:latin typeface="Calibri" panose="020F0502020204030204" pitchFamily="34" charset="0"/>
                        </a:rPr>
                        <a:t>*</a:t>
                      </a:r>
                      <a:r>
                        <a:rPr lang="en-US" sz="500" b="0" i="0" u="none" strike="noStrike">
                          <a:solidFill>
                            <a:srgbClr val="000000"/>
                          </a:solidFill>
                          <a:effectLst/>
                          <a:latin typeface="Calibri" panose="020F0502020204030204" pitchFamily="34" charset="0"/>
                        </a:rPr>
                        <a:t> (gross catch, retained catch, landings, nominal catch, discards)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84461">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548235"/>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bl>
          </a:graphicData>
        </a:graphic>
      </p:graphicFrame>
      <p:sp>
        <p:nvSpPr>
          <p:cNvPr id="12" name="Rectangle 11"/>
          <p:cNvSpPr/>
          <p:nvPr/>
        </p:nvSpPr>
        <p:spPr>
          <a:xfrm>
            <a:off x="1094350" y="2043560"/>
            <a:ext cx="1800200" cy="3278914"/>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460432" y="2043559"/>
            <a:ext cx="528200" cy="3278914"/>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27725" y="2043560"/>
            <a:ext cx="565810" cy="3278914"/>
          </a:xfrm>
          <a:prstGeom prst="rect">
            <a:avLst/>
          </a:prstGeom>
          <a:noFill/>
          <a:ln w="444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61246" y="2041956"/>
            <a:ext cx="2999185" cy="327891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18"/>
          <p:cNvGraphicFramePr>
            <a:graphicFrameLocks noGrp="1"/>
          </p:cNvGraphicFramePr>
          <p:nvPr/>
        </p:nvGraphicFramePr>
        <p:xfrm>
          <a:off x="467544" y="1628800"/>
          <a:ext cx="5279886" cy="4535279"/>
        </p:xfrm>
        <a:graphic>
          <a:graphicData uri="http://schemas.openxmlformats.org/drawingml/2006/table">
            <a:tbl>
              <a:tblPr>
                <a:tableStyleId>{5C22544A-7EE6-4342-B048-85BDC9FD1C3A}</a:tableStyleId>
              </a:tblPr>
              <a:tblGrid>
                <a:gridCol w="1007651"/>
                <a:gridCol w="1048780"/>
                <a:gridCol w="1017933"/>
                <a:gridCol w="1102761"/>
                <a:gridCol w="1102761"/>
              </a:tblGrid>
              <a:tr h="293327">
                <a:tc>
                  <a:txBody>
                    <a:bodyPr/>
                    <a:lstStyle/>
                    <a:p>
                      <a:pPr algn="ctr" fontAlgn="ctr"/>
                      <a:r>
                        <a:rPr lang="en-US" sz="1100" b="1" u="none" strike="noStrike" dirty="0">
                          <a:effectLst/>
                        </a:rPr>
                        <a:t>FLAG STATE</a:t>
                      </a:r>
                      <a:endParaRPr lang="en-US" sz="11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US" sz="1100" b="1" u="none" strike="noStrike" dirty="0">
                          <a:effectLst/>
                        </a:rPr>
                        <a:t>VESSEL INFORMATION</a:t>
                      </a:r>
                      <a:endParaRPr lang="en-US" sz="11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1713">
                <a:tc>
                  <a:txBody>
                    <a:bodyPr/>
                    <a:lstStyle/>
                    <a:p>
                      <a:pPr algn="ctr" fontAlgn="ctr"/>
                      <a:r>
                        <a:rPr lang="en-US" sz="900" u="none" strike="noStrike" dirty="0">
                          <a:effectLst/>
                        </a:rPr>
                        <a:t>VESSEL FLAG</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VESSEL IDENTIFIER</a:t>
                      </a:r>
                      <a:endParaRPr lang="en-US" sz="9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rPr>
                        <a:t>VESSEL NAME</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VESSEL Gross TONNAGE (GT)</a:t>
                      </a:r>
                      <a:endParaRPr lang="en-US" sz="9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VESSEL LENGTH (LOA)</a:t>
                      </a:r>
                      <a:endParaRPr lang="en-US" sz="9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9990">
                <a:tc>
                  <a:txBody>
                    <a:bodyPr/>
                    <a:lstStyle/>
                    <a:p>
                      <a:pPr algn="l" fontAlgn="ctr"/>
                      <a:r>
                        <a:rPr lang="en-US" sz="900" u="none" strike="noStrike" dirty="0">
                          <a:effectLst/>
                        </a:rPr>
                        <a:t>Dimension</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dirty="0">
                          <a:effectLst/>
                        </a:rPr>
                        <a:t>Measure</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a:effectLst/>
                        </a:rPr>
                        <a:t>Measure</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a:effectLst/>
                        </a:rPr>
                        <a:t>Measure</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a:effectLst/>
                        </a:rPr>
                        <a:t>Measure</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49802">
                <a:tc>
                  <a:txBody>
                    <a:bodyPr/>
                    <a:lstStyle/>
                    <a:p>
                      <a:pPr algn="l" fontAlgn="ctr"/>
                      <a:r>
                        <a:rPr lang="en-US" sz="800" u="none" strike="noStrike" dirty="0">
                          <a:effectLst/>
                        </a:rPr>
                        <a:t>UN Standard country or area codes for statistical use (M49)</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The Unique Vessel Identifier (UVI) based on IMO number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Convention on Tonnage Measurement of Ships, 1969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6305">
                <a:tc>
                  <a:txBody>
                    <a:bodyPr/>
                    <a:lstStyle/>
                    <a:p>
                      <a:pPr algn="l" fontAlgn="ctr"/>
                      <a:r>
                        <a:rPr lang="en-US" sz="900" u="none" strike="noStrike" dirty="0">
                          <a:effectLst/>
                        </a:rPr>
                        <a:t>UN code</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080">
                <a:tc>
                  <a:txBody>
                    <a:bodyPr/>
                    <a:lstStyle/>
                    <a:p>
                      <a:pPr algn="l" fontAlgn="ctr"/>
                      <a:r>
                        <a:rPr lang="en-US" sz="900" u="none" strike="noStrike" dirty="0">
                          <a:effectLst/>
                        </a:rPr>
                        <a:t>UN_CODE</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36455">
                <a:tc>
                  <a:txBody>
                    <a:bodyPr/>
                    <a:lstStyle/>
                    <a:p>
                      <a:pPr algn="l" fontAlgn="ctr"/>
                      <a:r>
                        <a:rPr lang="en-US" sz="800" u="none" strike="noStrike" dirty="0">
                          <a:effectLst/>
                        </a:rPr>
                        <a:t>Flag State of vessel</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dirty="0">
                          <a:effectLst/>
                        </a:rPr>
                        <a:t>The Unique Vessel Identifier (UVI) is established by the Global </a:t>
                      </a:r>
                      <a:r>
                        <a:rPr lang="en-US" sz="800" u="none" strike="noStrike" dirty="0" err="1">
                          <a:effectLst/>
                        </a:rPr>
                        <a:t>Recod</a:t>
                      </a:r>
                      <a:r>
                        <a:rPr lang="en-US" sz="800" u="none" strike="noStrike" dirty="0">
                          <a:effectLst/>
                        </a:rPr>
                        <a:t> of Fishing Vessels, Refrigerated Transport Vessels and Supply Vessels. </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dirty="0">
                          <a:effectLst/>
                        </a:rPr>
                        <a:t>Registered Vessel Name; Mandatory concept for  Global Record of Fishing Vessels, Refrigerated Transport Vessels and Supply Vessels. </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a:effectLst/>
                        </a:rPr>
                        <a:t>Gross Tonnage of vessel (Gross Tons). It is a Mandatory concept for  Global Record of Fishing Vessels, Refrigerated Transport Vessels and Supply Vessels. </a:t>
                      </a: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dirty="0">
                          <a:effectLst/>
                        </a:rPr>
                        <a:t>Length overall (meters) . It is a Mandatory concept for  Global Record of Fishing Vessels, Refrigerated Transport Vessels and Supply Vessels. </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0" name="Table 19"/>
          <p:cNvGraphicFramePr>
            <a:graphicFrameLocks noGrp="1"/>
          </p:cNvGraphicFramePr>
          <p:nvPr/>
        </p:nvGraphicFramePr>
        <p:xfrm>
          <a:off x="3025597" y="1668816"/>
          <a:ext cx="5434834" cy="4495263"/>
        </p:xfrm>
        <a:graphic>
          <a:graphicData uri="http://schemas.openxmlformats.org/drawingml/2006/table">
            <a:tbl>
              <a:tblPr>
                <a:tableStyleId>{5C22544A-7EE6-4342-B048-85BDC9FD1C3A}</a:tableStyleId>
              </a:tblPr>
              <a:tblGrid>
                <a:gridCol w="840852"/>
                <a:gridCol w="843215"/>
                <a:gridCol w="673154"/>
                <a:gridCol w="559780"/>
                <a:gridCol w="673154"/>
                <a:gridCol w="576315"/>
                <a:gridCol w="673154"/>
                <a:gridCol w="595210"/>
              </a:tblGrid>
              <a:tr h="270711">
                <a:tc gridSpan="8">
                  <a:txBody>
                    <a:bodyPr/>
                    <a:lstStyle/>
                    <a:p>
                      <a:pPr algn="ctr" fontAlgn="ctr"/>
                      <a:r>
                        <a:rPr lang="en-US" sz="1100" b="1" u="none" strike="noStrike" dirty="0">
                          <a:effectLst/>
                        </a:rPr>
                        <a:t>POSITION DETAILS</a:t>
                      </a:r>
                      <a:endParaRPr lang="en-US" sz="11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321">
                <a:tc gridSpan="2">
                  <a:txBody>
                    <a:bodyPr/>
                    <a:lstStyle/>
                    <a:p>
                      <a:pPr algn="ctr" fontAlgn="ctr"/>
                      <a:r>
                        <a:rPr lang="en-US" sz="700" u="none" strike="noStrike">
                          <a:effectLst/>
                        </a:rPr>
                        <a:t>START LATITUDE</a:t>
                      </a:r>
                      <a:endParaRPr lang="en-US" sz="7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700" u="none" strike="noStrike">
                          <a:effectLst/>
                        </a:rPr>
                        <a:t>START LONGITUDE</a:t>
                      </a:r>
                      <a:endParaRPr lang="en-US" sz="7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700" u="none" strike="noStrike">
                          <a:effectLst/>
                        </a:rPr>
                        <a:t>END LATITUDE</a:t>
                      </a:r>
                      <a:endParaRPr lang="en-US" sz="7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700" u="none" strike="noStrike">
                          <a:effectLst/>
                        </a:rPr>
                        <a:t>END LONGITUDE</a:t>
                      </a:r>
                      <a:endParaRPr lang="en-US" sz="7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36125">
                <a:tc>
                  <a:txBody>
                    <a:bodyPr/>
                    <a:lstStyle/>
                    <a:p>
                      <a:pPr algn="l" fontAlgn="t"/>
                      <a:r>
                        <a:rPr lang="en-US" sz="700" u="none" strike="noStrike">
                          <a:effectLst/>
                        </a:rPr>
                        <a:t>degrees (-DD)</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minutes (MM.mm)</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degrees (DD)</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minutes (MM.mm)</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degrees (-DD)</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minutes (MM.mm)</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degrees (DD)</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700" u="none" strike="noStrike">
                          <a:effectLst/>
                        </a:rPr>
                        <a:t>minutes (MM.mm)</a:t>
                      </a:r>
                      <a:endParaRPr lang="en-US" sz="700" b="0" i="0" u="none" strike="noStrike">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6065">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Observation</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8856">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ISO 6709</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385">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7702">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1098">
                <a:tc>
                  <a:txBody>
                    <a:bodyPr/>
                    <a:lstStyle/>
                    <a:p>
                      <a:pPr algn="l" fontAlgn="ctr"/>
                      <a:r>
                        <a:rPr lang="en-US" sz="700" u="none" strike="noStrike">
                          <a:effectLst/>
                        </a:rPr>
                        <a:t>Coordinate expressed in</a:t>
                      </a:r>
                      <a:br>
                        <a:rPr lang="en-US" sz="700" u="none" strike="noStrike">
                          <a:effectLst/>
                        </a:rPr>
                      </a:br>
                      <a:r>
                        <a:rPr lang="en-US" sz="700" u="none" strike="noStrike">
                          <a:effectLst/>
                        </a:rPr>
                        <a:t>WGS84, decimal degree</a:t>
                      </a:r>
                      <a:br>
                        <a:rPr lang="en-US" sz="700" u="none" strike="noStrike">
                          <a:effectLst/>
                        </a:rPr>
                      </a:br>
                      <a:r>
                        <a:rPr lang="en-US" sz="700" u="none" strike="noStrike">
                          <a:effectLst/>
                        </a:rPr>
                        <a:t>notation, using a precision</a:t>
                      </a:r>
                      <a:br>
                        <a:rPr lang="en-US" sz="700" u="none" strike="noStrike">
                          <a:effectLst/>
                        </a:rPr>
                      </a:br>
                      <a:r>
                        <a:rPr lang="en-US" sz="700" u="none" strike="noStrike">
                          <a:effectLst/>
                        </a:rPr>
                        <a:t>of at least 3 and maximum</a:t>
                      </a:r>
                      <a:br>
                        <a:rPr lang="en-US" sz="700" u="none" strike="noStrike">
                          <a:effectLst/>
                        </a:rPr>
                      </a:br>
                      <a:r>
                        <a:rPr lang="en-US" sz="700" u="none" strike="noStrike">
                          <a:effectLst/>
                        </a:rPr>
                        <a:t>6 decimal positions.</a:t>
                      </a:r>
                      <a:br>
                        <a:rPr lang="en-US" sz="700" u="none" strike="noStrike">
                          <a:effectLst/>
                        </a:rPr>
                      </a:br>
                      <a:r>
                        <a:rPr lang="en-US" sz="700" u="none" strike="noStrike">
                          <a:effectLst/>
                        </a:rPr>
                        <a:t>Positive coordinate refers</a:t>
                      </a:r>
                      <a:br>
                        <a:rPr lang="en-US" sz="700" u="none" strike="noStrike">
                          <a:effectLst/>
                        </a:rPr>
                      </a:br>
                      <a:r>
                        <a:rPr lang="en-US" sz="700" u="none" strike="noStrike">
                          <a:effectLst/>
                        </a:rPr>
                        <a:t>to North of equator.</a:t>
                      </a:r>
                      <a:br>
                        <a:rPr lang="en-US" sz="700" u="none" strike="noStrike">
                          <a:effectLst/>
                        </a:rPr>
                      </a:br>
                      <a:r>
                        <a:rPr lang="en-US" sz="700" u="none" strike="noStrike">
                          <a:effectLst/>
                        </a:rPr>
                        <a:t>Negative coordinate refers to South.</a:t>
                      </a:r>
                      <a:endParaRPr lang="en-US" sz="700" b="0" i="0" u="none" strike="noStrike">
                        <a:solidFill>
                          <a:srgbClr val="000000"/>
                        </a:solidFill>
                        <a:effectLst/>
                        <a:latin typeface="Calibri "/>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Coordinate expressed in</a:t>
                      </a:r>
                      <a:br>
                        <a:rPr lang="en-US" sz="700" u="none" strike="noStrike">
                          <a:effectLst/>
                        </a:rPr>
                      </a:br>
                      <a:r>
                        <a:rPr lang="en-US" sz="700" u="none" strike="noStrike">
                          <a:effectLst/>
                        </a:rPr>
                        <a:t>WGS84, decimal degree</a:t>
                      </a:r>
                      <a:br>
                        <a:rPr lang="en-US" sz="700" u="none" strike="noStrike">
                          <a:effectLst/>
                        </a:rPr>
                      </a:br>
                      <a:r>
                        <a:rPr lang="en-US" sz="700" u="none" strike="noStrike">
                          <a:effectLst/>
                        </a:rPr>
                        <a:t>notation, using a precision</a:t>
                      </a:r>
                      <a:br>
                        <a:rPr lang="en-US" sz="700" u="none" strike="noStrike">
                          <a:effectLst/>
                        </a:rPr>
                      </a:br>
                      <a:r>
                        <a:rPr lang="en-US" sz="700" u="none" strike="noStrike">
                          <a:effectLst/>
                        </a:rPr>
                        <a:t>of at least 3 and maximum</a:t>
                      </a:r>
                      <a:br>
                        <a:rPr lang="en-US" sz="700" u="none" strike="noStrike">
                          <a:effectLst/>
                        </a:rPr>
                      </a:br>
                      <a:r>
                        <a:rPr lang="en-US" sz="700" u="none" strike="noStrike">
                          <a:effectLst/>
                        </a:rPr>
                        <a:t>6 decimal positions.</a:t>
                      </a:r>
                      <a:br>
                        <a:rPr lang="en-US" sz="700" u="none" strike="noStrike">
                          <a:effectLst/>
                        </a:rPr>
                      </a:br>
                      <a:endParaRPr lang="en-US" sz="700" b="0" i="0" u="none" strike="noStrike">
                        <a:solidFill>
                          <a:srgbClr val="000000"/>
                        </a:solidFill>
                        <a:effectLst/>
                        <a:latin typeface="Calibri "/>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Calibri "/>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dirty="0">
                          <a:effectLst/>
                        </a:rPr>
                        <a:t> </a:t>
                      </a:r>
                      <a:endParaRPr lang="en-US" sz="7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a:effectLst/>
                        </a:rPr>
                        <a:t> </a:t>
                      </a:r>
                      <a:endParaRPr lang="en-US" sz="7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700" u="none" strike="noStrike" dirty="0">
                          <a:effectLst/>
                        </a:rPr>
                        <a:t> </a:t>
                      </a:r>
                      <a:endParaRPr lang="en-US" sz="7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TextBox 20"/>
          <p:cNvSpPr txBox="1"/>
          <p:nvPr/>
        </p:nvSpPr>
        <p:spPr>
          <a:xfrm>
            <a:off x="179512" y="718624"/>
            <a:ext cx="8064897" cy="861774"/>
          </a:xfrm>
          <a:prstGeom prst="rect">
            <a:avLst/>
          </a:prstGeom>
          <a:noFill/>
        </p:spPr>
        <p:txBody>
          <a:bodyPr wrap="square" rtlCol="0">
            <a:spAutoFit/>
          </a:bodyPr>
          <a:lstStyle/>
          <a:p>
            <a:r>
              <a:rPr lang="en-US" sz="2400" b="1" dirty="0"/>
              <a:t>DSD Catch and Effort (</a:t>
            </a:r>
            <a:r>
              <a:rPr lang="en-US" sz="2400" b="1" dirty="0" smtClean="0"/>
              <a:t>Logbook)</a:t>
            </a:r>
            <a:endParaRPr lang="en-US" sz="2000" b="1" dirty="0"/>
          </a:p>
          <a:p>
            <a:endParaRPr lang="en-US" sz="600" b="1" dirty="0" smtClean="0"/>
          </a:p>
          <a:p>
            <a:r>
              <a:rPr lang="en-GB" sz="2000" dirty="0" smtClean="0"/>
              <a:t>covers </a:t>
            </a:r>
            <a:r>
              <a:rPr lang="en-GB" sz="2000" dirty="0"/>
              <a:t>data for </a:t>
            </a:r>
            <a:r>
              <a:rPr lang="en-GB" sz="2000" dirty="0">
                <a:solidFill>
                  <a:srgbClr val="FF0000"/>
                </a:solidFill>
              </a:rPr>
              <a:t>management purpose</a:t>
            </a:r>
            <a:r>
              <a:rPr lang="en-GB" sz="2000" b="1" dirty="0"/>
              <a:t> </a:t>
            </a:r>
            <a:r>
              <a:rPr lang="en-GB" sz="2000" dirty="0"/>
              <a:t>and </a:t>
            </a:r>
            <a:r>
              <a:rPr lang="en-GB" sz="2000" dirty="0" smtClean="0">
                <a:solidFill>
                  <a:srgbClr val="FF0000"/>
                </a:solidFill>
              </a:rPr>
              <a:t>collection </a:t>
            </a:r>
            <a:r>
              <a:rPr lang="en-GB" sz="2000" dirty="0">
                <a:solidFill>
                  <a:srgbClr val="FF0000"/>
                </a:solidFill>
              </a:rPr>
              <a:t>scheme</a:t>
            </a:r>
            <a:r>
              <a:rPr lang="en-GB" sz="2000" dirty="0"/>
              <a:t>.</a:t>
            </a:r>
            <a:endParaRPr lang="en-US" sz="2000" b="1" dirty="0"/>
          </a:p>
        </p:txBody>
      </p:sp>
      <p:graphicFrame>
        <p:nvGraphicFramePr>
          <p:cNvPr id="22" name="Table 21"/>
          <p:cNvGraphicFramePr>
            <a:graphicFrameLocks noGrp="1"/>
          </p:cNvGraphicFramePr>
          <p:nvPr/>
        </p:nvGraphicFramePr>
        <p:xfrm>
          <a:off x="2627784" y="1628799"/>
          <a:ext cx="3515752" cy="4459690"/>
        </p:xfrm>
        <a:graphic>
          <a:graphicData uri="http://schemas.openxmlformats.org/drawingml/2006/table">
            <a:tbl>
              <a:tblPr>
                <a:tableStyleId>{5C22544A-7EE6-4342-B048-85BDC9FD1C3A}</a:tableStyleId>
              </a:tblPr>
              <a:tblGrid>
                <a:gridCol w="1246072"/>
                <a:gridCol w="1017105"/>
                <a:gridCol w="1252575"/>
              </a:tblGrid>
              <a:tr h="282478">
                <a:tc gridSpan="3">
                  <a:txBody>
                    <a:bodyPr/>
                    <a:lstStyle/>
                    <a:p>
                      <a:pPr algn="ctr" fontAlgn="ctr"/>
                      <a:r>
                        <a:rPr lang="en-US" sz="1200" u="none" strike="noStrike">
                          <a:effectLst/>
                        </a:rPr>
                        <a:t>TIME </a:t>
                      </a:r>
                      <a:endParaRPr lang="en-US" sz="12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02635">
                <a:tc>
                  <a:txBody>
                    <a:bodyPr/>
                    <a:lstStyle/>
                    <a:p>
                      <a:pPr algn="ctr" fontAlgn="ctr"/>
                      <a:r>
                        <a:rPr lang="en-US" sz="900" b="1" u="none" strike="noStrike" dirty="0">
                          <a:effectLst/>
                        </a:rPr>
                        <a:t>START TIME </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u="none" strike="noStrike" dirty="0">
                          <a:effectLst/>
                        </a:rPr>
                        <a:t>END TIME</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u="none" strike="noStrike" dirty="0">
                          <a:effectLst/>
                        </a:rPr>
                        <a:t>REPORTING PERIOD</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3718">
                <a:tc>
                  <a:txBody>
                    <a:bodyPr/>
                    <a:lstStyle/>
                    <a:p>
                      <a:pPr algn="l" fontAlgn="ctr"/>
                      <a:r>
                        <a:rPr lang="en-US" sz="900" u="none" strike="noStrike">
                          <a:effectLst/>
                        </a:rPr>
                        <a:t>Time Dimension</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Time Dimension</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Time Dimension</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386">
                <a:tc>
                  <a:txBody>
                    <a:bodyPr/>
                    <a:lstStyle/>
                    <a:p>
                      <a:pPr algn="l" fontAlgn="ctr"/>
                      <a:r>
                        <a:rPr lang="en-US" sz="1000" u="none" strike="noStrike">
                          <a:effectLst/>
                        </a:rPr>
                        <a:t> Date Time (UTC date time according to ISO 8601 format)</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dirty="0">
                          <a:effectLst/>
                        </a:rPr>
                        <a:t> Date Time (UTC date time according to ISO 8601 format)</a:t>
                      </a:r>
                      <a:endParaRPr lang="en-US"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023">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883">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17567">
                <a:tc>
                  <a:txBody>
                    <a:bodyPr/>
                    <a:lstStyle/>
                    <a:p>
                      <a:pPr marL="52388" indent="0" algn="l" fontAlgn="ctr"/>
                      <a:r>
                        <a:rPr lang="en-US" sz="900" u="none" strike="noStrike" dirty="0" err="1">
                          <a:effectLst/>
                        </a:rPr>
                        <a:t>time_start</a:t>
                      </a:r>
                      <a:r>
                        <a:rPr lang="en-US" sz="900" u="none" strike="noStrike" dirty="0">
                          <a:effectLst/>
                        </a:rPr>
                        <a:t> / Starting time - first date of availability of the measure. The Date Time (UTC date time according to ISO 8601 format) when the position was obtained by the vessel navigation equipment. </a:t>
                      </a:r>
                      <a:br>
                        <a:rPr lang="en-US" sz="900" u="none" strike="noStrike" dirty="0">
                          <a:effectLst/>
                        </a:rPr>
                      </a:br>
                      <a:r>
                        <a:rPr lang="en-US" sz="900" u="none" strike="noStrike" dirty="0">
                          <a:effectLst/>
                        </a:rPr>
                        <a:t>e.g. 2008-10-31T15:07:38Z (milliseconds can be provided optionally). </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dirty="0" err="1">
                          <a:effectLst/>
                        </a:rPr>
                        <a:t>time_end</a:t>
                      </a:r>
                      <a:r>
                        <a:rPr lang="en-US" sz="900" u="none" strike="noStrike" dirty="0">
                          <a:effectLst/>
                        </a:rPr>
                        <a:t> / Ending time - last date of availability of the measure</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900" u="none" strike="noStrike" dirty="0">
                          <a:effectLst/>
                        </a:rPr>
                        <a:t>Interval of time over which the measure is defined</a:t>
                      </a:r>
                      <a:endParaRPr lang="en-US" sz="900" b="0" i="0" u="none" strike="noStrike" dirty="0">
                        <a:solidFill>
                          <a:srgbClr val="000000"/>
                        </a:solidFill>
                        <a:effectLst/>
                        <a:latin typeface="Calibri "/>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6583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19"/>
                                        </p:tgtEl>
                                        <p:attrNameLst>
                                          <p:attrName>ppt_w</p:attrName>
                                        </p:attrNameLst>
                                      </p:cBhvr>
                                      <p:tavLst>
                                        <p:tav tm="0">
                                          <p:val>
                                            <p:strVal val="ppt_w"/>
                                          </p:val>
                                        </p:tav>
                                        <p:tav tm="100000">
                                          <p:val>
                                            <p:fltVal val="0"/>
                                          </p:val>
                                        </p:tav>
                                      </p:tavLst>
                                    </p:anim>
                                    <p:anim calcmode="lin" valueType="num">
                                      <p:cBhvr>
                                        <p:cTn id="20" dur="500"/>
                                        <p:tgtEl>
                                          <p:spTgt spid="19"/>
                                        </p:tgtEl>
                                        <p:attrNameLst>
                                          <p:attrName>ppt_h</p:attrName>
                                        </p:attrNameLst>
                                      </p:cBhvr>
                                      <p:tavLst>
                                        <p:tav tm="0">
                                          <p:val>
                                            <p:strVal val="ppt_h"/>
                                          </p:val>
                                        </p:tav>
                                        <p:tav tm="100000">
                                          <p:val>
                                            <p:fltVal val="0"/>
                                          </p:val>
                                        </p:tav>
                                      </p:tavLst>
                                    </p:anim>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0"/>
                                        </p:tgtEl>
                                        <p:attrNameLst>
                                          <p:attrName>ppt_w</p:attrName>
                                        </p:attrNameLst>
                                      </p:cBhvr>
                                      <p:tavLst>
                                        <p:tav tm="0">
                                          <p:val>
                                            <p:strVal val="ppt_w"/>
                                          </p:val>
                                        </p:tav>
                                        <p:tav tm="100000">
                                          <p:val>
                                            <p:fltVal val="0"/>
                                          </p:val>
                                        </p:tav>
                                      </p:tavLst>
                                    </p:anim>
                                    <p:anim calcmode="lin" valueType="num">
                                      <p:cBhvr>
                                        <p:cTn id="42" dur="500"/>
                                        <p:tgtEl>
                                          <p:spTgt spid="20"/>
                                        </p:tgtEl>
                                        <p:attrNameLst>
                                          <p:attrName>ppt_h</p:attrName>
                                        </p:attrNameLst>
                                      </p:cBhvr>
                                      <p:tavLst>
                                        <p:tav tm="0">
                                          <p:val>
                                            <p:strVal val="ppt_h"/>
                                          </p:val>
                                        </p:tav>
                                        <p:tav tm="100000">
                                          <p:val>
                                            <p:fltVal val="0"/>
                                          </p:val>
                                        </p:tav>
                                      </p:tavLst>
                                    </p:anim>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95536" y="1196752"/>
          <a:ext cx="8640960" cy="5042490"/>
        </p:xfrm>
        <a:graphic>
          <a:graphicData uri="http://schemas.openxmlformats.org/drawingml/2006/table">
            <a:tbl>
              <a:tblPr firstRow="1" firstCol="1" bandRow="1">
                <a:tableStyleId>{9D7B26C5-4107-4FEC-AEDC-1716B250A1EF}</a:tableStyleId>
              </a:tblPr>
              <a:tblGrid>
                <a:gridCol w="1296144"/>
                <a:gridCol w="1890104"/>
                <a:gridCol w="1331506"/>
                <a:gridCol w="672316"/>
                <a:gridCol w="920729"/>
                <a:gridCol w="860446"/>
                <a:gridCol w="1669715"/>
              </a:tblGrid>
              <a:tr h="292046">
                <a:tc rowSpan="2">
                  <a:txBody>
                    <a:bodyPr/>
                    <a:lstStyle/>
                    <a:p>
                      <a:pPr marL="0" marR="0" algn="just">
                        <a:lnSpc>
                          <a:spcPct val="115000"/>
                        </a:lnSpc>
                        <a:spcBef>
                          <a:spcPts val="600"/>
                        </a:spcBef>
                        <a:spcAft>
                          <a:spcPts val="1200"/>
                        </a:spcAft>
                      </a:pPr>
                      <a:r>
                        <a:rPr lang="en-GB" sz="1400" dirty="0">
                          <a:effectLst/>
                        </a:rPr>
                        <a:t> </a:t>
                      </a:r>
                      <a:endParaRPr lang="en-US" sz="140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R w="12700" cap="flat" cmpd="sng" algn="ctr">
                      <a:solidFill>
                        <a:schemeClr val="tx1"/>
                      </a:solidFill>
                      <a:prstDash val="solid"/>
                      <a:round/>
                      <a:headEnd type="none" w="med" len="med"/>
                      <a:tailEnd type="none" w="med" len="med"/>
                    </a:lnR>
                  </a:tcPr>
                </a:tc>
                <a:tc rowSpan="2">
                  <a:txBody>
                    <a:bodyPr/>
                    <a:lstStyle/>
                    <a:p>
                      <a:pPr marL="0" marR="0" algn="ctr">
                        <a:lnSpc>
                          <a:spcPct val="150000"/>
                        </a:lnSpc>
                        <a:spcBef>
                          <a:spcPts val="0"/>
                        </a:spcBef>
                        <a:spcAft>
                          <a:spcPts val="0"/>
                        </a:spcAft>
                      </a:pPr>
                      <a:r>
                        <a:rPr lang="en-GB" sz="1500" dirty="0" smtClean="0">
                          <a:solidFill>
                            <a:srgbClr val="FF0000"/>
                          </a:solidFill>
                          <a:effectLst/>
                        </a:rPr>
                        <a:t>DSD </a:t>
                      </a:r>
                      <a:r>
                        <a:rPr lang="en-GB" sz="1500" dirty="0">
                          <a:solidFill>
                            <a:srgbClr val="FF0000"/>
                          </a:solidFill>
                          <a:effectLst/>
                        </a:rPr>
                        <a:t>Global capture production  </a:t>
                      </a:r>
                      <a:endParaRPr lang="en-US" sz="15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algn="ctr">
                        <a:lnSpc>
                          <a:spcPct val="100000"/>
                        </a:lnSpc>
                        <a:spcBef>
                          <a:spcPts val="0"/>
                        </a:spcBef>
                        <a:spcAft>
                          <a:spcPts val="0"/>
                        </a:spcAft>
                      </a:pPr>
                      <a:r>
                        <a:rPr lang="en-GB" sz="1600" dirty="0" smtClean="0">
                          <a:solidFill>
                            <a:srgbClr val="FF0000"/>
                          </a:solidFill>
                          <a:effectLst/>
                        </a:rPr>
                        <a:t>DSD </a:t>
                      </a:r>
                    </a:p>
                    <a:p>
                      <a:pPr marL="0" marR="0" algn="ctr">
                        <a:lnSpc>
                          <a:spcPct val="100000"/>
                        </a:lnSpc>
                        <a:spcBef>
                          <a:spcPts val="0"/>
                        </a:spcBef>
                        <a:spcAft>
                          <a:spcPts val="0"/>
                        </a:spcAft>
                      </a:pPr>
                      <a:r>
                        <a:rPr lang="en-GB" sz="1600" dirty="0" smtClean="0">
                          <a:solidFill>
                            <a:srgbClr val="FF0000"/>
                          </a:solidFill>
                          <a:effectLst/>
                        </a:rPr>
                        <a:t>Catch </a:t>
                      </a:r>
                      <a:r>
                        <a:rPr lang="en-GB" sz="1600" dirty="0">
                          <a:solidFill>
                            <a:srgbClr val="FF0000"/>
                          </a:solidFill>
                          <a:effectLst/>
                        </a:rPr>
                        <a:t>data  </a:t>
                      </a:r>
                      <a:endParaRPr lang="en-US" sz="1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4">
                  <a:txBody>
                    <a:bodyPr/>
                    <a:lstStyle/>
                    <a:p>
                      <a:pPr marL="0" marR="0" algn="ctr">
                        <a:lnSpc>
                          <a:spcPct val="150000"/>
                        </a:lnSpc>
                        <a:spcBef>
                          <a:spcPts val="600"/>
                        </a:spcBef>
                        <a:spcAft>
                          <a:spcPts val="0"/>
                        </a:spcAft>
                      </a:pPr>
                      <a:r>
                        <a:rPr lang="en-GB" sz="1600" dirty="0">
                          <a:solidFill>
                            <a:srgbClr val="FF0000"/>
                          </a:solidFill>
                          <a:effectLst/>
                        </a:rPr>
                        <a:t>DSD Catch and Effort data (Logbook)</a:t>
                      </a:r>
                      <a:endParaRPr lang="en-US" sz="1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r>
              <a:tr h="32803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a:effectLst/>
                        </a:rPr>
                        <a:t>Catch module</a:t>
                      </a:r>
                      <a:endParaRPr lang="en-US" sz="1200" b="1"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dirty="0">
                          <a:effectLst/>
                        </a:rPr>
                        <a:t>Effort</a:t>
                      </a:r>
                      <a:endParaRPr lang="en-US" sz="1200" b="1" dirty="0">
                        <a:effectLst/>
                      </a:endParaRPr>
                    </a:p>
                    <a:p>
                      <a:pPr marL="0" marR="0">
                        <a:lnSpc>
                          <a:spcPct val="115000"/>
                        </a:lnSpc>
                        <a:spcBef>
                          <a:spcPts val="0"/>
                        </a:spcBef>
                        <a:spcAft>
                          <a:spcPts val="0"/>
                        </a:spcAft>
                      </a:pPr>
                      <a:r>
                        <a:rPr lang="en-GB" sz="1200" b="1" dirty="0">
                          <a:effectLst/>
                        </a:rPr>
                        <a:t>module </a:t>
                      </a:r>
                      <a:endParaRPr lang="en-US" sz="1200" b="1"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a:effectLst/>
                        </a:rPr>
                        <a:t>Vessel Information module</a:t>
                      </a:r>
                      <a:endParaRPr lang="en-US" sz="1200" b="1"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lnB w="12700" cap="flat" cmpd="sng" algn="ctr">
                      <a:solidFill>
                        <a:schemeClr val="tx1"/>
                      </a:solidFill>
                      <a:prstDash val="solid"/>
                      <a:round/>
                      <a:headEnd type="none" w="med" len="med"/>
                      <a:tailEnd type="none" w="med" len="med"/>
                    </a:lnB>
                  </a:tcPr>
                </a:tc>
              </a:tr>
              <a:tr h="256574">
                <a:tc>
                  <a:txBody>
                    <a:bodyPr/>
                    <a:lstStyle/>
                    <a:p>
                      <a:pPr marL="0" marR="0" algn="just">
                        <a:spcBef>
                          <a:spcPts val="0"/>
                        </a:spcBef>
                        <a:spcAft>
                          <a:spcPts val="0"/>
                        </a:spcAft>
                      </a:pPr>
                      <a:r>
                        <a:rPr lang="en-GB" sz="1050">
                          <a:effectLst/>
                        </a:rPr>
                        <a:t>Aquatic species</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0"/>
                        </a:spcAft>
                      </a:pPr>
                      <a:r>
                        <a:rPr lang="en-GB" sz="1050" dirty="0" smtClean="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T w="12700" cap="flat" cmpd="sng" algn="ctr">
                      <a:solidFill>
                        <a:schemeClr val="tx1"/>
                      </a:solidFill>
                      <a:prstDash val="solid"/>
                      <a:round/>
                      <a:headEnd type="none" w="med" len="med"/>
                      <a:tailEnd type="none" w="med" len="med"/>
                    </a:lnT>
                  </a:tcPr>
                </a:tc>
              </a:tr>
              <a:tr h="256574">
                <a:tc>
                  <a:txBody>
                    <a:bodyPr/>
                    <a:lstStyle/>
                    <a:p>
                      <a:pPr marL="0" marR="0" algn="just">
                        <a:spcBef>
                          <a:spcPts val="600"/>
                        </a:spcBef>
                        <a:spcAft>
                          <a:spcPts val="0"/>
                        </a:spcAft>
                      </a:pPr>
                      <a:r>
                        <a:rPr lang="en-GB" sz="1050">
                          <a:effectLst/>
                        </a:rPr>
                        <a:t>Catch type</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X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a:effectLst/>
                        </a:rPr>
                        <a:t>Country/Flag state</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a:effectLst/>
                        </a:rPr>
                        <a:t>Effort descriptor</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r>
                        <a:rPr lang="en-GB" sz="1050" dirty="0" smtClean="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X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dirty="0">
                          <a:effectLst/>
                        </a:rPr>
                        <a:t>Fishery vessel</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X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a:effectLst/>
                        </a:rPr>
                        <a:t>Fishing area</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a:effectLst/>
                        </a:rPr>
                        <a:t>Fishing gear</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dirty="0" err="1" smtClean="0">
                          <a:effectLst/>
                        </a:rPr>
                        <a:t>Obs_Measure</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a:effectLst/>
                        </a:rPr>
                        <a:t>Obs_Status</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lgn="just">
                        <a:spcBef>
                          <a:spcPts val="600"/>
                        </a:spcBef>
                        <a:spcAft>
                          <a:spcPts val="0"/>
                        </a:spcAft>
                      </a:pPr>
                      <a:r>
                        <a:rPr lang="en-GB" sz="1050">
                          <a:effectLst/>
                        </a:rPr>
                        <a:t>Obs_Value</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332035">
                <a:tc>
                  <a:txBody>
                    <a:bodyPr/>
                    <a:lstStyle/>
                    <a:p>
                      <a:pPr marL="0" marR="0" algn="just">
                        <a:spcBef>
                          <a:spcPts val="600"/>
                        </a:spcBef>
                        <a:spcAft>
                          <a:spcPts val="0"/>
                        </a:spcAft>
                      </a:pPr>
                      <a:r>
                        <a:rPr lang="en-GB" sz="1050">
                          <a:effectLst/>
                        </a:rPr>
                        <a:t>Position details  (geographic)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a:effectLst/>
                        </a:rPr>
                        <a:t>Unit</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332035">
                <a:tc>
                  <a:txBody>
                    <a:bodyPr/>
                    <a:lstStyle/>
                    <a:p>
                      <a:pPr marL="0" marR="0">
                        <a:spcBef>
                          <a:spcPts val="600"/>
                        </a:spcBef>
                        <a:spcAft>
                          <a:spcPts val="0"/>
                        </a:spcAft>
                      </a:pPr>
                      <a:r>
                        <a:rPr lang="en-GB" sz="1050">
                          <a:effectLst/>
                        </a:rPr>
                        <a:t>Vessel Gross Tonnage</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X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a:effectLst/>
                        </a:rPr>
                        <a:t>Vessel Length</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dirty="0">
                          <a:effectLst/>
                        </a:rPr>
                        <a:t>Vessel Name</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X</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r h="256574">
                <a:tc>
                  <a:txBody>
                    <a:bodyPr/>
                    <a:lstStyle/>
                    <a:p>
                      <a:pPr marL="0" marR="0">
                        <a:spcBef>
                          <a:spcPts val="600"/>
                        </a:spcBef>
                        <a:spcAft>
                          <a:spcPts val="0"/>
                        </a:spcAft>
                      </a:pPr>
                      <a:r>
                        <a:rPr lang="en-GB" sz="1050">
                          <a:effectLst/>
                        </a:rPr>
                        <a:t>Vessel Identifier</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600"/>
                        </a:spcBef>
                        <a:spcAft>
                          <a:spcPts val="0"/>
                        </a:spcAft>
                      </a:pPr>
                      <a:r>
                        <a:rPr lang="en-GB" sz="1050" dirty="0">
                          <a:effectLst/>
                        </a:rPr>
                        <a:t> </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lnL w="12700" cap="flat" cmpd="sng" algn="ctr">
                      <a:solidFill>
                        <a:schemeClr val="tx1"/>
                      </a:solidFill>
                      <a:prstDash val="solid"/>
                      <a:round/>
                      <a:headEnd type="none" w="med" len="med"/>
                      <a:tailEnd type="none" w="med" len="med"/>
                    </a:lnL>
                  </a:tcP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a:effectLst/>
                        </a:rPr>
                        <a:t> </a:t>
                      </a:r>
                      <a:endParaRPr lang="en-US" sz="105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c>
                  <a:txBody>
                    <a:bodyPr/>
                    <a:lstStyle/>
                    <a:p>
                      <a:pPr marL="0" marR="0" algn="ctr">
                        <a:spcBef>
                          <a:spcPts val="600"/>
                        </a:spcBef>
                        <a:spcAft>
                          <a:spcPts val="0"/>
                        </a:spcAft>
                      </a:pPr>
                      <a:r>
                        <a:rPr lang="en-GB" sz="1050" dirty="0">
                          <a:effectLst/>
                        </a:rPr>
                        <a:t> X</a:t>
                      </a:r>
                      <a:endParaRPr lang="en-US" sz="105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1826" marR="61826" marT="0" marB="0" anchor="ctr"/>
                </a:tc>
              </a:tr>
            </a:tbl>
          </a:graphicData>
        </a:graphic>
      </p:graphicFrame>
      <p:sp>
        <p:nvSpPr>
          <p:cNvPr id="5" name="Rectangle 1"/>
          <p:cNvSpPr>
            <a:spLocks noChangeArrowheads="1"/>
          </p:cNvSpPr>
          <p:nvPr/>
        </p:nvSpPr>
        <p:spPr bwMode="auto">
          <a:xfrm>
            <a:off x="251520" y="712903"/>
            <a:ext cx="39677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List of concepts used in each DSD</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6344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b="1" dirty="0" smtClean="0"/>
              <a:t>Structure</a:t>
            </a:r>
          </a:p>
          <a:p>
            <a:endParaRPr lang="en-US" dirty="0"/>
          </a:p>
          <a:p>
            <a:r>
              <a:rPr lang="en-US" dirty="0"/>
              <a:t>Catch Module</a:t>
            </a:r>
          </a:p>
          <a:p>
            <a:endParaRPr lang="en-US" dirty="0" smtClean="0"/>
          </a:p>
          <a:p>
            <a:endParaRPr lang="en-US" dirty="0" smtClean="0"/>
          </a:p>
          <a:p>
            <a:r>
              <a:rPr lang="en-US" dirty="0" smtClean="0"/>
              <a:t>Effort </a:t>
            </a:r>
            <a:r>
              <a:rPr lang="en-US" dirty="0"/>
              <a:t>Module</a:t>
            </a:r>
          </a:p>
          <a:p>
            <a:endParaRPr lang="en-US" dirty="0" smtClean="0"/>
          </a:p>
          <a:p>
            <a:endParaRPr lang="en-US" dirty="0"/>
          </a:p>
          <a:p>
            <a:endParaRPr lang="en-US" dirty="0" smtClean="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395454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1363" y="1052736"/>
            <a:ext cx="8997950" cy="4826000"/>
          </a:xfrm>
        </p:spPr>
        <p:txBody>
          <a:bodyPr/>
          <a:lstStyle/>
          <a:p>
            <a:r>
              <a:rPr lang="en-US" sz="2800" b="1" dirty="0" smtClean="0"/>
              <a:t>Concepts </a:t>
            </a:r>
          </a:p>
          <a:p>
            <a:endParaRPr lang="en-US" dirty="0"/>
          </a:p>
          <a:p>
            <a:r>
              <a:rPr lang="en-US" dirty="0" smtClean="0"/>
              <a:t>Country/Flag/chartered</a:t>
            </a:r>
          </a:p>
          <a:p>
            <a:endParaRPr lang="en-US" dirty="0" smtClean="0"/>
          </a:p>
          <a:p>
            <a:r>
              <a:rPr lang="en-US" dirty="0" smtClean="0"/>
              <a:t>Statistical area/Fishing area</a:t>
            </a:r>
          </a:p>
          <a:p>
            <a:endParaRPr lang="en-US" dirty="0"/>
          </a:p>
          <a:p>
            <a:r>
              <a:rPr lang="en-US" dirty="0" smtClean="0"/>
              <a:t>Observation measure</a:t>
            </a:r>
          </a:p>
          <a:p>
            <a:endParaRPr lang="en-US" dirty="0"/>
          </a:p>
          <a:p>
            <a:r>
              <a:rPr lang="en-US" dirty="0" smtClean="0"/>
              <a:t>Flag (restricted data access, partially restricted, publicly available)</a:t>
            </a:r>
          </a:p>
          <a:p>
            <a:endParaRPr lang="en-US" dirty="0" smtClean="0"/>
          </a:p>
          <a:p>
            <a:endParaRPr lang="en-US" dirty="0" smtClean="0"/>
          </a:p>
          <a:p>
            <a:endParaRPr lang="en-US" dirty="0" smtClean="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850174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060848"/>
            <a:ext cx="8712968" cy="4104455"/>
          </a:xfrm>
        </p:spPr>
        <p:txBody>
          <a:bodyPr/>
          <a:lstStyle/>
          <a:p>
            <a:pPr algn="l"/>
            <a:r>
              <a:rPr lang="en-AU" altLang="en-US" sz="1600" b="0" dirty="0" smtClean="0">
                <a:solidFill>
                  <a:schemeClr val="tx1"/>
                </a:solidFill>
                <a:latin typeface="+mn-lt"/>
                <a:ea typeface="SimSun" panose="02010600030101010101" pitchFamily="2" charset="-122"/>
                <a:cs typeface="Arial" panose="020B0604020202020204" pitchFamily="34" charset="0"/>
              </a:rPr>
              <a:t>For </a:t>
            </a:r>
            <a:r>
              <a:rPr lang="en-AU" altLang="en-US" sz="1600" b="0" dirty="0">
                <a:solidFill>
                  <a:schemeClr val="tx1"/>
                </a:solidFill>
                <a:latin typeface="+mn-lt"/>
                <a:ea typeface="SimSun" panose="02010600030101010101" pitchFamily="2" charset="-122"/>
                <a:cs typeface="Arial" panose="020B0604020202020204" pitchFamily="34" charset="0"/>
              </a:rPr>
              <a:t>the workshop with </a:t>
            </a:r>
            <a:r>
              <a:rPr lang="en-AU" altLang="en-US" sz="1600" b="0" dirty="0" err="1">
                <a:solidFill>
                  <a:schemeClr val="tx1"/>
                </a:solidFill>
                <a:latin typeface="+mn-lt"/>
                <a:ea typeface="SimSun" panose="02010600030101010101" pitchFamily="2" charset="-122"/>
                <a:cs typeface="Arial" panose="020B0604020202020204" pitchFamily="34" charset="0"/>
              </a:rPr>
              <a:t>tRFMOs</a:t>
            </a:r>
            <a:r>
              <a:rPr lang="en-AU" altLang="en-US" sz="1600" b="0" dirty="0">
                <a:solidFill>
                  <a:schemeClr val="tx1"/>
                </a:solidFill>
                <a:latin typeface="+mn-lt"/>
                <a:ea typeface="SimSun" panose="02010600030101010101" pitchFamily="2" charset="-122"/>
                <a:cs typeface="Arial" panose="020B0604020202020204" pitchFamily="34" charset="0"/>
              </a:rPr>
              <a:t>, </a:t>
            </a:r>
            <a:r>
              <a:rPr lang="en-AU" altLang="en-US" sz="1600" b="0" dirty="0" smtClean="0">
                <a:solidFill>
                  <a:schemeClr val="tx1"/>
                </a:solidFill>
                <a:latin typeface="+mn-lt"/>
                <a:ea typeface="SimSun" panose="02010600030101010101" pitchFamily="2" charset="-122"/>
                <a:cs typeface="Arial" panose="020B0604020202020204" pitchFamily="34" charset="0"/>
              </a:rPr>
              <a:t>the </a:t>
            </a:r>
            <a:r>
              <a:rPr lang="en-AU" altLang="en-US" sz="1600" b="0" dirty="0">
                <a:solidFill>
                  <a:schemeClr val="tx1"/>
                </a:solidFill>
                <a:latin typeface="+mn-lt"/>
                <a:ea typeface="SimSun" panose="02010600030101010101" pitchFamily="2" charset="-122"/>
                <a:cs typeface="Arial" panose="020B0604020202020204" pitchFamily="34" charset="0"/>
              </a:rPr>
              <a:t>DSD proposal </a:t>
            </a:r>
            <a:r>
              <a:rPr lang="en-AU" altLang="en-US" sz="1600" b="0" dirty="0" smtClean="0">
                <a:solidFill>
                  <a:schemeClr val="tx1"/>
                </a:solidFill>
                <a:latin typeface="+mn-lt"/>
                <a:ea typeface="SimSun" panose="02010600030101010101" pitchFamily="2" charset="-122"/>
                <a:cs typeface="Arial" panose="020B0604020202020204" pitchFamily="34" charset="0"/>
              </a:rPr>
              <a:t>aligns </a:t>
            </a:r>
            <a:r>
              <a:rPr lang="en-AU" altLang="en-US" sz="1600" b="0" dirty="0">
                <a:solidFill>
                  <a:schemeClr val="tx1"/>
                </a:solidFill>
                <a:latin typeface="+mn-lt"/>
                <a:ea typeface="SimSun" panose="02010600030101010101" pitchFamily="2" charset="-122"/>
                <a:cs typeface="Arial" panose="020B0604020202020204" pitchFamily="34" charset="0"/>
              </a:rPr>
              <a:t>with the CAT I, CAT II systems that </a:t>
            </a:r>
            <a:r>
              <a:rPr lang="en-AU" altLang="en-US" sz="1600" b="0" dirty="0" err="1">
                <a:solidFill>
                  <a:schemeClr val="tx1"/>
                </a:solidFill>
                <a:latin typeface="+mn-lt"/>
                <a:ea typeface="SimSun" panose="02010600030101010101" pitchFamily="2" charset="-122"/>
                <a:cs typeface="Arial" panose="020B0604020202020204" pitchFamily="34" charset="0"/>
              </a:rPr>
              <a:t>tRFMOs</a:t>
            </a:r>
            <a:r>
              <a:rPr lang="en-AU" altLang="en-US" sz="1600" b="0" dirty="0">
                <a:solidFill>
                  <a:schemeClr val="tx1"/>
                </a:solidFill>
                <a:latin typeface="+mn-lt"/>
                <a:ea typeface="SimSun" panose="02010600030101010101" pitchFamily="2" charset="-122"/>
                <a:cs typeface="Arial" panose="020B0604020202020204" pitchFamily="34" charset="0"/>
              </a:rPr>
              <a:t> are accustomed to and for which there is some level of standardisation </a:t>
            </a:r>
            <a:r>
              <a:rPr lang="en-AU" altLang="en-US" sz="1600" b="0" dirty="0" smtClean="0">
                <a:solidFill>
                  <a:schemeClr val="tx1"/>
                </a:solidFill>
                <a:latin typeface="+mn-lt"/>
                <a:ea typeface="SimSun" panose="02010600030101010101" pitchFamily="2" charset="-122"/>
                <a:cs typeface="Arial" panose="020B0604020202020204" pitchFamily="34" charset="0"/>
              </a:rPr>
              <a:t>already.</a:t>
            </a:r>
            <a:r>
              <a:rPr lang="en-AU" altLang="en-US" sz="1600" b="0" dirty="0">
                <a:solidFill>
                  <a:schemeClr val="tx1"/>
                </a:solidFill>
                <a:latin typeface="+mn-lt"/>
                <a:ea typeface="SimSun" panose="02010600030101010101" pitchFamily="2" charset="-122"/>
                <a:cs typeface="Arial" panose="020B0604020202020204" pitchFamily="34" charset="0"/>
              </a:rPr>
              <a:t>    </a:t>
            </a:r>
            <a:r>
              <a:rPr lang="en-AU" altLang="en-US" sz="1600" b="0" dirty="0" smtClean="0">
                <a:solidFill>
                  <a:schemeClr val="tx1"/>
                </a:solidFill>
                <a:latin typeface="+mn-lt"/>
                <a:ea typeface="SimSun" panose="02010600030101010101" pitchFamily="2" charset="-122"/>
                <a:cs typeface="Arial" panose="020B0604020202020204" pitchFamily="34" charset="0"/>
              </a:rPr>
              <a:t/>
            </a:r>
            <a:br>
              <a:rPr lang="en-AU" altLang="en-US" sz="1600" b="0" dirty="0" smtClean="0">
                <a:solidFill>
                  <a:schemeClr val="tx1"/>
                </a:solidFill>
                <a:latin typeface="+mn-lt"/>
                <a:ea typeface="SimSun" panose="02010600030101010101" pitchFamily="2" charset="-122"/>
                <a:cs typeface="Arial" panose="020B0604020202020204" pitchFamily="34" charset="0"/>
              </a:rPr>
            </a:br>
            <a:r>
              <a:rPr lang="en-AU" altLang="en-US" sz="1600" b="0" dirty="0">
                <a:solidFill>
                  <a:schemeClr val="tx1"/>
                </a:solidFill>
                <a:latin typeface="+mn-lt"/>
                <a:ea typeface="SimSun" panose="02010600030101010101" pitchFamily="2" charset="-122"/>
                <a:cs typeface="Arial" panose="020B0604020202020204" pitchFamily="34" charset="0"/>
              </a:rPr>
              <a:t/>
            </a:r>
            <a:br>
              <a:rPr lang="en-AU" altLang="en-US" sz="1600" b="0" dirty="0">
                <a:solidFill>
                  <a:schemeClr val="tx1"/>
                </a:solidFill>
                <a:latin typeface="+mn-lt"/>
                <a:ea typeface="SimSun" panose="02010600030101010101" pitchFamily="2" charset="-122"/>
                <a:cs typeface="Arial" panose="020B0604020202020204" pitchFamily="34" charset="0"/>
              </a:rPr>
            </a:br>
            <a:r>
              <a:rPr lang="en-AU" altLang="en-US" sz="1600" b="0" dirty="0" smtClean="0">
                <a:solidFill>
                  <a:schemeClr val="tx1"/>
                </a:solidFill>
                <a:latin typeface="+mn-lt"/>
                <a:ea typeface="SimSun" panose="02010600030101010101" pitchFamily="2" charset="-122"/>
                <a:cs typeface="Arial" panose="020B0604020202020204" pitchFamily="34" charset="0"/>
              </a:rPr>
              <a:t>There </a:t>
            </a:r>
            <a:r>
              <a:rPr lang="en-AU" altLang="en-US" sz="1600" b="0" dirty="0">
                <a:solidFill>
                  <a:schemeClr val="tx1"/>
                </a:solidFill>
                <a:latin typeface="+mn-lt"/>
                <a:ea typeface="SimSun" panose="02010600030101010101" pitchFamily="2" charset="-122"/>
                <a:cs typeface="Arial" panose="020B0604020202020204" pitchFamily="34" charset="0"/>
              </a:rPr>
              <a:t>are some specific areas where </a:t>
            </a:r>
            <a:r>
              <a:rPr lang="en-AU" altLang="en-US" sz="1600" b="0" dirty="0" err="1">
                <a:solidFill>
                  <a:schemeClr val="tx1"/>
                </a:solidFill>
                <a:latin typeface="+mn-lt"/>
                <a:ea typeface="SimSun" panose="02010600030101010101" pitchFamily="2" charset="-122"/>
                <a:cs typeface="Arial" panose="020B0604020202020204" pitchFamily="34" charset="0"/>
              </a:rPr>
              <a:t>tRFMOs</a:t>
            </a:r>
            <a:r>
              <a:rPr lang="en-AU" altLang="en-US" sz="1600" b="0" dirty="0">
                <a:solidFill>
                  <a:schemeClr val="tx1"/>
                </a:solidFill>
                <a:latin typeface="+mn-lt"/>
                <a:ea typeface="SimSun" panose="02010600030101010101" pitchFamily="2" charset="-122"/>
                <a:cs typeface="Arial" panose="020B0604020202020204" pitchFamily="34" charset="0"/>
              </a:rPr>
              <a:t> are aligned that don’t exist </a:t>
            </a:r>
            <a:r>
              <a:rPr lang="en-AU" altLang="en-US" sz="1600" b="0" dirty="0" smtClean="0">
                <a:solidFill>
                  <a:schemeClr val="tx1"/>
                </a:solidFill>
                <a:latin typeface="+mn-lt"/>
                <a:ea typeface="SimSun" panose="02010600030101010101" pitchFamily="2" charset="-122"/>
                <a:cs typeface="Arial" panose="020B0604020202020204" pitchFamily="34" charset="0"/>
              </a:rPr>
              <a:t>elsewhere.</a:t>
            </a:r>
            <a:br>
              <a:rPr lang="en-AU" altLang="en-US" sz="1600" b="0" dirty="0" smtClean="0">
                <a:solidFill>
                  <a:schemeClr val="tx1"/>
                </a:solidFill>
                <a:latin typeface="+mn-lt"/>
                <a:ea typeface="SimSun" panose="02010600030101010101" pitchFamily="2" charset="-122"/>
                <a:cs typeface="Arial" panose="020B0604020202020204" pitchFamily="34" charset="0"/>
              </a:rPr>
            </a:br>
            <a:r>
              <a:rPr lang="en-AU" altLang="en-US" sz="1600" b="0" dirty="0">
                <a:solidFill>
                  <a:schemeClr val="tx1"/>
                </a:solidFill>
                <a:latin typeface="+mn-lt"/>
              </a:rPr>
              <a:t/>
            </a:r>
            <a:br>
              <a:rPr lang="en-AU" altLang="en-US" sz="1600" b="0" dirty="0">
                <a:solidFill>
                  <a:schemeClr val="tx1"/>
                </a:solidFill>
                <a:latin typeface="+mn-lt"/>
              </a:rPr>
            </a:br>
            <a:r>
              <a:rPr lang="en-AU" altLang="en-US" sz="1600" b="0" dirty="0">
                <a:solidFill>
                  <a:schemeClr val="tx1"/>
                </a:solidFill>
                <a:latin typeface="+mn-lt"/>
                <a:ea typeface="SimSun" panose="02010600030101010101" pitchFamily="2" charset="-122"/>
                <a:cs typeface="Arial" panose="020B0604020202020204" pitchFamily="34" charset="0"/>
              </a:rPr>
              <a:t>To what extent might </a:t>
            </a:r>
            <a:r>
              <a:rPr lang="en-AU" altLang="en-US" sz="1600" b="0" dirty="0" err="1">
                <a:solidFill>
                  <a:schemeClr val="tx1"/>
                </a:solidFill>
                <a:latin typeface="+mn-lt"/>
                <a:ea typeface="SimSun" panose="02010600030101010101" pitchFamily="2" charset="-122"/>
                <a:cs typeface="Arial" panose="020B0604020202020204" pitchFamily="34" charset="0"/>
              </a:rPr>
              <a:t>tRFMOs</a:t>
            </a:r>
            <a:r>
              <a:rPr lang="en-AU" altLang="en-US" sz="1600" b="0" dirty="0">
                <a:solidFill>
                  <a:schemeClr val="tx1"/>
                </a:solidFill>
                <a:latin typeface="+mn-lt"/>
                <a:ea typeface="SimSun" panose="02010600030101010101" pitchFamily="2" charset="-122"/>
                <a:cs typeface="Arial" panose="020B0604020202020204" pitchFamily="34" charset="0"/>
              </a:rPr>
              <a:t> diverge from non-tuna fisheries? </a:t>
            </a:r>
            <a:br>
              <a:rPr lang="en-AU" altLang="en-US" sz="1600" b="0" dirty="0">
                <a:solidFill>
                  <a:schemeClr val="tx1"/>
                </a:solidFill>
                <a:latin typeface="+mn-lt"/>
                <a:ea typeface="SimSun" panose="02010600030101010101" pitchFamily="2" charset="-122"/>
                <a:cs typeface="Arial" panose="020B0604020202020204" pitchFamily="34" charset="0"/>
              </a:rPr>
            </a:br>
            <a:r>
              <a:rPr lang="en-US" sz="1600" dirty="0" smtClean="0">
                <a:latin typeface="+mn-lt"/>
              </a:rPr>
              <a:t/>
            </a:r>
            <a:br>
              <a:rPr lang="en-US" sz="1600" dirty="0" smtClean="0">
                <a:latin typeface="+mn-lt"/>
              </a:rPr>
            </a:br>
            <a:r>
              <a:rPr lang="en-US" sz="1600" dirty="0" smtClean="0">
                <a:latin typeface="+mn-lt"/>
              </a:rPr>
              <a:t>Examples to be discussed </a:t>
            </a:r>
            <a:br>
              <a:rPr lang="en-US" sz="1600" dirty="0" smtClean="0">
                <a:latin typeface="+mn-lt"/>
              </a:rPr>
            </a:br>
            <a:r>
              <a:rPr lang="en-US" sz="1600" b="0" dirty="0" smtClean="0">
                <a:cs typeface="Arial" panose="020B0604020202020204" pitchFamily="34" charset="0"/>
              </a:rPr>
              <a:t>Flag state/ chartered flag (</a:t>
            </a:r>
            <a:r>
              <a:rPr lang="en-US" sz="1600" b="0" dirty="0" err="1" smtClean="0">
                <a:cs typeface="Arial" panose="020B0604020202020204" pitchFamily="34" charset="0"/>
              </a:rPr>
              <a:t>e.g</a:t>
            </a:r>
            <a:r>
              <a:rPr lang="en-US" sz="1600" b="0" dirty="0" smtClean="0">
                <a:cs typeface="Arial" panose="020B0604020202020204" pitchFamily="34" charset="0"/>
              </a:rPr>
              <a:t> WCPFC the catch is allocated to chartered state and not flag state). Could CWP consider these arrangement in the definition of the country where an RFMO can cater these breakdown </a:t>
            </a:r>
            <a:br>
              <a:rPr lang="en-US" sz="1600" b="0" dirty="0" smtClean="0">
                <a:cs typeface="Arial" panose="020B0604020202020204" pitchFamily="34" charset="0"/>
              </a:rPr>
            </a:br>
            <a:r>
              <a:rPr lang="en-US" sz="1600" dirty="0" smtClean="0">
                <a:latin typeface="+mn-lt"/>
              </a:rPr>
              <a:t>Country: </a:t>
            </a:r>
            <a:r>
              <a:rPr lang="en-US" sz="1600" b="0" dirty="0" smtClean="0">
                <a:latin typeface="+mn-lt"/>
              </a:rPr>
              <a:t>ISO 2 Alpha code</a:t>
            </a:r>
            <a:br>
              <a:rPr lang="en-US" sz="1600" b="0" dirty="0" smtClean="0">
                <a:latin typeface="+mn-lt"/>
              </a:rPr>
            </a:br>
            <a:r>
              <a:rPr lang="en-US" sz="1600" b="0" dirty="0" smtClean="0">
                <a:cs typeface="Arial" panose="020B0604020202020204" pitchFamily="34" charset="0"/>
              </a:rPr>
              <a:t/>
            </a:r>
            <a:br>
              <a:rPr lang="en-US" sz="1600" b="0" dirty="0" smtClean="0">
                <a:cs typeface="Arial" panose="020B0604020202020204" pitchFamily="34" charset="0"/>
              </a:rPr>
            </a:br>
            <a:r>
              <a:rPr lang="en-US" sz="1600" dirty="0" smtClean="0">
                <a:cs typeface="Arial" panose="020B0604020202020204" pitchFamily="34" charset="0"/>
              </a:rPr>
              <a:t>Time unit </a:t>
            </a:r>
            <a:r>
              <a:rPr lang="en-US" sz="1600" b="0" dirty="0" smtClean="0">
                <a:cs typeface="Arial" panose="020B0604020202020204" pitchFamily="34" charset="0"/>
              </a:rPr>
              <a:t>: local time or UTC/GMT time</a:t>
            </a:r>
            <a:br>
              <a:rPr lang="en-US" sz="1600" b="0" dirty="0" smtClean="0">
                <a:cs typeface="Arial" panose="020B0604020202020204" pitchFamily="34" charset="0"/>
              </a:rPr>
            </a:br>
            <a:r>
              <a:rPr lang="en-US" sz="1600" b="0" dirty="0" smtClean="0">
                <a:cs typeface="Arial" panose="020B0604020202020204" pitchFamily="34" charset="0"/>
              </a:rPr>
              <a:t/>
            </a:r>
            <a:br>
              <a:rPr lang="en-US" sz="1600" b="0" dirty="0" smtClean="0">
                <a:cs typeface="Arial" panose="020B0604020202020204" pitchFamily="34" charset="0"/>
              </a:rPr>
            </a:br>
            <a:r>
              <a:rPr lang="en-US" sz="1600" dirty="0" smtClean="0">
                <a:cs typeface="Arial" panose="020B0604020202020204" pitchFamily="34" charset="0"/>
              </a:rPr>
              <a:t>definition of catch: </a:t>
            </a:r>
            <a:r>
              <a:rPr lang="en-US" sz="1600" b="0" dirty="0" smtClean="0">
                <a:cs typeface="Arial" panose="020B0604020202020204" pitchFamily="34" charset="0"/>
              </a:rPr>
              <a:t>we focus on nominal catch (</a:t>
            </a:r>
            <a:r>
              <a:rPr lang="en-US" sz="1600" b="0" dirty="0" err="1" smtClean="0">
                <a:cs typeface="Arial" panose="020B0604020202020204" pitchFamily="34" charset="0"/>
              </a:rPr>
              <a:t>e.g</a:t>
            </a:r>
            <a:r>
              <a:rPr lang="en-US" sz="1600" b="0" dirty="0" smtClean="0">
                <a:cs typeface="Arial" panose="020B0604020202020204" pitchFamily="34" charset="0"/>
              </a:rPr>
              <a:t> from logbooks), whereas adjusted catch are  calibrated by observers data</a:t>
            </a:r>
            <a:br>
              <a:rPr lang="en-US" sz="1600" b="0" dirty="0" smtClean="0">
                <a:cs typeface="Arial" panose="020B0604020202020204" pitchFamily="34" charset="0"/>
              </a:rPr>
            </a:br>
            <a:r>
              <a:rPr lang="en-US" sz="1600" b="0" dirty="0" smtClean="0">
                <a:cs typeface="Arial" panose="020B0604020202020204" pitchFamily="34" charset="0"/>
              </a:rPr>
              <a:t/>
            </a:r>
            <a:br>
              <a:rPr lang="en-US" sz="1600" b="0" dirty="0" smtClean="0">
                <a:cs typeface="Arial" panose="020B0604020202020204" pitchFamily="34" charset="0"/>
              </a:rPr>
            </a:br>
            <a:r>
              <a:rPr lang="en-US" sz="1600" dirty="0" smtClean="0">
                <a:cs typeface="Arial" panose="020B0604020202020204" pitchFamily="34" charset="0"/>
              </a:rPr>
              <a:t>Effort: </a:t>
            </a:r>
            <a:r>
              <a:rPr lang="en-AU" sz="1600" b="0" dirty="0" smtClean="0"/>
              <a:t>In purse seine tuna fisheries, there is strong interest in having catch and effort broken down by SET TYPE, an example how this set type could be catered in the DSD. </a:t>
            </a:r>
            <a:br>
              <a:rPr lang="en-AU" sz="1600" b="0" dirty="0" smtClean="0"/>
            </a:br>
            <a:r>
              <a:rPr lang="en-AU" sz="1600" b="0" dirty="0" smtClean="0"/>
              <a:t/>
            </a:r>
            <a:br>
              <a:rPr lang="en-AU" sz="1600" b="0" dirty="0" smtClean="0"/>
            </a:br>
            <a:r>
              <a:rPr lang="en-AU" sz="1600" b="0" dirty="0" smtClean="0"/>
              <a:t>Days fishing is the most commonly used.</a:t>
            </a:r>
            <a:r>
              <a:rPr lang="en-US" sz="1600" b="0" dirty="0" smtClean="0">
                <a:cs typeface="Arial" panose="020B0604020202020204" pitchFamily="34" charset="0"/>
              </a:rPr>
              <a:t/>
            </a:r>
            <a:br>
              <a:rPr lang="en-US" sz="1600" b="0" dirty="0" smtClean="0">
                <a:cs typeface="Arial" panose="020B0604020202020204" pitchFamily="34" charset="0"/>
              </a:rPr>
            </a:br>
            <a:r>
              <a:rPr lang="en-US" sz="1600" dirty="0">
                <a:latin typeface="+mn-lt"/>
              </a:rPr>
              <a:t/>
            </a:r>
            <a:br>
              <a:rPr lang="en-US" sz="1600" dirty="0">
                <a:latin typeface="+mn-lt"/>
              </a:rPr>
            </a:br>
            <a:r>
              <a:rPr lang="en-US" sz="1600" dirty="0" smtClean="0">
                <a:latin typeface="+mn-lt"/>
              </a:rPr>
              <a:t/>
            </a:r>
            <a:br>
              <a:rPr lang="en-US" sz="1600" dirty="0" smtClean="0">
                <a:latin typeface="+mn-lt"/>
              </a:rPr>
            </a:br>
            <a:r>
              <a:rPr lang="en-US" sz="1600" dirty="0">
                <a:latin typeface="+mn-lt"/>
              </a:rPr>
              <a:t/>
            </a:r>
            <a:br>
              <a:rPr lang="en-US" sz="1600" dirty="0">
                <a:latin typeface="+mn-lt"/>
              </a:rPr>
            </a:br>
            <a:endParaRPr lang="en-US" sz="1600" dirty="0">
              <a:latin typeface="+mn-lt"/>
            </a:endParaRPr>
          </a:p>
        </p:txBody>
      </p:sp>
    </p:spTree>
    <p:extLst>
      <p:ext uri="{BB962C8B-B14F-4D97-AF65-F5344CB8AC3E}">
        <p14:creationId xmlns:p14="http://schemas.microsoft.com/office/powerpoint/2010/main" val="298464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195280"/>
            <a:ext cx="4505104" cy="994172"/>
          </a:xfrm>
        </p:spPr>
        <p:txBody>
          <a:bodyPr>
            <a:normAutofit/>
          </a:bodyPr>
          <a:lstStyle/>
          <a:p>
            <a:r>
              <a:rPr lang="en-US" sz="2400" i="1" dirty="0" smtClean="0"/>
              <a:t>Setting the Scene</a:t>
            </a:r>
            <a:endParaRPr lang="en-GB" sz="2400" i="1" dirty="0"/>
          </a:p>
        </p:txBody>
      </p:sp>
      <p:sp>
        <p:nvSpPr>
          <p:cNvPr id="3" name="Content Placeholder 2"/>
          <p:cNvSpPr>
            <a:spLocks noGrp="1"/>
          </p:cNvSpPr>
          <p:nvPr>
            <p:ph idx="1"/>
          </p:nvPr>
        </p:nvSpPr>
        <p:spPr>
          <a:xfrm>
            <a:off x="154112" y="1052736"/>
            <a:ext cx="8594352" cy="4464496"/>
          </a:xfrm>
        </p:spPr>
        <p:txBody>
          <a:bodyPr>
            <a:noAutofit/>
          </a:bodyPr>
          <a:lstStyle/>
          <a:p>
            <a:pPr marL="285750" indent="-285750" algn="just">
              <a:lnSpc>
                <a:spcPct val="120000"/>
              </a:lnSpc>
              <a:spcBef>
                <a:spcPts val="600"/>
              </a:spcBef>
              <a:spcAft>
                <a:spcPts val="600"/>
              </a:spcAft>
              <a:buFont typeface="Wingdings" panose="05000000000000000000" pitchFamily="2" charset="2"/>
              <a:buChar char="Ø"/>
            </a:pPr>
            <a:r>
              <a:rPr lang="en-GB" sz="1800" dirty="0" smtClean="0">
                <a:latin typeface="+mn-lt"/>
              </a:rPr>
              <a:t>The </a:t>
            </a:r>
            <a:r>
              <a:rPr lang="en-GB" sz="1800" dirty="0">
                <a:latin typeface="+mn-lt"/>
              </a:rPr>
              <a:t>CWP is a </a:t>
            </a:r>
            <a:r>
              <a:rPr lang="en-GB" sz="1800" dirty="0" smtClean="0">
                <a:latin typeface="+mn-lt"/>
              </a:rPr>
              <a:t>forum and mechanism, functional since 1960, to </a:t>
            </a:r>
            <a:r>
              <a:rPr lang="en-GB" sz="1800" b="1" dirty="0">
                <a:latin typeface="+mn-lt"/>
              </a:rPr>
              <a:t>streamline statistical activities </a:t>
            </a:r>
            <a:r>
              <a:rPr lang="en-GB" sz="1800" dirty="0">
                <a:latin typeface="+mn-lt"/>
              </a:rPr>
              <a:t>among the relevant RFBs and </a:t>
            </a:r>
            <a:r>
              <a:rPr lang="en-GB" sz="1800" b="1" dirty="0">
                <a:latin typeface="+mn-lt"/>
              </a:rPr>
              <a:t>create standard </a:t>
            </a:r>
            <a:r>
              <a:rPr lang="en-GB" sz="1800" dirty="0">
                <a:latin typeface="+mn-lt"/>
              </a:rPr>
              <a:t>concepts, definitions, classifications and methodologies for the collection and collation of fishery </a:t>
            </a:r>
            <a:r>
              <a:rPr lang="en-GB" sz="1800" dirty="0" smtClean="0">
                <a:latin typeface="+mn-lt"/>
              </a:rPr>
              <a:t>statistics.</a:t>
            </a:r>
            <a:endParaRPr lang="en-US" sz="1800" dirty="0" smtClean="0">
              <a:latin typeface="+mn-lt"/>
            </a:endParaRPr>
          </a:p>
          <a:p>
            <a:pPr marL="285750" indent="-285750" algn="just">
              <a:lnSpc>
                <a:spcPct val="120000"/>
              </a:lnSpc>
              <a:spcBef>
                <a:spcPts val="600"/>
              </a:spcBef>
              <a:spcAft>
                <a:spcPts val="600"/>
              </a:spcAft>
              <a:buFont typeface="Wingdings" panose="05000000000000000000" pitchFamily="2" charset="2"/>
              <a:buChar char="Ø"/>
            </a:pPr>
            <a:r>
              <a:rPr lang="en-US" sz="1800" dirty="0" smtClean="0">
                <a:latin typeface="+mn-lt"/>
              </a:rPr>
              <a:t>The incessant increase of diversification of information systems among fisheries institutions produced </a:t>
            </a:r>
            <a:r>
              <a:rPr lang="en-US" sz="1800" dirty="0">
                <a:latin typeface="+mn-lt"/>
              </a:rPr>
              <a:t>multiplicity of dissemination </a:t>
            </a:r>
            <a:r>
              <a:rPr lang="en-US" sz="1800" dirty="0" smtClean="0">
                <a:latin typeface="+mn-lt"/>
              </a:rPr>
              <a:t>structures, definitions and formats.</a:t>
            </a:r>
            <a:endParaRPr lang="en-GB" sz="1800" dirty="0" smtClean="0">
              <a:latin typeface="+mn-lt"/>
            </a:endParaRPr>
          </a:p>
          <a:p>
            <a:pPr marL="285750" indent="-285750" algn="just">
              <a:lnSpc>
                <a:spcPct val="120000"/>
              </a:lnSpc>
              <a:spcBef>
                <a:spcPts val="600"/>
              </a:spcBef>
              <a:spcAft>
                <a:spcPts val="600"/>
              </a:spcAft>
              <a:buFont typeface="Wingdings" panose="05000000000000000000" pitchFamily="2" charset="2"/>
              <a:buChar char="Ø"/>
            </a:pPr>
            <a:r>
              <a:rPr lang="en-GB" sz="1800" dirty="0" smtClean="0">
                <a:latin typeface="+mn-lt"/>
              </a:rPr>
              <a:t>It </a:t>
            </a:r>
            <a:r>
              <a:rPr lang="en-GB" sz="1800" dirty="0">
                <a:latin typeface="+mn-lt"/>
              </a:rPr>
              <a:t>has been always shown the need to structure and </a:t>
            </a:r>
            <a:r>
              <a:rPr lang="en-GB" sz="1800" b="1" dirty="0">
                <a:latin typeface="+mn-lt"/>
              </a:rPr>
              <a:t>exchange the reference data </a:t>
            </a:r>
            <a:r>
              <a:rPr lang="en-GB" sz="1800" dirty="0">
                <a:latin typeface="+mn-lt"/>
              </a:rPr>
              <a:t>together with statistical datasets to enable their identification and </a:t>
            </a:r>
            <a:r>
              <a:rPr lang="en-GB" sz="1800" b="1" dirty="0">
                <a:latin typeface="+mn-lt"/>
              </a:rPr>
              <a:t>interoperability</a:t>
            </a:r>
            <a:r>
              <a:rPr lang="en-GB" sz="1800" dirty="0">
                <a:latin typeface="+mn-lt"/>
              </a:rPr>
              <a:t> across different </a:t>
            </a:r>
            <a:r>
              <a:rPr lang="en-GB" sz="1800" dirty="0" smtClean="0">
                <a:latin typeface="+mn-lt"/>
              </a:rPr>
              <a:t>databases of statistical institutions. </a:t>
            </a:r>
            <a:r>
              <a:rPr lang="en-US" sz="1800" dirty="0" smtClean="0">
                <a:latin typeface="+mn-lt"/>
              </a:rPr>
              <a:t> </a:t>
            </a:r>
            <a:endParaRPr lang="en-US" sz="1800" dirty="0">
              <a:latin typeface="+mn-lt"/>
            </a:endParaRPr>
          </a:p>
          <a:p>
            <a:pPr marL="285750" indent="-285750" algn="just">
              <a:lnSpc>
                <a:spcPct val="120000"/>
              </a:lnSpc>
              <a:spcBef>
                <a:spcPts val="600"/>
              </a:spcBef>
              <a:spcAft>
                <a:spcPts val="600"/>
              </a:spcAft>
              <a:buFont typeface="Wingdings" panose="05000000000000000000" pitchFamily="2" charset="2"/>
              <a:buChar char="Ø"/>
            </a:pPr>
            <a:r>
              <a:rPr lang="en-US" sz="1800" dirty="0" smtClean="0">
                <a:latin typeface="+mn-lt"/>
              </a:rPr>
              <a:t>In </a:t>
            </a:r>
            <a:r>
              <a:rPr lang="en-US" sz="1800" dirty="0">
                <a:latin typeface="+mn-lt"/>
              </a:rPr>
              <a:t>the CWP 25</a:t>
            </a:r>
            <a:r>
              <a:rPr lang="en-US" sz="1800" baseline="30000" dirty="0">
                <a:latin typeface="+mn-lt"/>
              </a:rPr>
              <a:t>th</a:t>
            </a:r>
            <a:r>
              <a:rPr lang="en-US" sz="1800" dirty="0">
                <a:latin typeface="+mn-lt"/>
              </a:rPr>
              <a:t> plenary meeting held in 2016 in Rome, the ad-hoc Task Group on “</a:t>
            </a:r>
            <a:r>
              <a:rPr lang="en-US" sz="1800" b="1" dirty="0">
                <a:latin typeface="+mn-lt"/>
              </a:rPr>
              <a:t>Reference harmonization for capture fisheries and aquaculture statistics</a:t>
            </a:r>
            <a:r>
              <a:rPr lang="en-US" sz="1800" dirty="0">
                <a:latin typeface="+mn-lt"/>
              </a:rPr>
              <a:t>” was </a:t>
            </a:r>
            <a:r>
              <a:rPr lang="en-US" sz="1800" dirty="0" smtClean="0">
                <a:latin typeface="+mn-lt"/>
              </a:rPr>
              <a:t>established.</a:t>
            </a:r>
          </a:p>
        </p:txBody>
      </p:sp>
    </p:spTree>
    <p:extLst>
      <p:ext uri="{BB962C8B-B14F-4D97-AF65-F5344CB8AC3E}">
        <p14:creationId xmlns:p14="http://schemas.microsoft.com/office/powerpoint/2010/main" val="1631999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23528" y="1196752"/>
            <a:ext cx="8280920" cy="5355312"/>
          </a:xfrm>
          <a:prstGeom prst="rect">
            <a:avLst/>
          </a:prstGeom>
        </p:spPr>
        <p:txBody>
          <a:bodyPr wrap="square">
            <a:spAutoFit/>
          </a:bodyPr>
          <a:lstStyle/>
          <a:p>
            <a:r>
              <a:rPr lang="en-US" dirty="0"/>
              <a:t>Examples to be discussed </a:t>
            </a:r>
            <a:br>
              <a:rPr lang="en-US" dirty="0"/>
            </a:br>
            <a:endParaRPr lang="en-US" dirty="0" smtClean="0"/>
          </a:p>
          <a:p>
            <a:r>
              <a:rPr lang="en-US" b="1" dirty="0" smtClean="0"/>
              <a:t>Area </a:t>
            </a:r>
            <a:r>
              <a:rPr lang="en-US" b="1" dirty="0"/>
              <a:t>/ grid information </a:t>
            </a:r>
            <a:r>
              <a:rPr lang="en-US" dirty="0" smtClean="0"/>
              <a:t>could be added to this </a:t>
            </a:r>
            <a:r>
              <a:rPr lang="en-US" dirty="0"/>
              <a:t>DSD. </a:t>
            </a:r>
            <a:endParaRPr lang="en-US" dirty="0" smtClean="0"/>
          </a:p>
          <a:p>
            <a:r>
              <a:rPr lang="en-US" dirty="0" smtClean="0"/>
              <a:t>(</a:t>
            </a:r>
            <a:r>
              <a:rPr lang="en-US" dirty="0" err="1" smtClean="0"/>
              <a:t>e.g</a:t>
            </a:r>
            <a:r>
              <a:rPr lang="en-US" dirty="0" smtClean="0"/>
              <a:t> IOTC expects catch data (for the catch-and-effort dataset) to be reported on either a regular grid (using CWP standard) or on an irregular one, depending on the gear type.)</a:t>
            </a:r>
          </a:p>
          <a:p>
            <a:endParaRPr lang="en-US" dirty="0"/>
          </a:p>
          <a:p>
            <a:r>
              <a:rPr lang="en-US" dirty="0" smtClean="0">
                <a:solidFill>
                  <a:srgbClr val="FF0000"/>
                </a:solidFill>
              </a:rPr>
              <a:t>Chassot</a:t>
            </a:r>
            <a:endParaRPr lang="en-US" dirty="0">
              <a:solidFill>
                <a:srgbClr val="FF0000"/>
              </a:solidFill>
            </a:endParaRPr>
          </a:p>
          <a:p>
            <a:endParaRPr lang="en-US" dirty="0" smtClean="0"/>
          </a:p>
          <a:p>
            <a:r>
              <a:rPr lang="en-US" dirty="0" smtClean="0"/>
              <a:t>For the same gear purse seine but different: called: fishing mode Associated schools and Free schools </a:t>
            </a:r>
          </a:p>
          <a:p>
            <a:endParaRPr lang="en-US" dirty="0"/>
          </a:p>
          <a:p>
            <a:r>
              <a:rPr lang="en-US" dirty="0" smtClean="0"/>
              <a:t>Vessel module: generally RFMOs don’t receive information at this level of granularity. Then vessel information in the catch and effort DSD or the logbook could be recommended by RFMOs to be used at national level (</a:t>
            </a:r>
            <a:r>
              <a:rPr lang="en-US" dirty="0" err="1" smtClean="0"/>
              <a:t>e.g</a:t>
            </a:r>
            <a:r>
              <a:rPr lang="en-US" dirty="0" smtClean="0"/>
              <a:t> NAFO and CCAMLR)</a:t>
            </a:r>
          </a:p>
          <a:p>
            <a:endParaRPr lang="en-US" dirty="0" smtClean="0"/>
          </a:p>
          <a:p>
            <a:endParaRPr lang="en-US" dirty="0"/>
          </a:p>
          <a:p>
            <a:endParaRPr lang="en-US" dirty="0"/>
          </a:p>
        </p:txBody>
      </p:sp>
    </p:spTree>
    <p:extLst>
      <p:ext uri="{BB962C8B-B14F-4D97-AF65-F5344CB8AC3E}">
        <p14:creationId xmlns:p14="http://schemas.microsoft.com/office/powerpoint/2010/main" val="335035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7584" y="2420888"/>
            <a:ext cx="7772400" cy="720080"/>
          </a:xfrm>
        </p:spPr>
        <p:txBody>
          <a:bodyPr/>
          <a:lstStyle/>
          <a:p>
            <a:pPr algn="ctr"/>
            <a:r>
              <a:rPr lang="en-US" sz="3200" b="1" dirty="0" smtClean="0"/>
              <a:t>Harmonization at semantic level</a:t>
            </a:r>
            <a:endParaRPr lang="en-US" sz="3200" b="1" dirty="0"/>
          </a:p>
        </p:txBody>
      </p:sp>
    </p:spTree>
    <p:extLst>
      <p:ext uri="{BB962C8B-B14F-4D97-AF65-F5344CB8AC3E}">
        <p14:creationId xmlns:p14="http://schemas.microsoft.com/office/powerpoint/2010/main" val="431450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23528" y="1052736"/>
            <a:ext cx="8484716" cy="4939814"/>
          </a:xfrm>
          <a:prstGeom prst="rect">
            <a:avLst/>
          </a:prstGeom>
        </p:spPr>
        <p:txBody>
          <a:bodyPr wrap="square">
            <a:spAutoFit/>
          </a:bodyPr>
          <a:lstStyle/>
          <a:p>
            <a:pPr marL="169863" indent="-168275" algn="just">
              <a:lnSpc>
                <a:spcPct val="150000"/>
              </a:lnSpc>
              <a:spcBef>
                <a:spcPts val="600"/>
              </a:spcBef>
              <a:spcAft>
                <a:spcPts val="1200"/>
              </a:spcAft>
              <a:buClr>
                <a:srgbClr val="009AD0"/>
              </a:buClr>
              <a:buFont typeface="Arial" panose="020B0604020202020204" pitchFamily="34" charset="0"/>
              <a:buChar char="•"/>
            </a:pPr>
            <a:r>
              <a:rPr lang="en-US" sz="2000" dirty="0" err="1" smtClean="0">
                <a:latin typeface="+mn-lt"/>
              </a:rPr>
              <a:t>Codelist</a:t>
            </a:r>
            <a:r>
              <a:rPr lang="en-US" sz="2000" dirty="0" smtClean="0">
                <a:latin typeface="+mn-lt"/>
              </a:rPr>
              <a:t> mapping is defining </a:t>
            </a:r>
            <a:r>
              <a:rPr lang="en-US" sz="2000" dirty="0">
                <a:latin typeface="+mn-lt"/>
              </a:rPr>
              <a:t>semantic relationships between codes of different </a:t>
            </a:r>
            <a:r>
              <a:rPr lang="en-US" sz="2000" dirty="0" smtClean="0">
                <a:latin typeface="+mn-lt"/>
              </a:rPr>
              <a:t>databases. The relationships </a:t>
            </a:r>
            <a:r>
              <a:rPr lang="en-US" sz="2000" dirty="0">
                <a:latin typeface="+mn-lt"/>
              </a:rPr>
              <a:t>can be one to one or more complex to be mapped when it is many to </a:t>
            </a:r>
            <a:r>
              <a:rPr lang="en-US" sz="2000" dirty="0" smtClean="0">
                <a:latin typeface="+mn-lt"/>
              </a:rPr>
              <a:t>one.</a:t>
            </a:r>
          </a:p>
          <a:p>
            <a:pPr marL="169863" indent="-168275" algn="just">
              <a:lnSpc>
                <a:spcPct val="150000"/>
              </a:lnSpc>
              <a:spcBef>
                <a:spcPts val="600"/>
              </a:spcBef>
              <a:spcAft>
                <a:spcPts val="1200"/>
              </a:spcAft>
              <a:buClr>
                <a:srgbClr val="009AD0"/>
              </a:buClr>
              <a:buFont typeface="Arial" panose="020B0604020202020204" pitchFamily="34" charset="0"/>
              <a:buChar char="•"/>
            </a:pPr>
            <a:r>
              <a:rPr lang="en-US" sz="2000" dirty="0" smtClean="0">
                <a:latin typeface="+mn-lt"/>
              </a:rPr>
              <a:t>The </a:t>
            </a:r>
            <a:r>
              <a:rPr lang="en-US" sz="2000" dirty="0">
                <a:latin typeface="+mn-lt"/>
              </a:rPr>
              <a:t>inventory revealed that CWP parties are using CWP standards coding system to a certain extent. </a:t>
            </a:r>
          </a:p>
          <a:p>
            <a:pPr marL="285750" indent="-285750" algn="just">
              <a:lnSpc>
                <a:spcPct val="150000"/>
              </a:lnSpc>
              <a:spcBef>
                <a:spcPts val="600"/>
              </a:spcBef>
              <a:spcAft>
                <a:spcPts val="1200"/>
              </a:spcAft>
              <a:buClr>
                <a:srgbClr val="009AD0"/>
              </a:buClr>
              <a:buFont typeface="Wingdings" panose="05000000000000000000" pitchFamily="2" charset="2"/>
              <a:buChar char="Ø"/>
            </a:pPr>
            <a:r>
              <a:rPr lang="en-US" sz="2000" dirty="0">
                <a:latin typeface="+mn-lt"/>
              </a:rPr>
              <a:t>Some members adopted different classification system (</a:t>
            </a:r>
            <a:r>
              <a:rPr lang="en-US" sz="2000" dirty="0" err="1">
                <a:latin typeface="+mn-lt"/>
              </a:rPr>
              <a:t>e.g</a:t>
            </a:r>
            <a:r>
              <a:rPr lang="en-US" sz="2000" dirty="0">
                <a:latin typeface="+mn-lt"/>
              </a:rPr>
              <a:t> </a:t>
            </a:r>
            <a:r>
              <a:rPr lang="en-US" sz="2000" dirty="0" smtClean="0">
                <a:latin typeface="+mn-lt"/>
              </a:rPr>
              <a:t>EU DCF </a:t>
            </a:r>
            <a:r>
              <a:rPr lang="en-US" sz="2000" dirty="0">
                <a:latin typeface="+mn-lt"/>
              </a:rPr>
              <a:t>for </a:t>
            </a:r>
            <a:r>
              <a:rPr lang="en-US" sz="2000" dirty="0" smtClean="0">
                <a:latin typeface="+mn-lt"/>
              </a:rPr>
              <a:t>EUROSTAT) which make the mapping challenging to impossible. </a:t>
            </a:r>
          </a:p>
          <a:p>
            <a:pPr marL="285750" indent="-285750" algn="just">
              <a:lnSpc>
                <a:spcPct val="150000"/>
              </a:lnSpc>
              <a:spcBef>
                <a:spcPts val="600"/>
              </a:spcBef>
              <a:spcAft>
                <a:spcPts val="1200"/>
              </a:spcAft>
              <a:buClr>
                <a:srgbClr val="009AD0"/>
              </a:buClr>
              <a:buFont typeface="Wingdings" panose="05000000000000000000" pitchFamily="2" charset="2"/>
              <a:buChar char="Ø"/>
            </a:pPr>
            <a:r>
              <a:rPr lang="en-US" sz="2000" dirty="0" smtClean="0">
                <a:latin typeface="+mn-lt"/>
              </a:rPr>
              <a:t>Others (</a:t>
            </a:r>
            <a:r>
              <a:rPr lang="en-US" sz="2000" dirty="0" err="1" smtClean="0">
                <a:latin typeface="+mn-lt"/>
              </a:rPr>
              <a:t>e.g</a:t>
            </a:r>
            <a:r>
              <a:rPr lang="en-US" sz="2000" dirty="0" smtClean="0">
                <a:latin typeface="+mn-lt"/>
              </a:rPr>
              <a:t>, t-RFMOs) adopted extra codes within the same classification system for their purposes. </a:t>
            </a:r>
            <a:endParaRPr lang="en-US" sz="2000" dirty="0">
              <a:latin typeface="+mn-lt"/>
            </a:endParaRPr>
          </a:p>
        </p:txBody>
      </p:sp>
      <p:sp>
        <p:nvSpPr>
          <p:cNvPr id="6" name="Content Placeholder 2"/>
          <p:cNvSpPr txBox="1">
            <a:spLocks/>
          </p:cNvSpPr>
          <p:nvPr/>
        </p:nvSpPr>
        <p:spPr bwMode="auto">
          <a:xfrm>
            <a:off x="4230801" y="13648"/>
            <a:ext cx="4934372" cy="545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fontAlgn="base">
              <a:spcBef>
                <a:spcPct val="20000"/>
              </a:spcBef>
              <a:spcAft>
                <a:spcPct val="0"/>
              </a:spcAft>
              <a:buClr>
                <a:srgbClr val="0099CC"/>
              </a:buClr>
              <a:buFont typeface="Wingdings" pitchFamily="2" charset="2"/>
              <a:defRPr sz="2400">
                <a:solidFill>
                  <a:schemeClr val="tx1"/>
                </a:solidFill>
                <a:latin typeface="Cambria" pitchFamily="18" charset="0"/>
                <a:ea typeface="ＭＳ Ｐゴシック" charset="-128"/>
                <a:cs typeface="Cambria" pitchFamily="18" charset="0"/>
              </a:defRPr>
            </a:lvl1pPr>
            <a:lvl2pPr marL="450850" indent="-271463" algn="l" rtl="0" fontAlgn="base">
              <a:spcBef>
                <a:spcPct val="20000"/>
              </a:spcBef>
              <a:spcAft>
                <a:spcPct val="0"/>
              </a:spcAft>
              <a:buClr>
                <a:srgbClr val="0099CC"/>
              </a:buClr>
              <a:buFont typeface="Wingdings" pitchFamily="2" charset="2"/>
              <a:buChar char="§"/>
              <a:defRPr sz="2400">
                <a:solidFill>
                  <a:schemeClr val="tx1"/>
                </a:solidFill>
                <a:latin typeface="Cambria" pitchFamily="18" charset="0"/>
                <a:ea typeface="ＭＳ Ｐゴシック" charset="-128"/>
                <a:cs typeface="Cambria" pitchFamily="18" charset="0"/>
              </a:defRPr>
            </a:lvl2pPr>
            <a:lvl3pPr marL="903288" indent="-190500" algn="l" rtl="0" fontAlgn="base">
              <a:spcBef>
                <a:spcPct val="20000"/>
              </a:spcBef>
              <a:spcAft>
                <a:spcPct val="0"/>
              </a:spcAft>
              <a:buClr>
                <a:srgbClr val="CC3366"/>
              </a:buClr>
              <a:buSzPct val="80000"/>
              <a:buFont typeface="Wingdings" pitchFamily="2" charset="2"/>
              <a:buChar char="§"/>
              <a:defRPr sz="2000">
                <a:solidFill>
                  <a:schemeClr val="tx1"/>
                </a:solidFill>
                <a:latin typeface="Cambria" pitchFamily="18" charset="0"/>
                <a:ea typeface="ＭＳ Ｐゴシック" charset="-128"/>
                <a:cs typeface="Cambria" pitchFamily="18" charset="0"/>
              </a:defRPr>
            </a:lvl3pPr>
            <a:lvl4pPr marL="1341438" indent="-177800" algn="l" rtl="0" fontAlgn="base">
              <a:spcBef>
                <a:spcPct val="20000"/>
              </a:spcBef>
              <a:spcAft>
                <a:spcPct val="0"/>
              </a:spcAft>
              <a:buChar char="•"/>
              <a:defRPr sz="2000">
                <a:solidFill>
                  <a:schemeClr val="tx1"/>
                </a:solidFill>
                <a:latin typeface="Cambria" pitchFamily="18" charset="0"/>
                <a:ea typeface="ＭＳ Ｐゴシック" charset="-128"/>
                <a:cs typeface="Cambria" pitchFamily="18" charset="0"/>
              </a:defRPr>
            </a:lvl4pPr>
            <a:lvl5pPr marL="1698625" indent="-177800" algn="l" rtl="0" fontAlgn="base">
              <a:spcBef>
                <a:spcPct val="20000"/>
              </a:spcBef>
              <a:spcAft>
                <a:spcPct val="0"/>
              </a:spcAft>
              <a:buChar char="»"/>
              <a:defRPr sz="2000">
                <a:solidFill>
                  <a:schemeClr val="tx1"/>
                </a:solidFill>
                <a:latin typeface="Cambria" pitchFamily="18" charset="0"/>
                <a:ea typeface="ＭＳ Ｐゴシック" charset="-128"/>
                <a:cs typeface="Cambria" pitchFamily="18" charset="0"/>
              </a:defRPr>
            </a:lvl5pPr>
            <a:lvl6pPr marL="2155825" indent="-177800" algn="l" rtl="0" eaLnBrk="1" fontAlgn="base" hangingPunct="1">
              <a:spcBef>
                <a:spcPct val="20000"/>
              </a:spcBef>
              <a:spcAft>
                <a:spcPct val="0"/>
              </a:spcAft>
              <a:buChar char="»"/>
              <a:defRPr sz="2000">
                <a:solidFill>
                  <a:schemeClr val="tx1"/>
                </a:solidFill>
                <a:latin typeface="+mn-lt"/>
              </a:defRPr>
            </a:lvl6pPr>
            <a:lvl7pPr marL="2613025" indent="-177800" algn="l" rtl="0" eaLnBrk="1" fontAlgn="base" hangingPunct="1">
              <a:spcBef>
                <a:spcPct val="20000"/>
              </a:spcBef>
              <a:spcAft>
                <a:spcPct val="0"/>
              </a:spcAft>
              <a:buChar char="»"/>
              <a:defRPr sz="2000">
                <a:solidFill>
                  <a:schemeClr val="tx1"/>
                </a:solidFill>
                <a:latin typeface="+mn-lt"/>
              </a:defRPr>
            </a:lvl7pPr>
            <a:lvl8pPr marL="3070225" indent="-177800" algn="l" rtl="0" eaLnBrk="1" fontAlgn="base" hangingPunct="1">
              <a:spcBef>
                <a:spcPct val="20000"/>
              </a:spcBef>
              <a:spcAft>
                <a:spcPct val="0"/>
              </a:spcAft>
              <a:buChar char="»"/>
              <a:defRPr sz="2000">
                <a:solidFill>
                  <a:schemeClr val="tx1"/>
                </a:solidFill>
                <a:latin typeface="+mn-lt"/>
              </a:defRPr>
            </a:lvl8pPr>
            <a:lvl9pPr marL="3527425" indent="-177800" algn="l" rtl="0" eaLnBrk="1" fontAlgn="base" hangingPunct="1">
              <a:spcBef>
                <a:spcPct val="20000"/>
              </a:spcBef>
              <a:spcAft>
                <a:spcPct val="0"/>
              </a:spcAft>
              <a:buChar char="»"/>
              <a:defRPr sz="2000">
                <a:solidFill>
                  <a:schemeClr val="tx1"/>
                </a:solidFill>
                <a:latin typeface="+mn-lt"/>
              </a:defRPr>
            </a:lvl9pPr>
          </a:lstStyle>
          <a:p>
            <a:pPr marL="0" indent="0">
              <a:lnSpc>
                <a:spcPct val="150000"/>
              </a:lnSpc>
            </a:pPr>
            <a:r>
              <a:rPr lang="en-US" b="1" kern="0" smtClean="0">
                <a:latin typeface="+mn-lt"/>
              </a:rPr>
              <a:t>Harmonization - Mapping of Codes</a:t>
            </a:r>
            <a:endParaRPr lang="en-US" b="1" kern="0" dirty="0" smtClean="0">
              <a:latin typeface="+mn-lt"/>
            </a:endParaRPr>
          </a:p>
        </p:txBody>
      </p:sp>
    </p:spTree>
    <p:extLst>
      <p:ext uri="{BB962C8B-B14F-4D97-AF65-F5344CB8AC3E}">
        <p14:creationId xmlns:p14="http://schemas.microsoft.com/office/powerpoint/2010/main" val="355937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35756" y="897772"/>
            <a:ext cx="8412708" cy="5324535"/>
          </a:xfrm>
          <a:prstGeom prst="rect">
            <a:avLst/>
          </a:prstGeom>
        </p:spPr>
        <p:txBody>
          <a:bodyPr wrap="square">
            <a:spAutoFit/>
          </a:bodyPr>
          <a:lstStyle/>
          <a:p>
            <a:pPr marL="169863" indent="-169863" algn="just">
              <a:lnSpc>
                <a:spcPct val="150000"/>
              </a:lnSpc>
              <a:spcBef>
                <a:spcPts val="600"/>
              </a:spcBef>
              <a:spcAft>
                <a:spcPts val="600"/>
              </a:spcAft>
              <a:buClr>
                <a:srgbClr val="009AD0"/>
              </a:buClr>
              <a:buFont typeface="Arial" panose="020B0604020202020204" pitchFamily="34" charset="0"/>
              <a:buChar char="•"/>
            </a:pPr>
            <a:r>
              <a:rPr lang="en-US" sz="2000" dirty="0" smtClean="0">
                <a:latin typeface="+mn-lt"/>
              </a:rPr>
              <a:t>In </a:t>
            </a:r>
            <a:r>
              <a:rPr lang="en-US" sz="2000" dirty="0">
                <a:latin typeface="+mn-lt"/>
              </a:rPr>
              <a:t>general, the extra </a:t>
            </a:r>
            <a:r>
              <a:rPr lang="en-US" sz="2000" dirty="0" smtClean="0">
                <a:latin typeface="+mn-lt"/>
              </a:rPr>
              <a:t>codes can be grouped in two </a:t>
            </a:r>
            <a:r>
              <a:rPr lang="en-US" sz="2000" dirty="0">
                <a:latin typeface="+mn-lt"/>
              </a:rPr>
              <a:t>main </a:t>
            </a:r>
            <a:r>
              <a:rPr lang="en-US" sz="2000" dirty="0" smtClean="0">
                <a:latin typeface="+mn-lt"/>
              </a:rPr>
              <a:t>situations:</a:t>
            </a:r>
            <a:endParaRPr lang="en-US" sz="2000" dirty="0">
              <a:latin typeface="+mn-lt"/>
            </a:endParaRPr>
          </a:p>
          <a:p>
            <a:pPr marL="404813" indent="-171450" algn="just">
              <a:lnSpc>
                <a:spcPct val="150000"/>
              </a:lnSpc>
              <a:spcBef>
                <a:spcPts val="600"/>
              </a:spcBef>
              <a:spcAft>
                <a:spcPts val="600"/>
              </a:spcAft>
              <a:buFont typeface="+mj-lt"/>
              <a:buAutoNum type="romanLcPeriod"/>
            </a:pPr>
            <a:r>
              <a:rPr lang="en-US" sz="2000" dirty="0">
                <a:latin typeface="+mn-lt"/>
              </a:rPr>
              <a:t>built on the codes of CWP standards by aggregating a group of codes (e.g. group of species built upon the ASFIS </a:t>
            </a:r>
            <a:r>
              <a:rPr lang="en-US" sz="2000" dirty="0" err="1">
                <a:latin typeface="+mn-lt"/>
              </a:rPr>
              <a:t>codelist</a:t>
            </a:r>
            <a:r>
              <a:rPr lang="en-US" sz="2000" dirty="0">
                <a:latin typeface="+mn-lt"/>
              </a:rPr>
              <a:t>), </a:t>
            </a:r>
          </a:p>
          <a:p>
            <a:pPr marL="404813" indent="-171450" algn="just">
              <a:lnSpc>
                <a:spcPct val="150000"/>
              </a:lnSpc>
              <a:spcBef>
                <a:spcPts val="600"/>
              </a:spcBef>
              <a:spcAft>
                <a:spcPts val="600"/>
              </a:spcAft>
              <a:buFont typeface="+mj-lt"/>
              <a:buAutoNum type="romanLcPeriod"/>
            </a:pPr>
            <a:r>
              <a:rPr lang="en-US" sz="2000" dirty="0">
                <a:latin typeface="+mn-lt"/>
              </a:rPr>
              <a:t>by extending the CWP standards with more details resulting in lower level of aggregation (</a:t>
            </a:r>
            <a:r>
              <a:rPr lang="en-US" sz="2000" dirty="0" err="1">
                <a:latin typeface="+mn-lt"/>
              </a:rPr>
              <a:t>e.g</a:t>
            </a:r>
            <a:r>
              <a:rPr lang="en-US" sz="2000" dirty="0">
                <a:latin typeface="+mn-lt"/>
              </a:rPr>
              <a:t> gear codes that fall within one class/code of the ISSCFG </a:t>
            </a:r>
            <a:r>
              <a:rPr lang="en-US" sz="2000" dirty="0" err="1">
                <a:latin typeface="+mn-lt"/>
              </a:rPr>
              <a:t>codelist</a:t>
            </a:r>
            <a:r>
              <a:rPr lang="en-US" sz="2000" dirty="0">
                <a:latin typeface="+mn-lt"/>
              </a:rPr>
              <a:t>). </a:t>
            </a:r>
            <a:endParaRPr lang="en-GB" sz="2000" dirty="0">
              <a:latin typeface="+mn-lt"/>
            </a:endParaRPr>
          </a:p>
          <a:p>
            <a:pPr marL="177800" indent="-177800" algn="just">
              <a:lnSpc>
                <a:spcPct val="150000"/>
              </a:lnSpc>
              <a:spcBef>
                <a:spcPts val="600"/>
              </a:spcBef>
              <a:spcAft>
                <a:spcPts val="600"/>
              </a:spcAft>
              <a:buClr>
                <a:srgbClr val="009AD0"/>
              </a:buClr>
              <a:buFont typeface="Arial" panose="020B0604020202020204" pitchFamily="34" charset="0"/>
              <a:buChar char="•"/>
            </a:pPr>
            <a:r>
              <a:rPr lang="en-US" sz="2000" dirty="0" smtClean="0">
                <a:latin typeface="+mn-lt"/>
              </a:rPr>
              <a:t>The </a:t>
            </a:r>
            <a:r>
              <a:rPr lang="en-US" sz="2000" dirty="0">
                <a:latin typeface="+mn-lt"/>
              </a:rPr>
              <a:t>discussion should focus on </a:t>
            </a:r>
            <a:r>
              <a:rPr lang="en-US" sz="2000" dirty="0" smtClean="0">
                <a:latin typeface="+mn-lt"/>
              </a:rPr>
              <a:t>solving </a:t>
            </a:r>
            <a:r>
              <a:rPr lang="en-US" sz="2000" dirty="0">
                <a:latin typeface="+mn-lt"/>
              </a:rPr>
              <a:t>the common issues as highest priority. </a:t>
            </a:r>
            <a:endParaRPr lang="en-US" sz="2000" dirty="0" smtClean="0">
              <a:latin typeface="+mn-lt"/>
            </a:endParaRPr>
          </a:p>
          <a:p>
            <a:pPr marL="177800" indent="-177800" algn="just">
              <a:lnSpc>
                <a:spcPct val="150000"/>
              </a:lnSpc>
              <a:spcBef>
                <a:spcPts val="600"/>
              </a:spcBef>
              <a:spcAft>
                <a:spcPts val="600"/>
              </a:spcAft>
              <a:buClr>
                <a:srgbClr val="009AD0"/>
              </a:buClr>
              <a:buFont typeface="Arial" panose="020B0604020202020204" pitchFamily="34" charset="0"/>
              <a:buChar char="•"/>
            </a:pPr>
            <a:r>
              <a:rPr lang="en-US" sz="2000" dirty="0" smtClean="0">
                <a:latin typeface="+mn-lt"/>
              </a:rPr>
              <a:t>The output is to provide </a:t>
            </a:r>
            <a:r>
              <a:rPr lang="en-US" sz="2000" dirty="0" err="1" smtClean="0">
                <a:latin typeface="+mn-lt"/>
              </a:rPr>
              <a:t>codelists</a:t>
            </a:r>
            <a:r>
              <a:rPr lang="en-US" sz="2000" dirty="0">
                <a:latin typeface="+mn-lt"/>
              </a:rPr>
              <a:t>’ mappings </a:t>
            </a:r>
            <a:r>
              <a:rPr lang="en-US" sz="2000" dirty="0" smtClean="0">
                <a:latin typeface="+mn-lt"/>
              </a:rPr>
              <a:t>to be disseminated in the CWP catalog. </a:t>
            </a:r>
            <a:endParaRPr lang="en-GB" sz="2000" dirty="0">
              <a:latin typeface="+mn-lt"/>
            </a:endParaRPr>
          </a:p>
        </p:txBody>
      </p:sp>
      <p:sp>
        <p:nvSpPr>
          <p:cNvPr id="9" name="Content Placeholder 2"/>
          <p:cNvSpPr>
            <a:spLocks noGrp="1"/>
          </p:cNvSpPr>
          <p:nvPr>
            <p:ph idx="1"/>
          </p:nvPr>
        </p:nvSpPr>
        <p:spPr>
          <a:xfrm>
            <a:off x="4230801" y="13648"/>
            <a:ext cx="4934372" cy="545306"/>
          </a:xfrm>
        </p:spPr>
        <p:txBody>
          <a:bodyPr>
            <a:normAutofit fontScale="92500" lnSpcReduction="20000"/>
          </a:bodyPr>
          <a:lstStyle/>
          <a:p>
            <a:pPr marL="0" indent="0">
              <a:lnSpc>
                <a:spcPct val="150000"/>
              </a:lnSpc>
            </a:pPr>
            <a:r>
              <a:rPr lang="en-US" b="1" dirty="0" smtClean="0">
                <a:latin typeface="+mn-lt"/>
              </a:rPr>
              <a:t>Harmonization - Mapping </a:t>
            </a:r>
            <a:r>
              <a:rPr lang="en-US" b="1" dirty="0">
                <a:latin typeface="+mn-lt"/>
              </a:rPr>
              <a:t>of </a:t>
            </a:r>
            <a:r>
              <a:rPr lang="en-US" b="1" dirty="0" smtClean="0">
                <a:latin typeface="+mn-lt"/>
              </a:rPr>
              <a:t>Codes</a:t>
            </a:r>
          </a:p>
        </p:txBody>
      </p:sp>
    </p:spTree>
    <p:extLst>
      <p:ext uri="{BB962C8B-B14F-4D97-AF65-F5344CB8AC3E}">
        <p14:creationId xmlns:p14="http://schemas.microsoft.com/office/powerpoint/2010/main" val="1627845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3"/>
          <p:cNvSpPr>
            <a:spLocks noGrp="1"/>
          </p:cNvSpPr>
          <p:nvPr>
            <p:ph type="title"/>
          </p:nvPr>
        </p:nvSpPr>
        <p:spPr>
          <a:xfrm>
            <a:off x="251520" y="2564904"/>
            <a:ext cx="8892480" cy="720725"/>
          </a:xfrm>
        </p:spPr>
        <p:txBody>
          <a:bodyPr/>
          <a:lstStyle/>
          <a:p>
            <a:pPr algn="ctr"/>
            <a:r>
              <a:rPr lang="fr-FR" sz="2800" cap="none" dirty="0" err="1" smtClean="0"/>
              <a:t>Thank</a:t>
            </a:r>
            <a:r>
              <a:rPr lang="fr-FR" sz="2800" cap="none" dirty="0" smtClean="0"/>
              <a:t> </a:t>
            </a:r>
            <a:r>
              <a:rPr lang="fr-FR" sz="2800" cap="none" dirty="0" err="1" smtClean="0"/>
              <a:t>you</a:t>
            </a:r>
            <a:endParaRPr lang="fr-FR" sz="2800" cap="non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980728"/>
            <a:ext cx="8352928" cy="4478149"/>
          </a:xfrm>
          <a:prstGeom prst="rect">
            <a:avLst/>
          </a:prstGeom>
        </p:spPr>
        <p:txBody>
          <a:bodyPr wrap="square">
            <a:spAutoFit/>
          </a:bodyPr>
          <a:lstStyle/>
          <a:p>
            <a:pPr marL="285750" indent="-285750" algn="just">
              <a:lnSpc>
                <a:spcPct val="150000"/>
              </a:lnSpc>
              <a:spcBef>
                <a:spcPts val="1200"/>
              </a:spcBef>
              <a:spcAft>
                <a:spcPts val="600"/>
              </a:spcAft>
              <a:buClr>
                <a:srgbClr val="009AD0"/>
              </a:buClr>
              <a:buFont typeface="Arial" panose="020B0604020202020204" pitchFamily="34" charset="0"/>
              <a:buChar char="•"/>
            </a:pPr>
            <a:r>
              <a:rPr lang="en-US" sz="2000" dirty="0" smtClean="0"/>
              <a:t>Main objectives </a:t>
            </a:r>
            <a:r>
              <a:rPr lang="en-US" sz="2000" dirty="0"/>
              <a:t>of the ad-hoc Task Group are:</a:t>
            </a:r>
          </a:p>
          <a:p>
            <a:pPr marL="460375" lvl="0" indent="-285750" algn="just">
              <a:lnSpc>
                <a:spcPct val="150000"/>
              </a:lnSpc>
              <a:spcBef>
                <a:spcPts val="1200"/>
              </a:spcBef>
              <a:spcAft>
                <a:spcPts val="600"/>
              </a:spcAft>
              <a:buFontTx/>
              <a:buChar char="-"/>
            </a:pPr>
            <a:r>
              <a:rPr lang="en-US" sz="2000" dirty="0"/>
              <a:t>i</a:t>
            </a:r>
            <a:r>
              <a:rPr lang="en-US" sz="2000" dirty="0" smtClean="0"/>
              <a:t>mprove the multilateral exchange between CWP parties and reduce the burden of multiple reporting from the data producers</a:t>
            </a:r>
          </a:p>
          <a:p>
            <a:pPr marL="460375" lvl="0" indent="-285750" algn="just">
              <a:lnSpc>
                <a:spcPct val="150000"/>
              </a:lnSpc>
              <a:spcBef>
                <a:spcPts val="1200"/>
              </a:spcBef>
              <a:spcAft>
                <a:spcPts val="600"/>
              </a:spcAft>
              <a:buFontTx/>
              <a:buChar char="-"/>
            </a:pPr>
            <a:r>
              <a:rPr lang="en-US" sz="2000" dirty="0" smtClean="0"/>
              <a:t>build a </a:t>
            </a:r>
            <a:r>
              <a:rPr lang="en-US" sz="2000" dirty="0"/>
              <a:t>CWP </a:t>
            </a:r>
            <a:r>
              <a:rPr lang="en-US" sz="2000" dirty="0" smtClean="0"/>
              <a:t>standard </a:t>
            </a:r>
            <a:r>
              <a:rPr lang="en-US" sz="2000" dirty="0"/>
              <a:t>for </a:t>
            </a:r>
            <a:r>
              <a:rPr lang="en-US" sz="2000" dirty="0" smtClean="0"/>
              <a:t>global Data </a:t>
            </a:r>
            <a:r>
              <a:rPr lang="en-US" sz="2000" dirty="0"/>
              <a:t>Structure Definition (DSD) </a:t>
            </a:r>
            <a:r>
              <a:rPr lang="en-US" sz="2000" dirty="0" smtClean="0"/>
              <a:t>that compiles minimum data requirements of </a:t>
            </a:r>
            <a:r>
              <a:rPr lang="en-US" sz="2000" dirty="0"/>
              <a:t>the aquaculture production and capture </a:t>
            </a:r>
            <a:r>
              <a:rPr lang="en-US" sz="2000" dirty="0" smtClean="0"/>
              <a:t>datasets,</a:t>
            </a:r>
            <a:endParaRPr lang="en-US" sz="2000" dirty="0"/>
          </a:p>
          <a:p>
            <a:pPr marL="460375" indent="-285750" algn="just">
              <a:lnSpc>
                <a:spcPct val="150000"/>
              </a:lnSpc>
              <a:spcBef>
                <a:spcPts val="1200"/>
              </a:spcBef>
              <a:spcAft>
                <a:spcPts val="600"/>
              </a:spcAft>
              <a:buFontTx/>
              <a:buChar char="-"/>
            </a:pPr>
            <a:r>
              <a:rPr lang="en-GB" sz="2000" dirty="0" smtClean="0"/>
              <a:t>disseminate Standard </a:t>
            </a:r>
            <a:r>
              <a:rPr lang="en-GB" sz="2000" dirty="0"/>
              <a:t>for </a:t>
            </a:r>
            <a:r>
              <a:rPr lang="en-GB" sz="2000" dirty="0" smtClean="0"/>
              <a:t>global DSD </a:t>
            </a:r>
            <a:r>
              <a:rPr lang="en-GB" sz="2000" dirty="0"/>
              <a:t>and related metadata, based on common set of statistical concepts </a:t>
            </a:r>
            <a:r>
              <a:rPr lang="en-GB" sz="2000" dirty="0" smtClean="0"/>
              <a:t>and </a:t>
            </a:r>
            <a:r>
              <a:rPr lang="en-GB" sz="2000" dirty="0"/>
              <a:t>a standard </a:t>
            </a:r>
            <a:r>
              <a:rPr lang="en-GB" sz="2000" dirty="0" smtClean="0"/>
              <a:t>terminology</a:t>
            </a:r>
            <a:r>
              <a:rPr lang="en-US" sz="2000" dirty="0" smtClean="0"/>
              <a:t>.</a:t>
            </a:r>
            <a:endParaRPr lang="en-US" sz="2000" dirty="0"/>
          </a:p>
        </p:txBody>
      </p:sp>
      <p:sp>
        <p:nvSpPr>
          <p:cNvPr id="9" name="Title 1"/>
          <p:cNvSpPr txBox="1">
            <a:spLocks/>
          </p:cNvSpPr>
          <p:nvPr/>
        </p:nvSpPr>
        <p:spPr bwMode="auto">
          <a:xfrm>
            <a:off x="5508104" y="-183616"/>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pPr algn="ctr"/>
            <a:r>
              <a:rPr lang="en-US" sz="2400" i="1" kern="0" dirty="0" smtClean="0"/>
              <a:t> Task Group Objectives </a:t>
            </a:r>
            <a:endParaRPr lang="en-GB" sz="2400" i="1" kern="0" dirty="0"/>
          </a:p>
        </p:txBody>
      </p:sp>
    </p:spTree>
    <p:extLst>
      <p:ext uri="{BB962C8B-B14F-4D97-AF65-F5344CB8AC3E}">
        <p14:creationId xmlns:p14="http://schemas.microsoft.com/office/powerpoint/2010/main" val="4010298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4896544"/>
          </a:xfrm>
        </p:spPr>
        <p:txBody>
          <a:bodyPr>
            <a:noAutofit/>
          </a:bodyPr>
          <a:lstStyle/>
          <a:p>
            <a:pPr algn="just">
              <a:lnSpc>
                <a:spcPct val="160000"/>
              </a:lnSpc>
              <a:buFont typeface="Arial" pitchFamily="34" charset="0"/>
              <a:buChar char="•"/>
            </a:pPr>
            <a:r>
              <a:rPr lang="en-US" sz="1900" b="1" dirty="0" smtClean="0">
                <a:latin typeface="+mn-lt"/>
              </a:rPr>
              <a:t>CWP members </a:t>
            </a:r>
            <a:r>
              <a:rPr lang="en-GB" sz="1900" dirty="0" smtClean="0">
                <a:latin typeface="+mn-lt"/>
              </a:rPr>
              <a:t>that expressed </a:t>
            </a:r>
            <a:r>
              <a:rPr lang="en-GB" sz="1900" dirty="0">
                <a:latin typeface="+mn-lt"/>
              </a:rPr>
              <a:t>their interest </a:t>
            </a:r>
            <a:r>
              <a:rPr lang="en-GB" sz="1900" dirty="0" smtClean="0">
                <a:latin typeface="+mn-lt"/>
              </a:rPr>
              <a:t>are: </a:t>
            </a:r>
            <a:r>
              <a:rPr lang="en-GB" sz="1900" b="1" dirty="0" smtClean="0">
                <a:latin typeface="+mn-lt"/>
              </a:rPr>
              <a:t>CCSBT</a:t>
            </a:r>
            <a:r>
              <a:rPr lang="en-GB" sz="1900" b="1" dirty="0">
                <a:latin typeface="+mn-lt"/>
              </a:rPr>
              <a:t>, </a:t>
            </a:r>
            <a:r>
              <a:rPr lang="en-GB" sz="1900" b="1" dirty="0" smtClean="0">
                <a:latin typeface="+mn-lt"/>
              </a:rPr>
              <a:t>EUROSTAT, FAO, GFCM</a:t>
            </a:r>
            <a:r>
              <a:rPr lang="en-GB" sz="1900" b="1" dirty="0">
                <a:latin typeface="+mn-lt"/>
              </a:rPr>
              <a:t>, IATTC, ICCAT ICES, IOTC, </a:t>
            </a:r>
            <a:r>
              <a:rPr lang="en-GB" sz="1900" b="1" dirty="0" smtClean="0">
                <a:latin typeface="+mn-lt"/>
              </a:rPr>
              <a:t>NACA, </a:t>
            </a:r>
            <a:r>
              <a:rPr lang="en-GB" sz="1900" b="1" dirty="0">
                <a:latin typeface="+mn-lt"/>
              </a:rPr>
              <a:t>OECD, </a:t>
            </a:r>
            <a:r>
              <a:rPr lang="en-GB" sz="1900" b="1" dirty="0" smtClean="0">
                <a:latin typeface="+mn-lt"/>
              </a:rPr>
              <a:t>SEAFO</a:t>
            </a:r>
            <a:r>
              <a:rPr lang="en-GB" sz="1900" b="1" dirty="0">
                <a:latin typeface="+mn-lt"/>
              </a:rPr>
              <a:t> </a:t>
            </a:r>
            <a:r>
              <a:rPr lang="en-GB" sz="1900" b="1" dirty="0" smtClean="0">
                <a:latin typeface="+mn-lt"/>
              </a:rPr>
              <a:t>and SPC-WCPFC.</a:t>
            </a:r>
          </a:p>
          <a:p>
            <a:pPr marL="0" indent="0" algn="just">
              <a:lnSpc>
                <a:spcPct val="160000"/>
              </a:lnSpc>
            </a:pPr>
            <a:endParaRPr lang="en-GB" sz="1200" b="1" dirty="0" smtClean="0">
              <a:latin typeface="+mn-lt"/>
            </a:endParaRPr>
          </a:p>
          <a:p>
            <a:pPr algn="just">
              <a:lnSpc>
                <a:spcPct val="150000"/>
              </a:lnSpc>
              <a:buFont typeface="Arial" panose="020B0604020202020204" pitchFamily="34" charset="0"/>
              <a:buChar char="•"/>
            </a:pPr>
            <a:r>
              <a:rPr lang="en-US" sz="1900" b="1" dirty="0" smtClean="0">
                <a:latin typeface="+mn-lt"/>
              </a:rPr>
              <a:t>Activities</a:t>
            </a:r>
            <a:endParaRPr lang="en-GB" sz="1900" b="1" dirty="0" smtClean="0">
              <a:latin typeface="+mn-lt"/>
            </a:endParaRPr>
          </a:p>
          <a:p>
            <a:pPr marL="457200" indent="-228600" algn="just">
              <a:lnSpc>
                <a:spcPct val="150000"/>
              </a:lnSpc>
              <a:buFontTx/>
              <a:buChar char="-"/>
            </a:pPr>
            <a:r>
              <a:rPr lang="en-GB" sz="1900" dirty="0" smtClean="0">
                <a:latin typeface="+mn-lt"/>
              </a:rPr>
              <a:t>23</a:t>
            </a:r>
            <a:r>
              <a:rPr lang="en-GB" sz="1900" baseline="30000" dirty="0" smtClean="0">
                <a:latin typeface="+mn-lt"/>
              </a:rPr>
              <a:t>rd</a:t>
            </a:r>
            <a:r>
              <a:rPr lang="en-GB" sz="1900" dirty="0" smtClean="0">
                <a:latin typeface="+mn-lt"/>
              </a:rPr>
              <a:t> March 2017: Teleconference for kick-off . </a:t>
            </a:r>
          </a:p>
          <a:p>
            <a:pPr marL="457200" indent="-228600" algn="just">
              <a:lnSpc>
                <a:spcPct val="150000"/>
              </a:lnSpc>
              <a:buFontTx/>
              <a:buChar char="-"/>
            </a:pPr>
            <a:r>
              <a:rPr lang="en-US" sz="1900" dirty="0" smtClean="0">
                <a:latin typeface="+mn-lt"/>
              </a:rPr>
              <a:t>20</a:t>
            </a:r>
            <a:r>
              <a:rPr lang="en-US" sz="1900" baseline="30000" dirty="0" smtClean="0">
                <a:latin typeface="+mn-lt"/>
              </a:rPr>
              <a:t>th</a:t>
            </a:r>
            <a:r>
              <a:rPr lang="en-US" sz="1900" dirty="0" smtClean="0">
                <a:latin typeface="+mn-lt"/>
              </a:rPr>
              <a:t> June 2017: First proposal of global DSD presented in CWP-IS meeting.</a:t>
            </a:r>
          </a:p>
          <a:p>
            <a:pPr marL="457200" indent="-228600" algn="just">
              <a:lnSpc>
                <a:spcPct val="150000"/>
              </a:lnSpc>
              <a:buFontTx/>
              <a:buChar char="-"/>
            </a:pPr>
            <a:r>
              <a:rPr lang="en-US" sz="1900" dirty="0" smtClean="0">
                <a:latin typeface="+mn-lt"/>
              </a:rPr>
              <a:t>2</a:t>
            </a:r>
            <a:r>
              <a:rPr lang="en-US" sz="1900" baseline="30000" dirty="0" smtClean="0">
                <a:latin typeface="+mn-lt"/>
              </a:rPr>
              <a:t>nd</a:t>
            </a:r>
            <a:r>
              <a:rPr lang="en-US" sz="1900" dirty="0" smtClean="0">
                <a:latin typeface="+mn-lt"/>
              </a:rPr>
              <a:t> November 2017: Second draft of working document and global DSDs</a:t>
            </a:r>
          </a:p>
          <a:p>
            <a:pPr marL="457200" indent="-228600" algn="just">
              <a:lnSpc>
                <a:spcPct val="150000"/>
              </a:lnSpc>
              <a:buFontTx/>
              <a:buChar char="-"/>
            </a:pPr>
            <a:r>
              <a:rPr lang="en-US" sz="1900" dirty="0" smtClean="0">
                <a:latin typeface="+mn-lt"/>
              </a:rPr>
              <a:t>19</a:t>
            </a:r>
            <a:r>
              <a:rPr lang="en-US" sz="1900" baseline="30000" dirty="0">
                <a:latin typeface="+mn-lt"/>
              </a:rPr>
              <a:t>th</a:t>
            </a:r>
            <a:r>
              <a:rPr lang="en-US" sz="1900" dirty="0" smtClean="0">
                <a:latin typeface="+mn-lt"/>
              </a:rPr>
              <a:t> </a:t>
            </a:r>
            <a:r>
              <a:rPr lang="en-US" sz="1900" dirty="0">
                <a:latin typeface="+mn-lt"/>
              </a:rPr>
              <a:t>March 2018: S</a:t>
            </a:r>
            <a:r>
              <a:rPr lang="en-US" sz="1900" dirty="0" smtClean="0">
                <a:latin typeface="+mn-lt"/>
              </a:rPr>
              <a:t>ub-group of tuna RFMOs to thoroughly review the global DSDs and their components.</a:t>
            </a:r>
            <a:endParaRPr lang="en-US" sz="1900" dirty="0">
              <a:latin typeface="+mn-lt"/>
            </a:endParaRPr>
          </a:p>
        </p:txBody>
      </p:sp>
      <p:sp>
        <p:nvSpPr>
          <p:cNvPr id="4" name="Title 1"/>
          <p:cNvSpPr txBox="1">
            <a:spLocks/>
          </p:cNvSpPr>
          <p:nvPr/>
        </p:nvSpPr>
        <p:spPr bwMode="auto">
          <a:xfrm>
            <a:off x="5508104" y="-159552"/>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pPr algn="ctr"/>
            <a:r>
              <a:rPr lang="en-US" sz="2400" i="1" kern="0" dirty="0" smtClean="0"/>
              <a:t> Task Group Activities </a:t>
            </a:r>
            <a:endParaRPr lang="en-GB" sz="2400" i="1" kern="0" dirty="0"/>
          </a:p>
        </p:txBody>
      </p:sp>
    </p:spTree>
    <p:extLst>
      <p:ext uri="{BB962C8B-B14F-4D97-AF65-F5344CB8AC3E}">
        <p14:creationId xmlns:p14="http://schemas.microsoft.com/office/powerpoint/2010/main" val="2267577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8640960" cy="5462963"/>
          </a:xfrm>
        </p:spPr>
        <p:txBody>
          <a:bodyPr>
            <a:noAutofit/>
          </a:bodyPr>
          <a:lstStyle/>
          <a:p>
            <a:pPr marL="0" indent="0" algn="just">
              <a:lnSpc>
                <a:spcPct val="150000"/>
              </a:lnSpc>
              <a:spcBef>
                <a:spcPts val="600"/>
              </a:spcBef>
              <a:spcAft>
                <a:spcPts val="600"/>
              </a:spcAft>
            </a:pPr>
            <a:r>
              <a:rPr lang="en-US" sz="1900" dirty="0" smtClean="0">
                <a:latin typeface="+mn-lt"/>
              </a:rPr>
              <a:t>This sub-group is cluster of </a:t>
            </a:r>
            <a:r>
              <a:rPr lang="en-US" sz="1900" dirty="0">
                <a:latin typeface="+mn-lt"/>
              </a:rPr>
              <a:t>Tuna bodies </a:t>
            </a:r>
            <a:r>
              <a:rPr lang="en-US" sz="1900" dirty="0" smtClean="0">
                <a:latin typeface="+mn-lt"/>
              </a:rPr>
              <a:t>aiming to </a:t>
            </a:r>
            <a:r>
              <a:rPr lang="en-US" sz="1900" b="1" dirty="0" smtClean="0">
                <a:latin typeface="+mn-lt"/>
              </a:rPr>
              <a:t>reflect and boost </a:t>
            </a:r>
            <a:r>
              <a:rPr lang="en-US" sz="1900" dirty="0" smtClean="0">
                <a:latin typeface="+mn-lt"/>
              </a:rPr>
              <a:t>the CWP Task Group activities</a:t>
            </a:r>
          </a:p>
          <a:p>
            <a:pPr marL="0" indent="0" algn="just">
              <a:spcBef>
                <a:spcPts val="600"/>
              </a:spcBef>
              <a:spcAft>
                <a:spcPts val="600"/>
              </a:spcAft>
            </a:pPr>
            <a:r>
              <a:rPr lang="en-US" sz="1900" b="1" dirty="0" smtClean="0">
                <a:latin typeface="+mn-lt"/>
              </a:rPr>
              <a:t>Objectives</a:t>
            </a:r>
          </a:p>
          <a:p>
            <a:pPr algn="just">
              <a:spcBef>
                <a:spcPts val="600"/>
              </a:spcBef>
              <a:spcAft>
                <a:spcPts val="600"/>
              </a:spcAft>
              <a:buFont typeface="Arial" pitchFamily="34" charset="0"/>
              <a:buChar char="•"/>
            </a:pPr>
            <a:r>
              <a:rPr lang="en-US" sz="1900" dirty="0" smtClean="0">
                <a:latin typeface="+mn-lt"/>
              </a:rPr>
              <a:t>Review </a:t>
            </a:r>
            <a:r>
              <a:rPr lang="en-US" sz="1900" dirty="0">
                <a:latin typeface="+mn-lt"/>
              </a:rPr>
              <a:t>the </a:t>
            </a:r>
            <a:r>
              <a:rPr lang="en-US" sz="1900" dirty="0" smtClean="0">
                <a:latin typeface="+mn-lt"/>
              </a:rPr>
              <a:t>proposals </a:t>
            </a:r>
            <a:r>
              <a:rPr lang="en-US" sz="1900" dirty="0">
                <a:latin typeface="+mn-lt"/>
              </a:rPr>
              <a:t>of CWP standard </a:t>
            </a:r>
            <a:r>
              <a:rPr lang="en-US" sz="1900" dirty="0" smtClean="0">
                <a:latin typeface="+mn-lt"/>
              </a:rPr>
              <a:t>for </a:t>
            </a:r>
            <a:r>
              <a:rPr lang="en-US" sz="1900" dirty="0">
                <a:latin typeface="+mn-lt"/>
              </a:rPr>
              <a:t>global </a:t>
            </a:r>
            <a:r>
              <a:rPr lang="en-US" sz="1900" dirty="0" smtClean="0">
                <a:latin typeface="+mn-lt"/>
              </a:rPr>
              <a:t>DSD and terminology used to define its structural elements and </a:t>
            </a:r>
            <a:r>
              <a:rPr lang="en-US" sz="1900" dirty="0">
                <a:latin typeface="+mn-lt"/>
              </a:rPr>
              <a:t>related </a:t>
            </a:r>
            <a:r>
              <a:rPr lang="en-US" sz="1900" dirty="0" smtClean="0">
                <a:latin typeface="+mn-lt"/>
              </a:rPr>
              <a:t>codification.</a:t>
            </a:r>
            <a:endParaRPr lang="en-US" sz="1900" dirty="0">
              <a:latin typeface="+mn-lt"/>
            </a:endParaRPr>
          </a:p>
          <a:p>
            <a:pPr algn="just">
              <a:spcBef>
                <a:spcPts val="600"/>
              </a:spcBef>
              <a:spcAft>
                <a:spcPts val="600"/>
              </a:spcAft>
              <a:buFont typeface="Arial" pitchFamily="34" charset="0"/>
              <a:buChar char="•"/>
            </a:pPr>
            <a:r>
              <a:rPr lang="en-US" sz="1900" dirty="0" smtClean="0">
                <a:latin typeface="+mn-lt"/>
              </a:rPr>
              <a:t>Scrutinize </a:t>
            </a:r>
            <a:r>
              <a:rPr lang="en-US" sz="1900" dirty="0">
                <a:latin typeface="+mn-lt"/>
              </a:rPr>
              <a:t>and review the mapping between the codes of Tuna RFMOs and CWP standards. </a:t>
            </a:r>
            <a:endParaRPr lang="en-US" sz="1900" dirty="0" smtClean="0">
              <a:latin typeface="+mn-lt"/>
            </a:endParaRPr>
          </a:p>
          <a:p>
            <a:pPr marL="0" indent="0" algn="just">
              <a:spcBef>
                <a:spcPts val="600"/>
              </a:spcBef>
              <a:spcAft>
                <a:spcPts val="600"/>
              </a:spcAft>
            </a:pPr>
            <a:endParaRPr lang="en-US" sz="1000" dirty="0" smtClean="0">
              <a:latin typeface="+mn-lt"/>
            </a:endParaRPr>
          </a:p>
          <a:p>
            <a:pPr marL="0" indent="0" algn="just">
              <a:spcBef>
                <a:spcPts val="600"/>
              </a:spcBef>
              <a:spcAft>
                <a:spcPts val="600"/>
              </a:spcAft>
            </a:pPr>
            <a:r>
              <a:rPr lang="en-US" sz="1900" b="1" dirty="0" smtClean="0">
                <a:latin typeface="+mn-lt"/>
              </a:rPr>
              <a:t>Outputs </a:t>
            </a:r>
            <a:endParaRPr lang="en-US" sz="1900" dirty="0" smtClean="0">
              <a:latin typeface="+mn-lt"/>
            </a:endParaRPr>
          </a:p>
          <a:p>
            <a:pPr algn="just">
              <a:spcBef>
                <a:spcPts val="600"/>
              </a:spcBef>
              <a:spcAft>
                <a:spcPts val="600"/>
              </a:spcAft>
              <a:buFont typeface="Arial" pitchFamily="34" charset="0"/>
              <a:buChar char="•"/>
            </a:pPr>
            <a:r>
              <a:rPr lang="en-US" sz="1900" dirty="0" smtClean="0">
                <a:latin typeface="+mn-lt"/>
              </a:rPr>
              <a:t>Outputs will be presented to other CWP parties in the coming session towards endorsement.</a:t>
            </a:r>
          </a:p>
          <a:p>
            <a:pPr algn="just">
              <a:spcBef>
                <a:spcPts val="600"/>
              </a:spcBef>
              <a:spcAft>
                <a:spcPts val="600"/>
              </a:spcAft>
              <a:buFont typeface="Arial" pitchFamily="34" charset="0"/>
              <a:buChar char="•"/>
            </a:pPr>
            <a:r>
              <a:rPr lang="en-US" sz="1900" dirty="0" smtClean="0">
                <a:latin typeface="+mn-lt"/>
              </a:rPr>
              <a:t>Validation of </a:t>
            </a:r>
            <a:r>
              <a:rPr lang="en-US" sz="1900" dirty="0">
                <a:latin typeface="+mn-lt"/>
              </a:rPr>
              <a:t>CWP standard for the global DSD for Tuna data (catch, catch and effort, logbook) and related metadata. </a:t>
            </a:r>
            <a:endParaRPr lang="en-US" sz="1900" dirty="0" smtClean="0">
              <a:latin typeface="+mn-lt"/>
            </a:endParaRPr>
          </a:p>
          <a:p>
            <a:pPr algn="just">
              <a:spcBef>
                <a:spcPts val="600"/>
              </a:spcBef>
              <a:spcAft>
                <a:spcPts val="600"/>
              </a:spcAft>
              <a:buFont typeface="Arial" pitchFamily="34" charset="0"/>
              <a:buChar char="•"/>
            </a:pPr>
            <a:r>
              <a:rPr lang="en-US" sz="1900" dirty="0" smtClean="0">
                <a:latin typeface="+mn-lt"/>
              </a:rPr>
              <a:t>Validation </a:t>
            </a:r>
            <a:r>
              <a:rPr lang="en-US" sz="1900" dirty="0">
                <a:latin typeface="+mn-lt"/>
              </a:rPr>
              <a:t>of the mapping between codes of Tuna RFMOs and CWP standards</a:t>
            </a:r>
            <a:r>
              <a:rPr lang="en-US" sz="1900" dirty="0" smtClean="0">
                <a:latin typeface="+mn-lt"/>
              </a:rPr>
              <a:t>.</a:t>
            </a:r>
            <a:endParaRPr lang="en-US" sz="1900" dirty="0">
              <a:latin typeface="+mn-lt"/>
            </a:endParaRPr>
          </a:p>
        </p:txBody>
      </p:sp>
      <p:sp>
        <p:nvSpPr>
          <p:cNvPr id="4" name="Title 1"/>
          <p:cNvSpPr txBox="1">
            <a:spLocks/>
          </p:cNvSpPr>
          <p:nvPr/>
        </p:nvSpPr>
        <p:spPr bwMode="auto">
          <a:xfrm>
            <a:off x="5508104" y="-173200"/>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pPr algn="ctr"/>
            <a:r>
              <a:rPr lang="en-US" sz="2400" i="1" kern="0" dirty="0" smtClean="0"/>
              <a:t>Tuna RFMOs Sub-Group</a:t>
            </a:r>
            <a:endParaRPr lang="en-GB" sz="2400" i="1" kern="0" dirty="0"/>
          </a:p>
        </p:txBody>
      </p:sp>
    </p:spTree>
    <p:extLst>
      <p:ext uri="{BB962C8B-B14F-4D97-AF65-F5344CB8AC3E}">
        <p14:creationId xmlns:p14="http://schemas.microsoft.com/office/powerpoint/2010/main" val="3040378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268760"/>
            <a:ext cx="8496944" cy="4618187"/>
          </a:xfrm>
          <a:prstGeom prst="rect">
            <a:avLst/>
          </a:prstGeom>
        </p:spPr>
        <p:txBody>
          <a:bodyPr wrap="square">
            <a:spAutoFit/>
          </a:bodyPr>
          <a:lstStyle/>
          <a:p>
            <a:pPr marL="285750" marR="0" indent="-285750" algn="just">
              <a:lnSpc>
                <a:spcPct val="115000"/>
              </a:lnSpc>
              <a:spcBef>
                <a:spcPts val="600"/>
              </a:spcBef>
              <a:spcAft>
                <a:spcPts val="0"/>
              </a:spcAft>
              <a:buClr>
                <a:srgbClr val="009AD0"/>
              </a:buClr>
              <a:buFont typeface="Arial" panose="020B0604020202020204" pitchFamily="34" charset="0"/>
              <a:buChar char="•"/>
            </a:pPr>
            <a:r>
              <a:rPr lang="en-GB" b="1" dirty="0" smtClean="0">
                <a:latin typeface="+mn-lt"/>
                <a:ea typeface="Times New Roman" panose="02020603050405020304" pitchFamily="18" charset="0"/>
              </a:rPr>
              <a:t>Data Structure Definition </a:t>
            </a:r>
            <a:r>
              <a:rPr lang="en-GB" dirty="0" smtClean="0">
                <a:latin typeface="+mn-lt"/>
                <a:ea typeface="Times New Roman" panose="02020603050405020304" pitchFamily="18" charset="0"/>
              </a:rPr>
              <a:t>describes </a:t>
            </a:r>
            <a:r>
              <a:rPr lang="en-GB" dirty="0">
                <a:latin typeface="+mn-lt"/>
                <a:ea typeface="Times New Roman" panose="02020603050405020304" pitchFamily="18" charset="0"/>
              </a:rPr>
              <a:t>how information in a specific dataset is structured in </a:t>
            </a:r>
            <a:r>
              <a:rPr lang="en-GB" dirty="0" smtClean="0">
                <a:latin typeface="+mn-lt"/>
                <a:ea typeface="Times New Roman" panose="02020603050405020304" pitchFamily="18" charset="0"/>
              </a:rPr>
              <a:t>terms </a:t>
            </a:r>
            <a:r>
              <a:rPr lang="en-GB" dirty="0">
                <a:latin typeface="+mn-lt"/>
                <a:ea typeface="Times New Roman" panose="02020603050405020304" pitchFamily="18" charset="0"/>
              </a:rPr>
              <a:t>of their dimensionality and coding </a:t>
            </a:r>
            <a:r>
              <a:rPr lang="en-GB" dirty="0" smtClean="0">
                <a:latin typeface="+mn-lt"/>
                <a:ea typeface="Times New Roman" panose="02020603050405020304" pitchFamily="18" charset="0"/>
              </a:rPr>
              <a:t>schemes. </a:t>
            </a:r>
            <a:endParaRPr lang="en-US" dirty="0">
              <a:latin typeface="+mn-lt"/>
              <a:ea typeface="Times New Roman" panose="02020603050405020304" pitchFamily="18" charset="0"/>
            </a:endParaRPr>
          </a:p>
          <a:p>
            <a:pPr marL="288925" marR="0" algn="just">
              <a:lnSpc>
                <a:spcPct val="115000"/>
              </a:lnSpc>
              <a:spcBef>
                <a:spcPts val="600"/>
              </a:spcBef>
              <a:spcAft>
                <a:spcPts val="0"/>
              </a:spcAft>
            </a:pPr>
            <a:r>
              <a:rPr lang="en-GB" dirty="0">
                <a:latin typeface="+mn-lt"/>
                <a:ea typeface="Times New Roman" panose="02020603050405020304" pitchFamily="18" charset="0"/>
              </a:rPr>
              <a:t>The structure is composed of a selection of measures, associated dimensions that gather lists of codes. </a:t>
            </a:r>
            <a:endParaRPr lang="en-GB" dirty="0" smtClean="0">
              <a:latin typeface="+mn-lt"/>
              <a:ea typeface="Times New Roman" panose="02020603050405020304" pitchFamily="18" charset="0"/>
            </a:endParaRPr>
          </a:p>
          <a:p>
            <a:pPr marL="0" marR="0" algn="just">
              <a:lnSpc>
                <a:spcPct val="115000"/>
              </a:lnSpc>
              <a:spcBef>
                <a:spcPts val="600"/>
              </a:spcBef>
              <a:spcAft>
                <a:spcPts val="0"/>
              </a:spcAft>
            </a:pPr>
            <a:endParaRPr lang="en-GB" b="1" dirty="0" smtClean="0">
              <a:latin typeface="+mn-lt"/>
              <a:ea typeface="Times New Roman" panose="02020603050405020304" pitchFamily="18" charset="0"/>
            </a:endParaRPr>
          </a:p>
          <a:p>
            <a:pPr marL="285750" marR="0" indent="-285750" algn="just">
              <a:lnSpc>
                <a:spcPct val="115000"/>
              </a:lnSpc>
              <a:spcBef>
                <a:spcPts val="600"/>
              </a:spcBef>
              <a:spcAft>
                <a:spcPts val="0"/>
              </a:spcAft>
              <a:buClr>
                <a:srgbClr val="009AD0"/>
              </a:buClr>
              <a:buFont typeface="Arial" panose="020B0604020202020204" pitchFamily="34" charset="0"/>
              <a:buChar char="•"/>
            </a:pPr>
            <a:r>
              <a:rPr lang="en-GB" b="1" dirty="0" smtClean="0">
                <a:latin typeface="+mn-lt"/>
                <a:ea typeface="Times New Roman" panose="02020603050405020304" pitchFamily="18" charset="0"/>
              </a:rPr>
              <a:t>Reference </a:t>
            </a:r>
            <a:r>
              <a:rPr lang="en-GB" b="1" dirty="0">
                <a:latin typeface="+mn-lt"/>
                <a:ea typeface="Times New Roman" panose="02020603050405020304" pitchFamily="18" charset="0"/>
              </a:rPr>
              <a:t>data </a:t>
            </a:r>
            <a:r>
              <a:rPr lang="en-GB" dirty="0">
                <a:latin typeface="+mn-lt"/>
                <a:ea typeface="Times New Roman" panose="02020603050405020304" pitchFamily="18" charset="0"/>
              </a:rPr>
              <a:t>are sets of values or classification schemas that are widely re-used and referenced by systems, applications, data stores, processes, and reports. </a:t>
            </a:r>
            <a:endParaRPr lang="en-GB" dirty="0" smtClean="0">
              <a:latin typeface="+mn-lt"/>
              <a:ea typeface="Times New Roman" panose="02020603050405020304" pitchFamily="18" charset="0"/>
            </a:endParaRPr>
          </a:p>
          <a:p>
            <a:pPr marL="288925" marR="0" algn="just">
              <a:lnSpc>
                <a:spcPct val="115000"/>
              </a:lnSpc>
              <a:spcBef>
                <a:spcPts val="600"/>
              </a:spcBef>
              <a:spcAft>
                <a:spcPts val="0"/>
              </a:spcAft>
              <a:buClr>
                <a:srgbClr val="009AD0"/>
              </a:buClr>
            </a:pPr>
            <a:r>
              <a:rPr lang="en-GB" dirty="0" smtClean="0">
                <a:latin typeface="+mn-lt"/>
                <a:ea typeface="Times New Roman" panose="02020603050405020304" pitchFamily="18" charset="0"/>
              </a:rPr>
              <a:t>In </a:t>
            </a:r>
            <a:r>
              <a:rPr lang="en-GB" dirty="0">
                <a:latin typeface="+mn-lt"/>
                <a:ea typeface="Times New Roman" panose="02020603050405020304" pitchFamily="18" charset="0"/>
              </a:rPr>
              <a:t>our context, reference data of the global DSD represents the authoritative information to be adopted whenever possible. When the DSD’s reference data cannot meet the requirements of CWP Parties, they use concepts for their specific purpose to characterize or standardize their own information. </a:t>
            </a:r>
            <a:endParaRPr lang="en-US" dirty="0">
              <a:latin typeface="+mn-lt"/>
              <a:ea typeface="Times New Roman" panose="02020603050405020304" pitchFamily="18" charset="0"/>
            </a:endParaRPr>
          </a:p>
          <a:p>
            <a:pPr marL="0" marR="0" algn="just">
              <a:lnSpc>
                <a:spcPct val="115000"/>
              </a:lnSpc>
              <a:spcBef>
                <a:spcPts val="600"/>
              </a:spcBef>
              <a:spcAft>
                <a:spcPts val="0"/>
              </a:spcAft>
            </a:pPr>
            <a:endParaRPr lang="en-GB" dirty="0" smtClean="0">
              <a:latin typeface="+mn-lt"/>
              <a:ea typeface="Times New Roman" panose="02020603050405020304" pitchFamily="18" charset="0"/>
            </a:endParaRPr>
          </a:p>
        </p:txBody>
      </p:sp>
      <p:sp>
        <p:nvSpPr>
          <p:cNvPr id="6" name="Title 1"/>
          <p:cNvSpPr txBox="1">
            <a:spLocks/>
          </p:cNvSpPr>
          <p:nvPr/>
        </p:nvSpPr>
        <p:spPr bwMode="auto">
          <a:xfrm>
            <a:off x="5940152" y="-193556"/>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pPr algn="ctr"/>
            <a:r>
              <a:rPr lang="en-US" sz="2400" i="1" kern="0" dirty="0" smtClean="0"/>
              <a:t>Terminology </a:t>
            </a:r>
            <a:endParaRPr lang="en-GB" sz="2400" i="1" kern="0" dirty="0"/>
          </a:p>
        </p:txBody>
      </p:sp>
    </p:spTree>
    <p:extLst>
      <p:ext uri="{BB962C8B-B14F-4D97-AF65-F5344CB8AC3E}">
        <p14:creationId xmlns:p14="http://schemas.microsoft.com/office/powerpoint/2010/main" val="1941561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496805597"/>
              </p:ext>
            </p:extLst>
          </p:nvPr>
        </p:nvGraphicFramePr>
        <p:xfrm>
          <a:off x="254278" y="1128944"/>
          <a:ext cx="8647120" cy="4221162"/>
        </p:xfrm>
        <a:graphic>
          <a:graphicData uri="http://schemas.openxmlformats.org/presentationml/2006/ole">
            <mc:AlternateContent xmlns:mc="http://schemas.openxmlformats.org/markup-compatibility/2006">
              <mc:Choice xmlns:v="urn:schemas-microsoft-com:vml" Requires="v">
                <p:oleObj spid="_x0000_s4139" name="Worksheet" r:id="rId4" imgW="12011019" imgH="6067297" progId="Excel.Sheet.12">
                  <p:embed/>
                </p:oleObj>
              </mc:Choice>
              <mc:Fallback>
                <p:oleObj name="Worksheet" r:id="rId4" imgW="12011019" imgH="6067297" progId="Excel.Sheet.12">
                  <p:embed/>
                  <p:pic>
                    <p:nvPicPr>
                      <p:cNvPr id="0" name=""/>
                      <p:cNvPicPr/>
                      <p:nvPr/>
                    </p:nvPicPr>
                    <p:blipFill>
                      <a:blip r:embed="rId5"/>
                      <a:stretch>
                        <a:fillRect/>
                      </a:stretch>
                    </p:blipFill>
                    <p:spPr>
                      <a:xfrm>
                        <a:off x="254278" y="1128944"/>
                        <a:ext cx="8647120" cy="4221162"/>
                      </a:xfrm>
                      <a:prstGeom prst="rect">
                        <a:avLst/>
                      </a:prstGeom>
                    </p:spPr>
                  </p:pic>
                </p:oleObj>
              </mc:Fallback>
            </mc:AlternateContent>
          </a:graphicData>
        </a:graphic>
      </p:graphicFrame>
      <p:grpSp>
        <p:nvGrpSpPr>
          <p:cNvPr id="13" name="Group 12"/>
          <p:cNvGrpSpPr/>
          <p:nvPr/>
        </p:nvGrpSpPr>
        <p:grpSpPr>
          <a:xfrm>
            <a:off x="7952648" y="868912"/>
            <a:ext cx="1191352" cy="520064"/>
            <a:chOff x="7771257" y="1903476"/>
            <a:chExt cx="1191352" cy="520064"/>
          </a:xfrm>
        </p:grpSpPr>
        <p:sp>
          <p:nvSpPr>
            <p:cNvPr id="11" name="Striped Right Arrow 10"/>
            <p:cNvSpPr/>
            <p:nvPr/>
          </p:nvSpPr>
          <p:spPr>
            <a:xfrm>
              <a:off x="7771257" y="1903476"/>
              <a:ext cx="1105953" cy="520064"/>
            </a:xfrm>
            <a:prstGeom prst="stripedRightArrow">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779963" y="2003231"/>
              <a:ext cx="1182646" cy="307777"/>
            </a:xfrm>
            <a:prstGeom prst="rect">
              <a:avLst/>
            </a:prstGeom>
            <a:noFill/>
          </p:spPr>
          <p:txBody>
            <a:bodyPr wrap="square" rtlCol="0">
              <a:spAutoFit/>
            </a:bodyPr>
            <a:lstStyle/>
            <a:p>
              <a:r>
                <a:rPr lang="en-US" sz="1400" b="1" dirty="0"/>
                <a:t>Modularity</a:t>
              </a:r>
              <a:endParaRPr lang="en-GB" sz="1400" b="1" dirty="0"/>
            </a:p>
          </p:txBody>
        </p:sp>
      </p:grpSp>
      <p:sp>
        <p:nvSpPr>
          <p:cNvPr id="15" name="Rectangle 14"/>
          <p:cNvSpPr/>
          <p:nvPr/>
        </p:nvSpPr>
        <p:spPr>
          <a:xfrm>
            <a:off x="205027" y="692548"/>
            <a:ext cx="8573218" cy="369332"/>
          </a:xfrm>
          <a:prstGeom prst="rect">
            <a:avLst/>
          </a:prstGeom>
        </p:spPr>
        <p:txBody>
          <a:bodyPr wrap="square">
            <a:spAutoFit/>
          </a:bodyPr>
          <a:lstStyle/>
          <a:p>
            <a:r>
              <a:rPr lang="en-US" b="1" dirty="0" smtClean="0"/>
              <a:t>Conceptual Proposal </a:t>
            </a:r>
            <a:r>
              <a:rPr lang="en-US" b="1" dirty="0"/>
              <a:t>for the </a:t>
            </a:r>
            <a:r>
              <a:rPr lang="en-US" b="1" dirty="0" smtClean="0"/>
              <a:t>Standard </a:t>
            </a:r>
            <a:r>
              <a:rPr lang="en-US" b="1" dirty="0"/>
              <a:t>for Data Structure </a:t>
            </a:r>
            <a:r>
              <a:rPr lang="en-US" b="1" dirty="0" smtClean="0"/>
              <a:t>Definition</a:t>
            </a:r>
            <a:endParaRPr lang="en-GB" dirty="0"/>
          </a:p>
        </p:txBody>
      </p:sp>
      <p:sp>
        <p:nvSpPr>
          <p:cNvPr id="18" name="Title 1"/>
          <p:cNvSpPr txBox="1">
            <a:spLocks/>
          </p:cNvSpPr>
          <p:nvPr/>
        </p:nvSpPr>
        <p:spPr bwMode="auto">
          <a:xfrm>
            <a:off x="5379078" y="-186390"/>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r>
              <a:rPr lang="en-US" sz="2400" i="1" kern="0" dirty="0" smtClean="0"/>
              <a:t>Summary of feedback</a:t>
            </a:r>
            <a:endParaRPr lang="en-GB" sz="2400" i="1" kern="0" dirty="0"/>
          </a:p>
        </p:txBody>
      </p:sp>
      <p:sp>
        <p:nvSpPr>
          <p:cNvPr id="23" name="Rectangle 22"/>
          <p:cNvSpPr/>
          <p:nvPr/>
        </p:nvSpPr>
        <p:spPr>
          <a:xfrm>
            <a:off x="572029" y="5493460"/>
            <a:ext cx="8352928" cy="941796"/>
          </a:xfrm>
          <a:prstGeom prst="rect">
            <a:avLst/>
          </a:prstGeom>
          <a:ln>
            <a:noFill/>
          </a:ln>
        </p:spPr>
        <p:txBody>
          <a:bodyPr wrap="square">
            <a:spAutoFit/>
          </a:bodyPr>
          <a:lstStyle/>
          <a:p>
            <a:pPr marL="0" marR="0" algn="just">
              <a:lnSpc>
                <a:spcPct val="115000"/>
              </a:lnSpc>
              <a:spcBef>
                <a:spcPts val="600"/>
              </a:spcBef>
              <a:spcAft>
                <a:spcPts val="1200"/>
              </a:spcAft>
            </a:pPr>
            <a:r>
              <a:rPr lang="en-GB" sz="1600" b="1" dirty="0" smtClean="0"/>
              <a:t>Module: </a:t>
            </a:r>
            <a:r>
              <a:rPr lang="en-GB" sz="1600" dirty="0" smtClean="0"/>
              <a:t>is </a:t>
            </a:r>
            <a:r>
              <a:rPr lang="en-GB" sz="1600" dirty="0"/>
              <a:t>building block composed of concepts that can be assembled to describe information. For instance </a:t>
            </a:r>
            <a:r>
              <a:rPr lang="en-GB" sz="1600" dirty="0" smtClean="0"/>
              <a:t>Catch Module is </a:t>
            </a:r>
            <a:r>
              <a:rPr lang="en-GB" sz="1600" dirty="0"/>
              <a:t>composed of </a:t>
            </a:r>
            <a:r>
              <a:rPr lang="en-GB" sz="1600" dirty="0" smtClean="0"/>
              <a:t>five </a:t>
            </a:r>
            <a:r>
              <a:rPr lang="en-GB" sz="1600" dirty="0"/>
              <a:t>core concepts; </a:t>
            </a:r>
            <a:r>
              <a:rPr lang="en-GB" sz="1600" dirty="0" smtClean="0"/>
              <a:t>aquatic species, catch type, </a:t>
            </a:r>
            <a:r>
              <a:rPr lang="en-GB" sz="1600" dirty="0" err="1" smtClean="0"/>
              <a:t>Obs</a:t>
            </a:r>
            <a:r>
              <a:rPr lang="en-GB" sz="1600" dirty="0" smtClean="0"/>
              <a:t> measure, Unit and </a:t>
            </a:r>
            <a:r>
              <a:rPr lang="en-GB" sz="1600" dirty="0" err="1" smtClean="0"/>
              <a:t>Obs</a:t>
            </a:r>
            <a:r>
              <a:rPr lang="en-GB" sz="1600" dirty="0" smtClean="0"/>
              <a:t> status</a:t>
            </a:r>
            <a:endParaRPr lang="en-US" sz="1600" dirty="0"/>
          </a:p>
        </p:txBody>
      </p:sp>
      <p:sp>
        <p:nvSpPr>
          <p:cNvPr id="24" name="Rectangle 23"/>
          <p:cNvSpPr/>
          <p:nvPr/>
        </p:nvSpPr>
        <p:spPr>
          <a:xfrm>
            <a:off x="258265" y="1124744"/>
            <a:ext cx="8651839" cy="27294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p:nvSpPr>
        <p:spPr>
          <a:xfrm>
            <a:off x="258339" y="1778329"/>
            <a:ext cx="8643059" cy="91008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265574" y="3683379"/>
            <a:ext cx="8635824" cy="44336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614892" y="5525776"/>
            <a:ext cx="8568952" cy="877163"/>
          </a:xfrm>
          <a:prstGeom prst="rect">
            <a:avLst/>
          </a:prstGeom>
        </p:spPr>
        <p:txBody>
          <a:bodyPr wrap="square">
            <a:spAutoFit/>
          </a:bodyPr>
          <a:lstStyle/>
          <a:p>
            <a:r>
              <a:rPr lang="en-GB" sz="1700" dirty="0">
                <a:latin typeface="+mn-lt"/>
                <a:ea typeface="Times New Roman" panose="02020603050405020304" pitchFamily="18" charset="0"/>
              </a:rPr>
              <a:t>The CWP international standard statistical </a:t>
            </a:r>
            <a:r>
              <a:rPr lang="en-GB" sz="1700" b="1" dirty="0">
                <a:latin typeface="+mn-lt"/>
                <a:ea typeface="Times New Roman" panose="02020603050405020304" pitchFamily="18" charset="0"/>
              </a:rPr>
              <a:t>classification </a:t>
            </a:r>
            <a:r>
              <a:rPr lang="en-GB" sz="1700" b="1" dirty="0" smtClean="0">
                <a:latin typeface="+mn-lt"/>
                <a:ea typeface="Times New Roman" panose="02020603050405020304" pitchFamily="18" charset="0"/>
              </a:rPr>
              <a:t>system </a:t>
            </a:r>
            <a:r>
              <a:rPr lang="en-GB" sz="1700" dirty="0" smtClean="0">
                <a:latin typeface="+mn-lt"/>
                <a:ea typeface="Times New Roman" panose="02020603050405020304" pitchFamily="18" charset="0"/>
              </a:rPr>
              <a:t>are </a:t>
            </a:r>
            <a:r>
              <a:rPr lang="en-GB" sz="1700" dirty="0">
                <a:latin typeface="+mn-lt"/>
                <a:ea typeface="Times New Roman" panose="02020603050405020304" pitchFamily="18" charset="0"/>
              </a:rPr>
              <a:t>primarily used (e.g. ASFIS, ISSCFG, Areal grid system,..). A classification system is named, owned and maintained by an institution, </a:t>
            </a:r>
            <a:r>
              <a:rPr lang="en-GB" sz="1700" dirty="0" smtClean="0">
                <a:latin typeface="+mn-lt"/>
                <a:ea typeface="Times New Roman" panose="02020603050405020304" pitchFamily="18" charset="0"/>
              </a:rPr>
              <a:t>including </a:t>
            </a:r>
            <a:r>
              <a:rPr lang="en-GB" sz="1700" dirty="0">
                <a:latin typeface="+mn-lt"/>
                <a:ea typeface="Times New Roman" panose="02020603050405020304" pitchFamily="18" charset="0"/>
              </a:rPr>
              <a:t>the coding, set of aggregations, hierarchies.</a:t>
            </a:r>
            <a:endParaRPr lang="en-US" sz="1700" dirty="0">
              <a:latin typeface="+mn-lt"/>
            </a:endParaRPr>
          </a:p>
        </p:txBody>
      </p:sp>
      <p:sp>
        <p:nvSpPr>
          <p:cNvPr id="29" name="Rectangle 28"/>
          <p:cNvSpPr/>
          <p:nvPr/>
        </p:nvSpPr>
        <p:spPr>
          <a:xfrm>
            <a:off x="2771800" y="1391591"/>
            <a:ext cx="720080" cy="3940764"/>
          </a:xfrm>
          <a:prstGeom prst="rect">
            <a:avLst/>
          </a:prstGeom>
          <a:solidFill>
            <a:srgbClr val="F8411C">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56185" y="1123389"/>
            <a:ext cx="859432" cy="42089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680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animBg="1"/>
      <p:bldP spid="24" grpId="1" animBg="1"/>
      <p:bldP spid="25" grpId="0" animBg="1"/>
      <p:bldP spid="25" grpId="1" animBg="1"/>
      <p:bldP spid="27" grpId="0" animBg="1"/>
      <p:bldP spid="27" grpId="1" animBg="1"/>
      <p:bldP spid="28" grpId="0"/>
      <p:bldP spid="28" grpId="1"/>
      <p:bldP spid="29" grpId="0" animBg="1"/>
      <p:bldP spid="29" grpId="1"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7800382" cy="2592288"/>
          </a:xfrm>
        </p:spPr>
        <p:txBody>
          <a:bodyPr>
            <a:noAutofit/>
          </a:bodyPr>
          <a:lstStyle/>
          <a:p>
            <a:pPr marL="385763" indent="-385763">
              <a:lnSpc>
                <a:spcPct val="200000"/>
              </a:lnSpc>
              <a:buFont typeface="+mj-lt"/>
              <a:buAutoNum type="arabicPeriod"/>
            </a:pPr>
            <a:r>
              <a:rPr lang="en-GB" sz="2800" dirty="0" smtClean="0">
                <a:latin typeface="+mn-lt"/>
              </a:rPr>
              <a:t>Concepts and definitions</a:t>
            </a:r>
          </a:p>
          <a:p>
            <a:pPr marL="385763" indent="-385763">
              <a:lnSpc>
                <a:spcPct val="200000"/>
              </a:lnSpc>
              <a:buFont typeface="+mj-lt"/>
              <a:buAutoNum type="arabicPeriod"/>
            </a:pPr>
            <a:r>
              <a:rPr lang="en-GB" sz="2800" dirty="0" smtClean="0">
                <a:latin typeface="+mn-lt"/>
              </a:rPr>
              <a:t>Classification systems  </a:t>
            </a:r>
            <a:endParaRPr lang="fr-FR" sz="2800" dirty="0">
              <a:latin typeface="+mn-lt"/>
            </a:endParaRPr>
          </a:p>
          <a:p>
            <a:pPr marL="385763" indent="-385763">
              <a:lnSpc>
                <a:spcPct val="200000"/>
              </a:lnSpc>
              <a:buFont typeface="+mj-lt"/>
              <a:buAutoNum type="arabicPeriod"/>
            </a:pPr>
            <a:r>
              <a:rPr lang="en-US" sz="2800" dirty="0" err="1" smtClean="0">
                <a:latin typeface="+mn-lt"/>
              </a:rPr>
              <a:t>Codelists</a:t>
            </a:r>
            <a:r>
              <a:rPr lang="en-US" sz="2800" dirty="0" smtClean="0">
                <a:latin typeface="+mn-lt"/>
              </a:rPr>
              <a:t> and </a:t>
            </a:r>
            <a:r>
              <a:rPr lang="en-US" sz="2800" dirty="0">
                <a:latin typeface="+mn-lt"/>
              </a:rPr>
              <a:t>d</a:t>
            </a:r>
            <a:r>
              <a:rPr lang="en-US" sz="2800" dirty="0" smtClean="0">
                <a:latin typeface="+mn-lt"/>
              </a:rPr>
              <a:t>escription </a:t>
            </a:r>
          </a:p>
          <a:p>
            <a:pPr marL="385763" indent="-385763">
              <a:lnSpc>
                <a:spcPct val="200000"/>
              </a:lnSpc>
              <a:buFont typeface="+mj-lt"/>
              <a:buAutoNum type="arabicPeriod"/>
            </a:pPr>
            <a:r>
              <a:rPr lang="en-US" sz="2800" dirty="0">
                <a:latin typeface="+mn-lt"/>
              </a:rPr>
              <a:t>Mapping of </a:t>
            </a:r>
            <a:r>
              <a:rPr lang="en-US" sz="2800" dirty="0" smtClean="0">
                <a:latin typeface="+mn-lt"/>
              </a:rPr>
              <a:t>codes  </a:t>
            </a:r>
            <a:endParaRPr lang="en-US" sz="2800" dirty="0">
              <a:latin typeface="+mn-lt"/>
            </a:endParaRPr>
          </a:p>
        </p:txBody>
      </p:sp>
      <p:sp>
        <p:nvSpPr>
          <p:cNvPr id="4" name="Title 1"/>
          <p:cNvSpPr txBox="1">
            <a:spLocks/>
          </p:cNvSpPr>
          <p:nvPr/>
        </p:nvSpPr>
        <p:spPr bwMode="auto">
          <a:xfrm>
            <a:off x="5292080" y="-171400"/>
            <a:ext cx="3528392"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1400" b="1">
                <a:solidFill>
                  <a:srgbClr val="4D4D4D"/>
                </a:solidFill>
                <a:latin typeface="Cambria" pitchFamily="18" charset="0"/>
                <a:ea typeface="ＭＳ Ｐゴシック" charset="-128"/>
                <a:cs typeface="Cambria" pitchFamily="18" charset="0"/>
              </a:defRPr>
            </a:lvl1pPr>
            <a:lvl2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2pPr>
            <a:lvl3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3pPr>
            <a:lvl4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4pPr>
            <a:lvl5pPr algn="r" rtl="0" fontAlgn="base">
              <a:spcBef>
                <a:spcPct val="0"/>
              </a:spcBef>
              <a:spcAft>
                <a:spcPct val="0"/>
              </a:spcAft>
              <a:defRPr sz="1400" b="1">
                <a:solidFill>
                  <a:srgbClr val="4D4D4D"/>
                </a:solidFill>
                <a:latin typeface="Verdana" pitchFamily="34" charset="0"/>
                <a:ea typeface="ＭＳ Ｐゴシック" charset="-128"/>
                <a:cs typeface="ＭＳ Ｐゴシック" charset="-128"/>
              </a:defRPr>
            </a:lvl5pPr>
            <a:lvl6pPr marL="457200" algn="r" rtl="0" eaLnBrk="1" fontAlgn="base" hangingPunct="1">
              <a:spcBef>
                <a:spcPct val="0"/>
              </a:spcBef>
              <a:spcAft>
                <a:spcPct val="0"/>
              </a:spcAft>
              <a:defRPr sz="1400" b="1">
                <a:solidFill>
                  <a:srgbClr val="4D4D4D"/>
                </a:solidFill>
                <a:latin typeface="Verdana" pitchFamily="34" charset="0"/>
              </a:defRPr>
            </a:lvl6pPr>
            <a:lvl7pPr marL="914400" algn="r" rtl="0" eaLnBrk="1" fontAlgn="base" hangingPunct="1">
              <a:spcBef>
                <a:spcPct val="0"/>
              </a:spcBef>
              <a:spcAft>
                <a:spcPct val="0"/>
              </a:spcAft>
              <a:defRPr sz="1400" b="1">
                <a:solidFill>
                  <a:srgbClr val="4D4D4D"/>
                </a:solidFill>
                <a:latin typeface="Verdana" pitchFamily="34" charset="0"/>
              </a:defRPr>
            </a:lvl7pPr>
            <a:lvl8pPr marL="1371600" algn="r" rtl="0" eaLnBrk="1" fontAlgn="base" hangingPunct="1">
              <a:spcBef>
                <a:spcPct val="0"/>
              </a:spcBef>
              <a:spcAft>
                <a:spcPct val="0"/>
              </a:spcAft>
              <a:defRPr sz="1400" b="1">
                <a:solidFill>
                  <a:srgbClr val="4D4D4D"/>
                </a:solidFill>
                <a:latin typeface="Verdana" pitchFamily="34" charset="0"/>
              </a:defRPr>
            </a:lvl8pPr>
            <a:lvl9pPr marL="1828800" algn="r" rtl="0" eaLnBrk="1" fontAlgn="base" hangingPunct="1">
              <a:spcBef>
                <a:spcPct val="0"/>
              </a:spcBef>
              <a:spcAft>
                <a:spcPct val="0"/>
              </a:spcAft>
              <a:defRPr sz="1400" b="1">
                <a:solidFill>
                  <a:srgbClr val="4D4D4D"/>
                </a:solidFill>
                <a:latin typeface="Verdana" pitchFamily="34" charset="0"/>
              </a:defRPr>
            </a:lvl9pPr>
          </a:lstStyle>
          <a:p>
            <a:r>
              <a:rPr lang="en-US" sz="2400" i="1" kern="0" dirty="0" smtClean="0"/>
              <a:t>Points of discussion</a:t>
            </a:r>
            <a:endParaRPr lang="en-GB" sz="2400" i="1" kern="0" dirty="0"/>
          </a:p>
        </p:txBody>
      </p:sp>
      <p:pic>
        <p:nvPicPr>
          <p:cNvPr id="5"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6868"/>
          <a:stretch/>
        </p:blipFill>
        <p:spPr bwMode="auto">
          <a:xfrm>
            <a:off x="6084168" y="2060848"/>
            <a:ext cx="2552700" cy="172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52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_d4science_JAN08_2">
  <a:themeElements>
    <a:clrScheme name="modele_d4science_JAN08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d4science_JAN08_2">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_d4science_JAN08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d4science_JAN08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d4science_JAN08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d4science_JAN08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d4science_JAN08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d4science_JAN08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d4science_JAN08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d4science_JAN08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d4science_JAN08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d4science_JAN08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d4science_JAN08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d4science_JAN08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FAO1012</Template>
  <TotalTime>15686</TotalTime>
  <Words>5950</Words>
  <Application>Microsoft Office PowerPoint</Application>
  <PresentationFormat>On-screen Show (4:3)</PresentationFormat>
  <Paragraphs>1620</Paragraphs>
  <Slides>34</Slides>
  <Notes>19</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Calibri </vt:lpstr>
      <vt:lpstr>ＭＳ Ｐゴシック</vt:lpstr>
      <vt:lpstr>SimSun</vt:lpstr>
      <vt:lpstr>Arial</vt:lpstr>
      <vt:lpstr>Calibri</vt:lpstr>
      <vt:lpstr>Cambria</vt:lpstr>
      <vt:lpstr>Times New Roman</vt:lpstr>
      <vt:lpstr>Verdana</vt:lpstr>
      <vt:lpstr>Wingdings</vt:lpstr>
      <vt:lpstr>modele_d4science_JAN08_2</vt:lpstr>
      <vt:lpstr>Worksheet</vt:lpstr>
      <vt:lpstr>PowerPoint Presentation</vt:lpstr>
      <vt:lpstr>Outlines</vt:lpstr>
      <vt:lpstr>Setting the Scene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so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the workshop with tRFMOs, the DSD proposal aligns with the CAT I, CAT II systems that tRFMOs are accustomed to and for which there is some level of standardisation already.      There are some specific areas where tRFMOs are aligned that don’t exist elsewhere.  To what extent might tRFMOs diverge from non-tuna fisheries?   Examples to be discussed  Flag state/ chartered flag (e.g WCPFC the catch is allocated to chartered state and not flag state). Could CWP consider these arrangement in the definition of the country where an RFMO can cater these breakdown  Country: ISO 2 Alpha code  Time unit : local time or UTC/GMT time  definition of catch: we focus on nominal catch (e.g from logbooks), whereas adjusted catch are  calibrated by observers data  Effort: In purse seine tuna fisheries, there is strong interest in having catch and effort broken down by SET TYPE, an example how this set type could be catered in the DSD.   Days fishing is the most commonly used.    </vt:lpstr>
      <vt:lpstr>PowerPoint Presentation</vt:lpstr>
      <vt:lpstr>PowerPoint Presentation</vt:lpstr>
      <vt:lpstr>PowerPoint Presentation</vt:lpstr>
      <vt:lpstr>PowerPoint Presentation</vt:lpstr>
      <vt:lpstr>Thank you</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FIGIS Spatial Data Infrastructure (SDI) Overview</dc:title>
  <dc:creator>A. CHAREF</dc:creator>
  <cp:keywords>FIGIS;GIS</cp:keywords>
  <cp:lastModifiedBy>Charef, Aymen (FIAS)</cp:lastModifiedBy>
  <cp:revision>750</cp:revision>
  <cp:lastPrinted>2018-03-19T06:58:33Z</cp:lastPrinted>
  <dcterms:created xsi:type="dcterms:W3CDTF">2011-05-18T11:49:46Z</dcterms:created>
  <dcterms:modified xsi:type="dcterms:W3CDTF">2018-05-18T01:19:56Z</dcterms:modified>
</cp:coreProperties>
</file>