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6" r:id="rId2"/>
    <p:sldId id="257" r:id="rId3"/>
    <p:sldId id="277" r:id="rId4"/>
    <p:sldId id="278" r:id="rId5"/>
    <p:sldId id="258" r:id="rId6"/>
    <p:sldId id="259" r:id="rId7"/>
    <p:sldId id="260" r:id="rId8"/>
    <p:sldId id="271" r:id="rId9"/>
    <p:sldId id="274" r:id="rId10"/>
    <p:sldId id="272" r:id="rId11"/>
    <p:sldId id="263" r:id="rId12"/>
    <p:sldId id="264" r:id="rId13"/>
    <p:sldId id="265" r:id="rId14"/>
    <p:sldId id="266" r:id="rId15"/>
    <p:sldId id="275" r:id="rId16"/>
    <p:sldId id="261" r:id="rId17"/>
    <p:sldId id="267" r:id="rId18"/>
    <p:sldId id="268" r:id="rId19"/>
    <p:sldId id="273" r:id="rId20"/>
    <p:sldId id="279"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7"/>
    <a:srgbClr val="22A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notesViewPr>
    <p:cSldViewPr snapToGrid="0">
      <p:cViewPr varScale="1">
        <p:scale>
          <a:sx n="56" d="100"/>
          <a:sy n="56" d="100"/>
        </p:scale>
        <p:origin x="25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8DCF0-49F6-42AB-968C-22A1C2463F99}" type="datetimeFigureOut">
              <a:rPr lang="en-US" smtClean="0"/>
              <a:t>3/16/2018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D00BD-0010-488D-918B-FB82B5C749BF}" type="slidenum">
              <a:rPr lang="en-US" smtClean="0"/>
              <a:t>‹#›</a:t>
            </a:fld>
            <a:endParaRPr lang="en-US"/>
          </a:p>
        </p:txBody>
      </p:sp>
    </p:spTree>
    <p:extLst>
      <p:ext uri="{BB962C8B-B14F-4D97-AF65-F5344CB8AC3E}">
        <p14:creationId xmlns:p14="http://schemas.microsoft.com/office/powerpoint/2010/main" val="40906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70182-416C-4FF1-AC18-2BE60B96C265}"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BD447-ED95-4990-B2ED-9CABF180AE1D}" type="slidenum">
              <a:rPr lang="en-US" smtClean="0"/>
              <a:t>‹#›</a:t>
            </a:fld>
            <a:endParaRPr lang="en-US"/>
          </a:p>
        </p:txBody>
      </p:sp>
    </p:spTree>
    <p:extLst>
      <p:ext uri="{BB962C8B-B14F-4D97-AF65-F5344CB8AC3E}">
        <p14:creationId xmlns:p14="http://schemas.microsoft.com/office/powerpoint/2010/main" val="129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GB" dirty="0"/>
              <a:t>Old/new</a:t>
            </a:r>
            <a:r>
              <a:rPr lang="en-GB" baseline="0" dirty="0"/>
              <a:t> &amp; everything in between</a:t>
            </a:r>
            <a:endParaRPr lang="en-GB" dirty="0"/>
          </a:p>
        </p:txBody>
      </p:sp>
      <p:sp>
        <p:nvSpPr>
          <p:cNvPr id="4" name="Slide Number Placeholder 3"/>
          <p:cNvSpPr>
            <a:spLocks noGrp="1"/>
          </p:cNvSpPr>
          <p:nvPr>
            <p:ph type="sldNum" sz="quarter" idx="10"/>
          </p:nvPr>
        </p:nvSpPr>
        <p:spPr/>
        <p:txBody>
          <a:bodyPr/>
          <a:lstStyle/>
          <a:p>
            <a:fld id="{708DF05B-B7E7-41D6-AB95-4A7755233687}" type="slidenum">
              <a:rPr lang="en-US" smtClean="0"/>
              <a:t>4</a:t>
            </a:fld>
            <a:endParaRPr lang="en-US"/>
          </a:p>
        </p:txBody>
      </p:sp>
    </p:spTree>
    <p:extLst>
      <p:ext uri="{BB962C8B-B14F-4D97-AF65-F5344CB8AC3E}">
        <p14:creationId xmlns:p14="http://schemas.microsoft.com/office/powerpoint/2010/main" val="53117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565956-9CDA-4E02-A10E-F2D4AE4CD6FE}"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21312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31689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403735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Autres titre et sous-titre">
    <p:spTree>
      <p:nvGrpSpPr>
        <p:cNvPr id="1" name=""/>
        <p:cNvGrpSpPr/>
        <p:nvPr/>
      </p:nvGrpSpPr>
      <p:grpSpPr>
        <a:xfrm>
          <a:off x="0" y="0"/>
          <a:ext cx="0" cy="0"/>
          <a:chOff x="0" y="0"/>
          <a:chExt cx="0" cy="0"/>
        </a:xfrm>
      </p:grpSpPr>
      <p:sp>
        <p:nvSpPr>
          <p:cNvPr id="33" name="Ligne"/>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4" name="Texte du titre"/>
          <p:cNvSpPr txBox="1">
            <a:spLocks noGrp="1"/>
          </p:cNvSpPr>
          <p:nvPr>
            <p:ph type="title"/>
          </p:nvPr>
        </p:nvSpPr>
        <p:spPr>
          <a:xfrm>
            <a:off x="381000" y="4518422"/>
            <a:ext cx="11430000" cy="1902023"/>
          </a:xfrm>
          <a:prstGeom prst="rect">
            <a:avLst/>
          </a:prstGeom>
        </p:spPr>
        <p:txBody>
          <a:bodyPr/>
          <a:lstStyle>
            <a:lvl1pPr>
              <a:spcBef>
                <a:spcPts val="0"/>
              </a:spcBef>
              <a:defRPr sz="11953"/>
            </a:lvl1pPr>
          </a:lstStyle>
          <a:p>
            <a:r>
              <a:t>Texte du titre</a:t>
            </a:r>
          </a:p>
        </p:txBody>
      </p:sp>
      <p:sp>
        <p:nvSpPr>
          <p:cNvPr id="35" name="Texte niveau 1…"/>
          <p:cNvSpPr txBox="1">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36" name="Numéro de diapositive"/>
          <p:cNvSpPr txBox="1">
            <a:spLocks noGrp="1"/>
          </p:cNvSpPr>
          <p:nvPr>
            <p:ph type="sldNum" sz="quarter" idx="2"/>
          </p:nvPr>
        </p:nvSpPr>
        <p:spPr>
          <a:xfrm>
            <a:off x="11401743" y="294680"/>
            <a:ext cx="381467" cy="32146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90243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76201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565956-9CDA-4E02-A10E-F2D4AE4CD6FE}"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58611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565956-9CDA-4E02-A10E-F2D4AE4CD6FE}"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91571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565956-9CDA-4E02-A10E-F2D4AE4CD6FE}"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77336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565956-9CDA-4E02-A10E-F2D4AE4CD6FE}"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34426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65956-9CDA-4E02-A10E-F2D4AE4CD6FE}"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404799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65956-9CDA-4E02-A10E-F2D4AE4CD6FE}"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79981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65956-9CDA-4E02-A10E-F2D4AE4CD6FE}"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21264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65956-9CDA-4E02-A10E-F2D4AE4CD6FE}"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9EAC7-2C4A-4AF3-9978-2169859FB259}" type="slidenum">
              <a:rPr lang="en-US" smtClean="0"/>
              <a:t>‹#›</a:t>
            </a:fld>
            <a:endParaRPr lang="en-US"/>
          </a:p>
        </p:txBody>
      </p:sp>
    </p:spTree>
    <p:extLst>
      <p:ext uri="{BB962C8B-B14F-4D97-AF65-F5344CB8AC3E}">
        <p14:creationId xmlns:p14="http://schemas.microsoft.com/office/powerpoint/2010/main" val="212073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tinyurl.com/y9xrk3x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ummary of features"/>
          <p:cNvSpPr txBox="1">
            <a:spLocks noGrp="1"/>
          </p:cNvSpPr>
          <p:nvPr>
            <p:ph type="title"/>
          </p:nvPr>
        </p:nvSpPr>
        <p:spPr>
          <a:xfrm>
            <a:off x="1809750" y="4423410"/>
            <a:ext cx="8572500" cy="1997035"/>
          </a:xfrm>
          <a:prstGeom prst="rect">
            <a:avLst/>
          </a:prstGeom>
        </p:spPr>
        <p:txBody>
          <a:bodyPr>
            <a:noAutofit/>
          </a:bodyPr>
          <a:lstStyle>
            <a:lvl1pPr defTabSz="443991">
              <a:defRPr sz="12920"/>
            </a:lvl1pPr>
          </a:lstStyle>
          <a:p>
            <a:r>
              <a:rPr lang="en-GB" sz="3200" dirty="0">
                <a:solidFill>
                  <a:srgbClr val="22A5DA"/>
                </a:solidFill>
                <a:latin typeface="Helvetica" panose="020B0604020202020204" pitchFamily="34" charset="0"/>
                <a:cs typeface="Helvetica" panose="020B0604020202020204" pitchFamily="34" charset="0"/>
              </a:rPr>
              <a:t>D</a:t>
            </a:r>
            <a:r>
              <a:rPr lang="en-GB" sz="2800" dirty="0">
                <a:solidFill>
                  <a:srgbClr val="22A5DA"/>
                </a:solidFill>
                <a:latin typeface="Helvetica" panose="020B0604020202020204" pitchFamily="34" charset="0"/>
                <a:cs typeface="Helvetica" panose="020B0604020202020204" pitchFamily="34" charset="0"/>
              </a:rPr>
              <a:t>ATA </a:t>
            </a:r>
            <a:r>
              <a:rPr lang="en-GB" sz="3200" dirty="0">
                <a:solidFill>
                  <a:srgbClr val="22A5DA"/>
                </a:solidFill>
                <a:latin typeface="Helvetica" panose="020B0604020202020204" pitchFamily="34" charset="0"/>
                <a:cs typeface="Helvetica" panose="020B0604020202020204" pitchFamily="34" charset="0"/>
              </a:rPr>
              <a:t>C</a:t>
            </a:r>
            <a:r>
              <a:rPr lang="en-GB" sz="2800" dirty="0">
                <a:solidFill>
                  <a:srgbClr val="22A5DA"/>
                </a:solidFill>
                <a:latin typeface="Helvetica" panose="020B0604020202020204" pitchFamily="34" charset="0"/>
                <a:cs typeface="Helvetica" panose="020B0604020202020204" pitchFamily="34" charset="0"/>
              </a:rPr>
              <a:t>OLLECTION AND </a:t>
            </a:r>
            <a:r>
              <a:rPr lang="en-GB" sz="3200" dirty="0">
                <a:solidFill>
                  <a:srgbClr val="22A5DA"/>
                </a:solidFill>
                <a:latin typeface="Helvetica" panose="020B0604020202020204" pitchFamily="34" charset="0"/>
                <a:cs typeface="Helvetica" panose="020B0604020202020204" pitchFamily="34" charset="0"/>
              </a:rPr>
              <a:t>M</a:t>
            </a:r>
            <a:r>
              <a:rPr lang="en-GB" sz="2800" dirty="0">
                <a:solidFill>
                  <a:srgbClr val="22A5DA"/>
                </a:solidFill>
                <a:latin typeface="Helvetica" panose="020B0604020202020204" pitchFamily="34" charset="0"/>
                <a:cs typeface="Helvetica" panose="020B0604020202020204" pitchFamily="34" charset="0"/>
              </a:rPr>
              <a:t>ANAGEMENT </a:t>
            </a:r>
            <a:r>
              <a:rPr lang="en-GB" sz="3200" dirty="0">
                <a:solidFill>
                  <a:srgbClr val="22A5DA"/>
                </a:solidFill>
                <a:latin typeface="Helvetica" panose="020B0604020202020204" pitchFamily="34" charset="0"/>
                <a:cs typeface="Helvetica" panose="020B0604020202020204" pitchFamily="34" charset="0"/>
              </a:rPr>
              <a:t>T</a:t>
            </a:r>
            <a:r>
              <a:rPr lang="en-GB" sz="2800" dirty="0">
                <a:solidFill>
                  <a:srgbClr val="22A5DA"/>
                </a:solidFill>
                <a:latin typeface="Helvetica" panose="020B0604020202020204" pitchFamily="34" charset="0"/>
                <a:cs typeface="Helvetica" panose="020B0604020202020204" pitchFamily="34" charset="0"/>
              </a:rPr>
              <a:t>OOLS TO </a:t>
            </a:r>
            <a:r>
              <a:rPr lang="en-GB" sz="3200" dirty="0">
                <a:solidFill>
                  <a:srgbClr val="22A5DA"/>
                </a:solidFill>
                <a:latin typeface="Helvetica" panose="020B0604020202020204" pitchFamily="34" charset="0"/>
                <a:cs typeface="Helvetica" panose="020B0604020202020204" pitchFamily="34" charset="0"/>
              </a:rPr>
              <a:t>S</a:t>
            </a:r>
            <a:r>
              <a:rPr lang="en-GB" sz="2800" dirty="0">
                <a:solidFill>
                  <a:srgbClr val="22A5DA"/>
                </a:solidFill>
                <a:latin typeface="Helvetica" panose="020B0604020202020204" pitchFamily="34" charset="0"/>
                <a:cs typeface="Helvetica" panose="020B0604020202020204" pitchFamily="34" charset="0"/>
              </a:rPr>
              <a:t>UPPORT THE </a:t>
            </a:r>
            <a:r>
              <a:rPr lang="en-GB" sz="3200" dirty="0">
                <a:solidFill>
                  <a:srgbClr val="22A5DA"/>
                </a:solidFill>
                <a:latin typeface="Helvetica" panose="020B0604020202020204" pitchFamily="34" charset="0"/>
                <a:cs typeface="Helvetica" panose="020B0604020202020204" pitchFamily="34" charset="0"/>
              </a:rPr>
              <a:t>R</a:t>
            </a:r>
            <a:r>
              <a:rPr lang="en-GB" sz="2800" dirty="0">
                <a:solidFill>
                  <a:srgbClr val="22A5DA"/>
                </a:solidFill>
                <a:latin typeface="Helvetica" panose="020B0604020202020204" pitchFamily="34" charset="0"/>
                <a:cs typeface="Helvetica" panose="020B0604020202020204" pitchFamily="34" charset="0"/>
              </a:rPr>
              <a:t>EGIONAL </a:t>
            </a:r>
            <a:r>
              <a:rPr lang="en-GB" sz="3200" dirty="0">
                <a:solidFill>
                  <a:srgbClr val="22A5DA"/>
                </a:solidFill>
                <a:latin typeface="Helvetica" panose="020B0604020202020204" pitchFamily="34" charset="0"/>
                <a:cs typeface="Helvetica" panose="020B0604020202020204" pitchFamily="34" charset="0"/>
              </a:rPr>
              <a:t>O</a:t>
            </a:r>
            <a:r>
              <a:rPr lang="en-GB" sz="2800" dirty="0">
                <a:solidFill>
                  <a:srgbClr val="22A5DA"/>
                </a:solidFill>
                <a:latin typeface="Helvetica" panose="020B0604020202020204" pitchFamily="34" charset="0"/>
                <a:cs typeface="Helvetica" panose="020B0604020202020204" pitchFamily="34" charset="0"/>
              </a:rPr>
              <a:t>BSERVER </a:t>
            </a:r>
            <a:r>
              <a:rPr lang="en-GB" sz="3200" dirty="0">
                <a:solidFill>
                  <a:srgbClr val="22A5DA"/>
                </a:solidFill>
                <a:latin typeface="Helvetica" panose="020B0604020202020204" pitchFamily="34" charset="0"/>
                <a:cs typeface="Helvetica" panose="020B0604020202020204" pitchFamily="34" charset="0"/>
              </a:rPr>
              <a:t>S</a:t>
            </a:r>
            <a:r>
              <a:rPr lang="en-GB" sz="2800" dirty="0">
                <a:solidFill>
                  <a:srgbClr val="22A5DA"/>
                </a:solidFill>
                <a:latin typeface="Helvetica" panose="020B0604020202020204" pitchFamily="34" charset="0"/>
                <a:cs typeface="Helvetica" panose="020B0604020202020204" pitchFamily="34" charset="0"/>
              </a:rPr>
              <a:t>CHEME </a:t>
            </a:r>
            <a:r>
              <a:rPr lang="en-GB" sz="3200" dirty="0">
                <a:solidFill>
                  <a:srgbClr val="22A5DA"/>
                </a:solidFill>
                <a:latin typeface="Helvetica" panose="020B0604020202020204" pitchFamily="34" charset="0"/>
                <a:cs typeface="Helvetica" panose="020B0604020202020204" pitchFamily="34" charset="0"/>
              </a:rPr>
              <a:t>P</a:t>
            </a:r>
            <a:r>
              <a:rPr lang="en-GB" sz="2800" dirty="0">
                <a:solidFill>
                  <a:srgbClr val="22A5DA"/>
                </a:solidFill>
                <a:latin typeface="Helvetica" panose="020B0604020202020204" pitchFamily="34" charset="0"/>
                <a:cs typeface="Helvetica" panose="020B0604020202020204" pitchFamily="34" charset="0"/>
              </a:rPr>
              <a:t>ILOT </a:t>
            </a:r>
            <a:r>
              <a:rPr lang="en-GB" sz="3200" dirty="0">
                <a:solidFill>
                  <a:srgbClr val="22A5DA"/>
                </a:solidFill>
                <a:latin typeface="Helvetica" panose="020B0604020202020204" pitchFamily="34" charset="0"/>
                <a:cs typeface="Helvetica" panose="020B0604020202020204" pitchFamily="34" charset="0"/>
              </a:rPr>
              <a:t>P</a:t>
            </a:r>
            <a:r>
              <a:rPr lang="en-GB" sz="2800" dirty="0">
                <a:solidFill>
                  <a:srgbClr val="22A5DA"/>
                </a:solidFill>
                <a:latin typeface="Helvetica" panose="020B0604020202020204" pitchFamily="34" charset="0"/>
                <a:cs typeface="Helvetica" panose="020B0604020202020204" pitchFamily="34" charset="0"/>
              </a:rPr>
              <a:t>ROJECT</a:t>
            </a:r>
            <a:endParaRPr sz="2800" dirty="0">
              <a:solidFill>
                <a:srgbClr val="22A5DA"/>
              </a:solidFill>
              <a:latin typeface="Helvetica" panose="020B0604020202020204" pitchFamily="34" charset="0"/>
              <a:cs typeface="Helvetica" panose="020B0604020202020204" pitchFamily="34" charset="0"/>
            </a:endParaRPr>
          </a:p>
        </p:txBody>
      </p:sp>
      <p:pic>
        <p:nvPicPr>
          <p:cNvPr id="4" name="Image" descr="Image">
            <a:extLst>
              <a:ext uri="{FF2B5EF4-FFF2-40B4-BE49-F238E27FC236}">
                <a16:creationId xmlns:a16="http://schemas.microsoft.com/office/drawing/2014/main" xmlns="" id="{69A1CE6C-6DAC-4310-BEBA-0D1987DFA0D8}"/>
              </a:ext>
            </a:extLst>
          </p:cNvPr>
          <p:cNvPicPr>
            <a:picLocks noChangeAspect="1"/>
          </p:cNvPicPr>
          <p:nvPr/>
        </p:nvPicPr>
        <p:blipFill>
          <a:blip r:embed="rId2">
            <a:extLst/>
          </a:blip>
          <a:stretch>
            <a:fillRect/>
          </a:stretch>
        </p:blipFill>
        <p:spPr>
          <a:xfrm>
            <a:off x="7256859" y="137787"/>
            <a:ext cx="3824325" cy="994325"/>
          </a:xfrm>
          <a:prstGeom prst="rect">
            <a:avLst/>
          </a:prstGeom>
          <a:ln w="12700" cap="flat">
            <a:noFill/>
            <a:miter lim="400000"/>
          </a:ln>
          <a:effectLst/>
        </p:spPr>
      </p:pic>
      <p:sp>
        <p:nvSpPr>
          <p:cNvPr id="174" name="e-MARIS validation workshop"/>
          <p:cNvSpPr txBox="1">
            <a:spLocks noGrp="1"/>
          </p:cNvSpPr>
          <p:nvPr>
            <p:ph type="body" sz="quarter" idx="1"/>
          </p:nvPr>
        </p:nvSpPr>
        <p:spPr>
          <a:xfrm>
            <a:off x="1809750" y="1574481"/>
            <a:ext cx="8572500" cy="2686051"/>
          </a:xfrm>
          <a:prstGeom prst="rect">
            <a:avLst/>
          </a:prstGeom>
        </p:spPr>
        <p:txBody>
          <a:bodyPr>
            <a:normAutofit fontScale="85000" lnSpcReduction="20000"/>
          </a:bodyPr>
          <a:lstStyle/>
          <a:p>
            <a:pPr>
              <a:lnSpc>
                <a:spcPct val="170000"/>
              </a:lnSpc>
              <a:spcBef>
                <a:spcPts val="0"/>
              </a:spcBef>
            </a:pPr>
            <a:r>
              <a:rPr lang="en-GB" sz="3094" b="1" dirty="0"/>
              <a:t>Technical workshop on global harmonization of Tuna fisheries statistics</a:t>
            </a:r>
          </a:p>
          <a:p>
            <a:endParaRPr lang="en-GB" sz="3094" b="1" dirty="0"/>
          </a:p>
          <a:p>
            <a:endParaRPr lang="en-GB" sz="3094" dirty="0"/>
          </a:p>
          <a:p>
            <a:r>
              <a:rPr lang="en-GB" sz="2531" dirty="0"/>
              <a:t>CWP ad-hoc Task Group on reference harmonization</a:t>
            </a:r>
            <a:endParaRPr sz="2531" dirty="0"/>
          </a:p>
        </p:txBody>
      </p:sp>
      <p:pic>
        <p:nvPicPr>
          <p:cNvPr id="5" name="Image" descr="Image">
            <a:extLst>
              <a:ext uri="{FF2B5EF4-FFF2-40B4-BE49-F238E27FC236}">
                <a16:creationId xmlns:a16="http://schemas.microsoft.com/office/drawing/2014/main" xmlns="" id="{21A58BEE-3ED5-4D8E-89D8-0F179DDC49AE}"/>
              </a:ext>
            </a:extLst>
          </p:cNvPr>
          <p:cNvPicPr>
            <a:picLocks noChangeAspect="1"/>
          </p:cNvPicPr>
          <p:nvPr/>
        </p:nvPicPr>
        <p:blipFill>
          <a:blip r:embed="rId3">
            <a:extLst/>
          </a:blip>
          <a:stretch>
            <a:fillRect/>
          </a:stretch>
        </p:blipFill>
        <p:spPr>
          <a:xfrm>
            <a:off x="1809750" y="195830"/>
            <a:ext cx="2640796" cy="936283"/>
          </a:xfrm>
          <a:prstGeom prst="rect">
            <a:avLst/>
          </a:prstGeom>
          <a:ln w="12700" cap="flat">
            <a:noFill/>
            <a:miter lim="400000"/>
          </a:ln>
          <a:effectLst/>
        </p:spPr>
      </p:pic>
      <p:sp>
        <p:nvSpPr>
          <p:cNvPr id="2" name="TextBox 1">
            <a:extLst>
              <a:ext uri="{FF2B5EF4-FFF2-40B4-BE49-F238E27FC236}">
                <a16:creationId xmlns:a16="http://schemas.microsoft.com/office/drawing/2014/main" xmlns="" id="{DC8AA29C-6BB8-48CA-96FE-BFBD6C3E2C48}"/>
              </a:ext>
            </a:extLst>
          </p:cNvPr>
          <p:cNvSpPr txBox="1"/>
          <p:nvPr/>
        </p:nvSpPr>
        <p:spPr>
          <a:xfrm>
            <a:off x="1809750" y="6384433"/>
            <a:ext cx="7694839"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1266" b="1" dirty="0">
                <a:solidFill>
                  <a:srgbClr val="838787"/>
                </a:solidFill>
                <a:latin typeface="Helvetica" panose="020B0604020202020204" pitchFamily="34" charset="0"/>
                <a:cs typeface="Helvetica" panose="020B0604020202020204" pitchFamily="34" charset="0"/>
                <a:sym typeface="Avenir Next Medium"/>
              </a:rPr>
              <a:t>IOTC Secretariat</a:t>
            </a:r>
            <a:r>
              <a:rPr lang="en-GB" sz="1266" dirty="0">
                <a:solidFill>
                  <a:srgbClr val="838787"/>
                </a:solidFill>
                <a:latin typeface="Helvetica" panose="020B0604020202020204" pitchFamily="34" charset="0"/>
                <a:cs typeface="Helvetica" panose="020B0604020202020204" pitchFamily="34" charset="0"/>
                <a:sym typeface="Avenir Next Medium"/>
              </a:rPr>
              <a:t> – Fabio Fiorellato, </a:t>
            </a:r>
            <a:r>
              <a:rPr lang="en-GB" sz="1266" i="1" dirty="0">
                <a:solidFill>
                  <a:srgbClr val="838787"/>
                </a:solidFill>
                <a:latin typeface="Helvetica" panose="020B0604020202020204" pitchFamily="34" charset="0"/>
                <a:cs typeface="Helvetica" panose="020B0604020202020204" pitchFamily="34" charset="0"/>
                <a:sym typeface="Avenir Next Medium"/>
              </a:rPr>
              <a:t>Data Coordinator  - </a:t>
            </a:r>
            <a:r>
              <a:rPr lang="en-GB" sz="1266" dirty="0">
                <a:solidFill>
                  <a:srgbClr val="838787"/>
                </a:solidFill>
                <a:latin typeface="Helvetica" panose="020B0604020202020204" pitchFamily="34" charset="0"/>
                <a:cs typeface="Helvetica" panose="020B0604020202020204" pitchFamily="34" charset="0"/>
                <a:sym typeface="Avenir Next Medium"/>
              </a:rPr>
              <a:t>Enrico Anello</a:t>
            </a:r>
            <a:r>
              <a:rPr lang="en-GB" sz="1266" i="1" dirty="0">
                <a:solidFill>
                  <a:srgbClr val="838787"/>
                </a:solidFill>
                <a:latin typeface="Helvetica" panose="020B0604020202020204" pitchFamily="34" charset="0"/>
                <a:cs typeface="Helvetica" panose="020B0604020202020204" pitchFamily="34" charset="0"/>
                <a:sym typeface="Avenir Next Medium"/>
              </a:rPr>
              <a:t>, Software Engineer</a:t>
            </a:r>
            <a:endParaRPr lang="en-GB" sz="1266" dirty="0">
              <a:solidFill>
                <a:srgbClr val="838787"/>
              </a:solidFill>
              <a:latin typeface="Helvetica" panose="020B0604020202020204" pitchFamily="34" charset="0"/>
              <a:cs typeface="Helvetica" panose="020B0604020202020204" pitchFamily="34" charset="0"/>
              <a:sym typeface="Avenir Next Medium"/>
            </a:endParaRPr>
          </a:p>
        </p:txBody>
      </p:sp>
    </p:spTree>
    <p:extLst>
      <p:ext uri="{BB962C8B-B14F-4D97-AF65-F5344CB8AC3E}">
        <p14:creationId xmlns:p14="http://schemas.microsoft.com/office/powerpoint/2010/main" val="21425964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7" name="Title 1"/>
          <p:cNvSpPr txBox="1">
            <a:spLocks/>
          </p:cNvSpPr>
          <p:nvPr/>
        </p:nvSpPr>
        <p:spPr>
          <a:xfrm>
            <a:off x="991673" y="3878776"/>
            <a:ext cx="10406130" cy="8890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t-IT" sz="2800" dirty="0">
                <a:solidFill>
                  <a:srgbClr val="535757"/>
                </a:solidFill>
                <a:latin typeface="Helvetica" panose="020B0604020202020204" pitchFamily="34" charset="0"/>
                <a:cs typeface="Helvetica" panose="020B0604020202020204" pitchFamily="34" charset="0"/>
              </a:rPr>
              <a:t>The e-Reporting interface is an </a:t>
            </a:r>
            <a:r>
              <a:rPr lang="it-IT" sz="2800" i="1" dirty="0">
                <a:solidFill>
                  <a:srgbClr val="535757"/>
                </a:solidFill>
                <a:latin typeface="Helvetica" panose="020B0604020202020204" pitchFamily="34" charset="0"/>
                <a:cs typeface="Helvetica" panose="020B0604020202020204" pitchFamily="34" charset="0"/>
              </a:rPr>
              <a:t>offline</a:t>
            </a:r>
            <a:r>
              <a:rPr lang="it-IT" sz="2800" dirty="0">
                <a:solidFill>
                  <a:srgbClr val="535757"/>
                </a:solidFill>
                <a:latin typeface="Helvetica" panose="020B0604020202020204" pitchFamily="34" charset="0"/>
                <a:cs typeface="Helvetica" panose="020B0604020202020204" pitchFamily="34" charset="0"/>
              </a:rPr>
              <a:t> tool and as such it </a:t>
            </a:r>
            <a:r>
              <a:rPr lang="it-IT" sz="2800" u="sng" dirty="0">
                <a:solidFill>
                  <a:srgbClr val="535757"/>
                </a:solidFill>
                <a:latin typeface="Helvetica" panose="020B0604020202020204" pitchFamily="34" charset="0"/>
                <a:cs typeface="Helvetica" panose="020B0604020202020204" pitchFamily="34" charset="0"/>
              </a:rPr>
              <a:t>does not require an active internet connection</a:t>
            </a:r>
            <a:r>
              <a:rPr lang="it-IT" sz="2800" dirty="0">
                <a:solidFill>
                  <a:srgbClr val="535757"/>
                </a:solidFill>
                <a:latin typeface="Helvetica" panose="020B0604020202020204" pitchFamily="34" charset="0"/>
                <a:cs typeface="Helvetica" panose="020B0604020202020204" pitchFamily="34" charset="0"/>
              </a:rPr>
              <a:t> to function properly.</a:t>
            </a:r>
            <a:endParaRPr lang="en-US" sz="2800" dirty="0">
              <a:solidFill>
                <a:srgbClr val="535757"/>
              </a:solidFill>
              <a:latin typeface="Helvetica" panose="020B0604020202020204" pitchFamily="34" charset="0"/>
              <a:cs typeface="Helvetica" panose="020B0604020202020204" pitchFamily="34" charset="0"/>
            </a:endParaRPr>
          </a:p>
        </p:txBody>
      </p:sp>
      <p:sp>
        <p:nvSpPr>
          <p:cNvPr id="6" name="Footer Placeholder 5"/>
          <p:cNvSpPr>
            <a:spLocks noGrp="1"/>
          </p:cNvSpPr>
          <p:nvPr>
            <p:ph type="ftr" sz="quarter" idx="11"/>
          </p:nvPr>
        </p:nvSpPr>
        <p:spPr>
          <a:xfrm>
            <a:off x="825171" y="6465027"/>
            <a:ext cx="7699993" cy="365125"/>
          </a:xfrm>
        </p:spPr>
        <p:txBody>
          <a:bodyPr/>
          <a:lstStyle/>
          <a:p>
            <a:r>
              <a:rPr lang="en-US" dirty="0">
                <a:solidFill>
                  <a:srgbClr val="535757"/>
                </a:solidFill>
                <a:latin typeface="Helvetica" panose="020B0604020202020204" pitchFamily="34" charset="0"/>
                <a:cs typeface="Helvetica" panose="020B0604020202020204" pitchFamily="34" charset="0"/>
              </a:rPr>
              <a:t>1. http://iotc.org/sites/default/files/documents/science/IOTC-2015-ROS_11_04_Observer_Manual_v1.2.pdf</a:t>
            </a:r>
          </a:p>
        </p:txBody>
      </p:sp>
      <p:sp>
        <p:nvSpPr>
          <p:cNvPr id="8" name="Title 1"/>
          <p:cNvSpPr txBox="1">
            <a:spLocks/>
          </p:cNvSpPr>
          <p:nvPr/>
        </p:nvSpPr>
        <p:spPr>
          <a:xfrm>
            <a:off x="991673" y="2281797"/>
            <a:ext cx="10406130" cy="15969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t-IT" sz="2800" dirty="0">
                <a:solidFill>
                  <a:srgbClr val="535757"/>
                </a:solidFill>
                <a:latin typeface="Helvetica" panose="020B0604020202020204" pitchFamily="34" charset="0"/>
                <a:cs typeface="Helvetica" panose="020B0604020202020204" pitchFamily="34" charset="0"/>
              </a:rPr>
              <a:t>The e-Reporting interface is a user-friendly graphical tool, running in a common browser window, that supports on-board observers in recording the various gear-dependent data fields as specified by the </a:t>
            </a:r>
            <a:r>
              <a:rPr lang="it-IT" sz="2800" u="sng" dirty="0">
                <a:solidFill>
                  <a:srgbClr val="535757"/>
                </a:solidFill>
                <a:latin typeface="Helvetica" panose="020B0604020202020204" pitchFamily="34" charset="0"/>
                <a:cs typeface="Helvetica" panose="020B0604020202020204" pitchFamily="34" charset="0"/>
              </a:rPr>
              <a:t>ROS Observer Manual</a:t>
            </a:r>
            <a:r>
              <a:rPr lang="it-IT" sz="2800" baseline="30000" dirty="0">
                <a:solidFill>
                  <a:srgbClr val="535757"/>
                </a:solidFill>
                <a:latin typeface="Helvetica" panose="020B0604020202020204" pitchFamily="34" charset="0"/>
                <a:cs typeface="Helvetica" panose="020B0604020202020204" pitchFamily="34" charset="0"/>
              </a:rPr>
              <a:t>1</a:t>
            </a:r>
            <a:r>
              <a:rPr lang="it-IT" sz="2800" dirty="0">
                <a:solidFill>
                  <a:srgbClr val="535757"/>
                </a:solidFill>
                <a:latin typeface="Helvetica" panose="020B0604020202020204" pitchFamily="34" charset="0"/>
                <a:cs typeface="Helvetica" panose="020B0604020202020204" pitchFamily="34" charset="0"/>
              </a:rPr>
              <a:t>, on a trip-to-trip basis.</a:t>
            </a:r>
            <a:endParaRPr lang="en-US" sz="2800" dirty="0">
              <a:solidFill>
                <a:srgbClr val="535757"/>
              </a:solidFill>
              <a:latin typeface="Helvetica" panose="020B0604020202020204" pitchFamily="34" charset="0"/>
              <a:cs typeface="Helvetica" panose="020B0604020202020204" pitchFamily="34" charset="0"/>
            </a:endParaRPr>
          </a:p>
        </p:txBody>
      </p:sp>
      <p:sp>
        <p:nvSpPr>
          <p:cNvPr id="9" name="Title 1"/>
          <p:cNvSpPr txBox="1">
            <a:spLocks/>
          </p:cNvSpPr>
          <p:nvPr/>
        </p:nvSpPr>
        <p:spPr>
          <a:xfrm>
            <a:off x="991673" y="4767868"/>
            <a:ext cx="10406130" cy="12336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t-IT" sz="2800" dirty="0">
                <a:solidFill>
                  <a:srgbClr val="535757"/>
                </a:solidFill>
                <a:latin typeface="Helvetica" panose="020B0604020202020204" pitchFamily="34" charset="0"/>
                <a:cs typeface="Helvetica" panose="020B0604020202020204" pitchFamily="34" charset="0"/>
              </a:rPr>
              <a:t>Scientific data collected for a trip (or for a set of trips) can be exported and shared with the identified national focal point for the vessel flag country once finalized.</a:t>
            </a:r>
            <a:endParaRPr lang="en-US" sz="2800" dirty="0">
              <a:solidFill>
                <a:srgbClr val="53575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3809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 – Login</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7" name="Picture 6">
            <a:extLst>
              <a:ext uri="{FF2B5EF4-FFF2-40B4-BE49-F238E27FC236}">
                <a16:creationId xmlns:a16="http://schemas.microsoft.com/office/drawing/2014/main" xmlns="" id="{6F87C599-35FE-49A4-A03F-C08EDC5DA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192" y="2137893"/>
            <a:ext cx="7721787" cy="4403292"/>
          </a:xfrm>
          <a:prstGeom prst="rect">
            <a:avLst/>
          </a:prstGeom>
        </p:spPr>
      </p:pic>
    </p:spTree>
    <p:extLst>
      <p:ext uri="{BB962C8B-B14F-4D97-AF65-F5344CB8AC3E}">
        <p14:creationId xmlns:p14="http://schemas.microsoft.com/office/powerpoint/2010/main" val="60362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 – Main menu</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7" name="Picture 6">
            <a:extLst>
              <a:ext uri="{FF2B5EF4-FFF2-40B4-BE49-F238E27FC236}">
                <a16:creationId xmlns:a16="http://schemas.microsoft.com/office/drawing/2014/main" xmlns="" id="{7C122F56-9B90-491C-B099-5B9CD695A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696" y="2139696"/>
            <a:ext cx="7729004" cy="4407408"/>
          </a:xfrm>
          <a:prstGeom prst="rect">
            <a:avLst/>
          </a:prstGeom>
        </p:spPr>
      </p:pic>
    </p:spTree>
    <p:extLst>
      <p:ext uri="{BB962C8B-B14F-4D97-AF65-F5344CB8AC3E}">
        <p14:creationId xmlns:p14="http://schemas.microsoft.com/office/powerpoint/2010/main" val="116343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 – Start a new trip</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7" name="Picture 6">
            <a:extLst>
              <a:ext uri="{FF2B5EF4-FFF2-40B4-BE49-F238E27FC236}">
                <a16:creationId xmlns:a16="http://schemas.microsoft.com/office/drawing/2014/main" xmlns="" id="{CA1BDD93-9F17-45BF-96EC-0EF1D500B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696" y="2139696"/>
            <a:ext cx="7729004" cy="4407408"/>
          </a:xfrm>
          <a:prstGeom prst="rect">
            <a:avLst/>
          </a:prstGeom>
        </p:spPr>
      </p:pic>
    </p:spTree>
    <p:extLst>
      <p:ext uri="{BB962C8B-B14F-4D97-AF65-F5344CB8AC3E}">
        <p14:creationId xmlns:p14="http://schemas.microsoft.com/office/powerpoint/2010/main" val="220530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fontScale="90000"/>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 – Generic module (example)</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9" name="Picture 8">
            <a:extLst>
              <a:ext uri="{FF2B5EF4-FFF2-40B4-BE49-F238E27FC236}">
                <a16:creationId xmlns:a16="http://schemas.microsoft.com/office/drawing/2014/main" xmlns="" id="{D29A5693-FF16-4024-A547-EF73210A9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696" y="2139696"/>
            <a:ext cx="7729005" cy="4407408"/>
          </a:xfrm>
          <a:prstGeom prst="rect">
            <a:avLst/>
          </a:prstGeom>
        </p:spPr>
      </p:pic>
    </p:spTree>
    <p:extLst>
      <p:ext uri="{BB962C8B-B14F-4D97-AF65-F5344CB8AC3E}">
        <p14:creationId xmlns:p14="http://schemas.microsoft.com/office/powerpoint/2010/main" val="309827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e-Reporting interface – Trip Activity Map</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9" name="Picture 8">
            <a:extLst>
              <a:ext uri="{FF2B5EF4-FFF2-40B4-BE49-F238E27FC236}">
                <a16:creationId xmlns:a16="http://schemas.microsoft.com/office/drawing/2014/main" xmlns="" id="{0110394F-A3D8-487A-AB66-203339989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696" y="2139696"/>
            <a:ext cx="7729004" cy="4407408"/>
          </a:xfrm>
          <a:prstGeom prst="rect">
            <a:avLst/>
          </a:prstGeom>
        </p:spPr>
      </p:pic>
    </p:spTree>
    <p:extLst>
      <p:ext uri="{BB962C8B-B14F-4D97-AF65-F5344CB8AC3E}">
        <p14:creationId xmlns:p14="http://schemas.microsoft.com/office/powerpoint/2010/main" val="51895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764145"/>
            <a:ext cx="10406130" cy="373748"/>
          </a:xfrm>
        </p:spPr>
        <p:txBody>
          <a:bodyPr>
            <a:normAutofit fontScale="90000"/>
          </a:bodyPr>
          <a:lstStyle/>
          <a:p>
            <a:pPr algn="l"/>
            <a:r>
              <a:rPr lang="it-IT" sz="3200" b="1" dirty="0">
                <a:solidFill>
                  <a:srgbClr val="535757"/>
                </a:solidFill>
                <a:latin typeface="Helvetica" panose="020B0604020202020204" pitchFamily="34" charset="0"/>
                <a:cs typeface="Helvetica" panose="020B0604020202020204" pitchFamily="34" charset="0"/>
              </a:rPr>
              <a:t/>
            </a:r>
            <a:br>
              <a:rPr lang="it-IT" sz="3200" b="1" dirty="0">
                <a:solidFill>
                  <a:srgbClr val="535757"/>
                </a:solidFill>
                <a:latin typeface="Helvetica" panose="020B0604020202020204" pitchFamily="34" charset="0"/>
                <a:cs typeface="Helvetica" panose="020B0604020202020204" pitchFamily="34" charset="0"/>
              </a:rPr>
            </a:br>
            <a:r>
              <a:rPr lang="it-IT" sz="3200" b="1" dirty="0">
                <a:solidFill>
                  <a:srgbClr val="535757"/>
                </a:solidFill>
                <a:latin typeface="Helvetica" panose="020B0604020202020204" pitchFamily="34" charset="0"/>
                <a:cs typeface="Helvetica" panose="020B0604020202020204" pitchFamily="34" charset="0"/>
              </a:rPr>
              <a:t>The National Observer Database</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7" name="Title 1"/>
          <p:cNvSpPr txBox="1">
            <a:spLocks/>
          </p:cNvSpPr>
          <p:nvPr/>
        </p:nvSpPr>
        <p:spPr>
          <a:xfrm>
            <a:off x="991673" y="3789097"/>
            <a:ext cx="10406130" cy="1109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200" dirty="0">
                <a:solidFill>
                  <a:srgbClr val="535757"/>
                </a:solidFill>
                <a:latin typeface="Helvetica" panose="020B0604020202020204" pitchFamily="34" charset="0"/>
                <a:cs typeface="Helvetica" panose="020B0604020202020204" pitchFamily="34" charset="0"/>
              </a:rPr>
              <a:t>The </a:t>
            </a:r>
            <a:r>
              <a:rPr lang="en-US" sz="2200" b="1" i="1" dirty="0">
                <a:solidFill>
                  <a:srgbClr val="535757"/>
                </a:solidFill>
                <a:latin typeface="Helvetica" panose="020B0604020202020204" pitchFamily="34" charset="0"/>
                <a:cs typeface="Helvetica" panose="020B0604020202020204" pitchFamily="34" charset="0"/>
              </a:rPr>
              <a:t>National Observer Database</a:t>
            </a:r>
            <a:r>
              <a:rPr lang="en-US" sz="2200" dirty="0">
                <a:solidFill>
                  <a:srgbClr val="535757"/>
                </a:solidFill>
                <a:latin typeface="Helvetica" panose="020B0604020202020204" pitchFamily="34" charset="0"/>
                <a:cs typeface="Helvetica" panose="020B0604020202020204" pitchFamily="34" charset="0"/>
              </a:rPr>
              <a:t> can be exported as a standalone </a:t>
            </a:r>
            <a:r>
              <a:rPr lang="en-US" sz="2200" i="1" dirty="0">
                <a:solidFill>
                  <a:srgbClr val="535757"/>
                </a:solidFill>
                <a:latin typeface="Helvetica" panose="020B0604020202020204" pitchFamily="34" charset="0"/>
                <a:cs typeface="Helvetica" panose="020B0604020202020204" pitchFamily="34" charset="0"/>
              </a:rPr>
              <a:t>Microsoft Access </a:t>
            </a:r>
            <a:r>
              <a:rPr lang="en-US" sz="2200" dirty="0">
                <a:solidFill>
                  <a:srgbClr val="535757"/>
                </a:solidFill>
                <a:latin typeface="Helvetica" panose="020B0604020202020204" pitchFamily="34" charset="0"/>
                <a:cs typeface="Helvetica" panose="020B0604020202020204" pitchFamily="34" charset="0"/>
              </a:rPr>
              <a:t>database for national focal point to analyze its content and extend its basic data extraction capabilities.</a:t>
            </a:r>
          </a:p>
        </p:txBody>
      </p:sp>
      <p:sp>
        <p:nvSpPr>
          <p:cNvPr id="6" name="Footer Placeholder 5"/>
          <p:cNvSpPr>
            <a:spLocks noGrp="1"/>
          </p:cNvSpPr>
          <p:nvPr>
            <p:ph type="ftr" sz="quarter" idx="11"/>
          </p:nvPr>
        </p:nvSpPr>
        <p:spPr>
          <a:xfrm>
            <a:off x="825171" y="6456715"/>
            <a:ext cx="7764647" cy="365125"/>
          </a:xfrm>
        </p:spPr>
        <p:txBody>
          <a:bodyPr/>
          <a:lstStyle/>
          <a:p>
            <a:r>
              <a:rPr lang="en-US" dirty="0">
                <a:solidFill>
                  <a:srgbClr val="535757"/>
                </a:solidFill>
                <a:latin typeface="Helvetica" panose="020B0604020202020204" pitchFamily="34" charset="0"/>
                <a:cs typeface="Helvetica" panose="020B0604020202020204" pitchFamily="34" charset="0"/>
              </a:rPr>
              <a:t>2. http://iotc.org/sites/default/files/documents/science/IOTC-2015-ROS_11_04_Observer_Manual_v1.2.pdf</a:t>
            </a:r>
          </a:p>
        </p:txBody>
      </p:sp>
      <p:sp>
        <p:nvSpPr>
          <p:cNvPr id="8" name="Title 1"/>
          <p:cNvSpPr txBox="1">
            <a:spLocks/>
          </p:cNvSpPr>
          <p:nvPr/>
        </p:nvSpPr>
        <p:spPr>
          <a:xfrm>
            <a:off x="991673" y="2137892"/>
            <a:ext cx="10406130" cy="1824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200" dirty="0">
                <a:solidFill>
                  <a:srgbClr val="535757"/>
                </a:solidFill>
                <a:latin typeface="Helvetica" panose="020B0604020202020204" pitchFamily="34" charset="0"/>
                <a:cs typeface="Helvetica" panose="020B0604020202020204" pitchFamily="34" charset="0"/>
              </a:rPr>
              <a:t>As part of the suite of ROS tools, the IOTC Secretariat has also designed a specific application - meant to be deployed locally, once for each participating CPC - with the purpose of ingesting all scientific data collected by observers for a specific flag country and provide CPC with the skeleton of a </a:t>
            </a:r>
            <a:r>
              <a:rPr lang="en-US" sz="2200" b="1" dirty="0">
                <a:solidFill>
                  <a:srgbClr val="535757"/>
                </a:solidFill>
                <a:latin typeface="Helvetica" panose="020B0604020202020204" pitchFamily="34" charset="0"/>
                <a:cs typeface="Helvetica" panose="020B0604020202020204" pitchFamily="34" charset="0"/>
              </a:rPr>
              <a:t>National Observer Database </a:t>
            </a:r>
            <a:r>
              <a:rPr lang="en-US" sz="2200" dirty="0">
                <a:solidFill>
                  <a:srgbClr val="535757"/>
                </a:solidFill>
                <a:latin typeface="Helvetica" panose="020B0604020202020204" pitchFamily="34" charset="0"/>
                <a:cs typeface="Helvetica" panose="020B0604020202020204" pitchFamily="34" charset="0"/>
              </a:rPr>
              <a:t>where all information that is currently marked as “</a:t>
            </a:r>
            <a:r>
              <a:rPr lang="en-US" sz="2200" b="1" dirty="0">
                <a:solidFill>
                  <a:srgbClr val="535757"/>
                </a:solidFill>
                <a:latin typeface="Helvetica" panose="020B0604020202020204" pitchFamily="34" charset="0"/>
                <a:cs typeface="Helvetica" panose="020B0604020202020204" pitchFamily="34" charset="0"/>
              </a:rPr>
              <a:t>mandatory for collection</a:t>
            </a:r>
            <a:r>
              <a:rPr lang="en-US" sz="2200" dirty="0">
                <a:solidFill>
                  <a:srgbClr val="535757"/>
                </a:solidFill>
                <a:latin typeface="Helvetica" panose="020B0604020202020204" pitchFamily="34" charset="0"/>
                <a:cs typeface="Helvetica" panose="020B0604020202020204" pitchFamily="34" charset="0"/>
              </a:rPr>
              <a:t>” is stored. </a:t>
            </a:r>
          </a:p>
        </p:txBody>
      </p:sp>
      <p:sp>
        <p:nvSpPr>
          <p:cNvPr id="9" name="Title 1"/>
          <p:cNvSpPr txBox="1">
            <a:spLocks/>
          </p:cNvSpPr>
          <p:nvPr/>
        </p:nvSpPr>
        <p:spPr>
          <a:xfrm>
            <a:off x="991673" y="4898371"/>
            <a:ext cx="10406130" cy="1558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200" dirty="0">
                <a:solidFill>
                  <a:srgbClr val="535757"/>
                </a:solidFill>
                <a:latin typeface="Helvetica" panose="020B0604020202020204" pitchFamily="34" charset="0"/>
                <a:cs typeface="Helvetica" panose="020B0604020202020204" pitchFamily="34" charset="0"/>
              </a:rPr>
              <a:t>The interface designed for the management of the National Observer Database is capable of synchronizing its content with the centralized </a:t>
            </a:r>
            <a:r>
              <a:rPr lang="en-US" sz="2200" b="1" dirty="0">
                <a:solidFill>
                  <a:srgbClr val="535757"/>
                </a:solidFill>
                <a:latin typeface="Helvetica" panose="020B0604020202020204" pitchFamily="34" charset="0"/>
                <a:cs typeface="Helvetica" panose="020B0604020202020204" pitchFamily="34" charset="0"/>
              </a:rPr>
              <a:t>Regional Observer Database </a:t>
            </a:r>
            <a:r>
              <a:rPr lang="en-US" sz="2200" dirty="0">
                <a:solidFill>
                  <a:srgbClr val="535757"/>
                </a:solidFill>
                <a:latin typeface="Helvetica" panose="020B0604020202020204" pitchFamily="34" charset="0"/>
                <a:cs typeface="Helvetica" panose="020B0604020202020204" pitchFamily="34" charset="0"/>
              </a:rPr>
              <a:t>(hosted by the IOTC secretariat), that will accommodate and collate the set of information marked as </a:t>
            </a:r>
            <a:r>
              <a:rPr lang="en-US" sz="2200" i="1" dirty="0">
                <a:solidFill>
                  <a:srgbClr val="535757"/>
                </a:solidFill>
                <a:latin typeface="Helvetica" panose="020B0604020202020204" pitchFamily="34" charset="0"/>
                <a:cs typeface="Helvetica" panose="020B0604020202020204" pitchFamily="34" charset="0"/>
              </a:rPr>
              <a:t>mandatory for reporting</a:t>
            </a:r>
            <a:r>
              <a:rPr lang="en-US" sz="2200" dirty="0">
                <a:solidFill>
                  <a:srgbClr val="535757"/>
                </a:solidFill>
                <a:latin typeface="Helvetica" panose="020B0604020202020204" pitchFamily="34" charset="0"/>
                <a:cs typeface="Helvetica" panose="020B0604020202020204" pitchFamily="34" charset="0"/>
              </a:rPr>
              <a:t> within the </a:t>
            </a:r>
            <a:r>
              <a:rPr lang="en-US" sz="2200" u="sng" dirty="0">
                <a:solidFill>
                  <a:srgbClr val="535757"/>
                </a:solidFill>
                <a:latin typeface="Helvetica" panose="020B0604020202020204" pitchFamily="34" charset="0"/>
                <a:cs typeface="Helvetica" panose="020B0604020202020204" pitchFamily="34" charset="0"/>
              </a:rPr>
              <a:t>ROS Observer Manual</a:t>
            </a:r>
            <a:r>
              <a:rPr lang="en-US" sz="2200" baseline="30000" dirty="0">
                <a:solidFill>
                  <a:srgbClr val="535757"/>
                </a:solidFill>
                <a:latin typeface="Helvetica" panose="020B0604020202020204" pitchFamily="34" charset="0"/>
                <a:cs typeface="Helvetica" panose="020B0604020202020204" pitchFamily="34" charset="0"/>
              </a:rPr>
              <a:t>2</a:t>
            </a:r>
            <a:r>
              <a:rPr lang="en-US" sz="2200" dirty="0">
                <a:solidFill>
                  <a:srgbClr val="535757"/>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243340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National Observer Database – Login</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182" y="2273659"/>
            <a:ext cx="4563112" cy="4439270"/>
          </a:xfrm>
          <a:prstGeom prst="rect">
            <a:avLst/>
          </a:prstGeom>
        </p:spPr>
      </p:pic>
    </p:spTree>
    <p:extLst>
      <p:ext uri="{BB962C8B-B14F-4D97-AF65-F5344CB8AC3E}">
        <p14:creationId xmlns:p14="http://schemas.microsoft.com/office/powerpoint/2010/main" val="131802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National Observer Database – Main screen</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454" y="2137893"/>
            <a:ext cx="7118567" cy="4487059"/>
          </a:xfrm>
          <a:prstGeom prst="rect">
            <a:avLst/>
          </a:prstGeom>
        </p:spPr>
      </p:pic>
    </p:spTree>
    <p:extLst>
      <p:ext uri="{BB962C8B-B14F-4D97-AF65-F5344CB8AC3E}">
        <p14:creationId xmlns:p14="http://schemas.microsoft.com/office/powerpoint/2010/main" val="6056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0608" y="181563"/>
            <a:ext cx="11565228" cy="6294031"/>
          </a:xfrm>
          <a:prstGeom prst="rect">
            <a:avLst/>
          </a:prstGeom>
          <a:noFill/>
        </p:spPr>
        <p:txBody>
          <a:bodyPr wrap="square" rtlCol="0">
            <a:spAutoFit/>
          </a:bodyPr>
          <a:lstStyle/>
          <a:p>
            <a:pPr lvl="0">
              <a:spcAft>
                <a:spcPts val="1200"/>
              </a:spcAft>
            </a:pPr>
            <a:r>
              <a:rPr lang="en-US" sz="3200" b="1" dirty="0">
                <a:solidFill>
                  <a:srgbClr val="535757"/>
                </a:solidFill>
                <a:latin typeface="Helvetica" panose="020B0604020202020204" pitchFamily="34" charset="0"/>
                <a:cs typeface="Helvetica" panose="020B0604020202020204" pitchFamily="34" charset="0"/>
              </a:rPr>
              <a:t>Main advantages of the new IOTC e-Reporting tools</a:t>
            </a:r>
            <a:endParaRPr lang="en-US" sz="2800" b="1" dirty="0">
              <a:solidFill>
                <a:srgbClr val="535757"/>
              </a:solidFill>
              <a:latin typeface="Helvetica" panose="020B0604020202020204" pitchFamily="34" charset="0"/>
              <a:cs typeface="Helvetica" panose="020B0604020202020204" pitchFamily="34" charset="0"/>
            </a:endParaRPr>
          </a:p>
          <a:p>
            <a:pPr marL="457200" lvl="0" indent="-457200">
              <a:spcAft>
                <a:spcPts val="600"/>
              </a:spcAft>
              <a:buFont typeface="+mj-lt"/>
              <a:buAutoNum type="arabicPeriod"/>
            </a:pPr>
            <a:r>
              <a:rPr lang="en-US" sz="2400" b="1" dirty="0">
                <a:solidFill>
                  <a:srgbClr val="535757"/>
                </a:solidFill>
                <a:latin typeface="Helvetica" panose="020B0604020202020204" pitchFamily="34" charset="0"/>
                <a:cs typeface="Helvetica" panose="020B0604020202020204" pitchFamily="34" charset="0"/>
              </a:rPr>
              <a:t>Reduces the burden of data entry for observers</a:t>
            </a:r>
            <a:r>
              <a:rPr lang="en-US" sz="2400" dirty="0">
                <a:solidFill>
                  <a:srgbClr val="535757"/>
                </a:solidFill>
                <a:latin typeface="Helvetica" panose="020B0604020202020204" pitchFamily="34" charset="0"/>
                <a:cs typeface="Helvetica" panose="020B0604020202020204" pitchFamily="34" charset="0"/>
              </a:rPr>
              <a:t>.  No longer necessary for data to be entered in the IOTC data collection forms </a:t>
            </a:r>
            <a:r>
              <a:rPr lang="en-US" sz="2400" u="sng" dirty="0">
                <a:solidFill>
                  <a:srgbClr val="535757"/>
                </a:solidFill>
                <a:latin typeface="Helvetica" panose="020B0604020202020204" pitchFamily="34" charset="0"/>
                <a:cs typeface="Helvetica" panose="020B0604020202020204" pitchFamily="34" charset="0"/>
              </a:rPr>
              <a:t>AND</a:t>
            </a:r>
            <a:r>
              <a:rPr lang="en-US" sz="2400" dirty="0">
                <a:solidFill>
                  <a:srgbClr val="535757"/>
                </a:solidFill>
                <a:latin typeface="Helvetica" panose="020B0604020202020204" pitchFamily="34" charset="0"/>
                <a:cs typeface="Helvetica" panose="020B0604020202020204" pitchFamily="34" charset="0"/>
              </a:rPr>
              <a:t> data reporting forms.   </a:t>
            </a:r>
          </a:p>
          <a:p>
            <a:pPr marL="45720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IOTC observer reports are generated as an automatic output within the National Database module. </a:t>
            </a:r>
            <a:r>
              <a:rPr lang="en-US" sz="2400" b="1" dirty="0">
                <a:solidFill>
                  <a:srgbClr val="535757"/>
                </a:solidFill>
                <a:latin typeface="Helvetica" panose="020B0604020202020204" pitchFamily="34" charset="0"/>
                <a:cs typeface="Helvetica" panose="020B0604020202020204" pitchFamily="34" charset="0"/>
              </a:rPr>
              <a:t>Streamlines reporting of observer between IOTC CPCs and the IOTC Secretariat</a:t>
            </a:r>
            <a:r>
              <a:rPr lang="en-US" sz="2400" dirty="0">
                <a:solidFill>
                  <a:srgbClr val="535757"/>
                </a:solidFill>
                <a:latin typeface="Helvetica" panose="020B0604020202020204" pitchFamily="34" charset="0"/>
                <a:cs typeface="Helvetica" panose="020B0604020202020204" pitchFamily="34" charset="0"/>
              </a:rPr>
              <a:t>.</a:t>
            </a:r>
          </a:p>
          <a:p>
            <a:pPr marL="457200" lvl="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The e-Reporting interface contains </a:t>
            </a:r>
            <a:r>
              <a:rPr lang="en-US" sz="2400" b="1" dirty="0">
                <a:solidFill>
                  <a:srgbClr val="535757"/>
                </a:solidFill>
                <a:latin typeface="Helvetica" panose="020B0604020202020204" pitchFamily="34" charset="0"/>
                <a:cs typeface="Helvetica" panose="020B0604020202020204" pitchFamily="34" charset="0"/>
              </a:rPr>
              <a:t>validation checks</a:t>
            </a:r>
            <a:r>
              <a:rPr lang="en-US" sz="2400" dirty="0">
                <a:solidFill>
                  <a:srgbClr val="535757"/>
                </a:solidFill>
                <a:latin typeface="Helvetica" panose="020B0604020202020204" pitchFamily="34" charset="0"/>
                <a:cs typeface="Helvetica" panose="020B0604020202020204" pitchFamily="34" charset="0"/>
              </a:rPr>
              <a:t>, and ensures that all mandatory data fields have been completed prior to submitting data to IOTC.</a:t>
            </a:r>
          </a:p>
          <a:p>
            <a:pPr marL="457200" lvl="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Enables </a:t>
            </a:r>
            <a:r>
              <a:rPr lang="en-US" sz="2400" b="1" dirty="0">
                <a:solidFill>
                  <a:srgbClr val="535757"/>
                </a:solidFill>
                <a:latin typeface="Helvetica" panose="020B0604020202020204" pitchFamily="34" charset="0"/>
                <a:cs typeface="Helvetica" panose="020B0604020202020204" pitchFamily="34" charset="0"/>
              </a:rPr>
              <a:t>automatic updates to IOTC gear/species code lists</a:t>
            </a:r>
            <a:r>
              <a:rPr lang="en-US" sz="2400" dirty="0">
                <a:solidFill>
                  <a:srgbClr val="535757"/>
                </a:solidFill>
                <a:latin typeface="Helvetica" panose="020B0604020202020204" pitchFamily="34" charset="0"/>
                <a:cs typeface="Helvetica" panose="020B0604020202020204" pitchFamily="34" charset="0"/>
              </a:rPr>
              <a:t>, including the IOTC Record of Active Vessels (RAV).</a:t>
            </a:r>
          </a:p>
          <a:p>
            <a:pPr marL="457200" lvl="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Future versions of the E-Reporting interface can be updated easily with changes to the ROS data collection and reporting forms and deployed remotely to CPCs.</a:t>
            </a:r>
          </a:p>
          <a:p>
            <a:pPr marL="457200" lvl="0" indent="-457200">
              <a:spcAft>
                <a:spcPts val="600"/>
              </a:spcAft>
              <a:buFont typeface="+mj-lt"/>
              <a:buAutoNum type="arabicPeriod"/>
            </a:pPr>
            <a:r>
              <a:rPr lang="en-GB" sz="2400" dirty="0">
                <a:solidFill>
                  <a:srgbClr val="535757"/>
                </a:solidFill>
                <a:latin typeface="Helvetica" panose="020B0604020202020204" pitchFamily="34" charset="0"/>
                <a:cs typeface="Helvetica" panose="020B0604020202020204" pitchFamily="34" charset="0"/>
              </a:rPr>
              <a:t>Dedicated modules for third-party proprietary tools (e.g. </a:t>
            </a:r>
            <a:r>
              <a:rPr lang="en-GB" sz="2400" dirty="0" err="1">
                <a:solidFill>
                  <a:srgbClr val="535757"/>
                </a:solidFill>
                <a:latin typeface="Helvetica" panose="020B0604020202020204" pitchFamily="34" charset="0"/>
                <a:cs typeface="Helvetica" panose="020B0604020202020204" pitchFamily="34" charset="0"/>
              </a:rPr>
              <a:t>ObServer</a:t>
            </a:r>
            <a:r>
              <a:rPr lang="en-GB" sz="2400" dirty="0">
                <a:solidFill>
                  <a:srgbClr val="535757"/>
                </a:solidFill>
                <a:latin typeface="Helvetica" panose="020B0604020202020204" pitchFamily="34" charset="0"/>
                <a:cs typeface="Helvetica" panose="020B0604020202020204" pitchFamily="34" charset="0"/>
              </a:rPr>
              <a:t>, ICCAT ST09) are also being developed to automatically export observer to the IOTC ROS Regional database. </a:t>
            </a:r>
            <a:endParaRPr lang="en-US" sz="2400" dirty="0">
              <a:solidFill>
                <a:srgbClr val="53575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4959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6" name="Title 1"/>
          <p:cNvSpPr txBox="1">
            <a:spLocks/>
          </p:cNvSpPr>
          <p:nvPr/>
        </p:nvSpPr>
        <p:spPr>
          <a:xfrm>
            <a:off x="991673" y="3721099"/>
            <a:ext cx="10406130" cy="213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sz="2800" dirty="0">
              <a:solidFill>
                <a:srgbClr val="535757"/>
              </a:solidFill>
              <a:latin typeface="Helvetica" panose="020B0604020202020204" pitchFamily="34" charset="0"/>
              <a:cs typeface="Helvetica" panose="020B0604020202020204" pitchFamily="34" charset="0"/>
            </a:endParaRPr>
          </a:p>
        </p:txBody>
      </p:sp>
      <p:sp>
        <p:nvSpPr>
          <p:cNvPr id="3" name="TextBox 2"/>
          <p:cNvSpPr txBox="1"/>
          <p:nvPr/>
        </p:nvSpPr>
        <p:spPr>
          <a:xfrm>
            <a:off x="730398" y="1702599"/>
            <a:ext cx="10928679" cy="4493538"/>
          </a:xfrm>
          <a:prstGeom prst="rect">
            <a:avLst/>
          </a:prstGeom>
          <a:noFill/>
        </p:spPr>
        <p:txBody>
          <a:bodyPr wrap="square" rtlCol="0">
            <a:spAutoFit/>
          </a:bodyPr>
          <a:lstStyle/>
          <a:p>
            <a:r>
              <a:rPr lang="en-US" sz="2400" dirty="0">
                <a:solidFill>
                  <a:srgbClr val="535757"/>
                </a:solidFill>
                <a:latin typeface="Helvetica" panose="020B0604020202020204" pitchFamily="34" charset="0"/>
                <a:cs typeface="Helvetica" panose="020B0604020202020204" pitchFamily="34" charset="0"/>
              </a:rPr>
              <a:t>The ROS tools are a set of data models, software components and interactive applications developed by the IOTC Secretariat (with funds from NOAA and WWF) as part of the Regional Observer Scheme (ROS) pilot project IOTC Resolution 16/04</a:t>
            </a:r>
            <a:r>
              <a:rPr lang="en-US" sz="2400" i="1" dirty="0">
                <a:solidFill>
                  <a:srgbClr val="535757"/>
                </a:solidFill>
                <a:latin typeface="Helvetica" panose="020B0604020202020204" pitchFamily="34" charset="0"/>
                <a:cs typeface="Helvetica" panose="020B0604020202020204" pitchFamily="34" charset="0"/>
              </a:rPr>
              <a:t>.</a:t>
            </a:r>
            <a:br>
              <a:rPr lang="en-US" sz="2400" i="1" dirty="0">
                <a:solidFill>
                  <a:srgbClr val="535757"/>
                </a:solidFill>
                <a:latin typeface="Helvetica" panose="020B0604020202020204" pitchFamily="34" charset="0"/>
                <a:cs typeface="Helvetica" panose="020B0604020202020204" pitchFamily="34" charset="0"/>
              </a:rPr>
            </a:br>
            <a:r>
              <a:rPr lang="en-US" sz="2400" i="1" dirty="0">
                <a:solidFill>
                  <a:srgbClr val="535757"/>
                </a:solidFill>
                <a:latin typeface="Helvetica" panose="020B0604020202020204" pitchFamily="34" charset="0"/>
                <a:cs typeface="Helvetica" panose="020B0604020202020204" pitchFamily="34" charset="0"/>
              </a:rPr>
              <a:t/>
            </a:r>
            <a:br>
              <a:rPr lang="en-US" sz="2400" i="1" dirty="0">
                <a:solidFill>
                  <a:srgbClr val="535757"/>
                </a:solidFill>
                <a:latin typeface="Helvetica" panose="020B0604020202020204" pitchFamily="34" charset="0"/>
                <a:cs typeface="Helvetica" panose="020B0604020202020204" pitchFamily="34" charset="0"/>
              </a:rPr>
            </a:br>
            <a:r>
              <a:rPr lang="en-US" sz="2400" dirty="0">
                <a:solidFill>
                  <a:srgbClr val="535757"/>
                </a:solidFill>
                <a:latin typeface="Helvetica" panose="020B0604020202020204" pitchFamily="34" charset="0"/>
                <a:cs typeface="Helvetica" panose="020B0604020202020204" pitchFamily="34" charset="0"/>
              </a:rPr>
              <a:t>The purpose was to:</a:t>
            </a:r>
          </a:p>
          <a:p>
            <a:endParaRPr lang="en-US" sz="1200" dirty="0">
              <a:solidFill>
                <a:srgbClr val="535757"/>
              </a:solidFill>
              <a:latin typeface="Helvetica" panose="020B0604020202020204" pitchFamily="34" charset="0"/>
              <a:cs typeface="Helvetica" panose="020B0604020202020204" pitchFamily="34" charset="0"/>
            </a:endParaRPr>
          </a:p>
          <a:p>
            <a:pPr marL="45720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Create a </a:t>
            </a:r>
            <a:r>
              <a:rPr lang="en-US" sz="2400" b="1" dirty="0">
                <a:solidFill>
                  <a:srgbClr val="535757"/>
                </a:solidFill>
                <a:latin typeface="Helvetica" panose="020B0604020202020204" pitchFamily="34" charset="0"/>
                <a:cs typeface="Helvetica" panose="020B0604020202020204" pitchFamily="34" charset="0"/>
              </a:rPr>
              <a:t>set of tools</a:t>
            </a:r>
            <a:r>
              <a:rPr lang="en-US" sz="2400" dirty="0">
                <a:solidFill>
                  <a:srgbClr val="535757"/>
                </a:solidFill>
                <a:latin typeface="Helvetica" panose="020B0604020202020204" pitchFamily="34" charset="0"/>
                <a:cs typeface="Helvetica" panose="020B0604020202020204" pitchFamily="34" charset="0"/>
              </a:rPr>
              <a:t> to support the </a:t>
            </a:r>
            <a:r>
              <a:rPr lang="en-US" sz="2400" b="1" dirty="0">
                <a:solidFill>
                  <a:srgbClr val="535757"/>
                </a:solidFill>
                <a:latin typeface="Helvetica" panose="020B0604020202020204" pitchFamily="34" charset="0"/>
                <a:cs typeface="Helvetica" panose="020B0604020202020204" pitchFamily="34" charset="0"/>
              </a:rPr>
              <a:t>collection and management of scientific information</a:t>
            </a:r>
            <a:r>
              <a:rPr lang="en-US" sz="2400" dirty="0">
                <a:solidFill>
                  <a:srgbClr val="535757"/>
                </a:solidFill>
                <a:latin typeface="Helvetica" panose="020B0604020202020204" pitchFamily="34" charset="0"/>
                <a:cs typeface="Helvetica" panose="020B0604020202020204" pitchFamily="34" charset="0"/>
              </a:rPr>
              <a:t> as recorded by on-board observers.</a:t>
            </a:r>
          </a:p>
          <a:p>
            <a:pPr marL="457200" indent="-457200">
              <a:spcAft>
                <a:spcPts val="6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Enable </a:t>
            </a:r>
            <a:r>
              <a:rPr lang="en-US" sz="2400" b="1" dirty="0">
                <a:solidFill>
                  <a:srgbClr val="535757"/>
                </a:solidFill>
                <a:latin typeface="Helvetica" panose="020B0604020202020204" pitchFamily="34" charset="0"/>
                <a:cs typeface="Helvetica" panose="020B0604020202020204" pitchFamily="34" charset="0"/>
              </a:rPr>
              <a:t>automated data exchange</a:t>
            </a:r>
            <a:r>
              <a:rPr lang="en-US" sz="2400" dirty="0">
                <a:solidFill>
                  <a:srgbClr val="535757"/>
                </a:solidFill>
                <a:latin typeface="Helvetica" panose="020B0604020202020204" pitchFamily="34" charset="0"/>
                <a:cs typeface="Helvetica" panose="020B0604020202020204" pitchFamily="34" charset="0"/>
              </a:rPr>
              <a:t> with national institutions and eventually the IOTC Secretariat.</a:t>
            </a:r>
          </a:p>
          <a:p>
            <a:pPr marL="457200" indent="-457200">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To build a reliable </a:t>
            </a:r>
            <a:r>
              <a:rPr lang="en-US" sz="2400" b="1" i="1" dirty="0">
                <a:solidFill>
                  <a:srgbClr val="535757"/>
                </a:solidFill>
                <a:latin typeface="Helvetica" panose="020B0604020202020204" pitchFamily="34" charset="0"/>
                <a:cs typeface="Helvetica" panose="020B0604020202020204" pitchFamily="34" charset="0"/>
              </a:rPr>
              <a:t>Regional Observer Database</a:t>
            </a:r>
            <a:r>
              <a:rPr lang="en-US" sz="2400" dirty="0">
                <a:solidFill>
                  <a:srgbClr val="535757"/>
                </a:solidFill>
                <a:latin typeface="Helvetica" panose="020B0604020202020204" pitchFamily="34" charset="0"/>
                <a:cs typeface="Helvetica" panose="020B0604020202020204" pitchFamily="34" charset="0"/>
              </a:rPr>
              <a:t>.</a:t>
            </a:r>
            <a:endParaRPr lang="en-US" sz="2400" dirty="0"/>
          </a:p>
        </p:txBody>
      </p:sp>
    </p:spTree>
    <p:extLst>
      <p:ext uri="{BB962C8B-B14F-4D97-AF65-F5344CB8AC3E}">
        <p14:creationId xmlns:p14="http://schemas.microsoft.com/office/powerpoint/2010/main" val="11193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003" y="193184"/>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Future developments</a:t>
            </a:r>
            <a:endParaRPr lang="en-US" sz="3200" b="1" dirty="0">
              <a:solidFill>
                <a:srgbClr val="535757"/>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xmlns="" id="{64FA5A1E-D9A3-401D-A7CE-9ED73B6BBD88}"/>
              </a:ext>
            </a:extLst>
          </p:cNvPr>
          <p:cNvSpPr txBox="1"/>
          <p:nvPr/>
        </p:nvSpPr>
        <p:spPr>
          <a:xfrm>
            <a:off x="425003" y="934256"/>
            <a:ext cx="11500834" cy="60324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solidFill>
                  <a:srgbClr val="535757"/>
                </a:solidFill>
                <a:latin typeface="Helvetica" panose="020B0604020202020204" pitchFamily="34" charset="0"/>
                <a:cs typeface="Helvetica" panose="020B0604020202020204" pitchFamily="34" charset="0"/>
              </a:rPr>
              <a:t>The 1</a:t>
            </a:r>
            <a:r>
              <a:rPr lang="en-GB" sz="2400" baseline="30000" dirty="0">
                <a:solidFill>
                  <a:srgbClr val="535757"/>
                </a:solidFill>
                <a:latin typeface="Helvetica" panose="020B0604020202020204" pitchFamily="34" charset="0"/>
                <a:cs typeface="Helvetica" panose="020B0604020202020204" pitchFamily="34" charset="0"/>
              </a:rPr>
              <a:t>st</a:t>
            </a:r>
            <a:r>
              <a:rPr lang="en-GB" sz="2400" dirty="0">
                <a:solidFill>
                  <a:srgbClr val="535757"/>
                </a:solidFill>
                <a:latin typeface="Helvetica" panose="020B0604020202020204" pitchFamily="34" charset="0"/>
                <a:cs typeface="Helvetica" panose="020B0604020202020204" pitchFamily="34" charset="0"/>
              </a:rPr>
              <a:t> development phase of the ROS tools completed in late-2017.</a:t>
            </a:r>
          </a:p>
          <a:p>
            <a:pPr marL="342900" indent="-342900">
              <a:spcAft>
                <a:spcPts val="600"/>
              </a:spcAft>
              <a:buFont typeface="Arial" panose="020B0604020202020204" pitchFamily="34" charset="0"/>
              <a:buChar char="•"/>
            </a:pPr>
            <a:r>
              <a:rPr lang="en-GB" sz="2400" dirty="0">
                <a:solidFill>
                  <a:srgbClr val="535757"/>
                </a:solidFill>
                <a:latin typeface="Helvetica" panose="020B0604020202020204" pitchFamily="34" charset="0"/>
                <a:cs typeface="Helvetica" panose="020B0604020202020204" pitchFamily="34" charset="0"/>
              </a:rPr>
              <a:t>IOTC Secretariat currently rolling out workshops to CPCs interested in trialling the tools with actual observer data:</a:t>
            </a:r>
          </a:p>
          <a:p>
            <a:pPr marL="800100" lvl="1" indent="-342900">
              <a:spcAft>
                <a:spcPts val="600"/>
              </a:spcAft>
              <a:buFont typeface="Wingdings" panose="05000000000000000000" pitchFamily="2" charset="2"/>
              <a:buChar char="Ø"/>
            </a:pPr>
            <a:r>
              <a:rPr lang="en-GB" sz="2400" dirty="0">
                <a:solidFill>
                  <a:srgbClr val="535757"/>
                </a:solidFill>
                <a:latin typeface="Helvetica" panose="020B0604020202020204" pitchFamily="34" charset="0"/>
                <a:cs typeface="Helvetica" panose="020B0604020202020204" pitchFamily="34" charset="0"/>
              </a:rPr>
              <a:t>Training workshop delivered in Sri Lanka (Dec-2017 &amp; Feb-2018).  Sri Lanka to begin reporting observer data using the ROS tools from early-2018.</a:t>
            </a:r>
          </a:p>
          <a:p>
            <a:pPr marL="800100" lvl="1" indent="-342900">
              <a:spcAft>
                <a:spcPts val="1200"/>
              </a:spcAft>
              <a:buFont typeface="Wingdings" panose="05000000000000000000" pitchFamily="2" charset="2"/>
              <a:buChar char="Ø"/>
            </a:pPr>
            <a:r>
              <a:rPr lang="en-GB" sz="2400" dirty="0">
                <a:solidFill>
                  <a:srgbClr val="535757"/>
                </a:solidFill>
                <a:latin typeface="Helvetica" panose="020B0604020202020204" pitchFamily="34" charset="0"/>
                <a:cs typeface="Helvetica" panose="020B0604020202020204" pitchFamily="34" charset="0"/>
              </a:rPr>
              <a:t>Additional workshops planned for 2018: Indonesia, Mauritius, Tanzania.</a:t>
            </a:r>
            <a:endParaRPr lang="en-GB" sz="2400" dirty="0">
              <a:solidFill>
                <a:schemeClr val="accent1">
                  <a:lumMod val="75000"/>
                </a:schemeClr>
              </a:solidFill>
              <a:latin typeface="Helvetica" panose="020B0604020202020204" pitchFamily="34" charset="0"/>
              <a:cs typeface="Helvetica" panose="020B0604020202020204" pitchFamily="34" charset="0"/>
            </a:endParaRPr>
          </a:p>
          <a:p>
            <a:pPr marL="342900" indent="-342900">
              <a:spcAft>
                <a:spcPts val="600"/>
              </a:spcAft>
              <a:buFont typeface="Arial" panose="020B0604020202020204" pitchFamily="34" charset="0"/>
              <a:buChar char="•"/>
            </a:pPr>
            <a:r>
              <a:rPr lang="en-GB" sz="2400" dirty="0">
                <a:solidFill>
                  <a:srgbClr val="535757"/>
                </a:solidFill>
                <a:latin typeface="Helvetica" panose="020B0604020202020204" pitchFamily="34" charset="0"/>
                <a:cs typeface="Helvetica" panose="020B0604020202020204" pitchFamily="34" charset="0"/>
              </a:rPr>
              <a:t>A number of developments will completed in the next future will include:</a:t>
            </a:r>
          </a:p>
          <a:p>
            <a:pPr marL="800100" lvl="1" indent="-342900">
              <a:spcAft>
                <a:spcPts val="600"/>
              </a:spcAft>
              <a:buFont typeface="Wingdings" panose="05000000000000000000" pitchFamily="2" charset="2"/>
              <a:buChar char="Ø"/>
            </a:pPr>
            <a:r>
              <a:rPr lang="it-IT" sz="2400" dirty="0">
                <a:solidFill>
                  <a:srgbClr val="535757"/>
                </a:solidFill>
                <a:latin typeface="Helvetica" panose="020B0604020202020204" pitchFamily="34" charset="0"/>
                <a:cs typeface="Helvetica" panose="020B0604020202020204" pitchFamily="34" charset="0"/>
              </a:rPr>
              <a:t>Development of the </a:t>
            </a:r>
            <a:r>
              <a:rPr lang="it-IT" sz="2400" i="1" dirty="0">
                <a:solidFill>
                  <a:srgbClr val="535757"/>
                </a:solidFill>
                <a:latin typeface="Helvetica" panose="020B0604020202020204" pitchFamily="34" charset="0"/>
                <a:cs typeface="Helvetica" panose="020B0604020202020204" pitchFamily="34" charset="0"/>
              </a:rPr>
              <a:t>ObServe2</a:t>
            </a:r>
            <a:r>
              <a:rPr lang="it-IT" sz="2400" dirty="0">
                <a:solidFill>
                  <a:srgbClr val="535757"/>
                </a:solidFill>
                <a:latin typeface="Helvetica" panose="020B0604020202020204" pitchFamily="34" charset="0"/>
                <a:cs typeface="Helvetica" panose="020B0604020202020204" pitchFamily="34" charset="0"/>
              </a:rPr>
              <a:t> importer;</a:t>
            </a:r>
          </a:p>
          <a:p>
            <a:pPr marL="800100" lvl="1" indent="-342900">
              <a:spcAft>
                <a:spcPts val="600"/>
              </a:spcAft>
              <a:buFont typeface="Wingdings" panose="05000000000000000000" pitchFamily="2" charset="2"/>
              <a:buChar char="Ø"/>
            </a:pPr>
            <a:r>
              <a:rPr lang="it-IT" sz="2400" dirty="0">
                <a:solidFill>
                  <a:srgbClr val="535757"/>
                </a:solidFill>
                <a:latin typeface="Helvetica" panose="020B0604020202020204" pitchFamily="34" charset="0"/>
                <a:cs typeface="Helvetica" panose="020B0604020202020204" pitchFamily="34" charset="0"/>
              </a:rPr>
              <a:t>Import of historical data within the </a:t>
            </a:r>
            <a:r>
              <a:rPr lang="it-IT" sz="2400" i="1" dirty="0">
                <a:solidFill>
                  <a:srgbClr val="535757"/>
                </a:solidFill>
                <a:latin typeface="Helvetica" panose="020B0604020202020204" pitchFamily="34" charset="0"/>
                <a:cs typeface="Helvetica" panose="020B0604020202020204" pitchFamily="34" charset="0"/>
              </a:rPr>
              <a:t>Regional Observer Database;</a:t>
            </a:r>
          </a:p>
          <a:p>
            <a:pPr marL="800100" lvl="1" indent="-342900">
              <a:spcAft>
                <a:spcPts val="600"/>
              </a:spcAft>
              <a:buFont typeface="Wingdings" panose="05000000000000000000" pitchFamily="2" charset="2"/>
              <a:buChar char="Ø"/>
            </a:pPr>
            <a:r>
              <a:rPr lang="it-IT" sz="2400" dirty="0">
                <a:solidFill>
                  <a:srgbClr val="535757"/>
                </a:solidFill>
                <a:latin typeface="Helvetica" panose="020B0604020202020204" pitchFamily="34" charset="0"/>
                <a:cs typeface="Helvetica" panose="020B0604020202020204" pitchFamily="34" charset="0"/>
              </a:rPr>
              <a:t>Definition of country-dependant, specific extraction queries for the </a:t>
            </a:r>
            <a:r>
              <a:rPr lang="it-IT" sz="2400" i="1" dirty="0">
                <a:solidFill>
                  <a:srgbClr val="535757"/>
                </a:solidFill>
                <a:latin typeface="Helvetica" panose="020B0604020202020204" pitchFamily="34" charset="0"/>
                <a:cs typeface="Helvetica" panose="020B0604020202020204" pitchFamily="34" charset="0"/>
              </a:rPr>
              <a:t>National Observer Database;</a:t>
            </a:r>
          </a:p>
          <a:p>
            <a:pPr marL="800100" lvl="1" indent="-342900">
              <a:spcAft>
                <a:spcPts val="600"/>
              </a:spcAft>
              <a:buFont typeface="Wingdings" panose="05000000000000000000" pitchFamily="2" charset="2"/>
              <a:buChar char="Ø"/>
            </a:pPr>
            <a:r>
              <a:rPr lang="it-IT" sz="2400" dirty="0">
                <a:solidFill>
                  <a:srgbClr val="535757"/>
                </a:solidFill>
                <a:latin typeface="Helvetica" panose="020B0604020202020204" pitchFamily="34" charset="0"/>
                <a:cs typeface="Helvetica" panose="020B0604020202020204" pitchFamily="34" charset="0"/>
              </a:rPr>
              <a:t>Implementation of a data dissemination interface for the </a:t>
            </a:r>
            <a:r>
              <a:rPr lang="it-IT" sz="2400" i="1" dirty="0">
                <a:solidFill>
                  <a:srgbClr val="535757"/>
                </a:solidFill>
                <a:latin typeface="Helvetica" panose="020B0604020202020204" pitchFamily="34" charset="0"/>
                <a:cs typeface="Helvetica" panose="020B0604020202020204" pitchFamily="34" charset="0"/>
              </a:rPr>
              <a:t>Regional Observer Database.</a:t>
            </a:r>
            <a:endParaRPr lang="en-US" sz="2400" i="1" dirty="0">
              <a:solidFill>
                <a:srgbClr val="535757"/>
              </a:solidFill>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endParaRPr lang="en-GB" sz="2400" dirty="0">
              <a:solidFill>
                <a:srgbClr val="53575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8632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918952"/>
            <a:ext cx="10406130" cy="1094704"/>
          </a:xfrm>
        </p:spPr>
        <p:txBody>
          <a:bodyPr>
            <a:normAutofit/>
          </a:bodyPr>
          <a:lstStyle/>
          <a:p>
            <a:r>
              <a:rPr lang="it-IT" sz="5400" b="1" dirty="0">
                <a:solidFill>
                  <a:srgbClr val="535757"/>
                </a:solidFill>
                <a:latin typeface="Helvetica" panose="020B0604020202020204" pitchFamily="34" charset="0"/>
                <a:cs typeface="Helvetica" panose="020B0604020202020204" pitchFamily="34" charset="0"/>
              </a:rPr>
              <a:t>Thank You!</a:t>
            </a:r>
            <a:endParaRPr lang="en-US" sz="54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6" name="Title 1"/>
          <p:cNvSpPr txBox="1">
            <a:spLocks/>
          </p:cNvSpPr>
          <p:nvPr/>
        </p:nvSpPr>
        <p:spPr>
          <a:xfrm>
            <a:off x="360608" y="3522908"/>
            <a:ext cx="11668259" cy="1094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dirty="0">
                <a:solidFill>
                  <a:srgbClr val="535757"/>
                </a:solidFill>
                <a:latin typeface="Helvetica" panose="020B0604020202020204" pitchFamily="34" charset="0"/>
                <a:cs typeface="Helvetica" panose="020B0604020202020204" pitchFamily="34" charset="0"/>
              </a:rPr>
              <a:t>Yo can download a beta version of the Ereporting interface at this URL:</a:t>
            </a:r>
          </a:p>
          <a:p>
            <a:endParaRPr lang="it-IT" sz="2400" b="1" dirty="0">
              <a:solidFill>
                <a:schemeClr val="accent1">
                  <a:lumMod val="75000"/>
                </a:schemeClr>
              </a:solidFill>
              <a:latin typeface="Helvetica" panose="020B0604020202020204" pitchFamily="34" charset="0"/>
              <a:cs typeface="Helvetica" panose="020B0604020202020204" pitchFamily="34" charset="0"/>
            </a:endParaRPr>
          </a:p>
          <a:p>
            <a:r>
              <a:rPr lang="it-IT" sz="2400" b="1" dirty="0">
                <a:solidFill>
                  <a:srgbClr val="535757"/>
                </a:solidFill>
                <a:latin typeface="Helvetica" panose="020B0604020202020204" pitchFamily="34" charset="0"/>
                <a:cs typeface="Helvetica" panose="020B0604020202020204" pitchFamily="34" charset="0"/>
                <a:hlinkClick r:id="rId4"/>
              </a:rPr>
              <a:t>https://tinyurl.com/y9xrk3xs</a:t>
            </a:r>
            <a:endParaRPr lang="it-IT" sz="2400" b="1" dirty="0">
              <a:solidFill>
                <a:srgbClr val="53575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9255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7569" y="335643"/>
            <a:ext cx="10928679" cy="6299160"/>
          </a:xfrm>
          <a:prstGeom prst="rect">
            <a:avLst/>
          </a:prstGeom>
          <a:noFill/>
        </p:spPr>
        <p:txBody>
          <a:bodyPr wrap="square" rtlCol="0">
            <a:spAutoFit/>
          </a:bodyPr>
          <a:lstStyle/>
          <a:p>
            <a:pPr lvl="0">
              <a:spcAft>
                <a:spcPts val="1200"/>
              </a:spcAft>
            </a:pPr>
            <a:r>
              <a:rPr lang="en-GB" sz="2800" b="1" dirty="0">
                <a:solidFill>
                  <a:srgbClr val="535757"/>
                </a:solidFill>
                <a:latin typeface="Helvetica" panose="020B0604020202020204" pitchFamily="34" charset="0"/>
                <a:cs typeface="Helvetica" panose="020B0604020202020204" pitchFamily="34" charset="0"/>
              </a:rPr>
              <a:t>Rationale for the e-Reporting tools</a:t>
            </a:r>
          </a:p>
          <a:p>
            <a:pPr marL="457200" lvl="0" indent="-457200">
              <a:spcAft>
                <a:spcPts val="800"/>
              </a:spcAft>
              <a:buFont typeface="+mj-lt"/>
              <a:buAutoNum type="arabicPeriod"/>
            </a:pPr>
            <a:r>
              <a:rPr lang="en-GB" sz="2400" dirty="0">
                <a:solidFill>
                  <a:srgbClr val="535757"/>
                </a:solidFill>
                <a:latin typeface="Helvetica" panose="020B0604020202020204" pitchFamily="34" charset="0"/>
                <a:cs typeface="Helvetica" panose="020B0604020202020204" pitchFamily="34" charset="0"/>
              </a:rPr>
              <a:t>Observer data is currently submitted to IOTC in a number of different hardcopy and electronic formats, including:</a:t>
            </a:r>
            <a:endParaRPr lang="en-US" sz="2400" dirty="0">
              <a:solidFill>
                <a:srgbClr val="535757"/>
              </a:solidFill>
              <a:latin typeface="Helvetica" panose="020B0604020202020204" pitchFamily="34" charset="0"/>
              <a:cs typeface="Helvetica" panose="020B0604020202020204" pitchFamily="34" charset="0"/>
            </a:endParaRPr>
          </a:p>
          <a:p>
            <a:pPr marL="800100" lvl="1" indent="-342900">
              <a:spcAft>
                <a:spcPts val="8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Excel data sheets</a:t>
            </a:r>
          </a:p>
          <a:p>
            <a:pPr marL="800100" lvl="1" indent="-342900">
              <a:spcAft>
                <a:spcPts val="8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Word documents</a:t>
            </a:r>
          </a:p>
          <a:p>
            <a:pPr marL="800100" lvl="1" indent="-342900">
              <a:spcAft>
                <a:spcPts val="8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Hardcopy/softcopy observer trip reports</a:t>
            </a:r>
          </a:p>
          <a:p>
            <a:pPr marL="800100" lvl="1" indent="-342900">
              <a:spcAft>
                <a:spcPts val="8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Scanned pdf documents</a:t>
            </a:r>
          </a:p>
          <a:p>
            <a:pPr marL="800100" lvl="1" indent="-342900">
              <a:spcAft>
                <a:spcPts val="8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Fleet specific formats (e.g., </a:t>
            </a:r>
            <a:r>
              <a:rPr lang="en-GB" sz="2400" dirty="0" err="1">
                <a:solidFill>
                  <a:srgbClr val="535757"/>
                </a:solidFill>
                <a:latin typeface="Helvetica" panose="020B0604020202020204" pitchFamily="34" charset="0"/>
                <a:cs typeface="Helvetica" panose="020B0604020202020204" pitchFamily="34" charset="0"/>
              </a:rPr>
              <a:t>ObServer</a:t>
            </a:r>
            <a:r>
              <a:rPr lang="en-GB" sz="2400" dirty="0">
                <a:solidFill>
                  <a:srgbClr val="535757"/>
                </a:solidFill>
                <a:latin typeface="Helvetica" panose="020B0604020202020204" pitchFamily="34" charset="0"/>
                <a:cs typeface="Helvetica" panose="020B0604020202020204" pitchFamily="34" charset="0"/>
              </a:rPr>
              <a:t>, ICCAT ST09)</a:t>
            </a:r>
            <a:endParaRPr lang="en-US" sz="2400" dirty="0">
              <a:solidFill>
                <a:srgbClr val="535757"/>
              </a:solidFill>
              <a:latin typeface="Helvetica" panose="020B0604020202020204" pitchFamily="34" charset="0"/>
              <a:cs typeface="Helvetica" panose="020B0604020202020204" pitchFamily="34" charset="0"/>
            </a:endParaRPr>
          </a:p>
          <a:p>
            <a:pPr marL="457200" lvl="0" indent="-457200">
              <a:spcAft>
                <a:spcPts val="8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Time-consuming for the IOTC Secretariat to extract, process and validate the data.</a:t>
            </a:r>
          </a:p>
          <a:p>
            <a:pPr marL="457200" lvl="0" indent="-457200">
              <a:spcAft>
                <a:spcPts val="8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Differences in the data submission formats mean data are often inconsistent and incomplete, missing many of the mandatory data fields. </a:t>
            </a:r>
          </a:p>
          <a:p>
            <a:pPr marL="457200" lvl="0" indent="-457200">
              <a:spcAft>
                <a:spcPts val="8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Also </a:t>
            </a:r>
            <a:r>
              <a:rPr lang="en-GB" sz="2400" dirty="0">
                <a:solidFill>
                  <a:srgbClr val="535757"/>
                </a:solidFill>
                <a:latin typeface="Helvetica" panose="020B0604020202020204" pitchFamily="34" charset="0"/>
                <a:cs typeface="Helvetica" panose="020B0604020202020204" pitchFamily="34" charset="0"/>
              </a:rPr>
              <a:t>the IOTC Secretariat lacks a </a:t>
            </a:r>
            <a:r>
              <a:rPr lang="en-US" sz="2400" dirty="0">
                <a:solidFill>
                  <a:srgbClr val="535757"/>
                </a:solidFill>
                <a:latin typeface="Helvetica" panose="020B0604020202020204" pitchFamily="34" charset="0"/>
                <a:cs typeface="Helvetica" panose="020B0604020202020204" pitchFamily="34" charset="0"/>
              </a:rPr>
              <a:t>centralized database for the processing and analysis of observer data.</a:t>
            </a:r>
          </a:p>
        </p:txBody>
      </p:sp>
    </p:spTree>
    <p:extLst>
      <p:ext uri="{BB962C8B-B14F-4D97-AF65-F5344CB8AC3E}">
        <p14:creationId xmlns:p14="http://schemas.microsoft.com/office/powerpoint/2010/main" val="390465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Machine generated alternative text: REPORT DE MISION DE OBSERVADOR&#10;Océano&#10;Indico&#10;Nombre del observador BAILLOUT Christophe&#10;Nombre del atunero ALBATUN DOS&#10;Fecha de comienzo / fin de la marea 02-04-2014 / 03-04-2014&#10;---&#10;. - . - -_ - -- --&#10;-&#10;____1 : -&#10;- -- -- - —&#10;L&#10;/&#10;.4.&#10;I&#10;-4 — — .,&#10;.&#10;—J&#10;.-&#10;- - . .—&#10;—— .——:—... -&#10;—&#10;- -- .,-.--&#10;---&#10;— -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3459" y="747090"/>
            <a:ext cx="5078490" cy="4434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125" y="2481818"/>
            <a:ext cx="6125334" cy="396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94118" y="496574"/>
            <a:ext cx="8018584" cy="584775"/>
          </a:xfrm>
          <a:prstGeom prst="rect">
            <a:avLst/>
          </a:prstGeom>
          <a:noFill/>
        </p:spPr>
        <p:txBody>
          <a:bodyPr wrap="square" rtlCol="0">
            <a:spAutoFit/>
          </a:bodyPr>
          <a:lstStyle/>
          <a:p>
            <a:r>
              <a:rPr lang="en-GB" sz="3200" b="1" dirty="0">
                <a:solidFill>
                  <a:schemeClr val="bg1"/>
                </a:solidFill>
              </a:rPr>
              <a:t>Examples of trip reports submitted to IOTC</a:t>
            </a:r>
          </a:p>
        </p:txBody>
      </p:sp>
      <p:pic>
        <p:nvPicPr>
          <p:cNvPr id="9" name="Picture 8"/>
          <p:cNvPicPr>
            <a:picLocks noChangeAspect="1"/>
          </p:cNvPicPr>
          <p:nvPr/>
        </p:nvPicPr>
        <p:blipFill>
          <a:blip r:embed="rId5"/>
          <a:stretch>
            <a:fillRect/>
          </a:stretch>
        </p:blipFill>
        <p:spPr>
          <a:xfrm>
            <a:off x="336891" y="1169007"/>
            <a:ext cx="5693086" cy="2385991"/>
          </a:xfrm>
          <a:prstGeom prst="rect">
            <a:avLst/>
          </a:prstGeom>
        </p:spPr>
      </p:pic>
      <p:pic>
        <p:nvPicPr>
          <p:cNvPr id="10" name="Picture 4"/>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422" t="24554" r="43888" b="10763"/>
          <a:stretch/>
        </p:blipFill>
        <p:spPr bwMode="auto">
          <a:xfrm>
            <a:off x="4734525" y="3976914"/>
            <a:ext cx="7247873" cy="276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6891" y="136212"/>
            <a:ext cx="11612474" cy="523220"/>
          </a:xfrm>
          <a:prstGeom prst="rect">
            <a:avLst/>
          </a:prstGeom>
        </p:spPr>
        <p:txBody>
          <a:bodyPr wrap="none">
            <a:spAutoFit/>
          </a:bodyPr>
          <a:lstStyle/>
          <a:p>
            <a:pPr lvl="0" algn="ctr">
              <a:spcAft>
                <a:spcPts val="1200"/>
              </a:spcAft>
            </a:pPr>
            <a:r>
              <a:rPr lang="en-GB" sz="2800" b="1" dirty="0">
                <a:solidFill>
                  <a:srgbClr val="535757"/>
                </a:solidFill>
                <a:latin typeface="Helvetica" panose="020B0604020202020204" pitchFamily="34" charset="0"/>
                <a:cs typeface="Helvetica" panose="020B0604020202020204" pitchFamily="34" charset="0"/>
              </a:rPr>
              <a:t>Highly variable observer data submissions to the IOTC Secretariat!</a:t>
            </a:r>
          </a:p>
        </p:txBody>
      </p:sp>
    </p:spTree>
    <p:extLst>
      <p:ext uri="{BB962C8B-B14F-4D97-AF65-F5344CB8AC3E}">
        <p14:creationId xmlns:p14="http://schemas.microsoft.com/office/powerpoint/2010/main" val="39307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1673" y="4390617"/>
            <a:ext cx="10406130" cy="15347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endParaRPr lang="it-IT" sz="2800" dirty="0">
              <a:solidFill>
                <a:srgbClr val="535757"/>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it-IT" sz="2800" dirty="0">
              <a:solidFill>
                <a:srgbClr val="535757"/>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US" sz="2800" dirty="0">
              <a:solidFill>
                <a:srgbClr val="535757"/>
              </a:solidFill>
              <a:latin typeface="Helvetica" panose="020B0604020202020204" pitchFamily="34" charset="0"/>
              <a:cs typeface="Helvetica" panose="020B0604020202020204" pitchFamily="34" charset="0"/>
            </a:endParaRPr>
          </a:p>
        </p:txBody>
      </p:sp>
      <p:sp>
        <p:nvSpPr>
          <p:cNvPr id="3" name="TextBox 2"/>
          <p:cNvSpPr txBox="1"/>
          <p:nvPr/>
        </p:nvSpPr>
        <p:spPr>
          <a:xfrm>
            <a:off x="563195" y="1554844"/>
            <a:ext cx="11263085" cy="4832092"/>
          </a:xfrm>
          <a:prstGeom prst="rect">
            <a:avLst/>
          </a:prstGeom>
          <a:noFill/>
        </p:spPr>
        <p:txBody>
          <a:bodyPr wrap="square" rtlCol="0">
            <a:spAutoFit/>
          </a:bodyPr>
          <a:lstStyle/>
          <a:p>
            <a:pPr>
              <a:spcAft>
                <a:spcPts val="600"/>
              </a:spcAft>
            </a:pPr>
            <a:r>
              <a:rPr lang="en-US" sz="2800" b="1" dirty="0">
                <a:solidFill>
                  <a:srgbClr val="535757"/>
                </a:solidFill>
                <a:latin typeface="Helvetica" panose="020B0604020202020204" pitchFamily="34" charset="0"/>
                <a:cs typeface="Helvetica" panose="020B0604020202020204" pitchFamily="34" charset="0"/>
              </a:rPr>
              <a:t>To recap - objectives of the IOTC ROS e-Reporting tools</a:t>
            </a:r>
          </a:p>
          <a:p>
            <a:pPr marL="342900" indent="-342900">
              <a:spcBef>
                <a:spcPts val="600"/>
              </a:spcBef>
              <a:spcAft>
                <a:spcPts val="1200"/>
              </a:spcAft>
              <a:buFont typeface="+mj-lt"/>
              <a:buAutoNum type="arabicPeriod"/>
            </a:pPr>
            <a:r>
              <a:rPr lang="en-US" sz="2400" dirty="0">
                <a:solidFill>
                  <a:srgbClr val="535757"/>
                </a:solidFill>
                <a:latin typeface="Helvetica" panose="020B0604020202020204" pitchFamily="34" charset="0"/>
                <a:cs typeface="Helvetica" panose="020B0604020202020204" pitchFamily="34" charset="0"/>
              </a:rPr>
              <a:t>Improve the efficiency of </a:t>
            </a:r>
            <a:r>
              <a:rPr lang="en-US" sz="2400" b="1" dirty="0">
                <a:solidFill>
                  <a:srgbClr val="535757"/>
                </a:solidFill>
                <a:latin typeface="Helvetica" panose="020B0604020202020204" pitchFamily="34" charset="0"/>
                <a:cs typeface="Helvetica" panose="020B0604020202020204" pitchFamily="34" charset="0"/>
              </a:rPr>
              <a:t>data capture </a:t>
            </a:r>
            <a:r>
              <a:rPr lang="en-US" sz="2400" dirty="0">
                <a:solidFill>
                  <a:srgbClr val="535757"/>
                </a:solidFill>
                <a:latin typeface="Helvetica" panose="020B0604020202020204" pitchFamily="34" charset="0"/>
                <a:cs typeface="Helvetica" panose="020B0604020202020204" pitchFamily="34" charset="0"/>
              </a:rPr>
              <a:t>and </a:t>
            </a:r>
            <a:r>
              <a:rPr lang="en-US" sz="2400" b="1" dirty="0">
                <a:solidFill>
                  <a:srgbClr val="535757"/>
                </a:solidFill>
                <a:latin typeface="Helvetica" panose="020B0604020202020204" pitchFamily="34" charset="0"/>
                <a:cs typeface="Helvetica" panose="020B0604020202020204" pitchFamily="34" charset="0"/>
              </a:rPr>
              <a:t>quality </a:t>
            </a:r>
            <a:r>
              <a:rPr lang="en-US" sz="2400" dirty="0">
                <a:solidFill>
                  <a:srgbClr val="535757"/>
                </a:solidFill>
                <a:latin typeface="Helvetica" panose="020B0604020202020204" pitchFamily="34" charset="0"/>
                <a:cs typeface="Helvetica" panose="020B0604020202020204" pitchFamily="34" charset="0"/>
              </a:rPr>
              <a:t>of data collected by observers, and timeliness of data reporting to the IOTC Secretariat.</a:t>
            </a:r>
          </a:p>
          <a:p>
            <a:pPr marL="342900" indent="-342900">
              <a:spcAft>
                <a:spcPts val="1200"/>
              </a:spcAft>
              <a:buFont typeface="+mj-lt"/>
              <a:buAutoNum type="arabicPeriod"/>
            </a:pPr>
            <a:r>
              <a:rPr lang="en-US" sz="2400" b="1" dirty="0">
                <a:solidFill>
                  <a:srgbClr val="535757"/>
                </a:solidFill>
                <a:latin typeface="Helvetica" panose="020B0604020202020204" pitchFamily="34" charset="0"/>
                <a:cs typeface="Helvetica" panose="020B0604020202020204" pitchFamily="34" charset="0"/>
              </a:rPr>
              <a:t>Standardize the format and content of observer data </a:t>
            </a:r>
            <a:r>
              <a:rPr lang="en-US" sz="2400" dirty="0">
                <a:solidFill>
                  <a:srgbClr val="535757"/>
                </a:solidFill>
                <a:latin typeface="Helvetica" panose="020B0604020202020204" pitchFamily="34" charset="0"/>
                <a:cs typeface="Helvetica" panose="020B0604020202020204" pitchFamily="34" charset="0"/>
              </a:rPr>
              <a:t>submitted to the IOTC Secretariat</a:t>
            </a:r>
          </a:p>
          <a:p>
            <a:pPr marL="342900" indent="-342900">
              <a:spcAft>
                <a:spcPts val="1200"/>
              </a:spcAft>
              <a:buFont typeface="+mj-lt"/>
              <a:buAutoNum type="arabicPeriod"/>
            </a:pPr>
            <a:r>
              <a:rPr lang="en-GB" sz="2400" b="1" dirty="0">
                <a:solidFill>
                  <a:srgbClr val="535757"/>
                </a:solidFill>
                <a:latin typeface="Helvetica" panose="020B0604020202020204" pitchFamily="34" charset="0"/>
                <a:cs typeface="Helvetica" panose="020B0604020202020204" pitchFamily="34" charset="0"/>
              </a:rPr>
              <a:t>Reduce the burden on data processing</a:t>
            </a:r>
            <a:r>
              <a:rPr lang="en-GB" sz="2400" dirty="0">
                <a:solidFill>
                  <a:srgbClr val="535757"/>
                </a:solidFill>
                <a:latin typeface="Helvetica" panose="020B0604020202020204" pitchFamily="34" charset="0"/>
                <a:cs typeface="Helvetica" panose="020B0604020202020204" pitchFamily="34" charset="0"/>
              </a:rPr>
              <a:t> of observer data by the IOTC Secretariat. </a:t>
            </a:r>
            <a:endParaRPr lang="en-US" sz="2400" dirty="0">
              <a:solidFill>
                <a:srgbClr val="535757"/>
              </a:solidFill>
              <a:latin typeface="Helvetica" panose="020B0604020202020204" pitchFamily="34" charset="0"/>
              <a:cs typeface="Helvetica" panose="020B0604020202020204" pitchFamily="34" charset="0"/>
            </a:endParaRPr>
          </a:p>
          <a:p>
            <a:endParaRPr lang="en-US" sz="2400" b="1" dirty="0">
              <a:solidFill>
                <a:srgbClr val="535757"/>
              </a:solidFill>
              <a:latin typeface="Helvetica" panose="020B0604020202020204" pitchFamily="34" charset="0"/>
              <a:cs typeface="Helvetica" panose="020B0604020202020204" pitchFamily="34" charset="0"/>
            </a:endParaRPr>
          </a:p>
          <a:p>
            <a:r>
              <a:rPr lang="en-US" sz="2400" b="1" dirty="0">
                <a:solidFill>
                  <a:srgbClr val="535757"/>
                </a:solidFill>
                <a:latin typeface="Helvetica" panose="020B0604020202020204" pitchFamily="34" charset="0"/>
                <a:cs typeface="Helvetica" panose="020B0604020202020204" pitchFamily="34" charset="0"/>
              </a:rPr>
              <a:t>Target IOTC CPCs:</a:t>
            </a:r>
          </a:p>
          <a:p>
            <a:pPr marL="342900" indent="-342900">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Generally developing coastal states lacking a dedicated national observer database or technical expertise to report observer data to the IOTC Secretariat.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Tree>
    <p:extLst>
      <p:ext uri="{BB962C8B-B14F-4D97-AF65-F5344CB8AC3E}">
        <p14:creationId xmlns:p14="http://schemas.microsoft.com/office/powerpoint/2010/main" val="63405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36740"/>
            <a:ext cx="7796876" cy="3329915"/>
          </a:xfrm>
          <a:prstGeom prst="rect">
            <a:avLst/>
          </a:prstGeom>
        </p:spPr>
      </p:pic>
      <p:sp>
        <p:nvSpPr>
          <p:cNvPr id="11" name="Rectangle 10"/>
          <p:cNvSpPr/>
          <p:nvPr/>
        </p:nvSpPr>
        <p:spPr>
          <a:xfrm>
            <a:off x="638629" y="293024"/>
            <a:ext cx="11059885" cy="2600712"/>
          </a:xfrm>
          <a:prstGeom prst="rect">
            <a:avLst/>
          </a:prstGeom>
        </p:spPr>
        <p:txBody>
          <a:bodyPr wrap="square">
            <a:spAutoFit/>
          </a:bodyPr>
          <a:lstStyle/>
          <a:p>
            <a:pPr>
              <a:spcAft>
                <a:spcPts val="600"/>
              </a:spcAft>
            </a:pPr>
            <a:r>
              <a:rPr lang="it-IT" sz="2800" b="1" dirty="0">
                <a:solidFill>
                  <a:srgbClr val="535757"/>
                </a:solidFill>
                <a:latin typeface="Helvetica" panose="020B0604020202020204" pitchFamily="34" charset="0"/>
                <a:cs typeface="Helvetica" panose="020B0604020202020204" pitchFamily="34" charset="0"/>
              </a:rPr>
              <a:t>The ROS tools consist of the following components:</a:t>
            </a:r>
            <a:endParaRPr lang="en-US" sz="2800" b="1" dirty="0">
              <a:solidFill>
                <a:srgbClr val="535757"/>
              </a:solidFill>
              <a:latin typeface="Helvetica" panose="020B0604020202020204" pitchFamily="34" charset="0"/>
              <a:cs typeface="Helvetica" panose="020B0604020202020204" pitchFamily="34" charset="0"/>
            </a:endParaRPr>
          </a:p>
          <a:p>
            <a:pPr marL="457200" indent="-457200">
              <a:spcAft>
                <a:spcPts val="600"/>
              </a:spcAft>
              <a:buAutoNum type="arabicPeriod"/>
            </a:pPr>
            <a:r>
              <a:rPr lang="en-US" sz="2400" b="1" dirty="0">
                <a:solidFill>
                  <a:srgbClr val="535757"/>
                </a:solidFill>
                <a:latin typeface="Helvetica" panose="020B0604020202020204" pitchFamily="34" charset="0"/>
                <a:cs typeface="Helvetica" panose="020B0604020202020204" pitchFamily="34" charset="0"/>
              </a:rPr>
              <a:t>The e-Reporting interface</a:t>
            </a:r>
            <a:r>
              <a:rPr lang="en-US" sz="2400" dirty="0">
                <a:solidFill>
                  <a:srgbClr val="535757"/>
                </a:solidFill>
                <a:latin typeface="Helvetica" panose="020B0604020202020204" pitchFamily="34" charset="0"/>
                <a:cs typeface="Helvetica" panose="020B0604020202020204" pitchFamily="34" charset="0"/>
              </a:rPr>
              <a:t>: data entry portal for scientific observers, that incorporates validation checks, code-list synchronization, and export functionality.</a:t>
            </a:r>
          </a:p>
          <a:p>
            <a:pPr marL="457200" indent="-457200">
              <a:spcAft>
                <a:spcPts val="600"/>
              </a:spcAft>
              <a:buAutoNum type="arabicPeriod"/>
            </a:pPr>
            <a:r>
              <a:rPr lang="en-US" sz="2400" b="1" dirty="0">
                <a:solidFill>
                  <a:srgbClr val="535757"/>
                </a:solidFill>
                <a:latin typeface="Helvetica" panose="020B0604020202020204" pitchFamily="34" charset="0"/>
                <a:cs typeface="Helvetica" panose="020B0604020202020204" pitchFamily="34" charset="0"/>
              </a:rPr>
              <a:t>The National Observer Database </a:t>
            </a:r>
            <a:r>
              <a:rPr lang="en-US" sz="2400" dirty="0">
                <a:solidFill>
                  <a:srgbClr val="535757"/>
                </a:solidFill>
                <a:latin typeface="Helvetica" panose="020B0604020202020204" pitchFamily="34" charset="0"/>
                <a:cs typeface="Helvetica" panose="020B0604020202020204" pitchFamily="34" charset="0"/>
              </a:rPr>
              <a:t>(to be deployed at country level)</a:t>
            </a:r>
          </a:p>
          <a:p>
            <a:pPr marL="457200" indent="-457200">
              <a:spcAft>
                <a:spcPts val="600"/>
              </a:spcAft>
              <a:buAutoNum type="arabicPeriod"/>
            </a:pPr>
            <a:r>
              <a:rPr lang="en-US" sz="2400" b="1" dirty="0">
                <a:solidFill>
                  <a:srgbClr val="535757"/>
                </a:solidFill>
                <a:latin typeface="Helvetica" panose="020B0604020202020204" pitchFamily="34" charset="0"/>
                <a:cs typeface="Helvetica" panose="020B0604020202020204" pitchFamily="34" charset="0"/>
              </a:rPr>
              <a:t>The Regional Observer Database</a:t>
            </a:r>
            <a:r>
              <a:rPr lang="en-US" sz="2400" dirty="0">
                <a:solidFill>
                  <a:srgbClr val="535757"/>
                </a:solidFill>
                <a:latin typeface="Helvetica" panose="020B0604020202020204" pitchFamily="34" charset="0"/>
                <a:cs typeface="Helvetica" panose="020B0604020202020204" pitchFamily="34" charset="0"/>
              </a:rPr>
              <a:t> (hosted by the IOTC secretariat)</a:t>
            </a:r>
          </a:p>
        </p:txBody>
      </p:sp>
      <p:sp>
        <p:nvSpPr>
          <p:cNvPr id="12" name="TextBox 11"/>
          <p:cNvSpPr txBox="1"/>
          <p:nvPr/>
        </p:nvSpPr>
        <p:spPr>
          <a:xfrm>
            <a:off x="1103086" y="3336740"/>
            <a:ext cx="725714" cy="461665"/>
          </a:xfrm>
          <a:prstGeom prst="rect">
            <a:avLst/>
          </a:prstGeom>
          <a:noFill/>
        </p:spPr>
        <p:txBody>
          <a:bodyPr wrap="square" rtlCol="0">
            <a:spAutoFit/>
          </a:bodyPr>
          <a:lstStyle/>
          <a:p>
            <a:r>
              <a:rPr lang="en-US" sz="2400" b="1" dirty="0">
                <a:solidFill>
                  <a:srgbClr val="535757"/>
                </a:solidFill>
                <a:latin typeface="Helvetica" panose="020B0604020202020204" pitchFamily="34" charset="0"/>
                <a:cs typeface="Helvetica" panose="020B0604020202020204" pitchFamily="34" charset="0"/>
              </a:rPr>
              <a:t>(1.)</a:t>
            </a:r>
          </a:p>
        </p:txBody>
      </p:sp>
      <p:sp>
        <p:nvSpPr>
          <p:cNvPr id="13" name="TextBox 12"/>
          <p:cNvSpPr txBox="1"/>
          <p:nvPr/>
        </p:nvSpPr>
        <p:spPr>
          <a:xfrm>
            <a:off x="1074058" y="4770864"/>
            <a:ext cx="725714" cy="461665"/>
          </a:xfrm>
          <a:prstGeom prst="rect">
            <a:avLst/>
          </a:prstGeom>
          <a:noFill/>
        </p:spPr>
        <p:txBody>
          <a:bodyPr wrap="square" rtlCol="0">
            <a:spAutoFit/>
          </a:bodyPr>
          <a:lstStyle/>
          <a:p>
            <a:r>
              <a:rPr lang="en-US" sz="2400" b="1" dirty="0">
                <a:solidFill>
                  <a:srgbClr val="535757"/>
                </a:solidFill>
                <a:latin typeface="Helvetica" panose="020B0604020202020204" pitchFamily="34" charset="0"/>
                <a:cs typeface="Helvetica" panose="020B0604020202020204" pitchFamily="34" charset="0"/>
              </a:rPr>
              <a:t>(2.)</a:t>
            </a:r>
          </a:p>
        </p:txBody>
      </p:sp>
      <p:sp>
        <p:nvSpPr>
          <p:cNvPr id="14" name="TextBox 13"/>
          <p:cNvSpPr txBox="1"/>
          <p:nvPr/>
        </p:nvSpPr>
        <p:spPr>
          <a:xfrm>
            <a:off x="1074058" y="5974155"/>
            <a:ext cx="725714" cy="461665"/>
          </a:xfrm>
          <a:prstGeom prst="rect">
            <a:avLst/>
          </a:prstGeom>
          <a:noFill/>
        </p:spPr>
        <p:txBody>
          <a:bodyPr wrap="square" rtlCol="0">
            <a:spAutoFit/>
          </a:bodyPr>
          <a:lstStyle/>
          <a:p>
            <a:r>
              <a:rPr lang="en-US" sz="2400" b="1" dirty="0">
                <a:solidFill>
                  <a:srgbClr val="535757"/>
                </a:solidFill>
                <a:latin typeface="Helvetica" panose="020B0604020202020204" pitchFamily="34" charset="0"/>
                <a:cs typeface="Helvetica" panose="020B0604020202020204" pitchFamily="34" charset="0"/>
              </a:rPr>
              <a:t>(3.)</a:t>
            </a:r>
          </a:p>
        </p:txBody>
      </p:sp>
    </p:spTree>
    <p:extLst>
      <p:ext uri="{BB962C8B-B14F-4D97-AF65-F5344CB8AC3E}">
        <p14:creationId xmlns:p14="http://schemas.microsoft.com/office/powerpoint/2010/main" val="183649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45" y="90154"/>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ROS tools - overview</a:t>
            </a:r>
            <a:endParaRPr lang="en-US" sz="3200" b="1" dirty="0">
              <a:solidFill>
                <a:srgbClr val="535757"/>
              </a:solidFill>
              <a:latin typeface="Helvetica" panose="020B0604020202020204" pitchFamily="34" charset="0"/>
              <a:cs typeface="Helvetica" panose="020B0604020202020204" pitchFamily="34" charset="0"/>
            </a:endParaRPr>
          </a:p>
        </p:txBody>
      </p:sp>
      <p:sp>
        <p:nvSpPr>
          <p:cNvPr id="8" name="Title 1"/>
          <p:cNvSpPr txBox="1">
            <a:spLocks/>
          </p:cNvSpPr>
          <p:nvPr/>
        </p:nvSpPr>
        <p:spPr>
          <a:xfrm>
            <a:off x="399245" y="875763"/>
            <a:ext cx="11342812" cy="56461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400" dirty="0">
                <a:solidFill>
                  <a:srgbClr val="535757"/>
                </a:solidFill>
                <a:latin typeface="Helvetica" panose="020B0604020202020204" pitchFamily="34" charset="0"/>
                <a:cs typeface="Helvetica" panose="020B0604020202020204" pitchFamily="34" charset="0"/>
              </a:rPr>
              <a:t>The goal of the ROS tools is manifold, as these tools and their interconnecting workflow are currently capable of supporting:</a:t>
            </a:r>
          </a:p>
          <a:p>
            <a:pPr algn="just"/>
            <a:endParaRPr lang="en-GB" sz="2400" dirty="0">
              <a:solidFill>
                <a:srgbClr val="535757"/>
              </a:solidFill>
              <a:latin typeface="Helvetica" panose="020B0604020202020204" pitchFamily="34" charset="0"/>
              <a:cs typeface="Helvetica" panose="020B0604020202020204" pitchFamily="34" charset="0"/>
            </a:endParaRPr>
          </a:p>
          <a:p>
            <a:pPr marL="442913" lvl="0" indent="-442913" algn="just">
              <a:lnSpc>
                <a:spcPct val="120000"/>
              </a:lnSpc>
              <a:spcAft>
                <a:spcPts val="6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The formal definition of a </a:t>
            </a:r>
            <a:r>
              <a:rPr lang="en-US" sz="2400" b="1" dirty="0">
                <a:solidFill>
                  <a:srgbClr val="535757"/>
                </a:solidFill>
                <a:latin typeface="Helvetica" panose="020B0604020202020204" pitchFamily="34" charset="0"/>
                <a:cs typeface="Helvetica" panose="020B0604020202020204" pitchFamily="34" charset="0"/>
              </a:rPr>
              <a:t>scientific observer data model</a:t>
            </a:r>
            <a:r>
              <a:rPr lang="en-US" sz="2400" dirty="0">
                <a:solidFill>
                  <a:srgbClr val="535757"/>
                </a:solidFill>
                <a:latin typeface="Helvetica" panose="020B0604020202020204" pitchFamily="34" charset="0"/>
                <a:cs typeface="Helvetica" panose="020B0604020202020204" pitchFamily="34" charset="0"/>
              </a:rPr>
              <a:t> (based on the ROS Observer Manual) that is independent from the data exchange format;</a:t>
            </a:r>
            <a:endParaRPr lang="en-GB" sz="2400" dirty="0">
              <a:solidFill>
                <a:srgbClr val="535757"/>
              </a:solidFill>
              <a:latin typeface="Helvetica" panose="020B0604020202020204" pitchFamily="34" charset="0"/>
              <a:cs typeface="Helvetica" panose="020B0604020202020204" pitchFamily="34" charset="0"/>
            </a:endParaRPr>
          </a:p>
          <a:p>
            <a:pPr marL="442913" lvl="0" indent="-442913" algn="just">
              <a:lnSpc>
                <a:spcPct val="120000"/>
              </a:lnSpc>
              <a:spcAft>
                <a:spcPts val="6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A more effective scientific observer </a:t>
            </a:r>
            <a:r>
              <a:rPr lang="en-US" sz="2400" b="1" dirty="0">
                <a:solidFill>
                  <a:srgbClr val="535757"/>
                </a:solidFill>
                <a:latin typeface="Helvetica" panose="020B0604020202020204" pitchFamily="34" charset="0"/>
                <a:cs typeface="Helvetica" panose="020B0604020202020204" pitchFamily="34" charset="0"/>
              </a:rPr>
              <a:t>data </a:t>
            </a:r>
            <a:r>
              <a:rPr lang="en-US" sz="2400" b="1" i="1" dirty="0">
                <a:solidFill>
                  <a:srgbClr val="535757"/>
                </a:solidFill>
                <a:latin typeface="Helvetica" panose="020B0604020202020204" pitchFamily="34" charset="0"/>
                <a:cs typeface="Helvetica" panose="020B0604020202020204" pitchFamily="34" charset="0"/>
              </a:rPr>
              <a:t>collection</a:t>
            </a:r>
            <a:r>
              <a:rPr lang="en-US" sz="2400" b="1" dirty="0">
                <a:solidFill>
                  <a:srgbClr val="535757"/>
                </a:solidFill>
                <a:latin typeface="Helvetica" panose="020B0604020202020204" pitchFamily="34" charset="0"/>
                <a:cs typeface="Helvetica" panose="020B0604020202020204" pitchFamily="34" charset="0"/>
              </a:rPr>
              <a:t> process</a:t>
            </a:r>
            <a:r>
              <a:rPr lang="en-US" sz="2400" dirty="0">
                <a:solidFill>
                  <a:srgbClr val="535757"/>
                </a:solidFill>
                <a:latin typeface="Helvetica" panose="020B0604020202020204" pitchFamily="34" charset="0"/>
                <a:cs typeface="Helvetica" panose="020B0604020202020204" pitchFamily="34" charset="0"/>
              </a:rPr>
              <a:t> (including the mandatory fields for data </a:t>
            </a:r>
            <a:r>
              <a:rPr lang="en-US" sz="2400" i="1" dirty="0">
                <a:solidFill>
                  <a:srgbClr val="535757"/>
                </a:solidFill>
                <a:latin typeface="Helvetica" panose="020B0604020202020204" pitchFamily="34" charset="0"/>
                <a:cs typeface="Helvetica" panose="020B0604020202020204" pitchFamily="34" charset="0"/>
              </a:rPr>
              <a:t>reporting</a:t>
            </a:r>
            <a:r>
              <a:rPr lang="en-US" sz="2400" dirty="0">
                <a:solidFill>
                  <a:srgbClr val="535757"/>
                </a:solidFill>
                <a:latin typeface="Helvetica" panose="020B0604020202020204" pitchFamily="34" charset="0"/>
                <a:cs typeface="Helvetica" panose="020B0604020202020204" pitchFamily="34" charset="0"/>
              </a:rPr>
              <a:t> to the IOTC Secretariat);</a:t>
            </a:r>
            <a:endParaRPr lang="en-GB" sz="2400" dirty="0">
              <a:solidFill>
                <a:srgbClr val="535757"/>
              </a:solidFill>
              <a:latin typeface="Helvetica" panose="020B0604020202020204" pitchFamily="34" charset="0"/>
              <a:cs typeface="Helvetica" panose="020B0604020202020204" pitchFamily="34" charset="0"/>
            </a:endParaRPr>
          </a:p>
          <a:p>
            <a:pPr marL="442913" lvl="0" indent="-442913" algn="just">
              <a:lnSpc>
                <a:spcPct val="120000"/>
              </a:lnSpc>
              <a:spcAft>
                <a:spcPts val="6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The creation of a number of </a:t>
            </a:r>
            <a:r>
              <a:rPr lang="en-US" sz="2400" b="1" dirty="0">
                <a:solidFill>
                  <a:srgbClr val="535757"/>
                </a:solidFill>
                <a:latin typeface="Helvetica" panose="020B0604020202020204" pitchFamily="34" charset="0"/>
                <a:cs typeface="Helvetica" panose="020B0604020202020204" pitchFamily="34" charset="0"/>
              </a:rPr>
              <a:t>National Observer Databases</a:t>
            </a:r>
            <a:r>
              <a:rPr lang="en-US" sz="2400" dirty="0">
                <a:solidFill>
                  <a:srgbClr val="535757"/>
                </a:solidFill>
                <a:latin typeface="Helvetica" panose="020B0604020202020204" pitchFamily="34" charset="0"/>
                <a:cs typeface="Helvetica" panose="020B0604020202020204" pitchFamily="34" charset="0"/>
              </a:rPr>
              <a:t>, whose content can be used to generate country-specific statistics and reports;</a:t>
            </a:r>
            <a:endParaRPr lang="en-GB" sz="2400" dirty="0">
              <a:solidFill>
                <a:srgbClr val="535757"/>
              </a:solidFill>
              <a:latin typeface="Helvetica" panose="020B0604020202020204" pitchFamily="34" charset="0"/>
              <a:cs typeface="Helvetica" panose="020B0604020202020204" pitchFamily="34" charset="0"/>
            </a:endParaRPr>
          </a:p>
          <a:p>
            <a:pPr marL="442913" lvl="0" indent="-442913" algn="just">
              <a:lnSpc>
                <a:spcPct val="120000"/>
              </a:lnSpc>
              <a:spcAft>
                <a:spcPts val="600"/>
              </a:spcAft>
              <a:buFont typeface="Arial" panose="020B0604020202020204" pitchFamily="34" charset="0"/>
              <a:buChar char="•"/>
            </a:pPr>
            <a:r>
              <a:rPr lang="en-US" sz="2400" dirty="0">
                <a:solidFill>
                  <a:srgbClr val="535757"/>
                </a:solidFill>
                <a:latin typeface="Helvetica" panose="020B0604020202020204" pitchFamily="34" charset="0"/>
                <a:cs typeface="Helvetica" panose="020B0604020202020204" pitchFamily="34" charset="0"/>
              </a:rPr>
              <a:t>The collation of all mandatory data </a:t>
            </a:r>
            <a:r>
              <a:rPr lang="en-US" sz="2400" i="1" dirty="0">
                <a:solidFill>
                  <a:srgbClr val="535757"/>
                </a:solidFill>
                <a:latin typeface="Helvetica" panose="020B0604020202020204" pitchFamily="34" charset="0"/>
                <a:cs typeface="Helvetica" panose="020B0604020202020204" pitchFamily="34" charset="0"/>
              </a:rPr>
              <a:t>reporting </a:t>
            </a:r>
            <a:r>
              <a:rPr lang="en-US" sz="2400" dirty="0">
                <a:solidFill>
                  <a:srgbClr val="535757"/>
                </a:solidFill>
                <a:latin typeface="Helvetica" panose="020B0604020202020204" pitchFamily="34" charset="0"/>
                <a:cs typeface="Helvetica" panose="020B0604020202020204" pitchFamily="34" charset="0"/>
              </a:rPr>
              <a:t>information from National Observer databases into a single, centralized </a:t>
            </a:r>
            <a:r>
              <a:rPr lang="en-US" sz="2400" b="1" dirty="0">
                <a:solidFill>
                  <a:srgbClr val="535757"/>
                </a:solidFill>
                <a:latin typeface="Helvetica" panose="020B0604020202020204" pitchFamily="34" charset="0"/>
                <a:cs typeface="Helvetica" panose="020B0604020202020204" pitchFamily="34" charset="0"/>
              </a:rPr>
              <a:t>Regional Observer Database</a:t>
            </a:r>
            <a:r>
              <a:rPr lang="en-US" sz="2400" dirty="0">
                <a:solidFill>
                  <a:srgbClr val="535757"/>
                </a:solidFill>
                <a:latin typeface="Helvetica" panose="020B0604020202020204" pitchFamily="34" charset="0"/>
                <a:cs typeface="Helvetica" panose="020B0604020202020204" pitchFamily="34" charset="0"/>
              </a:rPr>
              <a:t>.</a:t>
            </a:r>
            <a:endParaRPr lang="en-GB" sz="2400" dirty="0">
              <a:solidFill>
                <a:srgbClr val="53575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3166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ROS data model</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3" name="TextBox 2">
            <a:extLst>
              <a:ext uri="{FF2B5EF4-FFF2-40B4-BE49-F238E27FC236}">
                <a16:creationId xmlns:a16="http://schemas.microsoft.com/office/drawing/2014/main" xmlns="" id="{64FA5A1E-D9A3-401D-A7CE-9ED73B6BBD88}"/>
              </a:ext>
            </a:extLst>
          </p:cNvPr>
          <p:cNvSpPr txBox="1"/>
          <p:nvPr/>
        </p:nvSpPr>
        <p:spPr>
          <a:xfrm>
            <a:off x="1120860" y="2137893"/>
            <a:ext cx="9587060" cy="4893647"/>
          </a:xfrm>
          <a:prstGeom prst="rect">
            <a:avLst/>
          </a:prstGeom>
          <a:noFill/>
        </p:spPr>
        <p:txBody>
          <a:bodyPr wrap="square" rtlCol="0">
            <a:spAutoFit/>
          </a:bodyPr>
          <a:lstStyle/>
          <a:p>
            <a:r>
              <a:rPr lang="en-US" sz="2400" dirty="0">
                <a:solidFill>
                  <a:srgbClr val="535757"/>
                </a:solidFill>
                <a:latin typeface="Helvetica" panose="020B0604020202020204" pitchFamily="34" charset="0"/>
                <a:cs typeface="Helvetica" panose="020B0604020202020204" pitchFamily="34" charset="0"/>
              </a:rPr>
              <a:t>The ROS model represents the logical structure of the gear-specific scientific observer </a:t>
            </a:r>
            <a:r>
              <a:rPr lang="en-US" sz="2400" i="1" dirty="0">
                <a:solidFill>
                  <a:srgbClr val="535757"/>
                </a:solidFill>
                <a:latin typeface="Helvetica" panose="020B0604020202020204" pitchFamily="34" charset="0"/>
                <a:cs typeface="Helvetica" panose="020B0604020202020204" pitchFamily="34" charset="0"/>
              </a:rPr>
              <a:t>data structure</a:t>
            </a:r>
            <a:r>
              <a:rPr lang="en-US" sz="2400" dirty="0">
                <a:solidFill>
                  <a:srgbClr val="535757"/>
                </a:solidFill>
                <a:latin typeface="Helvetica" panose="020B0604020202020204" pitchFamily="34" charset="0"/>
                <a:cs typeface="Helvetica" panose="020B0604020202020204" pitchFamily="34" charset="0"/>
              </a:rPr>
              <a:t> and acts as the conceptual interface interconnecting the various components of the workflow.</a:t>
            </a:r>
          </a:p>
          <a:p>
            <a:endParaRPr lang="en-GB" sz="2400" i="1" dirty="0">
              <a:solidFill>
                <a:srgbClr val="535757"/>
              </a:solidFill>
              <a:latin typeface="Helvetica" panose="020B0604020202020204" pitchFamily="34" charset="0"/>
              <a:cs typeface="Helvetica" panose="020B0604020202020204" pitchFamily="34" charset="0"/>
            </a:endParaRPr>
          </a:p>
          <a:p>
            <a:pPr algn="just"/>
            <a:r>
              <a:rPr lang="en-US" sz="2400" dirty="0">
                <a:solidFill>
                  <a:srgbClr val="535757"/>
                </a:solidFill>
                <a:latin typeface="Helvetica" panose="020B0604020202020204" pitchFamily="34" charset="0"/>
                <a:cs typeface="Helvetica" panose="020B0604020202020204" pitchFamily="34" charset="0"/>
              </a:rPr>
              <a:t>Beside simplifying all interactions between the system components, this structured and comprehensive data model (formally defined by its XSD schema) can also be easily extended and modified when required.</a:t>
            </a:r>
          </a:p>
          <a:p>
            <a:endParaRPr lang="en-GB" sz="2400" i="1" dirty="0">
              <a:solidFill>
                <a:srgbClr val="535757"/>
              </a:solidFill>
              <a:latin typeface="Helvetica" panose="020B0604020202020204" pitchFamily="34" charset="0"/>
              <a:cs typeface="Helvetica" panose="020B0604020202020204" pitchFamily="34" charset="0"/>
            </a:endParaRPr>
          </a:p>
          <a:p>
            <a:pPr algn="just"/>
            <a:r>
              <a:rPr lang="en-US" sz="2400" dirty="0">
                <a:solidFill>
                  <a:srgbClr val="535757"/>
                </a:solidFill>
                <a:latin typeface="Helvetica" panose="020B0604020202020204" pitchFamily="34" charset="0"/>
                <a:cs typeface="Helvetica" panose="020B0604020202020204" pitchFamily="34" charset="0"/>
              </a:rPr>
              <a:t>All data within the ROS model (one or more trips) can be serialized to XML and eventually, through ad-hoc XSL transformations, </a:t>
            </a:r>
            <a:r>
              <a:rPr lang="en-US" sz="2400" u="sng" dirty="0">
                <a:solidFill>
                  <a:srgbClr val="535757"/>
                </a:solidFill>
                <a:latin typeface="Helvetica" panose="020B0604020202020204" pitchFamily="34" charset="0"/>
                <a:cs typeface="Helvetica" panose="020B0604020202020204" pitchFamily="34" charset="0"/>
              </a:rPr>
              <a:t>converted to other formats</a:t>
            </a:r>
            <a:r>
              <a:rPr lang="en-US" sz="2400" dirty="0">
                <a:solidFill>
                  <a:srgbClr val="535757"/>
                </a:solidFill>
                <a:latin typeface="Helvetica" panose="020B0604020202020204" pitchFamily="34" charset="0"/>
                <a:cs typeface="Helvetica" panose="020B0604020202020204" pitchFamily="34" charset="0"/>
              </a:rPr>
              <a:t> such as HTML, PDF, Excel spreadsheets and more.</a:t>
            </a:r>
          </a:p>
          <a:p>
            <a:endParaRPr lang="it-IT" sz="2400" dirty="0">
              <a:solidFill>
                <a:schemeClr val="accent1">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6173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3" y="1545466"/>
            <a:ext cx="10406130" cy="592427"/>
          </a:xfrm>
        </p:spPr>
        <p:txBody>
          <a:bodyPr>
            <a:normAutofit/>
          </a:bodyPr>
          <a:lstStyle/>
          <a:p>
            <a:pPr algn="l"/>
            <a:r>
              <a:rPr lang="it-IT" sz="3200" b="1" dirty="0">
                <a:solidFill>
                  <a:srgbClr val="535757"/>
                </a:solidFill>
                <a:latin typeface="Helvetica" panose="020B0604020202020204" pitchFamily="34" charset="0"/>
                <a:cs typeface="Helvetica" panose="020B0604020202020204" pitchFamily="34" charset="0"/>
              </a:rPr>
              <a:t>The ROS data model – complementary tools</a:t>
            </a:r>
            <a:endParaRPr lang="en-US" sz="3200" b="1" dirty="0">
              <a:solidFill>
                <a:srgbClr val="535757"/>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055" y="0"/>
            <a:ext cx="1238250" cy="1409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71" y="443484"/>
            <a:ext cx="3252216" cy="966216"/>
          </a:xfrm>
          <a:prstGeom prst="rect">
            <a:avLst/>
          </a:prstGeom>
        </p:spPr>
      </p:pic>
      <p:sp>
        <p:nvSpPr>
          <p:cNvPr id="3" name="TextBox 2">
            <a:extLst>
              <a:ext uri="{FF2B5EF4-FFF2-40B4-BE49-F238E27FC236}">
                <a16:creationId xmlns:a16="http://schemas.microsoft.com/office/drawing/2014/main" xmlns="" id="{64FA5A1E-D9A3-401D-A7CE-9ED73B6BBD88}"/>
              </a:ext>
            </a:extLst>
          </p:cNvPr>
          <p:cNvSpPr txBox="1"/>
          <p:nvPr/>
        </p:nvSpPr>
        <p:spPr>
          <a:xfrm>
            <a:off x="991673" y="2137893"/>
            <a:ext cx="9587060" cy="1938992"/>
          </a:xfrm>
          <a:prstGeom prst="rect">
            <a:avLst/>
          </a:prstGeom>
          <a:noFill/>
        </p:spPr>
        <p:txBody>
          <a:bodyPr wrap="square" rtlCol="0">
            <a:spAutoFit/>
          </a:bodyPr>
          <a:lstStyle/>
          <a:p>
            <a:pPr algn="just"/>
            <a:r>
              <a:rPr lang="it-IT" sz="2400" dirty="0">
                <a:solidFill>
                  <a:srgbClr val="535757"/>
                </a:solidFill>
                <a:latin typeface="Helvetica" panose="020B0604020202020204" pitchFamily="34" charset="0"/>
                <a:cs typeface="Helvetica" panose="020B0604020202020204" pitchFamily="34" charset="0"/>
              </a:rPr>
              <a:t>Complementary tools to allow scientific observations recorded with different tools to be converted to the </a:t>
            </a:r>
            <a:r>
              <a:rPr lang="it-IT" sz="2400" i="1" dirty="0">
                <a:solidFill>
                  <a:srgbClr val="535757"/>
                </a:solidFill>
                <a:latin typeface="Helvetica" panose="020B0604020202020204" pitchFamily="34" charset="0"/>
                <a:cs typeface="Helvetica" panose="020B0604020202020204" pitchFamily="34" charset="0"/>
              </a:rPr>
              <a:t>ROS data model </a:t>
            </a:r>
            <a:r>
              <a:rPr lang="it-IT" sz="2400" dirty="0">
                <a:solidFill>
                  <a:srgbClr val="535757"/>
                </a:solidFill>
                <a:latin typeface="Helvetica" panose="020B0604020202020204" pitchFamily="34" charset="0"/>
                <a:cs typeface="Helvetica" panose="020B0604020202020204" pitchFamily="34" charset="0"/>
              </a:rPr>
              <a:t>have been already developed or are currently planned for development.</a:t>
            </a:r>
          </a:p>
          <a:p>
            <a:pPr algn="just"/>
            <a:endParaRPr lang="it-IT" sz="2400" dirty="0">
              <a:solidFill>
                <a:srgbClr val="535757"/>
              </a:solidFill>
              <a:latin typeface="Helvetica" panose="020B0604020202020204" pitchFamily="34" charset="0"/>
              <a:cs typeface="Helvetica" panose="020B0604020202020204" pitchFamily="34" charset="0"/>
            </a:endParaRPr>
          </a:p>
          <a:p>
            <a:r>
              <a:rPr lang="it-IT" sz="2400" dirty="0">
                <a:solidFill>
                  <a:srgbClr val="535757"/>
                </a:solidFill>
                <a:latin typeface="Helvetica" panose="020B0604020202020204" pitchFamily="34" charset="0"/>
                <a:cs typeface="Helvetica" panose="020B0604020202020204" pitchFamily="34" charset="0"/>
              </a:rPr>
              <a:t>Available converters already exist for:</a:t>
            </a:r>
          </a:p>
        </p:txBody>
      </p:sp>
      <p:sp>
        <p:nvSpPr>
          <p:cNvPr id="6" name="TextBox 5"/>
          <p:cNvSpPr txBox="1"/>
          <p:nvPr/>
        </p:nvSpPr>
        <p:spPr>
          <a:xfrm>
            <a:off x="991673" y="3926457"/>
            <a:ext cx="9239728" cy="830997"/>
          </a:xfrm>
          <a:prstGeom prst="rect">
            <a:avLst/>
          </a:prstGeom>
          <a:noFill/>
        </p:spPr>
        <p:txBody>
          <a:bodyPr wrap="square" rtlCol="0">
            <a:spAutoFit/>
          </a:bodyPr>
          <a:lstStyle/>
          <a:p>
            <a:pPr marL="285750" indent="-285750">
              <a:buFont typeface="Arial" panose="020B0604020202020204" pitchFamily="34" charset="0"/>
              <a:buChar char="•"/>
            </a:pPr>
            <a:r>
              <a:rPr lang="it-IT" sz="2400" i="1" dirty="0">
                <a:solidFill>
                  <a:srgbClr val="535757"/>
                </a:solidFill>
                <a:latin typeface="Helvetica" panose="020B0604020202020204" pitchFamily="34" charset="0"/>
                <a:cs typeface="Helvetica" panose="020B0604020202020204" pitchFamily="34" charset="0"/>
              </a:rPr>
              <a:t>ICCAT ST09 format;</a:t>
            </a:r>
          </a:p>
          <a:p>
            <a:pPr marL="285750" indent="-285750">
              <a:buFont typeface="Arial" panose="020B0604020202020204" pitchFamily="34" charset="0"/>
              <a:buChar char="•"/>
            </a:pPr>
            <a:r>
              <a:rPr lang="it-IT" sz="2400" i="1" dirty="0">
                <a:solidFill>
                  <a:srgbClr val="535757"/>
                </a:solidFill>
                <a:latin typeface="Helvetica" panose="020B0604020202020204" pitchFamily="34" charset="0"/>
                <a:cs typeface="Helvetica" panose="020B0604020202020204" pitchFamily="34" charset="0"/>
              </a:rPr>
              <a:t>Japanese LL custom format.</a:t>
            </a:r>
            <a:endParaRPr lang="en-US" sz="2400" i="1" dirty="0">
              <a:solidFill>
                <a:srgbClr val="535757"/>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xmlns="" id="{64FA5A1E-D9A3-401D-A7CE-9ED73B6BBD88}"/>
              </a:ext>
            </a:extLst>
          </p:cNvPr>
          <p:cNvSpPr txBox="1"/>
          <p:nvPr/>
        </p:nvSpPr>
        <p:spPr>
          <a:xfrm>
            <a:off x="991673" y="4969401"/>
            <a:ext cx="9587060" cy="1200329"/>
          </a:xfrm>
          <a:prstGeom prst="rect">
            <a:avLst/>
          </a:prstGeom>
          <a:noFill/>
        </p:spPr>
        <p:txBody>
          <a:bodyPr wrap="square" rtlCol="0">
            <a:spAutoFit/>
          </a:bodyPr>
          <a:lstStyle/>
          <a:p>
            <a:r>
              <a:rPr lang="it-IT" sz="2400" dirty="0">
                <a:solidFill>
                  <a:srgbClr val="535757"/>
                </a:solidFill>
                <a:latin typeface="Helvetica" panose="020B0604020202020204" pitchFamily="34" charset="0"/>
                <a:cs typeface="Helvetica" panose="020B0604020202020204" pitchFamily="34" charset="0"/>
              </a:rPr>
              <a:t>While converters are planned to be developed for:</a:t>
            </a:r>
          </a:p>
          <a:p>
            <a:pPr marL="342900" indent="-342900">
              <a:buFont typeface="Arial" panose="020B0604020202020204" pitchFamily="34" charset="0"/>
              <a:buChar char="•"/>
            </a:pPr>
            <a:r>
              <a:rPr lang="it-IT" sz="2400" i="1" dirty="0">
                <a:solidFill>
                  <a:srgbClr val="535757"/>
                </a:solidFill>
                <a:latin typeface="Helvetica" panose="020B0604020202020204" pitchFamily="34" charset="0"/>
                <a:cs typeface="Helvetica" panose="020B0604020202020204" pitchFamily="34" charset="0"/>
              </a:rPr>
              <a:t>ObServe2</a:t>
            </a:r>
            <a:r>
              <a:rPr lang="it-IT" sz="2400" dirty="0">
                <a:solidFill>
                  <a:srgbClr val="535757"/>
                </a:solidFill>
                <a:latin typeface="Helvetica" panose="020B0604020202020204" pitchFamily="34" charset="0"/>
                <a:cs typeface="Helvetica" panose="020B0604020202020204" pitchFamily="34" charset="0"/>
              </a:rPr>
              <a:t> format;</a:t>
            </a:r>
          </a:p>
          <a:p>
            <a:pPr marL="342900" indent="-342900">
              <a:buFont typeface="Arial" panose="020B0604020202020204" pitchFamily="34" charset="0"/>
              <a:buChar char="•"/>
            </a:pPr>
            <a:r>
              <a:rPr lang="it-IT" sz="2400" dirty="0">
                <a:solidFill>
                  <a:srgbClr val="535757"/>
                </a:solidFill>
                <a:latin typeface="Helvetica" panose="020B0604020202020204" pitchFamily="34" charset="0"/>
                <a:cs typeface="Helvetica" panose="020B0604020202020204" pitchFamily="34" charset="0"/>
              </a:rPr>
              <a:t>SWIOFP database.</a:t>
            </a:r>
          </a:p>
        </p:txBody>
      </p:sp>
    </p:spTree>
    <p:extLst>
      <p:ext uri="{BB962C8B-B14F-4D97-AF65-F5344CB8AC3E}">
        <p14:creationId xmlns:p14="http://schemas.microsoft.com/office/powerpoint/2010/main" val="3596071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1262</Words>
  <Application>Microsoft Office PowerPoint</Application>
  <PresentationFormat>Widescreen</PresentationFormat>
  <Paragraphs>100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Avenir Next Medium</vt:lpstr>
      <vt:lpstr>DIN Alternate</vt:lpstr>
      <vt:lpstr>Arial</vt:lpstr>
      <vt:lpstr>Calibri</vt:lpstr>
      <vt:lpstr>Calibri Light</vt:lpstr>
      <vt:lpstr>Helvetica</vt:lpstr>
      <vt:lpstr>Wingdings</vt:lpstr>
      <vt:lpstr>Office Theme</vt:lpstr>
      <vt:lpstr>DATA COLLECTION AND MANAGEMENT TOOLS TO SUPPORT THE REGIONAL OBSERVER SCHEME PILOT PROJECT</vt:lpstr>
      <vt:lpstr>PowerPoint Presentation</vt:lpstr>
      <vt:lpstr>PowerPoint Presentation</vt:lpstr>
      <vt:lpstr>PowerPoint Presentation</vt:lpstr>
      <vt:lpstr>PowerPoint Presentation</vt:lpstr>
      <vt:lpstr>PowerPoint Presentation</vt:lpstr>
      <vt:lpstr>The ROS tools - overview</vt:lpstr>
      <vt:lpstr>The ROS data model</vt:lpstr>
      <vt:lpstr>The ROS data model – complementary tools</vt:lpstr>
      <vt:lpstr>The e-Reporting interface</vt:lpstr>
      <vt:lpstr>The e-Reporting interface – Login</vt:lpstr>
      <vt:lpstr>The e-Reporting interface – Main menu</vt:lpstr>
      <vt:lpstr>The e-Reporting interface – Start a new trip</vt:lpstr>
      <vt:lpstr>The e-Reporting interface – Generic module (example)</vt:lpstr>
      <vt:lpstr>The e-Reporting interface – Trip Activity Map</vt:lpstr>
      <vt:lpstr> The National Observer Database</vt:lpstr>
      <vt:lpstr>The National Observer Database – Login</vt:lpstr>
      <vt:lpstr>The National Observer Database – Main screen</vt:lpstr>
      <vt:lpstr>PowerPoint Presentation</vt:lpstr>
      <vt:lpstr>Future developments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and management tools to support the Regional Observer Scheme</dc:title>
  <dc:creator>Windows User</dc:creator>
  <cp:lastModifiedBy>Charef, Aymen (FIAS)</cp:lastModifiedBy>
  <cp:revision>41</cp:revision>
  <dcterms:created xsi:type="dcterms:W3CDTF">2017-11-22T05:34:10Z</dcterms:created>
  <dcterms:modified xsi:type="dcterms:W3CDTF">2018-03-16T17:17:30Z</dcterms:modified>
</cp:coreProperties>
</file>