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1" r:id="rId3"/>
    <p:sldId id="288" r:id="rId4"/>
    <p:sldId id="264" r:id="rId5"/>
    <p:sldId id="316" r:id="rId6"/>
  </p:sldIdLst>
  <p:sldSz cx="12192000" cy="6858000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F4BD144B-9850-4AC0-B0AC-A41AA0A7526D}">
          <p14:sldIdLst>
            <p14:sldId id="256"/>
            <p14:sldId id="271"/>
            <p14:sldId id="288"/>
            <p14:sldId id="264"/>
          </p14:sldIdLst>
        </p14:section>
        <p14:section name="Untitled Section" id="{45893767-6B66-4F58-A9FD-34F6EC217A9A}">
          <p14:sldIdLst>
            <p14:sldId id="31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ntile, Aureliano (FIAS)" initials="GA(" lastIdx="4" clrIdx="0">
    <p:extLst/>
  </p:cmAuthor>
  <p:cmAuthor id="2" name="Charef, Aymen (FIAS)" initials="CA(" lastIdx="2" clrIdx="1">
    <p:extLst>
      <p:ext uri="{19B8F6BF-5375-455C-9EA6-DF929625EA0E}">
        <p15:presenceInfo xmlns:p15="http://schemas.microsoft.com/office/powerpoint/2012/main" userId="S-1-5-21-2107199734-1002509562-578033828-93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4434" autoAdjust="0"/>
  </p:normalViewPr>
  <p:slideViewPr>
    <p:cSldViewPr snapToGrid="0">
      <p:cViewPr varScale="1">
        <p:scale>
          <a:sx n="67" d="100"/>
          <a:sy n="67" d="100"/>
        </p:scale>
        <p:origin x="6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FE9F6-B86F-C040-9AB7-4A6571CA61ED}" type="datetimeFigureOut">
              <a:rPr lang="en-US" smtClean="0"/>
              <a:t>3/20/2018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2112B-A0F6-1C44-9ED8-31A867E1B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60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exchange</a:t>
            </a:r>
            <a:r>
              <a:rPr lang="en-US" baseline="0" dirty="0" smtClean="0"/>
              <a:t> means here (reporting, submissions, ..) in other terms the need to improve data interoperability and the benefits out of it.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2112B-A0F6-1C44-9ED8-31A867E1BF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123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2112B-A0F6-1C44-9ED8-31A867E1BF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97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DE1CF-3705-C141-97B0-7A8E4C08C7E3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CC328-24FB-FD42-9C5A-C46065E41E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39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9ECFC-1BFB-AE45-9BEE-2B84D37AA601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A3F9F-3D5D-3945-A8D1-A841EA6CB4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48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21FB-F16E-604E-B188-632AC5BE8CD5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0EFCC-A90A-0242-BA2E-CAF8AED860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7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697B-0AE6-2F4D-983F-C624AA8CE4FE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31615-22CD-374D-B7E9-DF20643F2D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4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DA2E4-A7D5-C947-840C-BF2D8C144095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9062A-594C-E24F-98A8-695F27E976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13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105E7-D542-8240-A371-4E51E2DBED6C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5653F-5302-9546-A400-31FA36767A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6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95C0A-E179-F647-A806-810F5A7583D6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9646-39EE-A842-B32D-6B91227E93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417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09933-C081-9349-B5BB-4EFFA23467A6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ED52D-3AA8-7D4D-9B4E-485DE85756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81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3BC35-A432-D740-953B-7B7D22895A71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30187-3EF4-814A-8736-F83CE0B736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91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9DA49-599D-D44A-8D21-067BEBEB13C9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B1C82-3C13-A847-A11B-D033ECDE42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08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AEE36-6F3C-D148-B920-C4C5368513DC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1DC96-B4FA-9948-88E5-016F964654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7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F659FC8-8D6F-624C-8AB8-7470A167F061}" type="datetimeFigureOut">
              <a:rPr lang="en-GB"/>
              <a:pPr>
                <a:defRPr/>
              </a:pPr>
              <a:t>20/03/2018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0544AD9-FCC8-F74B-8B0F-AFC6265375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1395662" y="2115368"/>
            <a:ext cx="9721755" cy="2387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+mn-lt"/>
              </a:rPr>
              <a:t>Master Data </a:t>
            </a:r>
            <a:r>
              <a:rPr lang="en-US" b="1" dirty="0" smtClean="0">
                <a:latin typeface="+mn-lt"/>
              </a:rPr>
              <a:t>Management</a:t>
            </a:r>
            <a:r>
              <a:rPr lang="en-US" b="1" dirty="0">
                <a:latin typeface="+mn-lt"/>
              </a:rPr>
              <a:t/>
            </a:r>
            <a:br>
              <a:rPr lang="en-US" b="1" dirty="0">
                <a:latin typeface="+mn-lt"/>
              </a:rPr>
            </a:br>
            <a:r>
              <a:rPr lang="en-US" b="1" dirty="0" smtClean="0">
                <a:latin typeface="+mn-lt"/>
              </a:rPr>
              <a:t>- FAO services -</a:t>
            </a:r>
            <a:endParaRPr lang="en-GB" b="1" dirty="0">
              <a:latin typeface="+mn-lt"/>
            </a:endParaRPr>
          </a:p>
        </p:txBody>
      </p:sp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xfrm>
            <a:off x="2806535" y="5733754"/>
            <a:ext cx="9144000" cy="940178"/>
          </a:xfrm>
        </p:spPr>
        <p:txBody>
          <a:bodyPr/>
          <a:lstStyle/>
          <a:p>
            <a:pPr algn="r"/>
            <a:endParaRPr lang="en-US" sz="2000" dirty="0" smtClean="0"/>
          </a:p>
          <a:p>
            <a:pPr algn="r"/>
            <a:r>
              <a:rPr lang="en-US" sz="2000" b="1" dirty="0" smtClean="0"/>
              <a:t>FAO HQ, Rome</a:t>
            </a:r>
            <a:r>
              <a:rPr lang="en-US" sz="2000" b="1" dirty="0"/>
              <a:t>, Italy, </a:t>
            </a:r>
            <a:r>
              <a:rPr lang="en-US" sz="2000" b="1" dirty="0" smtClean="0"/>
              <a:t>19-22 March 2018</a:t>
            </a:r>
            <a:endParaRPr lang="en-GB" sz="1400" b="1" dirty="0">
              <a:latin typeface="Calibri" charset="0"/>
            </a:endParaRPr>
          </a:p>
        </p:txBody>
      </p:sp>
      <p:pic>
        <p:nvPicPr>
          <p:cNvPr id="5" name="Image" descr="Image">
            <a:extLst>
              <a:ext uri="{FF2B5EF4-FFF2-40B4-BE49-F238E27FC236}">
                <a16:creationId xmlns:a16="http://schemas.microsoft.com/office/drawing/2014/main" xmlns="" id="{21A58BEE-3ED5-4D8E-89D8-0F179DDC4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1810" y="114080"/>
            <a:ext cx="4346416" cy="1541004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558"/>
            <a:ext cx="10515600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Definition and vision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811" y="1475121"/>
            <a:ext cx="10663989" cy="4351338"/>
          </a:xfrm>
        </p:spPr>
        <p:txBody>
          <a:bodyPr/>
          <a:lstStyle/>
          <a:p>
            <a:pPr algn="just">
              <a:lnSpc>
                <a:spcPct val="110000"/>
              </a:lnSpc>
            </a:pPr>
            <a:r>
              <a:rPr lang="en-US" dirty="0"/>
              <a:t>Master Data Management </a:t>
            </a:r>
            <a:r>
              <a:rPr lang="en-US" dirty="0" smtClean="0"/>
              <a:t>(MDM) comprises </a:t>
            </a:r>
            <a:r>
              <a:rPr lang="en-US" dirty="0"/>
              <a:t>the processes, governance, standards and tools that consistently </a:t>
            </a:r>
            <a:r>
              <a:rPr lang="en-US" b="1" dirty="0"/>
              <a:t>define</a:t>
            </a:r>
            <a:r>
              <a:rPr lang="en-US" dirty="0"/>
              <a:t> and </a:t>
            </a:r>
            <a:r>
              <a:rPr lang="en-US" b="1" dirty="0"/>
              <a:t>manage</a:t>
            </a:r>
            <a:r>
              <a:rPr lang="en-US" dirty="0"/>
              <a:t> the reference data of an organization to provide a single and authoritative source of information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n-US" sz="2800" dirty="0" smtClean="0">
              <a:solidFill>
                <a:srgbClr val="FF0000"/>
              </a:solidFill>
            </a:endParaRPr>
          </a:p>
          <a:p>
            <a:pPr algn="just">
              <a:lnSpc>
                <a:spcPct val="110000"/>
              </a:lnSpc>
            </a:pPr>
            <a:r>
              <a:rPr lang="en-US" dirty="0" smtClean="0"/>
              <a:t>MDM provides reference data of </a:t>
            </a:r>
            <a:r>
              <a:rPr lang="en-US" sz="2800" dirty="0" smtClean="0">
                <a:cs typeface="ＭＳ Ｐゴシック" charset="0"/>
              </a:rPr>
              <a:t>interest to countries, regional bodies </a:t>
            </a:r>
            <a:r>
              <a:rPr lang="en-US" sz="2800" dirty="0">
                <a:cs typeface="ＭＳ Ｐゴシック" charset="0"/>
              </a:rPr>
              <a:t>and </a:t>
            </a:r>
            <a:r>
              <a:rPr lang="en-US" sz="2800" dirty="0" smtClean="0">
                <a:cs typeface="ＭＳ Ｐゴシック" charset="0"/>
              </a:rPr>
              <a:t>organizations </a:t>
            </a:r>
            <a:r>
              <a:rPr lang="en-US" sz="2800" dirty="0">
                <a:cs typeface="ＭＳ Ｐゴシック" charset="0"/>
              </a:rPr>
              <a:t>to </a:t>
            </a:r>
            <a:r>
              <a:rPr lang="en-US" sz="2800" dirty="0" smtClean="0">
                <a:cs typeface="ＭＳ Ｐゴシック" charset="0"/>
              </a:rPr>
              <a:t>improve fisheries statistics exchange in conformity with CWP international standards.</a:t>
            </a:r>
            <a:endParaRPr lang="en-US" sz="2800" dirty="0">
              <a:cs typeface="ＭＳ Ｐゴシック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en-US" dirty="0" smtClean="0"/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281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89" y="34198"/>
            <a:ext cx="10515600" cy="1040601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</a:t>
            </a:r>
            <a:r>
              <a:rPr lang="en-US" b="1" dirty="0" smtClean="0">
                <a:latin typeface="+mn-lt"/>
              </a:rPr>
              <a:t>oad map for MDM success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789"/>
            <a:ext cx="11805313" cy="5045874"/>
          </a:xfrm>
        </p:spPr>
        <p:txBody>
          <a:bodyPr/>
          <a:lstStyle/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Single Source of Truth (SSOT)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Management of CWP and FAO classifications/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Codelists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 be used by countries and RFBs at global level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for data exchange/reporting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Set MDM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workflow and governance: who access and manages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codelists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how frequent, how dynamic are they, who needs them…?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Dynamically publish FAO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reference data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codelists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through web services</a:t>
            </a:r>
          </a:p>
          <a:p>
            <a:pPr lvl="1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Deliver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consuming applications to facilitate dissemination and interoperability of the contents via Catalog, Registries (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sdmx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..), dissemination portals 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41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>
          <a:xfrm>
            <a:off x="584200" y="329910"/>
            <a:ext cx="10515600" cy="1325563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MDM solution in FAO 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11359"/>
            <a:ext cx="11658600" cy="4409231"/>
          </a:xfrm>
        </p:spPr>
        <p:txBody>
          <a:bodyPr rtlCol="0">
            <a:noAutofit/>
          </a:bodyPr>
          <a:lstStyle/>
          <a:p>
            <a:pPr lvl="1" fontAlgn="auto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ea typeface="+mn-ea"/>
              </a:rPr>
              <a:t>EBX5 is the MDM software solution adopted by FAO </a:t>
            </a:r>
          </a:p>
          <a:p>
            <a:pPr lvl="1" fontAlgn="auto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ea typeface="+mn-ea"/>
              </a:rPr>
              <a:t>It </a:t>
            </a:r>
            <a:r>
              <a:rPr lang="en-US" sz="2800" dirty="0" smtClean="0"/>
              <a:t>offers the </a:t>
            </a:r>
            <a:r>
              <a:rPr lang="en-US" sz="2800" dirty="0"/>
              <a:t>capability to </a:t>
            </a:r>
            <a:r>
              <a:rPr lang="en-US" sz="2800" dirty="0" smtClean="0"/>
              <a:t>manage of reference data </a:t>
            </a:r>
            <a:r>
              <a:rPr lang="en-US" sz="2800" dirty="0"/>
              <a:t>including standard  </a:t>
            </a:r>
            <a:r>
              <a:rPr lang="en-US" sz="2800" dirty="0" smtClean="0"/>
              <a:t>classifications, </a:t>
            </a:r>
            <a:r>
              <a:rPr lang="en-US" sz="2800" dirty="0" err="1" smtClean="0"/>
              <a:t>codelists</a:t>
            </a:r>
            <a:r>
              <a:rPr lang="en-US" sz="2800" dirty="0" smtClean="0"/>
              <a:t>, Hierarchical </a:t>
            </a:r>
            <a:r>
              <a:rPr lang="en-US" sz="2800" dirty="0" err="1" smtClean="0"/>
              <a:t>codelists</a:t>
            </a:r>
            <a:r>
              <a:rPr lang="en-US" sz="2800" dirty="0" smtClean="0"/>
              <a:t>, versions,... </a:t>
            </a:r>
            <a:endParaRPr lang="en-US" sz="2800" dirty="0"/>
          </a:p>
          <a:p>
            <a:pPr lvl="1" fontAlgn="auto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As for policy, </a:t>
            </a:r>
            <a:r>
              <a:rPr lang="en-US" sz="2800" dirty="0" smtClean="0"/>
              <a:t>FAO </a:t>
            </a:r>
            <a:r>
              <a:rPr lang="en-US" sz="2800" dirty="0" smtClean="0"/>
              <a:t>is </a:t>
            </a:r>
            <a:r>
              <a:rPr lang="en-US" sz="2800" dirty="0" smtClean="0"/>
              <a:t>encouraging FAO </a:t>
            </a:r>
            <a:r>
              <a:rPr lang="en-US" sz="2800" dirty="0"/>
              <a:t>bodies (IOTC and GFCM) </a:t>
            </a:r>
            <a:r>
              <a:rPr lang="en-US" sz="2800" dirty="0" smtClean="0"/>
              <a:t>to use </a:t>
            </a:r>
            <a:r>
              <a:rPr lang="en-US" sz="2800" dirty="0" smtClean="0"/>
              <a:t>EBX5 services,  and exploring possibilities to be made available for other CWP parties.</a:t>
            </a:r>
          </a:p>
          <a:p>
            <a:pPr lvl="1" fontAlgn="auto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2800" dirty="0" smtClean="0"/>
              <a:t>Third </a:t>
            </a:r>
            <a:r>
              <a:rPr lang="en-US" sz="2800" dirty="0" smtClean="0"/>
              <a:t>party owned reference data (e.g.</a:t>
            </a:r>
            <a:r>
              <a:rPr lang="en-US" sz="2800" dirty="0"/>
              <a:t> regional, </a:t>
            </a:r>
            <a:r>
              <a:rPr lang="en-US" sz="2800" dirty="0" smtClean="0"/>
              <a:t>national classifications) can be made interoperable and stored in other infrastructure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1213" y="330055"/>
            <a:ext cx="3451225" cy="207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6009466" y="1088166"/>
            <a:ext cx="5733355" cy="5168255"/>
          </a:xfrm>
          <a:prstGeom prst="rect">
            <a:avLst/>
          </a:prstGeom>
          <a:solidFill>
            <a:schemeClr val="bg1">
              <a:lumMod val="65000"/>
              <a:alpha val="51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43428" y="1074820"/>
            <a:ext cx="2219756" cy="5168255"/>
          </a:xfrm>
          <a:prstGeom prst="rect">
            <a:avLst/>
          </a:prstGeom>
          <a:solidFill>
            <a:schemeClr val="bg1">
              <a:lumMod val="65000"/>
              <a:alpha val="1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50791" y="1074820"/>
            <a:ext cx="3281041" cy="5168255"/>
          </a:xfrm>
          <a:prstGeom prst="rect">
            <a:avLst/>
          </a:prstGeom>
          <a:solidFill>
            <a:schemeClr val="bg1">
              <a:lumMod val="65000"/>
              <a:alpha val="3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2" y="4569"/>
            <a:ext cx="10515600" cy="1070761"/>
          </a:xfrm>
        </p:spPr>
        <p:txBody>
          <a:bodyPr/>
          <a:lstStyle/>
          <a:p>
            <a:r>
              <a:rPr lang="en-US" sz="4000" b="1" dirty="0" smtClean="0">
                <a:latin typeface="+mn-lt"/>
                <a:cs typeface="Arial" panose="020B0604020202020204" pitchFamily="34" charset="0"/>
              </a:rPr>
              <a:t>MDM architecture </a:t>
            </a:r>
            <a:endParaRPr lang="en-US" sz="40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97602" y="2322904"/>
            <a:ext cx="2122022" cy="203132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CWP </a:t>
            </a:r>
            <a:r>
              <a:rPr lang="en-US" sz="2400" b="1" dirty="0" smtClean="0">
                <a:solidFill>
                  <a:schemeClr val="accent1"/>
                </a:solidFill>
              </a:rPr>
              <a:t>catalog</a:t>
            </a:r>
          </a:p>
          <a:p>
            <a:endParaRPr lang="en-US" sz="1200" dirty="0"/>
          </a:p>
          <a:p>
            <a:r>
              <a:rPr lang="en-US" b="1" dirty="0" smtClean="0"/>
              <a:t>CWP classifications</a:t>
            </a:r>
          </a:p>
          <a:p>
            <a:endParaRPr lang="en-US" b="1" dirty="0" smtClean="0"/>
          </a:p>
          <a:p>
            <a:r>
              <a:rPr lang="en-US" b="1" dirty="0" err="1" smtClean="0"/>
              <a:t>Codelist</a:t>
            </a:r>
            <a:r>
              <a:rPr lang="en-US" b="1" dirty="0" smtClean="0"/>
              <a:t> mappings </a:t>
            </a:r>
          </a:p>
          <a:p>
            <a:endParaRPr lang="en-US" b="1" dirty="0" smtClean="0"/>
          </a:p>
          <a:p>
            <a:r>
              <a:rPr lang="en-US" b="1" dirty="0" smtClean="0"/>
              <a:t>Metadata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57732" y="5091463"/>
            <a:ext cx="1854260" cy="9848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CWP member / Country</a:t>
            </a:r>
            <a:endParaRPr lang="en-US" sz="2000" b="1" dirty="0">
              <a:solidFill>
                <a:srgbClr val="FF0000"/>
              </a:solidFill>
            </a:endParaRPr>
          </a:p>
          <a:p>
            <a:pPr algn="ctr"/>
            <a:r>
              <a:rPr lang="en-US" dirty="0" smtClean="0"/>
              <a:t>Master data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318819" y="2817279"/>
            <a:ext cx="2328588" cy="101566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b="1" dirty="0" smtClean="0"/>
              <a:t>MDM Data models </a:t>
            </a:r>
          </a:p>
          <a:p>
            <a:pPr algn="ctr">
              <a:lnSpc>
                <a:spcPct val="150000"/>
              </a:lnSpc>
            </a:pPr>
            <a:r>
              <a:rPr lang="en-US" sz="2000" b="1" dirty="0" smtClean="0"/>
              <a:t>Reference data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9247244" y="2070804"/>
            <a:ext cx="2181100" cy="24006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Users</a:t>
            </a:r>
          </a:p>
          <a:p>
            <a:endParaRPr lang="en-US" dirty="0"/>
          </a:p>
          <a:p>
            <a:r>
              <a:rPr lang="en-US" dirty="0" smtClean="0"/>
              <a:t>Tuna </a:t>
            </a:r>
            <a:r>
              <a:rPr lang="en-US" dirty="0"/>
              <a:t>Atlas </a:t>
            </a:r>
            <a:r>
              <a:rPr lang="en-US" dirty="0" smtClean="0"/>
              <a:t>Catalog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FIRMS-GRSF</a:t>
            </a:r>
          </a:p>
          <a:p>
            <a:endParaRPr lang="en-US" dirty="0"/>
          </a:p>
          <a:p>
            <a:r>
              <a:rPr lang="en-US" dirty="0" smtClean="0"/>
              <a:t>Catalog at regional level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9934" y="2704022"/>
            <a:ext cx="1684281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Acquisition</a:t>
            </a:r>
          </a:p>
          <a:p>
            <a:pPr algn="ctr">
              <a:lnSpc>
                <a:spcPct val="150000"/>
              </a:lnSpc>
            </a:pPr>
            <a:r>
              <a:rPr lang="en-US" sz="2000" b="1" dirty="0" smtClean="0"/>
              <a:t>Integration</a:t>
            </a:r>
            <a:endParaRPr lang="en-US" sz="2000" b="1" dirty="0"/>
          </a:p>
          <a:p>
            <a:pPr algn="ctr">
              <a:lnSpc>
                <a:spcPct val="150000"/>
              </a:lnSpc>
            </a:pPr>
            <a:r>
              <a:rPr lang="en-US" sz="2000" b="1" dirty="0" smtClean="0"/>
              <a:t>Consolidation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734300" y="2015609"/>
            <a:ext cx="2139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FAO</a:t>
            </a:r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2102" y="1195943"/>
            <a:ext cx="2052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Data Input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278713" y="1195945"/>
            <a:ext cx="2507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Master Data </a:t>
            </a:r>
            <a:r>
              <a:rPr lang="en-US" sz="2400" b="1" dirty="0" smtClean="0"/>
              <a:t>Hub</a:t>
            </a:r>
          </a:p>
          <a:p>
            <a:pPr algn="ctr"/>
            <a:r>
              <a:rPr lang="en-US" sz="2400" b="1" dirty="0" smtClean="0"/>
              <a:t>Working system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513953" y="1195944"/>
            <a:ext cx="2715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Data Dissemination</a:t>
            </a:r>
            <a:endParaRPr lang="en-US" sz="2400" b="1" dirty="0"/>
          </a:p>
        </p:txBody>
      </p:sp>
      <p:sp>
        <p:nvSpPr>
          <p:cNvPr id="23" name="Rectangle 22"/>
          <p:cNvSpPr/>
          <p:nvPr/>
        </p:nvSpPr>
        <p:spPr>
          <a:xfrm>
            <a:off x="705854" y="2106257"/>
            <a:ext cx="7908758" cy="2561995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8247750" y="3120791"/>
            <a:ext cx="999494" cy="66830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-Down Arrow 24"/>
          <p:cNvSpPr/>
          <p:nvPr/>
        </p:nvSpPr>
        <p:spPr>
          <a:xfrm>
            <a:off x="4203690" y="3886536"/>
            <a:ext cx="558845" cy="11200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09934" y="5097712"/>
            <a:ext cx="1663433" cy="89255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CWP </a:t>
            </a:r>
          </a:p>
          <a:p>
            <a:pPr algn="ctr"/>
            <a:endParaRPr lang="en-US" sz="1400" dirty="0" smtClean="0"/>
          </a:p>
          <a:p>
            <a:pPr algn="ctr"/>
            <a:r>
              <a:rPr lang="en-US" dirty="0" smtClean="0"/>
              <a:t>Reference data </a:t>
            </a:r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 rot="16200000">
            <a:off x="1344429" y="4228400"/>
            <a:ext cx="815292" cy="66830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547161" y="5084141"/>
            <a:ext cx="2111113" cy="11233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CWP member</a:t>
            </a:r>
          </a:p>
          <a:p>
            <a:pPr algn="ctr"/>
            <a:endParaRPr lang="en-US" sz="1100" dirty="0" smtClean="0"/>
          </a:p>
          <a:p>
            <a:pPr algn="ctr"/>
            <a:r>
              <a:rPr lang="en-US" dirty="0" smtClean="0"/>
              <a:t>Reference data</a:t>
            </a:r>
          </a:p>
          <a:p>
            <a:pPr algn="ctr"/>
            <a:r>
              <a:rPr lang="en-US" dirty="0" err="1" smtClean="0"/>
              <a:t>Codelist</a:t>
            </a:r>
            <a:r>
              <a:rPr lang="en-US" dirty="0" smtClean="0"/>
              <a:t> mappings </a:t>
            </a:r>
            <a:endParaRPr lang="en-US" dirty="0"/>
          </a:p>
        </p:txBody>
      </p:sp>
      <p:sp>
        <p:nvSpPr>
          <p:cNvPr id="30" name="Up-Down Arrow 29"/>
          <p:cNvSpPr/>
          <p:nvPr/>
        </p:nvSpPr>
        <p:spPr>
          <a:xfrm>
            <a:off x="7157207" y="4236988"/>
            <a:ext cx="558845" cy="85447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6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15539</TotalTime>
  <Words>333</Words>
  <Application>Microsoft Office PowerPoint</Application>
  <PresentationFormat>Widescreen</PresentationFormat>
  <Paragraphs>57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Theme</vt:lpstr>
      <vt:lpstr>Master Data Management - FAO services -</vt:lpstr>
      <vt:lpstr>Definition and vision</vt:lpstr>
      <vt:lpstr>Road map for MDM success</vt:lpstr>
      <vt:lpstr>MDM solution in FAO </vt:lpstr>
      <vt:lpstr>MDM architecture 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Data Management</dc:title>
  <dc:creator>Charef, Aymen (FIAS)</dc:creator>
  <cp:lastModifiedBy>Charef, Aymen (FIAS)</cp:lastModifiedBy>
  <cp:revision>152</cp:revision>
  <cp:lastPrinted>2017-02-22T15:00:31Z</cp:lastPrinted>
  <dcterms:created xsi:type="dcterms:W3CDTF">2017-02-15T09:33:57Z</dcterms:created>
  <dcterms:modified xsi:type="dcterms:W3CDTF">2018-03-21T21:10:12Z</dcterms:modified>
</cp:coreProperties>
</file>