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2" r:id="rId3"/>
    <p:sldId id="264" r:id="rId4"/>
    <p:sldId id="265" r:id="rId5"/>
    <p:sldId id="267" r:id="rId6"/>
    <p:sldId id="270" r:id="rId7"/>
    <p:sldId id="271" r:id="rId8"/>
    <p:sldId id="276" r:id="rId9"/>
    <p:sldId id="266" r:id="rId10"/>
    <p:sldId id="268" r:id="rId11"/>
    <p:sldId id="269" r:id="rId12"/>
    <p:sldId id="272" r:id="rId13"/>
    <p:sldId id="273" r:id="rId14"/>
    <p:sldId id="274" r:id="rId15"/>
    <p:sldId id="275" r:id="rId16"/>
    <p:sldId id="277" r:id="rId17"/>
    <p:sldId id="279" r:id="rId18"/>
    <p:sldId id="278" r:id="rId19"/>
    <p:sldId id="261" r:id="rId20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conet, Marc (FIPS)" initials="MT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FDF703"/>
    <a:srgbClr val="FFFF66"/>
    <a:srgbClr val="FF6600"/>
    <a:srgbClr val="009AD0"/>
    <a:srgbClr val="D60093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19" autoAdjust="0"/>
    <p:restoredTop sz="94483" autoAdjust="0"/>
  </p:normalViewPr>
  <p:slideViewPr>
    <p:cSldViewPr>
      <p:cViewPr varScale="1">
        <p:scale>
          <a:sx n="82" d="100"/>
          <a:sy n="82" d="100"/>
        </p:scale>
        <p:origin x="9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99190A-5573-4A3C-820A-C7AED0666353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7C0B3D3-F09D-4E3F-824F-1C93CB0C0082}">
      <dgm:prSet phldrT="[Texte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noProof="0" dirty="0">
              <a:latin typeface="Cambria" pitchFamily="18" charset="0"/>
            </a:rPr>
            <a:t>Background – Research Data Alliance, FDI working group</a:t>
          </a:r>
        </a:p>
      </dgm:t>
    </dgm:pt>
    <dgm:pt modelId="{2EAFA204-AD69-495D-BFAE-E3A1CD07385B}" type="parTrans" cxnId="{734C7972-21C5-4522-B12E-693ECE2E178C}">
      <dgm:prSet/>
      <dgm:spPr/>
      <dgm:t>
        <a:bodyPr/>
        <a:lstStyle/>
        <a:p>
          <a:endParaRPr lang="fr-FR" b="1">
            <a:latin typeface="Cambria" pitchFamily="18" charset="0"/>
          </a:endParaRPr>
        </a:p>
      </dgm:t>
    </dgm:pt>
    <dgm:pt modelId="{5A844239-A196-499B-919B-33B062799AAB}" type="sibTrans" cxnId="{734C7972-21C5-4522-B12E-693ECE2E178C}">
      <dgm:prSet/>
      <dgm:spPr/>
      <dgm:t>
        <a:bodyPr/>
        <a:lstStyle/>
        <a:p>
          <a:endParaRPr lang="fr-FR" b="1">
            <a:latin typeface="Cambria" pitchFamily="18" charset="0"/>
          </a:endParaRPr>
        </a:p>
      </dgm:t>
    </dgm:pt>
    <dgm:pt modelId="{79C06076-78CD-4980-9C36-33D3F5362DEE}">
      <dgm:prSet phldrT="[Texte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b="1" noProof="0" dirty="0">
              <a:latin typeface="Cambria" pitchFamily="18" charset="0"/>
            </a:rPr>
            <a:t>(Meta)data information standards</a:t>
          </a:r>
        </a:p>
      </dgm:t>
    </dgm:pt>
    <dgm:pt modelId="{F5355356-6214-4853-A67A-297D0014C254}" type="parTrans" cxnId="{F9605EB3-BD3C-4104-A072-72E478E7F7E2}">
      <dgm:prSet/>
      <dgm:spPr/>
      <dgm:t>
        <a:bodyPr/>
        <a:lstStyle/>
        <a:p>
          <a:endParaRPr lang="fr-FR" b="1">
            <a:latin typeface="Cambria" pitchFamily="18" charset="0"/>
          </a:endParaRPr>
        </a:p>
      </dgm:t>
    </dgm:pt>
    <dgm:pt modelId="{0B8F7C1B-9DC8-4C9C-A820-B954525E43DA}" type="sibTrans" cxnId="{F9605EB3-BD3C-4104-A072-72E478E7F7E2}">
      <dgm:prSet/>
      <dgm:spPr/>
      <dgm:t>
        <a:bodyPr/>
        <a:lstStyle/>
        <a:p>
          <a:endParaRPr lang="fr-FR" b="1">
            <a:latin typeface="Cambria" pitchFamily="18" charset="0"/>
          </a:endParaRPr>
        </a:p>
      </dgm:t>
    </dgm:pt>
    <dgm:pt modelId="{BC62AFA3-5AA5-4E70-839D-53B6FD21C9BB}">
      <dgm:prSet phldrT="[Texte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 spcFirstLastPara="0" vert="horz" wrap="square" lIns="196237" tIns="0" rIns="196237" bIns="0" numCol="1" spcCol="1270" anchor="ctr" anchorCtr="0"/>
        <a:lstStyle/>
        <a:p>
          <a:r>
            <a:rPr lang="en-US" sz="1400" b="1" kern="1200" dirty="0">
              <a:solidFill>
                <a:srgbClr val="000000"/>
              </a:solidFill>
              <a:latin typeface="Cambria" pitchFamily="18" charset="0"/>
              <a:ea typeface="+mn-ea"/>
              <a:cs typeface="+mn-cs"/>
            </a:rPr>
            <a:t>Methodology</a:t>
          </a:r>
          <a:r>
            <a:rPr lang="en-US" sz="1400" kern="1200" dirty="0"/>
            <a:t> </a:t>
          </a:r>
          <a:r>
            <a:rPr lang="en-US" sz="1400" b="1" kern="1200" dirty="0">
              <a:solidFill>
                <a:srgbClr val="000000"/>
              </a:solidFill>
              <a:latin typeface="Cambria" pitchFamily="18" charset="0"/>
              <a:ea typeface="+mn-ea"/>
              <a:cs typeface="+mn-cs"/>
            </a:rPr>
            <a:t>for cross-domain geo-referenced statistics dissemination &amp; visualization </a:t>
          </a:r>
          <a:endParaRPr lang="en-GB" sz="1400" b="1" kern="1200" noProof="0" dirty="0">
            <a:solidFill>
              <a:srgbClr val="000000"/>
            </a:solidFill>
            <a:latin typeface="Cambria" pitchFamily="18" charset="0"/>
            <a:ea typeface="+mn-ea"/>
            <a:cs typeface="+mn-cs"/>
          </a:endParaRPr>
        </a:p>
      </dgm:t>
    </dgm:pt>
    <dgm:pt modelId="{128BD453-CCFD-4B91-A7AE-E727B6119925}" type="parTrans" cxnId="{AAE6BCCD-D848-4E23-823E-BD268488E546}">
      <dgm:prSet/>
      <dgm:spPr/>
      <dgm:t>
        <a:bodyPr/>
        <a:lstStyle/>
        <a:p>
          <a:endParaRPr lang="fr-FR" b="1"/>
        </a:p>
      </dgm:t>
    </dgm:pt>
    <dgm:pt modelId="{E34EB7EF-E9E8-4DF1-91B6-187E829055D3}" type="sibTrans" cxnId="{AAE6BCCD-D848-4E23-823E-BD268488E546}">
      <dgm:prSet/>
      <dgm:spPr/>
      <dgm:t>
        <a:bodyPr/>
        <a:lstStyle/>
        <a:p>
          <a:endParaRPr lang="fr-FR" b="1"/>
        </a:p>
      </dgm:t>
    </dgm:pt>
    <dgm:pt modelId="{05C47CB3-27A0-4F57-BBA1-3E778758421E}">
      <dgm:prSet phldrT="[Texte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b="1" noProof="0" dirty="0">
              <a:latin typeface="Cambria" pitchFamily="18" charset="0"/>
            </a:rPr>
            <a:t>Use Case 1: Global Tuna Atlas</a:t>
          </a:r>
        </a:p>
      </dgm:t>
    </dgm:pt>
    <dgm:pt modelId="{D6F407A6-C999-4C1B-BEB1-948180AD6138}" type="parTrans" cxnId="{83DDC0ED-41A4-4876-B363-1A515541691D}">
      <dgm:prSet/>
      <dgm:spPr/>
      <dgm:t>
        <a:bodyPr/>
        <a:lstStyle/>
        <a:p>
          <a:endParaRPr lang="fr-FR" b="1"/>
        </a:p>
      </dgm:t>
    </dgm:pt>
    <dgm:pt modelId="{1F1E5887-8AA4-45C2-9DB9-05C794FF9A80}" type="sibTrans" cxnId="{83DDC0ED-41A4-4876-B363-1A515541691D}">
      <dgm:prSet/>
      <dgm:spPr/>
      <dgm:t>
        <a:bodyPr/>
        <a:lstStyle/>
        <a:p>
          <a:endParaRPr lang="fr-FR" b="1"/>
        </a:p>
      </dgm:t>
    </dgm:pt>
    <dgm:pt modelId="{EEF90D23-D763-4DB6-B620-BC89818DF586}">
      <dgm:prSet phldrT="[Texte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b="1" noProof="0" dirty="0">
              <a:latin typeface="Cambria" pitchFamily="18" charset="0"/>
            </a:rPr>
            <a:t>Use Case 2:  Regional database – WECAFC-FIRMS Fisheries</a:t>
          </a:r>
        </a:p>
      </dgm:t>
    </dgm:pt>
    <dgm:pt modelId="{CFD40E8F-08B3-4557-9AA2-AC0B13782494}" type="parTrans" cxnId="{153A2DDE-DC03-4E01-9327-49D39B66B8C1}">
      <dgm:prSet/>
      <dgm:spPr/>
      <dgm:t>
        <a:bodyPr/>
        <a:lstStyle/>
        <a:p>
          <a:endParaRPr lang="fr-FR" b="1"/>
        </a:p>
      </dgm:t>
    </dgm:pt>
    <dgm:pt modelId="{D23CD8EC-5477-4156-B28D-0BD37C3E0215}" type="sibTrans" cxnId="{153A2DDE-DC03-4E01-9327-49D39B66B8C1}">
      <dgm:prSet/>
      <dgm:spPr/>
      <dgm:t>
        <a:bodyPr/>
        <a:lstStyle/>
        <a:p>
          <a:endParaRPr lang="fr-FR" b="1"/>
        </a:p>
      </dgm:t>
    </dgm:pt>
    <dgm:pt modelId="{7CF5166A-928B-4E9A-8AB1-3223E6E8915C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 spcFirstLastPara="0" vert="horz" wrap="square" lIns="196237" tIns="0" rIns="196237" bIns="0" numCol="1" spcCol="1270" anchor="ctr" anchorCtr="0"/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rgbClr val="000000"/>
              </a:solidFill>
              <a:latin typeface="Cambria" pitchFamily="18" charset="0"/>
              <a:ea typeface="+mn-ea"/>
              <a:cs typeface="+mn-cs"/>
            </a:rPr>
            <a:t>FAIR (</a:t>
          </a:r>
          <a:r>
            <a:rPr lang="fr-FR" sz="1400" b="1" kern="1200" dirty="0" err="1">
              <a:solidFill>
                <a:srgbClr val="000000"/>
              </a:solidFill>
              <a:latin typeface="Cambria" pitchFamily="18" charset="0"/>
              <a:ea typeface="+mn-ea"/>
              <a:cs typeface="+mn-cs"/>
            </a:rPr>
            <a:t>meta</a:t>
          </a:r>
          <a:r>
            <a:rPr lang="fr-FR" sz="1400" b="1" kern="1200" dirty="0">
              <a:solidFill>
                <a:srgbClr val="000000"/>
              </a:solidFill>
              <a:latin typeface="Cambria" pitchFamily="18" charset="0"/>
              <a:ea typeface="+mn-ea"/>
              <a:cs typeface="+mn-cs"/>
            </a:rPr>
            <a:t>)data </a:t>
          </a:r>
          <a:r>
            <a:rPr lang="fr-FR" sz="1400" b="1" kern="1200" dirty="0" err="1">
              <a:solidFill>
                <a:srgbClr val="000000"/>
              </a:solidFill>
              <a:latin typeface="Cambria" pitchFamily="18" charset="0"/>
              <a:ea typeface="+mn-ea"/>
              <a:cs typeface="+mn-cs"/>
            </a:rPr>
            <a:t>principles</a:t>
          </a:r>
          <a:endParaRPr lang="fr-FR" sz="1400" b="1" kern="1200" dirty="0">
            <a:solidFill>
              <a:srgbClr val="000000"/>
            </a:solidFill>
            <a:latin typeface="Cambria" pitchFamily="18" charset="0"/>
            <a:ea typeface="+mn-ea"/>
            <a:cs typeface="+mn-cs"/>
          </a:endParaRPr>
        </a:p>
      </dgm:t>
    </dgm:pt>
    <dgm:pt modelId="{222A1B18-DE74-4F95-B038-7B137D94C556}" type="parTrans" cxnId="{F65E75BD-E38E-4506-AFC1-EE2667C4AF8D}">
      <dgm:prSet/>
      <dgm:spPr/>
      <dgm:t>
        <a:bodyPr/>
        <a:lstStyle/>
        <a:p>
          <a:endParaRPr lang="fr-FR"/>
        </a:p>
      </dgm:t>
    </dgm:pt>
    <dgm:pt modelId="{A561264A-55F3-4956-AD67-5CADD0E0D158}" type="sibTrans" cxnId="{F65E75BD-E38E-4506-AFC1-EE2667C4AF8D}">
      <dgm:prSet/>
      <dgm:spPr/>
      <dgm:t>
        <a:bodyPr/>
        <a:lstStyle/>
        <a:p>
          <a:endParaRPr lang="fr-FR"/>
        </a:p>
      </dgm:t>
    </dgm:pt>
    <dgm:pt modelId="{FB75A36C-9863-4039-9216-9B333D44974C}" type="pres">
      <dgm:prSet presAssocID="{AB99190A-5573-4A3C-820A-C7AED0666353}" presName="linear" presStyleCnt="0">
        <dgm:presLayoutVars>
          <dgm:dir/>
          <dgm:animLvl val="lvl"/>
          <dgm:resizeHandles val="exact"/>
        </dgm:presLayoutVars>
      </dgm:prSet>
      <dgm:spPr/>
    </dgm:pt>
    <dgm:pt modelId="{40EC74DB-CFD9-4E4E-9131-2C24B444EB79}" type="pres">
      <dgm:prSet presAssocID="{97C0B3D3-F09D-4E3F-824F-1C93CB0C0082}" presName="parentLin" presStyleCnt="0"/>
      <dgm:spPr/>
    </dgm:pt>
    <dgm:pt modelId="{F3C14735-E298-4B50-B473-6DB1D064B9E7}" type="pres">
      <dgm:prSet presAssocID="{97C0B3D3-F09D-4E3F-824F-1C93CB0C0082}" presName="parentLeftMargin" presStyleLbl="node1" presStyleIdx="0" presStyleCnt="6"/>
      <dgm:spPr/>
    </dgm:pt>
    <dgm:pt modelId="{CAAA7AC4-748E-4765-93BF-D42D11F38212}" type="pres">
      <dgm:prSet presAssocID="{97C0B3D3-F09D-4E3F-824F-1C93CB0C0082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F170223-2D71-4A6A-A895-0CC7A5348D83}" type="pres">
      <dgm:prSet presAssocID="{97C0B3D3-F09D-4E3F-824F-1C93CB0C0082}" presName="negativeSpace" presStyleCnt="0"/>
      <dgm:spPr/>
    </dgm:pt>
    <dgm:pt modelId="{0D452FB6-D3AB-495B-AA05-6BB3746D3F2A}" type="pres">
      <dgm:prSet presAssocID="{97C0B3D3-F09D-4E3F-824F-1C93CB0C0082}" presName="childText" presStyleLbl="conFgAcc1" presStyleIdx="0" presStyleCnt="6">
        <dgm:presLayoutVars>
          <dgm:bulletEnabled val="1"/>
        </dgm:presLayoutVars>
      </dgm:prSet>
      <dgm:spPr>
        <a:ln>
          <a:solidFill>
            <a:srgbClr val="0070C0"/>
          </a:solidFill>
        </a:ln>
      </dgm:spPr>
    </dgm:pt>
    <dgm:pt modelId="{A4D1FA37-35E3-4E9B-B10E-B7C50DC0EA81}" type="pres">
      <dgm:prSet presAssocID="{5A844239-A196-499B-919B-33B062799AAB}" presName="spaceBetweenRectangles" presStyleCnt="0"/>
      <dgm:spPr/>
    </dgm:pt>
    <dgm:pt modelId="{D848785C-7887-4720-A14B-F1D2EAC3A378}" type="pres">
      <dgm:prSet presAssocID="{79C06076-78CD-4980-9C36-33D3F5362DEE}" presName="parentLin" presStyleCnt="0"/>
      <dgm:spPr/>
    </dgm:pt>
    <dgm:pt modelId="{A1AB9AF4-FECC-4488-AADC-91C07E859759}" type="pres">
      <dgm:prSet presAssocID="{79C06076-78CD-4980-9C36-33D3F5362DEE}" presName="parentLeftMargin" presStyleLbl="node1" presStyleIdx="0" presStyleCnt="6"/>
      <dgm:spPr/>
    </dgm:pt>
    <dgm:pt modelId="{41362543-B5E1-46CC-B64B-5DB43959AE47}" type="pres">
      <dgm:prSet presAssocID="{79C06076-78CD-4980-9C36-33D3F5362DEE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D04A0E4-D76C-4CAA-8415-540B16841F5A}" type="pres">
      <dgm:prSet presAssocID="{79C06076-78CD-4980-9C36-33D3F5362DEE}" presName="negativeSpace" presStyleCnt="0"/>
      <dgm:spPr/>
    </dgm:pt>
    <dgm:pt modelId="{4F265C59-AA0D-46B5-A1B4-C882183E0448}" type="pres">
      <dgm:prSet presAssocID="{79C06076-78CD-4980-9C36-33D3F5362DEE}" presName="childText" presStyleLbl="conFgAcc1" presStyleIdx="1" presStyleCnt="6">
        <dgm:presLayoutVars>
          <dgm:bulletEnabled val="1"/>
        </dgm:presLayoutVars>
      </dgm:prSet>
      <dgm:spPr>
        <a:ln>
          <a:solidFill>
            <a:srgbClr val="0070C0"/>
          </a:solidFill>
        </a:ln>
      </dgm:spPr>
    </dgm:pt>
    <dgm:pt modelId="{063ADA65-69A7-4481-9293-68F24270AE1F}" type="pres">
      <dgm:prSet presAssocID="{0B8F7C1B-9DC8-4C9C-A820-B954525E43DA}" presName="spaceBetweenRectangles" presStyleCnt="0"/>
      <dgm:spPr/>
    </dgm:pt>
    <dgm:pt modelId="{C1C8496C-8764-4932-B3BC-002E397E28E0}" type="pres">
      <dgm:prSet presAssocID="{7CF5166A-928B-4E9A-8AB1-3223E6E8915C}" presName="parentLin" presStyleCnt="0"/>
      <dgm:spPr/>
    </dgm:pt>
    <dgm:pt modelId="{B9271EB3-ABEC-45EF-A865-C8CBC4281516}" type="pres">
      <dgm:prSet presAssocID="{7CF5166A-928B-4E9A-8AB1-3223E6E8915C}" presName="parentLeftMargin" presStyleLbl="node1" presStyleIdx="1" presStyleCnt="6"/>
      <dgm:spPr/>
    </dgm:pt>
    <dgm:pt modelId="{FB254551-8A8F-4F7A-B918-CD74ADDE5EE8}" type="pres">
      <dgm:prSet presAssocID="{7CF5166A-928B-4E9A-8AB1-3223E6E8915C}" presName="parentText" presStyleLbl="node1" presStyleIdx="2" presStyleCnt="6">
        <dgm:presLayoutVars>
          <dgm:chMax val="0"/>
          <dgm:bulletEnabled val="1"/>
        </dgm:presLayoutVars>
      </dgm:prSet>
      <dgm:spPr>
        <a:xfrm>
          <a:off x="370841" y="1887036"/>
          <a:ext cx="5191776" cy="413280"/>
        </a:xfrm>
        <a:prstGeom prst="roundRect">
          <a:avLst/>
        </a:prstGeom>
      </dgm:spPr>
    </dgm:pt>
    <dgm:pt modelId="{DFAEB4B6-609E-42EC-B46A-851F746ABBCB}" type="pres">
      <dgm:prSet presAssocID="{7CF5166A-928B-4E9A-8AB1-3223E6E8915C}" presName="negativeSpace" presStyleCnt="0"/>
      <dgm:spPr/>
    </dgm:pt>
    <dgm:pt modelId="{42E765C8-DD09-4298-9DEE-5A09AC3564CA}" type="pres">
      <dgm:prSet presAssocID="{7CF5166A-928B-4E9A-8AB1-3223E6E8915C}" presName="childText" presStyleLbl="conFgAcc1" presStyleIdx="2" presStyleCnt="6">
        <dgm:presLayoutVars>
          <dgm:bulletEnabled val="1"/>
        </dgm:presLayoutVars>
      </dgm:prSet>
      <dgm:spPr/>
    </dgm:pt>
    <dgm:pt modelId="{1BC011A0-439A-4660-9BE9-A49D3EDCCB7C}" type="pres">
      <dgm:prSet presAssocID="{A561264A-55F3-4956-AD67-5CADD0E0D158}" presName="spaceBetweenRectangles" presStyleCnt="0"/>
      <dgm:spPr/>
    </dgm:pt>
    <dgm:pt modelId="{760B470F-F746-46DC-9B4F-88241306EDD9}" type="pres">
      <dgm:prSet presAssocID="{BC62AFA3-5AA5-4E70-839D-53B6FD21C9BB}" presName="parentLin" presStyleCnt="0"/>
      <dgm:spPr/>
    </dgm:pt>
    <dgm:pt modelId="{449876E9-4497-4706-88C0-5F54FFA0EC18}" type="pres">
      <dgm:prSet presAssocID="{BC62AFA3-5AA5-4E70-839D-53B6FD21C9BB}" presName="parentLeftMargin" presStyleLbl="node1" presStyleIdx="2" presStyleCnt="6"/>
      <dgm:spPr/>
    </dgm:pt>
    <dgm:pt modelId="{66E83B16-77BD-443D-B166-6BB0F6666068}" type="pres">
      <dgm:prSet presAssocID="{BC62AFA3-5AA5-4E70-839D-53B6FD21C9BB}" presName="parentText" presStyleLbl="node1" presStyleIdx="3" presStyleCnt="6">
        <dgm:presLayoutVars>
          <dgm:chMax val="0"/>
          <dgm:bulletEnabled val="1"/>
        </dgm:presLayoutVars>
      </dgm:prSet>
      <dgm:spPr>
        <a:xfrm>
          <a:off x="370841" y="2204556"/>
          <a:ext cx="5191776" cy="413280"/>
        </a:xfrm>
        <a:prstGeom prst="roundRect">
          <a:avLst/>
        </a:prstGeom>
      </dgm:spPr>
    </dgm:pt>
    <dgm:pt modelId="{07B7B80A-ADA1-4692-A524-4CF6DBB6F9B2}" type="pres">
      <dgm:prSet presAssocID="{BC62AFA3-5AA5-4E70-839D-53B6FD21C9BB}" presName="negativeSpace" presStyleCnt="0"/>
      <dgm:spPr/>
    </dgm:pt>
    <dgm:pt modelId="{E2A26EE8-87D5-4BA8-ACE8-0A8A7E811FD1}" type="pres">
      <dgm:prSet presAssocID="{BC62AFA3-5AA5-4E70-839D-53B6FD21C9BB}" presName="childText" presStyleLbl="conFgAcc1" presStyleIdx="3" presStyleCnt="6">
        <dgm:presLayoutVars>
          <dgm:bulletEnabled val="1"/>
        </dgm:presLayoutVars>
      </dgm:prSet>
      <dgm:spPr>
        <a:ln>
          <a:solidFill>
            <a:srgbClr val="0070C0"/>
          </a:solidFill>
        </a:ln>
      </dgm:spPr>
    </dgm:pt>
    <dgm:pt modelId="{82417401-F2E1-40EB-AE95-D63AD5DE0315}" type="pres">
      <dgm:prSet presAssocID="{E34EB7EF-E9E8-4DF1-91B6-187E829055D3}" presName="spaceBetweenRectangles" presStyleCnt="0"/>
      <dgm:spPr/>
    </dgm:pt>
    <dgm:pt modelId="{EAB6C263-757B-4761-8F24-6CDAA23B8002}" type="pres">
      <dgm:prSet presAssocID="{05C47CB3-27A0-4F57-BBA1-3E778758421E}" presName="parentLin" presStyleCnt="0"/>
      <dgm:spPr/>
    </dgm:pt>
    <dgm:pt modelId="{F99AD8B3-8C64-4202-92EA-5F65BD9D66DF}" type="pres">
      <dgm:prSet presAssocID="{05C47CB3-27A0-4F57-BBA1-3E778758421E}" presName="parentLeftMargin" presStyleLbl="node1" presStyleIdx="3" presStyleCnt="6"/>
      <dgm:spPr/>
    </dgm:pt>
    <dgm:pt modelId="{F7356A4E-63E1-464B-9D66-6B5C0D06DBEF}" type="pres">
      <dgm:prSet presAssocID="{05C47CB3-27A0-4F57-BBA1-3E778758421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DFB5CC8E-BD8A-4E8A-B5B2-ACE48FE25A0A}" type="pres">
      <dgm:prSet presAssocID="{05C47CB3-27A0-4F57-BBA1-3E778758421E}" presName="negativeSpace" presStyleCnt="0"/>
      <dgm:spPr/>
    </dgm:pt>
    <dgm:pt modelId="{959AF8C5-92AB-4495-BDB8-BBB4A66FE3EA}" type="pres">
      <dgm:prSet presAssocID="{05C47CB3-27A0-4F57-BBA1-3E778758421E}" presName="childText" presStyleLbl="conFgAcc1" presStyleIdx="4" presStyleCnt="6">
        <dgm:presLayoutVars>
          <dgm:bulletEnabled val="1"/>
        </dgm:presLayoutVars>
      </dgm:prSet>
      <dgm:spPr>
        <a:ln>
          <a:solidFill>
            <a:srgbClr val="0070C0"/>
          </a:solidFill>
        </a:ln>
      </dgm:spPr>
    </dgm:pt>
    <dgm:pt modelId="{8F939E8C-CFD0-45DC-BAE4-81094026E81A}" type="pres">
      <dgm:prSet presAssocID="{1F1E5887-8AA4-45C2-9DB9-05C794FF9A80}" presName="spaceBetweenRectangles" presStyleCnt="0"/>
      <dgm:spPr/>
    </dgm:pt>
    <dgm:pt modelId="{A43272EB-FB3E-4497-9CBE-76A12784D13D}" type="pres">
      <dgm:prSet presAssocID="{EEF90D23-D763-4DB6-B620-BC89818DF586}" presName="parentLin" presStyleCnt="0"/>
      <dgm:spPr/>
    </dgm:pt>
    <dgm:pt modelId="{811DB675-307F-4555-8BE0-332D17E266F1}" type="pres">
      <dgm:prSet presAssocID="{EEF90D23-D763-4DB6-B620-BC89818DF586}" presName="parentLeftMargin" presStyleLbl="node1" presStyleIdx="4" presStyleCnt="6"/>
      <dgm:spPr/>
    </dgm:pt>
    <dgm:pt modelId="{BA31DFD6-3509-4BD3-9CAF-E4909402F8D2}" type="pres">
      <dgm:prSet presAssocID="{EEF90D23-D763-4DB6-B620-BC89818DF586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325F478E-3305-4DF9-BE77-9F36159714C0}" type="pres">
      <dgm:prSet presAssocID="{EEF90D23-D763-4DB6-B620-BC89818DF586}" presName="negativeSpace" presStyleCnt="0"/>
      <dgm:spPr/>
    </dgm:pt>
    <dgm:pt modelId="{C9239086-7917-4C4F-AC97-8DC36518A01E}" type="pres">
      <dgm:prSet presAssocID="{EEF90D23-D763-4DB6-B620-BC89818DF586}" presName="childText" presStyleLbl="conFgAcc1" presStyleIdx="5" presStyleCnt="6">
        <dgm:presLayoutVars>
          <dgm:bulletEnabled val="1"/>
        </dgm:presLayoutVars>
      </dgm:prSet>
      <dgm:spPr>
        <a:ln>
          <a:solidFill>
            <a:srgbClr val="0070C0"/>
          </a:solidFill>
        </a:ln>
      </dgm:spPr>
    </dgm:pt>
  </dgm:ptLst>
  <dgm:cxnLst>
    <dgm:cxn modelId="{E7D20013-DDD2-4E1F-86EB-305BDA00EE6B}" type="presOf" srcId="{7CF5166A-928B-4E9A-8AB1-3223E6E8915C}" destId="{B9271EB3-ABEC-45EF-A865-C8CBC4281516}" srcOrd="0" destOrd="0" presId="urn:microsoft.com/office/officeart/2005/8/layout/list1"/>
    <dgm:cxn modelId="{2A93C520-0F23-45E5-9212-12EF0E68E367}" type="presOf" srcId="{BC62AFA3-5AA5-4E70-839D-53B6FD21C9BB}" destId="{449876E9-4497-4706-88C0-5F54FFA0EC18}" srcOrd="0" destOrd="0" presId="urn:microsoft.com/office/officeart/2005/8/layout/list1"/>
    <dgm:cxn modelId="{E4528C24-397E-4895-8C73-725FA50AA696}" type="presOf" srcId="{7CF5166A-928B-4E9A-8AB1-3223E6E8915C}" destId="{FB254551-8A8F-4F7A-B918-CD74ADDE5EE8}" srcOrd="1" destOrd="0" presId="urn:microsoft.com/office/officeart/2005/8/layout/list1"/>
    <dgm:cxn modelId="{5CB31B65-966C-4469-96ED-46A4F4B1675F}" type="presOf" srcId="{79C06076-78CD-4980-9C36-33D3F5362DEE}" destId="{A1AB9AF4-FECC-4488-AADC-91C07E859759}" srcOrd="0" destOrd="0" presId="urn:microsoft.com/office/officeart/2005/8/layout/list1"/>
    <dgm:cxn modelId="{CA639C4B-2D36-4A05-83B5-89249B6EC1A7}" type="presOf" srcId="{79C06076-78CD-4980-9C36-33D3F5362DEE}" destId="{41362543-B5E1-46CC-B64B-5DB43959AE47}" srcOrd="1" destOrd="0" presId="urn:microsoft.com/office/officeart/2005/8/layout/list1"/>
    <dgm:cxn modelId="{734C7972-21C5-4522-B12E-693ECE2E178C}" srcId="{AB99190A-5573-4A3C-820A-C7AED0666353}" destId="{97C0B3D3-F09D-4E3F-824F-1C93CB0C0082}" srcOrd="0" destOrd="0" parTransId="{2EAFA204-AD69-495D-BFAE-E3A1CD07385B}" sibTransId="{5A844239-A196-499B-919B-33B062799AAB}"/>
    <dgm:cxn modelId="{07511C53-E4BE-4685-BC3B-200BB9E5CEF9}" type="presOf" srcId="{AB99190A-5573-4A3C-820A-C7AED0666353}" destId="{FB75A36C-9863-4039-9216-9B333D44974C}" srcOrd="0" destOrd="0" presId="urn:microsoft.com/office/officeart/2005/8/layout/list1"/>
    <dgm:cxn modelId="{8F709073-A5BF-4684-99E8-5A3906047037}" type="presOf" srcId="{EEF90D23-D763-4DB6-B620-BC89818DF586}" destId="{811DB675-307F-4555-8BE0-332D17E266F1}" srcOrd="0" destOrd="0" presId="urn:microsoft.com/office/officeart/2005/8/layout/list1"/>
    <dgm:cxn modelId="{23770E5A-4C70-4EF0-9123-25529F7F5373}" type="presOf" srcId="{97C0B3D3-F09D-4E3F-824F-1C93CB0C0082}" destId="{CAAA7AC4-748E-4765-93BF-D42D11F38212}" srcOrd="1" destOrd="0" presId="urn:microsoft.com/office/officeart/2005/8/layout/list1"/>
    <dgm:cxn modelId="{916C9A8F-0D95-4DAA-867B-65961B63DFC7}" type="presOf" srcId="{97C0B3D3-F09D-4E3F-824F-1C93CB0C0082}" destId="{F3C14735-E298-4B50-B473-6DB1D064B9E7}" srcOrd="0" destOrd="0" presId="urn:microsoft.com/office/officeart/2005/8/layout/list1"/>
    <dgm:cxn modelId="{F2CABB91-C6E8-454A-92A8-041C7F42815F}" type="presOf" srcId="{EEF90D23-D763-4DB6-B620-BC89818DF586}" destId="{BA31DFD6-3509-4BD3-9CAF-E4909402F8D2}" srcOrd="1" destOrd="0" presId="urn:microsoft.com/office/officeart/2005/8/layout/list1"/>
    <dgm:cxn modelId="{507A5897-7527-4F87-9AB0-3976EAB0C985}" type="presOf" srcId="{05C47CB3-27A0-4F57-BBA1-3E778758421E}" destId="{F7356A4E-63E1-464B-9D66-6B5C0D06DBEF}" srcOrd="1" destOrd="0" presId="urn:microsoft.com/office/officeart/2005/8/layout/list1"/>
    <dgm:cxn modelId="{F9605EB3-BD3C-4104-A072-72E478E7F7E2}" srcId="{AB99190A-5573-4A3C-820A-C7AED0666353}" destId="{79C06076-78CD-4980-9C36-33D3F5362DEE}" srcOrd="1" destOrd="0" parTransId="{F5355356-6214-4853-A67A-297D0014C254}" sibTransId="{0B8F7C1B-9DC8-4C9C-A820-B954525E43DA}"/>
    <dgm:cxn modelId="{F65E75BD-E38E-4506-AFC1-EE2667C4AF8D}" srcId="{AB99190A-5573-4A3C-820A-C7AED0666353}" destId="{7CF5166A-928B-4E9A-8AB1-3223E6E8915C}" srcOrd="2" destOrd="0" parTransId="{222A1B18-DE74-4F95-B038-7B137D94C556}" sibTransId="{A561264A-55F3-4956-AD67-5CADD0E0D158}"/>
    <dgm:cxn modelId="{AAE6BCCD-D848-4E23-823E-BD268488E546}" srcId="{AB99190A-5573-4A3C-820A-C7AED0666353}" destId="{BC62AFA3-5AA5-4E70-839D-53B6FD21C9BB}" srcOrd="3" destOrd="0" parTransId="{128BD453-CCFD-4B91-A7AE-E727B6119925}" sibTransId="{E34EB7EF-E9E8-4DF1-91B6-187E829055D3}"/>
    <dgm:cxn modelId="{153A2DDE-DC03-4E01-9327-49D39B66B8C1}" srcId="{AB99190A-5573-4A3C-820A-C7AED0666353}" destId="{EEF90D23-D763-4DB6-B620-BC89818DF586}" srcOrd="5" destOrd="0" parTransId="{CFD40E8F-08B3-4557-9AA2-AC0B13782494}" sibTransId="{D23CD8EC-5477-4156-B28D-0BD37C3E0215}"/>
    <dgm:cxn modelId="{83DDC0ED-41A4-4876-B363-1A515541691D}" srcId="{AB99190A-5573-4A3C-820A-C7AED0666353}" destId="{05C47CB3-27A0-4F57-BBA1-3E778758421E}" srcOrd="4" destOrd="0" parTransId="{D6F407A6-C999-4C1B-BEB1-948180AD6138}" sibTransId="{1F1E5887-8AA4-45C2-9DB9-05C794FF9A80}"/>
    <dgm:cxn modelId="{AA0B6FF4-7ED5-41AC-B3D4-D8F6048EAE63}" type="presOf" srcId="{BC62AFA3-5AA5-4E70-839D-53B6FD21C9BB}" destId="{66E83B16-77BD-443D-B166-6BB0F6666068}" srcOrd="1" destOrd="0" presId="urn:microsoft.com/office/officeart/2005/8/layout/list1"/>
    <dgm:cxn modelId="{FAD0FCFF-34B9-40DF-AB5E-7D4A030B1DAE}" type="presOf" srcId="{05C47CB3-27A0-4F57-BBA1-3E778758421E}" destId="{F99AD8B3-8C64-4202-92EA-5F65BD9D66DF}" srcOrd="0" destOrd="0" presId="urn:microsoft.com/office/officeart/2005/8/layout/list1"/>
    <dgm:cxn modelId="{85BA5588-6AB6-4302-8685-8BD38D93186A}" type="presParOf" srcId="{FB75A36C-9863-4039-9216-9B333D44974C}" destId="{40EC74DB-CFD9-4E4E-9131-2C24B444EB79}" srcOrd="0" destOrd="0" presId="urn:microsoft.com/office/officeart/2005/8/layout/list1"/>
    <dgm:cxn modelId="{9A0F2B97-1236-429E-B02E-014CF1F34A8B}" type="presParOf" srcId="{40EC74DB-CFD9-4E4E-9131-2C24B444EB79}" destId="{F3C14735-E298-4B50-B473-6DB1D064B9E7}" srcOrd="0" destOrd="0" presId="urn:microsoft.com/office/officeart/2005/8/layout/list1"/>
    <dgm:cxn modelId="{DC9A0039-29A0-4FBA-9CEB-CD381D277A81}" type="presParOf" srcId="{40EC74DB-CFD9-4E4E-9131-2C24B444EB79}" destId="{CAAA7AC4-748E-4765-93BF-D42D11F38212}" srcOrd="1" destOrd="0" presId="urn:microsoft.com/office/officeart/2005/8/layout/list1"/>
    <dgm:cxn modelId="{FC12EA00-04E4-4910-9DA8-9AB073E69116}" type="presParOf" srcId="{FB75A36C-9863-4039-9216-9B333D44974C}" destId="{FF170223-2D71-4A6A-A895-0CC7A5348D83}" srcOrd="1" destOrd="0" presId="urn:microsoft.com/office/officeart/2005/8/layout/list1"/>
    <dgm:cxn modelId="{6B9EBE0E-6C36-445A-84EE-5CEFB56B5F97}" type="presParOf" srcId="{FB75A36C-9863-4039-9216-9B333D44974C}" destId="{0D452FB6-D3AB-495B-AA05-6BB3746D3F2A}" srcOrd="2" destOrd="0" presId="urn:microsoft.com/office/officeart/2005/8/layout/list1"/>
    <dgm:cxn modelId="{64982062-AFD5-48A6-B938-C8218FA4F051}" type="presParOf" srcId="{FB75A36C-9863-4039-9216-9B333D44974C}" destId="{A4D1FA37-35E3-4E9B-B10E-B7C50DC0EA81}" srcOrd="3" destOrd="0" presId="urn:microsoft.com/office/officeart/2005/8/layout/list1"/>
    <dgm:cxn modelId="{D9469174-31D7-47B1-B573-99EB7FF7399F}" type="presParOf" srcId="{FB75A36C-9863-4039-9216-9B333D44974C}" destId="{D848785C-7887-4720-A14B-F1D2EAC3A378}" srcOrd="4" destOrd="0" presId="urn:microsoft.com/office/officeart/2005/8/layout/list1"/>
    <dgm:cxn modelId="{EA6E733B-50B5-4F55-9AE9-7A44CEA7030D}" type="presParOf" srcId="{D848785C-7887-4720-A14B-F1D2EAC3A378}" destId="{A1AB9AF4-FECC-4488-AADC-91C07E859759}" srcOrd="0" destOrd="0" presId="urn:microsoft.com/office/officeart/2005/8/layout/list1"/>
    <dgm:cxn modelId="{AF314124-D330-4880-BD82-915FB1AAF3C3}" type="presParOf" srcId="{D848785C-7887-4720-A14B-F1D2EAC3A378}" destId="{41362543-B5E1-46CC-B64B-5DB43959AE47}" srcOrd="1" destOrd="0" presId="urn:microsoft.com/office/officeart/2005/8/layout/list1"/>
    <dgm:cxn modelId="{C5CCB94C-F0D9-4C25-9AEE-7B3B8C526BE4}" type="presParOf" srcId="{FB75A36C-9863-4039-9216-9B333D44974C}" destId="{8D04A0E4-D76C-4CAA-8415-540B16841F5A}" srcOrd="5" destOrd="0" presId="urn:microsoft.com/office/officeart/2005/8/layout/list1"/>
    <dgm:cxn modelId="{EF48E612-BB95-4E2F-89D2-4233977D3E68}" type="presParOf" srcId="{FB75A36C-9863-4039-9216-9B333D44974C}" destId="{4F265C59-AA0D-46B5-A1B4-C882183E0448}" srcOrd="6" destOrd="0" presId="urn:microsoft.com/office/officeart/2005/8/layout/list1"/>
    <dgm:cxn modelId="{62AD827F-2DD1-499E-BF3F-D53B33EEF507}" type="presParOf" srcId="{FB75A36C-9863-4039-9216-9B333D44974C}" destId="{063ADA65-69A7-4481-9293-68F24270AE1F}" srcOrd="7" destOrd="0" presId="urn:microsoft.com/office/officeart/2005/8/layout/list1"/>
    <dgm:cxn modelId="{603CD7FE-5E06-4596-BFA2-343FF6CF9692}" type="presParOf" srcId="{FB75A36C-9863-4039-9216-9B333D44974C}" destId="{C1C8496C-8764-4932-B3BC-002E397E28E0}" srcOrd="8" destOrd="0" presId="urn:microsoft.com/office/officeart/2005/8/layout/list1"/>
    <dgm:cxn modelId="{F38A3354-922C-43E8-8A40-1487E174D249}" type="presParOf" srcId="{C1C8496C-8764-4932-B3BC-002E397E28E0}" destId="{B9271EB3-ABEC-45EF-A865-C8CBC4281516}" srcOrd="0" destOrd="0" presId="urn:microsoft.com/office/officeart/2005/8/layout/list1"/>
    <dgm:cxn modelId="{66DB914C-F2CF-4166-AD77-2357C05DF6FC}" type="presParOf" srcId="{C1C8496C-8764-4932-B3BC-002E397E28E0}" destId="{FB254551-8A8F-4F7A-B918-CD74ADDE5EE8}" srcOrd="1" destOrd="0" presId="urn:microsoft.com/office/officeart/2005/8/layout/list1"/>
    <dgm:cxn modelId="{1759A01F-CA68-4CA9-86D8-B1783A07BACD}" type="presParOf" srcId="{FB75A36C-9863-4039-9216-9B333D44974C}" destId="{DFAEB4B6-609E-42EC-B46A-851F746ABBCB}" srcOrd="9" destOrd="0" presId="urn:microsoft.com/office/officeart/2005/8/layout/list1"/>
    <dgm:cxn modelId="{3E441D4F-D9FD-4F00-AC5C-C256DF645876}" type="presParOf" srcId="{FB75A36C-9863-4039-9216-9B333D44974C}" destId="{42E765C8-DD09-4298-9DEE-5A09AC3564CA}" srcOrd="10" destOrd="0" presId="urn:microsoft.com/office/officeart/2005/8/layout/list1"/>
    <dgm:cxn modelId="{2225EA45-91F6-4EAE-A5A5-B711CE5F87CC}" type="presParOf" srcId="{FB75A36C-9863-4039-9216-9B333D44974C}" destId="{1BC011A0-439A-4660-9BE9-A49D3EDCCB7C}" srcOrd="11" destOrd="0" presId="urn:microsoft.com/office/officeart/2005/8/layout/list1"/>
    <dgm:cxn modelId="{B2869125-7681-4D0C-A717-2F31DCED7FD0}" type="presParOf" srcId="{FB75A36C-9863-4039-9216-9B333D44974C}" destId="{760B470F-F746-46DC-9B4F-88241306EDD9}" srcOrd="12" destOrd="0" presId="urn:microsoft.com/office/officeart/2005/8/layout/list1"/>
    <dgm:cxn modelId="{B8F8C446-6A9C-450D-9116-0FDB661CFA59}" type="presParOf" srcId="{760B470F-F746-46DC-9B4F-88241306EDD9}" destId="{449876E9-4497-4706-88C0-5F54FFA0EC18}" srcOrd="0" destOrd="0" presId="urn:microsoft.com/office/officeart/2005/8/layout/list1"/>
    <dgm:cxn modelId="{16CA896B-B3A2-4C66-8AB1-8E6B4AB150D9}" type="presParOf" srcId="{760B470F-F746-46DC-9B4F-88241306EDD9}" destId="{66E83B16-77BD-443D-B166-6BB0F6666068}" srcOrd="1" destOrd="0" presId="urn:microsoft.com/office/officeart/2005/8/layout/list1"/>
    <dgm:cxn modelId="{7E85E033-E289-4895-9930-D511781EA9D9}" type="presParOf" srcId="{FB75A36C-9863-4039-9216-9B333D44974C}" destId="{07B7B80A-ADA1-4692-A524-4CF6DBB6F9B2}" srcOrd="13" destOrd="0" presId="urn:microsoft.com/office/officeart/2005/8/layout/list1"/>
    <dgm:cxn modelId="{26317582-802B-414F-8C7B-5141443ECE95}" type="presParOf" srcId="{FB75A36C-9863-4039-9216-9B333D44974C}" destId="{E2A26EE8-87D5-4BA8-ACE8-0A8A7E811FD1}" srcOrd="14" destOrd="0" presId="urn:microsoft.com/office/officeart/2005/8/layout/list1"/>
    <dgm:cxn modelId="{B79DECFE-6270-431B-9835-D07B3E74DD44}" type="presParOf" srcId="{FB75A36C-9863-4039-9216-9B333D44974C}" destId="{82417401-F2E1-40EB-AE95-D63AD5DE0315}" srcOrd="15" destOrd="0" presId="urn:microsoft.com/office/officeart/2005/8/layout/list1"/>
    <dgm:cxn modelId="{D8F9F374-2F5C-4C6A-952E-780FACD37D23}" type="presParOf" srcId="{FB75A36C-9863-4039-9216-9B333D44974C}" destId="{EAB6C263-757B-4761-8F24-6CDAA23B8002}" srcOrd="16" destOrd="0" presId="urn:microsoft.com/office/officeart/2005/8/layout/list1"/>
    <dgm:cxn modelId="{EC4C576D-D9F4-4107-BBB6-EE31DC663FF6}" type="presParOf" srcId="{EAB6C263-757B-4761-8F24-6CDAA23B8002}" destId="{F99AD8B3-8C64-4202-92EA-5F65BD9D66DF}" srcOrd="0" destOrd="0" presId="urn:microsoft.com/office/officeart/2005/8/layout/list1"/>
    <dgm:cxn modelId="{87267727-39BE-4B11-89DD-B93B262780D8}" type="presParOf" srcId="{EAB6C263-757B-4761-8F24-6CDAA23B8002}" destId="{F7356A4E-63E1-464B-9D66-6B5C0D06DBEF}" srcOrd="1" destOrd="0" presId="urn:microsoft.com/office/officeart/2005/8/layout/list1"/>
    <dgm:cxn modelId="{B30FB5AD-EF39-44BC-BF3A-912EACCA5560}" type="presParOf" srcId="{FB75A36C-9863-4039-9216-9B333D44974C}" destId="{DFB5CC8E-BD8A-4E8A-B5B2-ACE48FE25A0A}" srcOrd="17" destOrd="0" presId="urn:microsoft.com/office/officeart/2005/8/layout/list1"/>
    <dgm:cxn modelId="{9F15D621-DEB1-4E0E-B6C8-BC5517F707C6}" type="presParOf" srcId="{FB75A36C-9863-4039-9216-9B333D44974C}" destId="{959AF8C5-92AB-4495-BDB8-BBB4A66FE3EA}" srcOrd="18" destOrd="0" presId="urn:microsoft.com/office/officeart/2005/8/layout/list1"/>
    <dgm:cxn modelId="{96F029A8-AC80-4ADD-B187-DE03CEE87DEB}" type="presParOf" srcId="{FB75A36C-9863-4039-9216-9B333D44974C}" destId="{8F939E8C-CFD0-45DC-BAE4-81094026E81A}" srcOrd="19" destOrd="0" presId="urn:microsoft.com/office/officeart/2005/8/layout/list1"/>
    <dgm:cxn modelId="{ACE77F1E-38EA-420F-AA52-59DA799DBC9B}" type="presParOf" srcId="{FB75A36C-9863-4039-9216-9B333D44974C}" destId="{A43272EB-FB3E-4497-9CBE-76A12784D13D}" srcOrd="20" destOrd="0" presId="urn:microsoft.com/office/officeart/2005/8/layout/list1"/>
    <dgm:cxn modelId="{18A87D51-A14B-484C-B325-4C172DAD8B61}" type="presParOf" srcId="{A43272EB-FB3E-4497-9CBE-76A12784D13D}" destId="{811DB675-307F-4555-8BE0-332D17E266F1}" srcOrd="0" destOrd="0" presId="urn:microsoft.com/office/officeart/2005/8/layout/list1"/>
    <dgm:cxn modelId="{3837B31C-6A5B-4D0E-A723-8E7DFFBA8E7A}" type="presParOf" srcId="{A43272EB-FB3E-4497-9CBE-76A12784D13D}" destId="{BA31DFD6-3509-4BD3-9CAF-E4909402F8D2}" srcOrd="1" destOrd="0" presId="urn:microsoft.com/office/officeart/2005/8/layout/list1"/>
    <dgm:cxn modelId="{7F394953-CA08-481A-B46C-6E78DBAC0AE0}" type="presParOf" srcId="{FB75A36C-9863-4039-9216-9B333D44974C}" destId="{325F478E-3305-4DF9-BE77-9F36159714C0}" srcOrd="21" destOrd="0" presId="urn:microsoft.com/office/officeart/2005/8/layout/list1"/>
    <dgm:cxn modelId="{768B4537-66EB-4713-8989-EEB1554C38E9}" type="presParOf" srcId="{FB75A36C-9863-4039-9216-9B333D44974C}" destId="{C9239086-7917-4C4F-AC97-8DC36518A01E}" srcOrd="22" destOrd="0" presId="urn:microsoft.com/office/officeart/2005/8/layout/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876AB2-C10E-490D-B0C4-AE457B21D5E0}" type="doc">
      <dgm:prSet loTypeId="urn:microsoft.com/office/officeart/2005/8/layout/chart3" loCatId="relationship" qsTypeId="urn:microsoft.com/office/officeart/2005/8/quickstyle/simple1" qsCatId="simple" csTypeId="urn:microsoft.com/office/officeart/2005/8/colors/colorful5" csCatId="colorful" phldr="1"/>
      <dgm:spPr/>
    </dgm:pt>
    <dgm:pt modelId="{EA28D2FB-6AAB-45CA-9453-610694DA0A24}">
      <dgm:prSet phldrT="[Texte]"/>
      <dgm:spPr/>
      <dgm:t>
        <a:bodyPr/>
        <a:lstStyle/>
        <a:p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Data Identification</a:t>
          </a:r>
        </a:p>
        <a:p>
          <a:endParaRPr lang="fr-F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fr-F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098A34-51B2-46F7-A6D4-325DFBA27270}" type="parTrans" cxnId="{112D2139-1EF8-46DD-A53A-A12D4F1D3E1C}">
      <dgm:prSet/>
      <dgm:spPr/>
      <dgm:t>
        <a:bodyPr/>
        <a:lstStyle/>
        <a:p>
          <a:endParaRPr lang="fr-FR"/>
        </a:p>
      </dgm:t>
    </dgm:pt>
    <dgm:pt modelId="{BB06BF22-1110-45EB-AABB-A12004E6201C}" type="sibTrans" cxnId="{112D2139-1EF8-46DD-A53A-A12D4F1D3E1C}">
      <dgm:prSet/>
      <dgm:spPr/>
      <dgm:t>
        <a:bodyPr/>
        <a:lstStyle/>
        <a:p>
          <a:endParaRPr lang="fr-FR"/>
        </a:p>
      </dgm:t>
    </dgm:pt>
    <dgm:pt modelId="{4F8B7EC0-6DAC-41E0-875C-93B00535BDA3}">
      <dgm:prSet phldrT="[Texte]"/>
      <dgm:spPr/>
      <dgm:t>
        <a:bodyPr/>
        <a:lstStyle/>
        <a:p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Data Structure </a:t>
          </a:r>
          <a:r>
            <a:rPr lang="fr-F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Definition</a:t>
          </a:r>
          <a:endParaRPr lang="fr-F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0084D1-8B93-4144-9B74-7E74218BDBD0}" type="parTrans" cxnId="{DB30B477-49BE-4F44-8B1F-005F323961B2}">
      <dgm:prSet/>
      <dgm:spPr/>
      <dgm:t>
        <a:bodyPr/>
        <a:lstStyle/>
        <a:p>
          <a:endParaRPr lang="fr-FR"/>
        </a:p>
      </dgm:t>
    </dgm:pt>
    <dgm:pt modelId="{40E35876-6973-4BF8-8A6B-A37A44473FC7}" type="sibTrans" cxnId="{DB30B477-49BE-4F44-8B1F-005F323961B2}">
      <dgm:prSet/>
      <dgm:spPr/>
      <dgm:t>
        <a:bodyPr/>
        <a:lstStyle/>
        <a:p>
          <a:endParaRPr lang="fr-FR"/>
        </a:p>
      </dgm:t>
    </dgm:pt>
    <dgm:pt modelId="{78F944BF-460A-45EE-8545-A62540CDA164}">
      <dgm:prSet phldrT="[Texte]"/>
      <dgm:spPr/>
      <dgm:t>
        <a:bodyPr/>
        <a:lstStyle/>
        <a:p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Data Distribution</a:t>
          </a:r>
        </a:p>
      </dgm:t>
    </dgm:pt>
    <dgm:pt modelId="{BEA227E7-B821-4708-88D5-596D955F0996}" type="parTrans" cxnId="{3552CD09-E628-4180-BD33-BBBC2E7788F3}">
      <dgm:prSet/>
      <dgm:spPr/>
      <dgm:t>
        <a:bodyPr/>
        <a:lstStyle/>
        <a:p>
          <a:endParaRPr lang="fr-FR"/>
        </a:p>
      </dgm:t>
    </dgm:pt>
    <dgm:pt modelId="{993FFA75-FA2A-4005-A238-383023769868}" type="sibTrans" cxnId="{3552CD09-E628-4180-BD33-BBBC2E7788F3}">
      <dgm:prSet/>
      <dgm:spPr/>
      <dgm:t>
        <a:bodyPr/>
        <a:lstStyle/>
        <a:p>
          <a:endParaRPr lang="fr-FR"/>
        </a:p>
      </dgm:t>
    </dgm:pt>
    <dgm:pt modelId="{17DE750F-B764-45FB-BBAD-D7DD5661A03B}">
      <dgm:prSet/>
      <dgm:spPr/>
      <dgm:t>
        <a:bodyPr/>
        <a:lstStyle/>
        <a:p>
          <a:endParaRPr lang="fr-F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(Meta)Data </a:t>
          </a:r>
          <a:r>
            <a:rPr lang="fr-F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Quality</a:t>
          </a:r>
          <a:endParaRPr lang="fr-F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9D6C7E-28C1-4DC6-8356-2E57DBA06FBB}" type="parTrans" cxnId="{80888709-8289-4FB4-8B5E-A297A51D5207}">
      <dgm:prSet/>
      <dgm:spPr/>
      <dgm:t>
        <a:bodyPr/>
        <a:lstStyle/>
        <a:p>
          <a:endParaRPr lang="fr-FR"/>
        </a:p>
      </dgm:t>
    </dgm:pt>
    <dgm:pt modelId="{E21134CE-460D-4F3D-A7D7-E05D434BB7E9}" type="sibTrans" cxnId="{80888709-8289-4FB4-8B5E-A297A51D5207}">
      <dgm:prSet/>
      <dgm:spPr/>
      <dgm:t>
        <a:bodyPr/>
        <a:lstStyle/>
        <a:p>
          <a:endParaRPr lang="fr-FR"/>
        </a:p>
      </dgm:t>
    </dgm:pt>
    <dgm:pt modelId="{0132C119-4133-4575-B5F5-3677879C724F}">
      <dgm:prSet phldrT="[Texte]"/>
      <dgm:spPr/>
      <dgm:t>
        <a:bodyPr/>
        <a:lstStyle/>
        <a:p>
          <a:r>
            <a:rPr lang="fr-F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Metadata</a:t>
          </a:r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Information</a:t>
          </a:r>
        </a:p>
      </dgm:t>
    </dgm:pt>
    <dgm:pt modelId="{D813A7E6-3CE1-4A07-A709-9F6A2B4407FD}" type="parTrans" cxnId="{DDF6DAE0-4868-4856-AB5B-BB994DBC656C}">
      <dgm:prSet/>
      <dgm:spPr/>
      <dgm:t>
        <a:bodyPr/>
        <a:lstStyle/>
        <a:p>
          <a:endParaRPr lang="fr-FR"/>
        </a:p>
      </dgm:t>
    </dgm:pt>
    <dgm:pt modelId="{619B73C5-7AC7-426F-A5F8-282986AD14BA}" type="sibTrans" cxnId="{DDF6DAE0-4868-4856-AB5B-BB994DBC656C}">
      <dgm:prSet/>
      <dgm:spPr/>
      <dgm:t>
        <a:bodyPr/>
        <a:lstStyle/>
        <a:p>
          <a:endParaRPr lang="fr-FR"/>
        </a:p>
      </dgm:t>
    </dgm:pt>
    <dgm:pt modelId="{AD7F6ED1-ED32-4C74-A6CA-D7C3EF8E69F0}" type="pres">
      <dgm:prSet presAssocID="{C0876AB2-C10E-490D-B0C4-AE457B21D5E0}" presName="compositeShape" presStyleCnt="0">
        <dgm:presLayoutVars>
          <dgm:chMax val="7"/>
          <dgm:dir/>
          <dgm:resizeHandles val="exact"/>
        </dgm:presLayoutVars>
      </dgm:prSet>
      <dgm:spPr/>
    </dgm:pt>
    <dgm:pt modelId="{3D0B4F44-CE30-419D-9FA4-A65C27C487E9}" type="pres">
      <dgm:prSet presAssocID="{C0876AB2-C10E-490D-B0C4-AE457B21D5E0}" presName="wedge1" presStyleLbl="node1" presStyleIdx="0" presStyleCnt="5" custScaleX="98649" custScaleY="101343" custLinFactNeighborX="-3700" custLinFactNeighborY="4624"/>
      <dgm:spPr/>
    </dgm:pt>
    <dgm:pt modelId="{B2E5272B-81FF-4A11-B5F6-A059ED19B3D9}" type="pres">
      <dgm:prSet presAssocID="{C0876AB2-C10E-490D-B0C4-AE457B21D5E0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4A84341C-DC55-47B8-8B06-634A5E4C2CE1}" type="pres">
      <dgm:prSet presAssocID="{C0876AB2-C10E-490D-B0C4-AE457B21D5E0}" presName="wedge2" presStyleLbl="node1" presStyleIdx="1" presStyleCnt="5" custScaleX="99902" custScaleY="97041"/>
      <dgm:spPr/>
    </dgm:pt>
    <dgm:pt modelId="{774BE6D1-3770-45F6-93F7-D7097002EA8D}" type="pres">
      <dgm:prSet presAssocID="{C0876AB2-C10E-490D-B0C4-AE457B21D5E0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2D4CE854-DEF9-4715-AE94-16C71AC1AA92}" type="pres">
      <dgm:prSet presAssocID="{C0876AB2-C10E-490D-B0C4-AE457B21D5E0}" presName="wedge3" presStyleLbl="node1" presStyleIdx="2" presStyleCnt="5" custScaleX="99902" custScaleY="97041"/>
      <dgm:spPr/>
    </dgm:pt>
    <dgm:pt modelId="{441A0061-7B55-4A6E-ACD6-44CEAA7C9FF9}" type="pres">
      <dgm:prSet presAssocID="{C0876AB2-C10E-490D-B0C4-AE457B21D5E0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75252977-0267-4707-9A7F-722BA4DF98B7}" type="pres">
      <dgm:prSet presAssocID="{C0876AB2-C10E-490D-B0C4-AE457B21D5E0}" presName="wedge4" presStyleLbl="node1" presStyleIdx="3" presStyleCnt="5" custScaleX="99902" custScaleY="97041"/>
      <dgm:spPr/>
    </dgm:pt>
    <dgm:pt modelId="{D67F7837-5657-47E6-8308-6940D42A6091}" type="pres">
      <dgm:prSet presAssocID="{C0876AB2-C10E-490D-B0C4-AE457B21D5E0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E9C1C0D3-7171-4C0C-84E5-F616AC634763}" type="pres">
      <dgm:prSet presAssocID="{C0876AB2-C10E-490D-B0C4-AE457B21D5E0}" presName="wedge5" presStyleLbl="node1" presStyleIdx="4" presStyleCnt="5"/>
      <dgm:spPr/>
    </dgm:pt>
    <dgm:pt modelId="{20FB6AF2-C97C-468B-B912-681C54E69457}" type="pres">
      <dgm:prSet presAssocID="{C0876AB2-C10E-490D-B0C4-AE457B21D5E0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80888709-8289-4FB4-8B5E-A297A51D5207}" srcId="{C0876AB2-C10E-490D-B0C4-AE457B21D5E0}" destId="{17DE750F-B764-45FB-BBAD-D7DD5661A03B}" srcOrd="4" destOrd="0" parTransId="{549D6C7E-28C1-4DC6-8356-2E57DBA06FBB}" sibTransId="{E21134CE-460D-4F3D-A7D7-E05D434BB7E9}"/>
    <dgm:cxn modelId="{3552CD09-E628-4180-BD33-BBBC2E7788F3}" srcId="{C0876AB2-C10E-490D-B0C4-AE457B21D5E0}" destId="{78F944BF-460A-45EE-8545-A62540CDA164}" srcOrd="3" destOrd="0" parTransId="{BEA227E7-B821-4708-88D5-596D955F0996}" sibTransId="{993FFA75-FA2A-4005-A238-383023769868}"/>
    <dgm:cxn modelId="{39961C0A-1FE8-4B70-9C22-91A9C0255259}" type="presOf" srcId="{C0876AB2-C10E-490D-B0C4-AE457B21D5E0}" destId="{AD7F6ED1-ED32-4C74-A6CA-D7C3EF8E69F0}" srcOrd="0" destOrd="0" presId="urn:microsoft.com/office/officeart/2005/8/layout/chart3"/>
    <dgm:cxn modelId="{D93EB138-D3ED-46CD-B4C2-6B3C14908D93}" type="presOf" srcId="{17DE750F-B764-45FB-BBAD-D7DD5661A03B}" destId="{E9C1C0D3-7171-4C0C-84E5-F616AC634763}" srcOrd="0" destOrd="0" presId="urn:microsoft.com/office/officeart/2005/8/layout/chart3"/>
    <dgm:cxn modelId="{112D2139-1EF8-46DD-A53A-A12D4F1D3E1C}" srcId="{C0876AB2-C10E-490D-B0C4-AE457B21D5E0}" destId="{EA28D2FB-6AAB-45CA-9453-610694DA0A24}" srcOrd="1" destOrd="0" parTransId="{DC098A34-51B2-46F7-A6D4-325DFBA27270}" sibTransId="{BB06BF22-1110-45EB-AABB-A12004E6201C}"/>
    <dgm:cxn modelId="{B3F60F5B-8575-42C4-AEC2-95435515FC80}" type="presOf" srcId="{4F8B7EC0-6DAC-41E0-875C-93B00535BDA3}" destId="{2D4CE854-DEF9-4715-AE94-16C71AC1AA92}" srcOrd="0" destOrd="0" presId="urn:microsoft.com/office/officeart/2005/8/layout/chart3"/>
    <dgm:cxn modelId="{0BD1DB62-86FD-4DDE-8847-1E4CA8777914}" type="presOf" srcId="{17DE750F-B764-45FB-BBAD-D7DD5661A03B}" destId="{20FB6AF2-C97C-468B-B912-681C54E69457}" srcOrd="1" destOrd="0" presId="urn:microsoft.com/office/officeart/2005/8/layout/chart3"/>
    <dgm:cxn modelId="{DB30B477-49BE-4F44-8B1F-005F323961B2}" srcId="{C0876AB2-C10E-490D-B0C4-AE457B21D5E0}" destId="{4F8B7EC0-6DAC-41E0-875C-93B00535BDA3}" srcOrd="2" destOrd="0" parTransId="{5F0084D1-8B93-4144-9B74-7E74218BDBD0}" sibTransId="{40E35876-6973-4BF8-8A6B-A37A44473FC7}"/>
    <dgm:cxn modelId="{B014089A-FF74-4C90-A73F-299DE81D530B}" type="presOf" srcId="{78F944BF-460A-45EE-8545-A62540CDA164}" destId="{D67F7837-5657-47E6-8308-6940D42A6091}" srcOrd="1" destOrd="0" presId="urn:microsoft.com/office/officeart/2005/8/layout/chart3"/>
    <dgm:cxn modelId="{4DA01CA3-D602-417F-8281-5B257AFDBD3B}" type="presOf" srcId="{EA28D2FB-6AAB-45CA-9453-610694DA0A24}" destId="{4A84341C-DC55-47B8-8B06-634A5E4C2CE1}" srcOrd="0" destOrd="0" presId="urn:microsoft.com/office/officeart/2005/8/layout/chart3"/>
    <dgm:cxn modelId="{E2234CAD-A8CA-4DA7-A9DD-DDC39CA1EA70}" type="presOf" srcId="{0132C119-4133-4575-B5F5-3677879C724F}" destId="{B2E5272B-81FF-4A11-B5F6-A059ED19B3D9}" srcOrd="1" destOrd="0" presId="urn:microsoft.com/office/officeart/2005/8/layout/chart3"/>
    <dgm:cxn modelId="{505A4FB6-D200-46CE-8026-3DAE54D63130}" type="presOf" srcId="{EA28D2FB-6AAB-45CA-9453-610694DA0A24}" destId="{774BE6D1-3770-45F6-93F7-D7097002EA8D}" srcOrd="1" destOrd="0" presId="urn:microsoft.com/office/officeart/2005/8/layout/chart3"/>
    <dgm:cxn modelId="{1E4981C8-6302-4D85-8A35-568729987683}" type="presOf" srcId="{78F944BF-460A-45EE-8545-A62540CDA164}" destId="{75252977-0267-4707-9A7F-722BA4DF98B7}" srcOrd="0" destOrd="0" presId="urn:microsoft.com/office/officeart/2005/8/layout/chart3"/>
    <dgm:cxn modelId="{B93448D2-CCA1-43B7-A706-C36900242FB2}" type="presOf" srcId="{4F8B7EC0-6DAC-41E0-875C-93B00535BDA3}" destId="{441A0061-7B55-4A6E-ACD6-44CEAA7C9FF9}" srcOrd="1" destOrd="0" presId="urn:microsoft.com/office/officeart/2005/8/layout/chart3"/>
    <dgm:cxn modelId="{477043D4-D792-414B-8BAD-3ABCC535E1BB}" type="presOf" srcId="{0132C119-4133-4575-B5F5-3677879C724F}" destId="{3D0B4F44-CE30-419D-9FA4-A65C27C487E9}" srcOrd="0" destOrd="0" presId="urn:microsoft.com/office/officeart/2005/8/layout/chart3"/>
    <dgm:cxn modelId="{DDF6DAE0-4868-4856-AB5B-BB994DBC656C}" srcId="{C0876AB2-C10E-490D-B0C4-AE457B21D5E0}" destId="{0132C119-4133-4575-B5F5-3677879C724F}" srcOrd="0" destOrd="0" parTransId="{D813A7E6-3CE1-4A07-A709-9F6A2B4407FD}" sibTransId="{619B73C5-7AC7-426F-A5F8-282986AD14BA}"/>
    <dgm:cxn modelId="{03B4874C-9FD1-4525-97A6-132FE7B92B78}" type="presParOf" srcId="{AD7F6ED1-ED32-4C74-A6CA-D7C3EF8E69F0}" destId="{3D0B4F44-CE30-419D-9FA4-A65C27C487E9}" srcOrd="0" destOrd="0" presId="urn:microsoft.com/office/officeart/2005/8/layout/chart3"/>
    <dgm:cxn modelId="{E35FDF1F-3C77-4124-A2A4-93776916C4B9}" type="presParOf" srcId="{AD7F6ED1-ED32-4C74-A6CA-D7C3EF8E69F0}" destId="{B2E5272B-81FF-4A11-B5F6-A059ED19B3D9}" srcOrd="1" destOrd="0" presId="urn:microsoft.com/office/officeart/2005/8/layout/chart3"/>
    <dgm:cxn modelId="{9EE33728-4E5D-4B03-B9CE-F5DC675DBE5D}" type="presParOf" srcId="{AD7F6ED1-ED32-4C74-A6CA-D7C3EF8E69F0}" destId="{4A84341C-DC55-47B8-8B06-634A5E4C2CE1}" srcOrd="2" destOrd="0" presId="urn:microsoft.com/office/officeart/2005/8/layout/chart3"/>
    <dgm:cxn modelId="{93597549-9A96-44E7-BAFE-8DBA54EEF0CF}" type="presParOf" srcId="{AD7F6ED1-ED32-4C74-A6CA-D7C3EF8E69F0}" destId="{774BE6D1-3770-45F6-93F7-D7097002EA8D}" srcOrd="3" destOrd="0" presId="urn:microsoft.com/office/officeart/2005/8/layout/chart3"/>
    <dgm:cxn modelId="{E1CE8493-DCF2-4541-8E44-A726462F3C52}" type="presParOf" srcId="{AD7F6ED1-ED32-4C74-A6CA-D7C3EF8E69F0}" destId="{2D4CE854-DEF9-4715-AE94-16C71AC1AA92}" srcOrd="4" destOrd="0" presId="urn:microsoft.com/office/officeart/2005/8/layout/chart3"/>
    <dgm:cxn modelId="{1749B446-51F8-467B-86FA-AD2FE0DB79CF}" type="presParOf" srcId="{AD7F6ED1-ED32-4C74-A6CA-D7C3EF8E69F0}" destId="{441A0061-7B55-4A6E-ACD6-44CEAA7C9FF9}" srcOrd="5" destOrd="0" presId="urn:microsoft.com/office/officeart/2005/8/layout/chart3"/>
    <dgm:cxn modelId="{E617CD1F-A3A9-40D4-8FC2-482C41089733}" type="presParOf" srcId="{AD7F6ED1-ED32-4C74-A6CA-D7C3EF8E69F0}" destId="{75252977-0267-4707-9A7F-722BA4DF98B7}" srcOrd="6" destOrd="0" presId="urn:microsoft.com/office/officeart/2005/8/layout/chart3"/>
    <dgm:cxn modelId="{8E14B3AD-5E6C-4192-BBBD-2799EA6E3DE4}" type="presParOf" srcId="{AD7F6ED1-ED32-4C74-A6CA-D7C3EF8E69F0}" destId="{D67F7837-5657-47E6-8308-6940D42A6091}" srcOrd="7" destOrd="0" presId="urn:microsoft.com/office/officeart/2005/8/layout/chart3"/>
    <dgm:cxn modelId="{0787CCFD-57F9-46E1-B042-5D0F3BBC6229}" type="presParOf" srcId="{AD7F6ED1-ED32-4C74-A6CA-D7C3EF8E69F0}" destId="{E9C1C0D3-7171-4C0C-84E5-F616AC634763}" srcOrd="8" destOrd="0" presId="urn:microsoft.com/office/officeart/2005/8/layout/chart3"/>
    <dgm:cxn modelId="{5ABDBDAE-2095-4DA5-8A44-E69058DEDE4B}" type="presParOf" srcId="{AD7F6ED1-ED32-4C74-A6CA-D7C3EF8E69F0}" destId="{20FB6AF2-C97C-468B-B912-681C54E69457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8D86FA-DDA4-4EF0-B017-C1471784B209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EBD25CCF-E7AC-47E2-9A88-6FFA4C91199D}">
      <dgm:prSet phldrT="[Texte]" custT="1"/>
      <dgm:spPr/>
      <dgm:t>
        <a:bodyPr/>
        <a:lstStyle/>
        <a:p>
          <a:r>
            <a:rPr lang="fr-FR" sz="1200" b="1" i="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FINDABLE</a:t>
          </a:r>
        </a:p>
      </dgm:t>
    </dgm:pt>
    <dgm:pt modelId="{1A5CE3FD-E745-40C4-96AF-B8FA6E4FCCBD}" type="parTrans" cxnId="{804DF3B6-0B60-4838-88CB-9F93EAC6BD71}">
      <dgm:prSet/>
      <dgm:spPr/>
      <dgm:t>
        <a:bodyPr/>
        <a:lstStyle/>
        <a:p>
          <a:endParaRPr lang="fr-FR">
            <a:latin typeface="Cambria" panose="02040503050406030204" pitchFamily="18" charset="0"/>
          </a:endParaRPr>
        </a:p>
      </dgm:t>
    </dgm:pt>
    <dgm:pt modelId="{29696343-CA54-4113-BD79-7C6B03B56E31}" type="sibTrans" cxnId="{804DF3B6-0B60-4838-88CB-9F93EAC6BD71}">
      <dgm:prSet/>
      <dgm:spPr/>
      <dgm:t>
        <a:bodyPr/>
        <a:lstStyle/>
        <a:p>
          <a:endParaRPr lang="fr-FR">
            <a:latin typeface="Cambria" panose="02040503050406030204" pitchFamily="18" charset="0"/>
          </a:endParaRPr>
        </a:p>
      </dgm:t>
    </dgm:pt>
    <dgm:pt modelId="{20D753F1-E771-4AA3-B859-F935BCE195EF}">
      <dgm:prSet phldrT="[Texte]" custT="1"/>
      <dgm:spPr/>
      <dgm:t>
        <a:bodyPr/>
        <a:lstStyle/>
        <a:p>
          <a:pPr>
            <a:buNone/>
          </a:pPr>
          <a:r>
            <a:rPr lang="en-US" sz="1400" dirty="0">
              <a:latin typeface="Cambria" panose="02040503050406030204" pitchFamily="18" charset="0"/>
            </a:rPr>
            <a:t>	F1. (meta)data are assigned a </a:t>
          </a:r>
          <a:r>
            <a:rPr lang="en-US" sz="1400" b="1" u="sng" dirty="0">
              <a:latin typeface="Cambria" panose="02040503050406030204" pitchFamily="18" charset="0"/>
            </a:rPr>
            <a:t>globally unique and eternally persistent identifier</a:t>
          </a:r>
          <a:r>
            <a:rPr lang="en-US" sz="1400" u="sng" dirty="0">
              <a:latin typeface="Cambria" panose="02040503050406030204" pitchFamily="18" charset="0"/>
            </a:rPr>
            <a:t>.</a:t>
          </a:r>
          <a:br>
            <a:rPr lang="en-US" sz="1400" dirty="0">
              <a:latin typeface="Cambria" panose="02040503050406030204" pitchFamily="18" charset="0"/>
            </a:rPr>
          </a:br>
          <a:r>
            <a:rPr lang="en-US" sz="1400" dirty="0">
              <a:latin typeface="Cambria" panose="02040503050406030204" pitchFamily="18" charset="0"/>
            </a:rPr>
            <a:t>F2. data are described with</a:t>
          </a:r>
          <a:r>
            <a:rPr lang="en-US" sz="1400" b="1" dirty="0">
              <a:latin typeface="Cambria" panose="02040503050406030204" pitchFamily="18" charset="0"/>
            </a:rPr>
            <a:t> </a:t>
          </a:r>
          <a:r>
            <a:rPr lang="en-US" sz="1400" b="1" u="sng" dirty="0">
              <a:latin typeface="Cambria" panose="02040503050406030204" pitchFamily="18" charset="0"/>
            </a:rPr>
            <a:t>rich metadata</a:t>
          </a:r>
          <a:r>
            <a:rPr lang="en-US" sz="1400" u="sng" dirty="0">
              <a:latin typeface="Cambria" panose="02040503050406030204" pitchFamily="18" charset="0"/>
            </a:rPr>
            <a:t>.</a:t>
          </a:r>
          <a:br>
            <a:rPr lang="en-US" sz="1400" dirty="0">
              <a:latin typeface="Cambria" panose="02040503050406030204" pitchFamily="18" charset="0"/>
            </a:rPr>
          </a:br>
          <a:r>
            <a:rPr lang="en-US" sz="1400" dirty="0">
              <a:latin typeface="Cambria" panose="02040503050406030204" pitchFamily="18" charset="0"/>
            </a:rPr>
            <a:t>F3. (meta)data are </a:t>
          </a:r>
          <a:r>
            <a:rPr lang="en-US" sz="1400" b="1" u="sng" dirty="0">
              <a:latin typeface="Cambria" panose="02040503050406030204" pitchFamily="18" charset="0"/>
            </a:rPr>
            <a:t>registered or indexed in a searchable resource</a:t>
          </a:r>
          <a:r>
            <a:rPr lang="en-US" sz="1400" u="sng" dirty="0">
              <a:latin typeface="Cambria" panose="02040503050406030204" pitchFamily="18" charset="0"/>
            </a:rPr>
            <a:t>.</a:t>
          </a:r>
          <a:br>
            <a:rPr lang="en-US" sz="1400" dirty="0">
              <a:latin typeface="Cambria" panose="02040503050406030204" pitchFamily="18" charset="0"/>
            </a:rPr>
          </a:br>
          <a:r>
            <a:rPr lang="en-US" sz="1400" dirty="0">
              <a:latin typeface="Cambria" panose="02040503050406030204" pitchFamily="18" charset="0"/>
            </a:rPr>
            <a:t>F4. metadata </a:t>
          </a:r>
          <a:r>
            <a:rPr lang="en-US" sz="1400" u="sng" dirty="0">
              <a:latin typeface="Cambria" panose="02040503050406030204" pitchFamily="18" charset="0"/>
            </a:rPr>
            <a:t>specify</a:t>
          </a:r>
          <a:r>
            <a:rPr lang="en-US" sz="1400" dirty="0">
              <a:latin typeface="Cambria" panose="02040503050406030204" pitchFamily="18" charset="0"/>
            </a:rPr>
            <a:t> the data identifier.</a:t>
          </a:r>
          <a:endParaRPr lang="fr-FR" sz="1400" dirty="0">
            <a:latin typeface="Cambria" panose="02040503050406030204" pitchFamily="18" charset="0"/>
          </a:endParaRPr>
        </a:p>
      </dgm:t>
    </dgm:pt>
    <dgm:pt modelId="{73BF363A-BB51-4BBF-8FA5-C58C7F9B7E47}" type="parTrans" cxnId="{DCA12356-A965-4EB8-87D8-3532D237D5FB}">
      <dgm:prSet/>
      <dgm:spPr/>
      <dgm:t>
        <a:bodyPr/>
        <a:lstStyle/>
        <a:p>
          <a:endParaRPr lang="fr-FR">
            <a:latin typeface="Cambria" panose="02040503050406030204" pitchFamily="18" charset="0"/>
          </a:endParaRPr>
        </a:p>
      </dgm:t>
    </dgm:pt>
    <dgm:pt modelId="{AD88F299-8D29-4C9C-8680-6F710282F52A}" type="sibTrans" cxnId="{DCA12356-A965-4EB8-87D8-3532D237D5FB}">
      <dgm:prSet/>
      <dgm:spPr/>
      <dgm:t>
        <a:bodyPr/>
        <a:lstStyle/>
        <a:p>
          <a:endParaRPr lang="fr-FR">
            <a:latin typeface="Cambria" panose="02040503050406030204" pitchFamily="18" charset="0"/>
          </a:endParaRPr>
        </a:p>
      </dgm:t>
    </dgm:pt>
    <dgm:pt modelId="{E34AB66F-0C39-4F6C-821F-B8102182BF0A}">
      <dgm:prSet phldrT="[Texte]" custT="1"/>
      <dgm:spPr/>
      <dgm:t>
        <a:bodyPr/>
        <a:lstStyle/>
        <a:p>
          <a:r>
            <a:rPr lang="fr-FR" sz="1200" b="1" i="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ACCESSIBLE</a:t>
          </a:r>
        </a:p>
      </dgm:t>
    </dgm:pt>
    <dgm:pt modelId="{8A75741C-EAB3-4AAE-95A3-2A264319230A}" type="parTrans" cxnId="{CE41D28B-50E8-41B0-A597-1DCC5AD22E4F}">
      <dgm:prSet/>
      <dgm:spPr/>
      <dgm:t>
        <a:bodyPr/>
        <a:lstStyle/>
        <a:p>
          <a:endParaRPr lang="fr-FR">
            <a:latin typeface="Cambria" panose="02040503050406030204" pitchFamily="18" charset="0"/>
          </a:endParaRPr>
        </a:p>
      </dgm:t>
    </dgm:pt>
    <dgm:pt modelId="{29200FBE-7C35-4750-876D-82756CB77C1E}" type="sibTrans" cxnId="{CE41D28B-50E8-41B0-A597-1DCC5AD22E4F}">
      <dgm:prSet/>
      <dgm:spPr/>
      <dgm:t>
        <a:bodyPr/>
        <a:lstStyle/>
        <a:p>
          <a:endParaRPr lang="fr-FR">
            <a:latin typeface="Cambria" panose="02040503050406030204" pitchFamily="18" charset="0"/>
          </a:endParaRPr>
        </a:p>
      </dgm:t>
    </dgm:pt>
    <dgm:pt modelId="{730EDB63-7FA8-465E-A35F-36FD39C5AC8A}">
      <dgm:prSet phldrT="[Texte]" custT="1"/>
      <dgm:spPr/>
      <dgm:t>
        <a:bodyPr/>
        <a:lstStyle/>
        <a:p>
          <a:pPr>
            <a:buNone/>
          </a:pPr>
          <a:r>
            <a:rPr lang="en-US" sz="1400" dirty="0">
              <a:latin typeface="Cambria" panose="02040503050406030204" pitchFamily="18" charset="0"/>
            </a:rPr>
            <a:t>	A1  (meta)data are </a:t>
          </a:r>
          <a:r>
            <a:rPr lang="en-US" sz="1400" b="1" u="sng" dirty="0">
              <a:latin typeface="Cambria" panose="02040503050406030204" pitchFamily="18" charset="0"/>
            </a:rPr>
            <a:t>retrievable by identifier</a:t>
          </a:r>
          <a:r>
            <a:rPr lang="en-US" sz="1400" dirty="0">
              <a:latin typeface="Cambria" panose="02040503050406030204" pitchFamily="18" charset="0"/>
            </a:rPr>
            <a:t> using </a:t>
          </a:r>
          <a:r>
            <a:rPr lang="en-US" sz="1400" b="1" u="sng" dirty="0">
              <a:latin typeface="Cambria" panose="02040503050406030204" pitchFamily="18" charset="0"/>
            </a:rPr>
            <a:t>a standardized communications protocol</a:t>
          </a:r>
          <a:r>
            <a:rPr lang="en-US" sz="1400" u="sng" dirty="0">
              <a:latin typeface="Cambria" panose="02040503050406030204" pitchFamily="18" charset="0"/>
            </a:rPr>
            <a:t>.</a:t>
          </a:r>
          <a:br>
            <a:rPr lang="en-US" sz="1400" dirty="0">
              <a:latin typeface="Cambria" panose="02040503050406030204" pitchFamily="18" charset="0"/>
            </a:rPr>
          </a:br>
          <a:r>
            <a:rPr lang="en-US" sz="1400" dirty="0">
              <a:latin typeface="Cambria" panose="02040503050406030204" pitchFamily="18" charset="0"/>
            </a:rPr>
            <a:t>A1.1 the </a:t>
          </a:r>
          <a:r>
            <a:rPr lang="en-US" sz="1400" u="sng" dirty="0">
              <a:latin typeface="Cambria" panose="02040503050406030204" pitchFamily="18" charset="0"/>
            </a:rPr>
            <a:t>protocol</a:t>
          </a:r>
          <a:r>
            <a:rPr lang="en-US" sz="1400" dirty="0">
              <a:latin typeface="Cambria" panose="02040503050406030204" pitchFamily="18" charset="0"/>
            </a:rPr>
            <a:t> is open, free, and universally implementable.</a:t>
          </a:r>
          <a:br>
            <a:rPr lang="en-US" sz="1400" dirty="0">
              <a:latin typeface="Cambria" panose="02040503050406030204" pitchFamily="18" charset="0"/>
            </a:rPr>
          </a:br>
          <a:r>
            <a:rPr lang="en-US" sz="1400" dirty="0">
              <a:latin typeface="Cambria" panose="02040503050406030204" pitchFamily="18" charset="0"/>
            </a:rPr>
            <a:t>A1.2 the </a:t>
          </a:r>
          <a:r>
            <a:rPr lang="en-US" sz="1400" u="sng" dirty="0">
              <a:latin typeface="Cambria" panose="02040503050406030204" pitchFamily="18" charset="0"/>
            </a:rPr>
            <a:t>protocol </a:t>
          </a:r>
          <a:r>
            <a:rPr lang="en-US" sz="1400" dirty="0">
              <a:latin typeface="Cambria" panose="02040503050406030204" pitchFamily="18" charset="0"/>
            </a:rPr>
            <a:t>allows for an authentication and authorization procedure, where necessary.</a:t>
          </a:r>
          <a:br>
            <a:rPr lang="en-US" sz="1400" dirty="0">
              <a:latin typeface="Cambria" panose="02040503050406030204" pitchFamily="18" charset="0"/>
            </a:rPr>
          </a:br>
          <a:r>
            <a:rPr lang="en-US" sz="1400" dirty="0">
              <a:latin typeface="Cambria" panose="02040503050406030204" pitchFamily="18" charset="0"/>
            </a:rPr>
            <a:t>A2 </a:t>
          </a:r>
          <a:r>
            <a:rPr lang="en-US" sz="1400" u="sng" dirty="0">
              <a:latin typeface="Cambria" panose="02040503050406030204" pitchFamily="18" charset="0"/>
            </a:rPr>
            <a:t>metadata are accessible</a:t>
          </a:r>
          <a:r>
            <a:rPr lang="en-US" sz="1400" dirty="0">
              <a:latin typeface="Cambria" panose="02040503050406030204" pitchFamily="18" charset="0"/>
            </a:rPr>
            <a:t>, even when the data are no longer available.</a:t>
          </a:r>
          <a:endParaRPr lang="fr-FR" sz="1400" dirty="0">
            <a:latin typeface="Cambria" panose="02040503050406030204" pitchFamily="18" charset="0"/>
          </a:endParaRPr>
        </a:p>
      </dgm:t>
    </dgm:pt>
    <dgm:pt modelId="{EF3E1776-A498-44DF-8CFF-815D836695C6}" type="parTrans" cxnId="{5320DBE3-9E13-4567-9BBF-0AE85D8C0699}">
      <dgm:prSet/>
      <dgm:spPr/>
      <dgm:t>
        <a:bodyPr/>
        <a:lstStyle/>
        <a:p>
          <a:endParaRPr lang="fr-FR">
            <a:latin typeface="Cambria" panose="02040503050406030204" pitchFamily="18" charset="0"/>
          </a:endParaRPr>
        </a:p>
      </dgm:t>
    </dgm:pt>
    <dgm:pt modelId="{301BE9BF-3B4C-468A-AF70-E435CC221B3D}" type="sibTrans" cxnId="{5320DBE3-9E13-4567-9BBF-0AE85D8C0699}">
      <dgm:prSet/>
      <dgm:spPr/>
      <dgm:t>
        <a:bodyPr/>
        <a:lstStyle/>
        <a:p>
          <a:endParaRPr lang="fr-FR">
            <a:latin typeface="Cambria" panose="02040503050406030204" pitchFamily="18" charset="0"/>
          </a:endParaRPr>
        </a:p>
      </dgm:t>
    </dgm:pt>
    <dgm:pt modelId="{DCDD4176-D015-4AE1-92E5-D07B9C302A4D}">
      <dgm:prSet phldrT="[Texte]" custT="1"/>
      <dgm:spPr/>
      <dgm:t>
        <a:bodyPr/>
        <a:lstStyle/>
        <a:p>
          <a:r>
            <a:rPr lang="fr-FR" sz="1200" b="1" i="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INTER</a:t>
          </a:r>
        </a:p>
        <a:p>
          <a:r>
            <a:rPr lang="fr-FR" sz="1200" b="1" i="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OPERABLE</a:t>
          </a:r>
        </a:p>
      </dgm:t>
    </dgm:pt>
    <dgm:pt modelId="{7E54CDA0-85D5-4B54-A06F-D23D6CC6961A}" type="parTrans" cxnId="{020EDEBB-9AE3-4452-8279-10BD387FF96C}">
      <dgm:prSet/>
      <dgm:spPr/>
      <dgm:t>
        <a:bodyPr/>
        <a:lstStyle/>
        <a:p>
          <a:endParaRPr lang="fr-FR">
            <a:latin typeface="Cambria" panose="02040503050406030204" pitchFamily="18" charset="0"/>
          </a:endParaRPr>
        </a:p>
      </dgm:t>
    </dgm:pt>
    <dgm:pt modelId="{6DF1DA6B-F036-4E7C-A1B7-469E6802EC0C}" type="sibTrans" cxnId="{020EDEBB-9AE3-4452-8279-10BD387FF96C}">
      <dgm:prSet/>
      <dgm:spPr/>
      <dgm:t>
        <a:bodyPr/>
        <a:lstStyle/>
        <a:p>
          <a:endParaRPr lang="fr-FR">
            <a:latin typeface="Cambria" panose="02040503050406030204" pitchFamily="18" charset="0"/>
          </a:endParaRPr>
        </a:p>
      </dgm:t>
    </dgm:pt>
    <dgm:pt modelId="{265F0714-00F5-4651-828F-63D1B550EC26}">
      <dgm:prSet phldrT="[Texte]" custT="1"/>
      <dgm:spPr/>
      <dgm:t>
        <a:bodyPr/>
        <a:lstStyle/>
        <a:p>
          <a:r>
            <a:rPr lang="fr-FR" sz="1200" b="1" i="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RE-USABLE</a:t>
          </a:r>
        </a:p>
      </dgm:t>
    </dgm:pt>
    <dgm:pt modelId="{61F019F9-63A8-4B33-93D4-2C0B778E9E5E}" type="parTrans" cxnId="{231957BD-30E9-4502-9358-A26D2FA2560B}">
      <dgm:prSet/>
      <dgm:spPr/>
      <dgm:t>
        <a:bodyPr/>
        <a:lstStyle/>
        <a:p>
          <a:endParaRPr lang="fr-FR">
            <a:latin typeface="Cambria" panose="02040503050406030204" pitchFamily="18" charset="0"/>
          </a:endParaRPr>
        </a:p>
      </dgm:t>
    </dgm:pt>
    <dgm:pt modelId="{1946B8D6-4D59-499F-9540-8A0C1B35BF3B}" type="sibTrans" cxnId="{231957BD-30E9-4502-9358-A26D2FA2560B}">
      <dgm:prSet/>
      <dgm:spPr/>
      <dgm:t>
        <a:bodyPr/>
        <a:lstStyle/>
        <a:p>
          <a:endParaRPr lang="fr-FR">
            <a:latin typeface="Cambria" panose="02040503050406030204" pitchFamily="18" charset="0"/>
          </a:endParaRPr>
        </a:p>
      </dgm:t>
    </dgm:pt>
    <dgm:pt modelId="{BC4EB216-A49F-40E4-9432-4585E9F7BC63}">
      <dgm:prSet phldrT="[Texte]" custT="1"/>
      <dgm:spPr/>
      <dgm:t>
        <a:bodyPr/>
        <a:lstStyle/>
        <a:p>
          <a:pPr>
            <a:buNone/>
          </a:pPr>
          <a:r>
            <a:rPr lang="en-US" sz="1400" dirty="0">
              <a:latin typeface="Cambria" panose="02040503050406030204" pitchFamily="18" charset="0"/>
            </a:rPr>
            <a:t>	I1. (meta)data use a</a:t>
          </a:r>
          <a:r>
            <a:rPr lang="en-US" sz="1400" u="sng" dirty="0">
              <a:latin typeface="Cambria" panose="02040503050406030204" pitchFamily="18" charset="0"/>
            </a:rPr>
            <a:t> formal, accessible, shared, and broadly applicable language</a:t>
          </a:r>
          <a:r>
            <a:rPr lang="en-US" sz="1400" dirty="0">
              <a:latin typeface="Cambria" panose="02040503050406030204" pitchFamily="18" charset="0"/>
            </a:rPr>
            <a:t> for knowledge representation.</a:t>
          </a:r>
          <a:br>
            <a:rPr lang="en-US" sz="1400" dirty="0">
              <a:latin typeface="Cambria" panose="02040503050406030204" pitchFamily="18" charset="0"/>
            </a:rPr>
          </a:br>
          <a:r>
            <a:rPr lang="en-US" sz="1400" dirty="0">
              <a:latin typeface="Cambria" panose="02040503050406030204" pitchFamily="18" charset="0"/>
            </a:rPr>
            <a:t>I2. (meta)data use </a:t>
          </a:r>
          <a:r>
            <a:rPr lang="en-US" sz="1400" u="sng" dirty="0">
              <a:latin typeface="Cambria" panose="02040503050406030204" pitchFamily="18" charset="0"/>
            </a:rPr>
            <a:t>vocabularies that follow FAIR principles.</a:t>
          </a:r>
          <a:br>
            <a:rPr lang="en-US" sz="1400" dirty="0">
              <a:latin typeface="Cambria" panose="02040503050406030204" pitchFamily="18" charset="0"/>
            </a:rPr>
          </a:br>
          <a:r>
            <a:rPr lang="en-US" sz="1400" dirty="0">
              <a:latin typeface="Cambria" panose="02040503050406030204" pitchFamily="18" charset="0"/>
            </a:rPr>
            <a:t>I3. (meta)data include </a:t>
          </a:r>
          <a:r>
            <a:rPr lang="en-US" sz="1400" u="sng" dirty="0">
              <a:latin typeface="Cambria" panose="02040503050406030204" pitchFamily="18" charset="0"/>
            </a:rPr>
            <a:t>qualified references</a:t>
          </a:r>
          <a:r>
            <a:rPr lang="en-US" sz="1400" dirty="0">
              <a:latin typeface="Cambria" panose="02040503050406030204" pitchFamily="18" charset="0"/>
            </a:rPr>
            <a:t> to other (meta)data.</a:t>
          </a:r>
          <a:endParaRPr lang="fr-FR" sz="1400" dirty="0">
            <a:latin typeface="Cambria" panose="02040503050406030204" pitchFamily="18" charset="0"/>
          </a:endParaRPr>
        </a:p>
      </dgm:t>
    </dgm:pt>
    <dgm:pt modelId="{5ED292DC-2608-4CBD-8970-6A2DB110C599}" type="parTrans" cxnId="{192EFEB6-B764-422B-8D74-DAA65533093D}">
      <dgm:prSet/>
      <dgm:spPr/>
      <dgm:t>
        <a:bodyPr/>
        <a:lstStyle/>
        <a:p>
          <a:endParaRPr lang="fr-FR">
            <a:latin typeface="Cambria" panose="02040503050406030204" pitchFamily="18" charset="0"/>
          </a:endParaRPr>
        </a:p>
      </dgm:t>
    </dgm:pt>
    <dgm:pt modelId="{F68268EA-3125-4318-9568-386E4040E667}" type="sibTrans" cxnId="{192EFEB6-B764-422B-8D74-DAA65533093D}">
      <dgm:prSet/>
      <dgm:spPr/>
      <dgm:t>
        <a:bodyPr/>
        <a:lstStyle/>
        <a:p>
          <a:endParaRPr lang="fr-FR">
            <a:latin typeface="Cambria" panose="02040503050406030204" pitchFamily="18" charset="0"/>
          </a:endParaRPr>
        </a:p>
      </dgm:t>
    </dgm:pt>
    <dgm:pt modelId="{624E106B-4966-4E3D-ABBF-7643CFBB1B55}">
      <dgm:prSet custT="1"/>
      <dgm:spPr/>
      <dgm:t>
        <a:bodyPr/>
        <a:lstStyle/>
        <a:p>
          <a:pPr>
            <a:buNone/>
          </a:pPr>
          <a:r>
            <a:rPr lang="fr-FR" sz="1400" dirty="0">
              <a:latin typeface="Cambria" panose="02040503050406030204" pitchFamily="18" charset="0"/>
            </a:rPr>
            <a:t>	R1.</a:t>
          </a:r>
          <a:r>
            <a:rPr lang="en-US" sz="1400" dirty="0">
              <a:latin typeface="Cambria" panose="02040503050406030204" pitchFamily="18" charset="0"/>
            </a:rPr>
            <a:t> meta(data) have a </a:t>
          </a:r>
          <a:r>
            <a:rPr lang="en-US" sz="1400" u="sng" dirty="0">
              <a:latin typeface="Cambria" panose="02040503050406030204" pitchFamily="18" charset="0"/>
            </a:rPr>
            <a:t>plurality of accurate and relevant attributes.</a:t>
          </a:r>
          <a:br>
            <a:rPr lang="en-US" sz="1400" dirty="0">
              <a:latin typeface="Cambria" panose="02040503050406030204" pitchFamily="18" charset="0"/>
            </a:rPr>
          </a:br>
          <a:r>
            <a:rPr lang="en-US" sz="1400" dirty="0">
              <a:latin typeface="Cambria" panose="02040503050406030204" pitchFamily="18" charset="0"/>
            </a:rPr>
            <a:t>R1.1. (meta)data are released with a</a:t>
          </a:r>
          <a:r>
            <a:rPr lang="en-US" sz="1400" u="sng" dirty="0">
              <a:latin typeface="Cambria" panose="02040503050406030204" pitchFamily="18" charset="0"/>
            </a:rPr>
            <a:t> clear and accessible data usage license.</a:t>
          </a:r>
          <a:br>
            <a:rPr lang="en-US" sz="1400" dirty="0">
              <a:latin typeface="Cambria" panose="02040503050406030204" pitchFamily="18" charset="0"/>
            </a:rPr>
          </a:br>
          <a:r>
            <a:rPr lang="en-US" sz="1400" dirty="0">
              <a:latin typeface="Cambria" panose="02040503050406030204" pitchFamily="18" charset="0"/>
            </a:rPr>
            <a:t>R1.2. (meta)data are associated with their </a:t>
          </a:r>
          <a:r>
            <a:rPr lang="en-US" sz="1400" u="sng" dirty="0">
              <a:latin typeface="Cambria" panose="02040503050406030204" pitchFamily="18" charset="0"/>
            </a:rPr>
            <a:t>provenance.</a:t>
          </a:r>
          <a:br>
            <a:rPr lang="en-US" sz="1400" dirty="0">
              <a:latin typeface="Cambria" panose="02040503050406030204" pitchFamily="18" charset="0"/>
            </a:rPr>
          </a:br>
          <a:r>
            <a:rPr lang="en-US" sz="1400" dirty="0">
              <a:latin typeface="Cambria" panose="02040503050406030204" pitchFamily="18" charset="0"/>
            </a:rPr>
            <a:t>R1.3. (meta)data </a:t>
          </a:r>
          <a:r>
            <a:rPr lang="en-US" sz="1400" u="sng" dirty="0">
              <a:latin typeface="Cambria" panose="02040503050406030204" pitchFamily="18" charset="0"/>
            </a:rPr>
            <a:t>meet domain-relevant community standards.</a:t>
          </a:r>
          <a:endParaRPr lang="fr-FR" sz="1400" dirty="0">
            <a:latin typeface="Cambria" panose="02040503050406030204" pitchFamily="18" charset="0"/>
          </a:endParaRPr>
        </a:p>
      </dgm:t>
    </dgm:pt>
    <dgm:pt modelId="{CCA6B84B-3E2D-46CA-AD94-103B345BC735}" type="parTrans" cxnId="{FF4F2096-5FB1-4A8D-9B61-1601FA973D13}">
      <dgm:prSet/>
      <dgm:spPr/>
      <dgm:t>
        <a:bodyPr/>
        <a:lstStyle/>
        <a:p>
          <a:endParaRPr lang="fr-FR">
            <a:latin typeface="Cambria" panose="02040503050406030204" pitchFamily="18" charset="0"/>
          </a:endParaRPr>
        </a:p>
      </dgm:t>
    </dgm:pt>
    <dgm:pt modelId="{C60DCB23-00AB-4299-81B0-284A2DCC562C}" type="sibTrans" cxnId="{FF4F2096-5FB1-4A8D-9B61-1601FA973D13}">
      <dgm:prSet/>
      <dgm:spPr/>
      <dgm:t>
        <a:bodyPr/>
        <a:lstStyle/>
        <a:p>
          <a:endParaRPr lang="fr-FR">
            <a:latin typeface="Cambria" panose="02040503050406030204" pitchFamily="18" charset="0"/>
          </a:endParaRPr>
        </a:p>
      </dgm:t>
    </dgm:pt>
    <dgm:pt modelId="{AE01FE7F-009A-4F21-A2BF-DA3DEC907213}" type="pres">
      <dgm:prSet presAssocID="{358D86FA-DDA4-4EF0-B017-C1471784B209}" presName="linearFlow" presStyleCnt="0">
        <dgm:presLayoutVars>
          <dgm:dir/>
          <dgm:animLvl val="lvl"/>
          <dgm:resizeHandles val="exact"/>
        </dgm:presLayoutVars>
      </dgm:prSet>
      <dgm:spPr/>
    </dgm:pt>
    <dgm:pt modelId="{E60B7809-3FF8-43A8-8C53-AA74E9699CA8}" type="pres">
      <dgm:prSet presAssocID="{EBD25CCF-E7AC-47E2-9A88-6FFA4C91199D}" presName="composite" presStyleCnt="0"/>
      <dgm:spPr/>
    </dgm:pt>
    <dgm:pt modelId="{C37161E6-DBB6-4239-B5DF-559636A854F4}" type="pres">
      <dgm:prSet presAssocID="{EBD25CCF-E7AC-47E2-9A88-6FFA4C91199D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C5FCD2C5-D8A6-47C6-B1BA-18DD768C4C49}" type="pres">
      <dgm:prSet presAssocID="{EBD25CCF-E7AC-47E2-9A88-6FFA4C91199D}" presName="descendantText" presStyleLbl="alignAcc1" presStyleIdx="0" presStyleCnt="4">
        <dgm:presLayoutVars>
          <dgm:bulletEnabled val="1"/>
        </dgm:presLayoutVars>
      </dgm:prSet>
      <dgm:spPr/>
    </dgm:pt>
    <dgm:pt modelId="{FFDFA79D-BACB-4C60-9157-317E2DA08D0A}" type="pres">
      <dgm:prSet presAssocID="{29696343-CA54-4113-BD79-7C6B03B56E31}" presName="sp" presStyleCnt="0"/>
      <dgm:spPr/>
    </dgm:pt>
    <dgm:pt modelId="{6F345E5D-5457-4FFA-BD39-7D2C7A3AD4B0}" type="pres">
      <dgm:prSet presAssocID="{E34AB66F-0C39-4F6C-821F-B8102182BF0A}" presName="composite" presStyleCnt="0"/>
      <dgm:spPr/>
    </dgm:pt>
    <dgm:pt modelId="{2D1F5D40-4550-456A-8B86-BC96D7EC6157}" type="pres">
      <dgm:prSet presAssocID="{E34AB66F-0C39-4F6C-821F-B8102182BF0A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8C5F2DD6-8D0C-4A4D-94A0-A840CC3066E4}" type="pres">
      <dgm:prSet presAssocID="{E34AB66F-0C39-4F6C-821F-B8102182BF0A}" presName="descendantText" presStyleLbl="alignAcc1" presStyleIdx="1" presStyleCnt="4">
        <dgm:presLayoutVars>
          <dgm:bulletEnabled val="1"/>
        </dgm:presLayoutVars>
      </dgm:prSet>
      <dgm:spPr/>
    </dgm:pt>
    <dgm:pt modelId="{018ECFD1-6FC1-4452-81DA-DD5D1715F91F}" type="pres">
      <dgm:prSet presAssocID="{29200FBE-7C35-4750-876D-82756CB77C1E}" presName="sp" presStyleCnt="0"/>
      <dgm:spPr/>
    </dgm:pt>
    <dgm:pt modelId="{B1BD4584-5661-48D9-836E-21BFB488C49F}" type="pres">
      <dgm:prSet presAssocID="{DCDD4176-D015-4AE1-92E5-D07B9C302A4D}" presName="composite" presStyleCnt="0"/>
      <dgm:spPr/>
    </dgm:pt>
    <dgm:pt modelId="{6355C20A-101E-4D27-829A-2E734831923F}" type="pres">
      <dgm:prSet presAssocID="{DCDD4176-D015-4AE1-92E5-D07B9C302A4D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D5C8549E-EF02-4664-B870-776829FFB525}" type="pres">
      <dgm:prSet presAssocID="{DCDD4176-D015-4AE1-92E5-D07B9C302A4D}" presName="descendantText" presStyleLbl="alignAcc1" presStyleIdx="2" presStyleCnt="4" custLinFactNeighborY="1428">
        <dgm:presLayoutVars>
          <dgm:bulletEnabled val="1"/>
        </dgm:presLayoutVars>
      </dgm:prSet>
      <dgm:spPr/>
    </dgm:pt>
    <dgm:pt modelId="{69D66D11-C308-4982-A2C1-F41E1D2E9495}" type="pres">
      <dgm:prSet presAssocID="{6DF1DA6B-F036-4E7C-A1B7-469E6802EC0C}" presName="sp" presStyleCnt="0"/>
      <dgm:spPr/>
    </dgm:pt>
    <dgm:pt modelId="{E0C70766-0C7B-4AC7-A654-90BA2E822ACF}" type="pres">
      <dgm:prSet presAssocID="{265F0714-00F5-4651-828F-63D1B550EC26}" presName="composite" presStyleCnt="0"/>
      <dgm:spPr/>
    </dgm:pt>
    <dgm:pt modelId="{0E8F50AC-0AA2-433E-B25F-2C3A3B5CA666}" type="pres">
      <dgm:prSet presAssocID="{265F0714-00F5-4651-828F-63D1B550EC26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E8ABF282-EBA5-4762-ABE9-04451CCA7519}" type="pres">
      <dgm:prSet presAssocID="{265F0714-00F5-4651-828F-63D1B550EC26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C7BF0109-9F76-49FA-89EA-494DA5D84C3C}" type="presOf" srcId="{358D86FA-DDA4-4EF0-B017-C1471784B209}" destId="{AE01FE7F-009A-4F21-A2BF-DA3DEC907213}" srcOrd="0" destOrd="0" presId="urn:microsoft.com/office/officeart/2005/8/layout/chevron2"/>
    <dgm:cxn modelId="{1C370043-27C9-4170-A110-442D18729FDA}" type="presOf" srcId="{DCDD4176-D015-4AE1-92E5-D07B9C302A4D}" destId="{6355C20A-101E-4D27-829A-2E734831923F}" srcOrd="0" destOrd="0" presId="urn:microsoft.com/office/officeart/2005/8/layout/chevron2"/>
    <dgm:cxn modelId="{FD991166-2311-4B23-9969-A5683B6C6D1A}" type="presOf" srcId="{E34AB66F-0C39-4F6C-821F-B8102182BF0A}" destId="{2D1F5D40-4550-456A-8B86-BC96D7EC6157}" srcOrd="0" destOrd="0" presId="urn:microsoft.com/office/officeart/2005/8/layout/chevron2"/>
    <dgm:cxn modelId="{8A803F67-5B9D-480A-A8B6-975C254D430B}" type="presOf" srcId="{624E106B-4966-4E3D-ABBF-7643CFBB1B55}" destId="{E8ABF282-EBA5-4762-ABE9-04451CCA7519}" srcOrd="0" destOrd="0" presId="urn:microsoft.com/office/officeart/2005/8/layout/chevron2"/>
    <dgm:cxn modelId="{DCA12356-A965-4EB8-87D8-3532D237D5FB}" srcId="{EBD25CCF-E7AC-47E2-9A88-6FFA4C91199D}" destId="{20D753F1-E771-4AA3-B859-F935BCE195EF}" srcOrd="0" destOrd="0" parTransId="{73BF363A-BB51-4BBF-8FA5-C58C7F9B7E47}" sibTransId="{AD88F299-8D29-4C9C-8680-6F710282F52A}"/>
    <dgm:cxn modelId="{30AE3282-451A-4A3B-88C9-CACEE273940C}" type="presOf" srcId="{265F0714-00F5-4651-828F-63D1B550EC26}" destId="{0E8F50AC-0AA2-433E-B25F-2C3A3B5CA666}" srcOrd="0" destOrd="0" presId="urn:microsoft.com/office/officeart/2005/8/layout/chevron2"/>
    <dgm:cxn modelId="{CE41D28B-50E8-41B0-A597-1DCC5AD22E4F}" srcId="{358D86FA-DDA4-4EF0-B017-C1471784B209}" destId="{E34AB66F-0C39-4F6C-821F-B8102182BF0A}" srcOrd="1" destOrd="0" parTransId="{8A75741C-EAB3-4AAE-95A3-2A264319230A}" sibTransId="{29200FBE-7C35-4750-876D-82756CB77C1E}"/>
    <dgm:cxn modelId="{8603C08D-2A67-458E-B244-E098D8190ED2}" type="presOf" srcId="{20D753F1-E771-4AA3-B859-F935BCE195EF}" destId="{C5FCD2C5-D8A6-47C6-B1BA-18DD768C4C49}" srcOrd="0" destOrd="0" presId="urn:microsoft.com/office/officeart/2005/8/layout/chevron2"/>
    <dgm:cxn modelId="{ACC7A195-1A5F-425C-841B-1F71EB01DE50}" type="presOf" srcId="{EBD25CCF-E7AC-47E2-9A88-6FFA4C91199D}" destId="{C37161E6-DBB6-4239-B5DF-559636A854F4}" srcOrd="0" destOrd="0" presId="urn:microsoft.com/office/officeart/2005/8/layout/chevron2"/>
    <dgm:cxn modelId="{FF4F2096-5FB1-4A8D-9B61-1601FA973D13}" srcId="{265F0714-00F5-4651-828F-63D1B550EC26}" destId="{624E106B-4966-4E3D-ABBF-7643CFBB1B55}" srcOrd="0" destOrd="0" parTransId="{CCA6B84B-3E2D-46CA-AD94-103B345BC735}" sibTransId="{C60DCB23-00AB-4299-81B0-284A2DCC562C}"/>
    <dgm:cxn modelId="{5D7EC59E-F080-40DE-801A-AFE834525612}" type="presOf" srcId="{730EDB63-7FA8-465E-A35F-36FD39C5AC8A}" destId="{8C5F2DD6-8D0C-4A4D-94A0-A840CC3066E4}" srcOrd="0" destOrd="0" presId="urn:microsoft.com/office/officeart/2005/8/layout/chevron2"/>
    <dgm:cxn modelId="{DFA506B0-1EAA-4BEC-888B-8C7F68B5A5FE}" type="presOf" srcId="{BC4EB216-A49F-40E4-9432-4585E9F7BC63}" destId="{D5C8549E-EF02-4664-B870-776829FFB525}" srcOrd="0" destOrd="0" presId="urn:microsoft.com/office/officeart/2005/8/layout/chevron2"/>
    <dgm:cxn modelId="{804DF3B6-0B60-4838-88CB-9F93EAC6BD71}" srcId="{358D86FA-DDA4-4EF0-B017-C1471784B209}" destId="{EBD25CCF-E7AC-47E2-9A88-6FFA4C91199D}" srcOrd="0" destOrd="0" parTransId="{1A5CE3FD-E745-40C4-96AF-B8FA6E4FCCBD}" sibTransId="{29696343-CA54-4113-BD79-7C6B03B56E31}"/>
    <dgm:cxn modelId="{192EFEB6-B764-422B-8D74-DAA65533093D}" srcId="{DCDD4176-D015-4AE1-92E5-D07B9C302A4D}" destId="{BC4EB216-A49F-40E4-9432-4585E9F7BC63}" srcOrd="0" destOrd="0" parTransId="{5ED292DC-2608-4CBD-8970-6A2DB110C599}" sibTransId="{F68268EA-3125-4318-9568-386E4040E667}"/>
    <dgm:cxn modelId="{020EDEBB-9AE3-4452-8279-10BD387FF96C}" srcId="{358D86FA-DDA4-4EF0-B017-C1471784B209}" destId="{DCDD4176-D015-4AE1-92E5-D07B9C302A4D}" srcOrd="2" destOrd="0" parTransId="{7E54CDA0-85D5-4B54-A06F-D23D6CC6961A}" sibTransId="{6DF1DA6B-F036-4E7C-A1B7-469E6802EC0C}"/>
    <dgm:cxn modelId="{231957BD-30E9-4502-9358-A26D2FA2560B}" srcId="{358D86FA-DDA4-4EF0-B017-C1471784B209}" destId="{265F0714-00F5-4651-828F-63D1B550EC26}" srcOrd="3" destOrd="0" parTransId="{61F019F9-63A8-4B33-93D4-2C0B778E9E5E}" sibTransId="{1946B8D6-4D59-499F-9540-8A0C1B35BF3B}"/>
    <dgm:cxn modelId="{5320DBE3-9E13-4567-9BBF-0AE85D8C0699}" srcId="{E34AB66F-0C39-4F6C-821F-B8102182BF0A}" destId="{730EDB63-7FA8-465E-A35F-36FD39C5AC8A}" srcOrd="0" destOrd="0" parTransId="{EF3E1776-A498-44DF-8CFF-815D836695C6}" sibTransId="{301BE9BF-3B4C-468A-AF70-E435CC221B3D}"/>
    <dgm:cxn modelId="{BA7F55C3-743B-403E-91A6-2CB0C7425781}" type="presParOf" srcId="{AE01FE7F-009A-4F21-A2BF-DA3DEC907213}" destId="{E60B7809-3FF8-43A8-8C53-AA74E9699CA8}" srcOrd="0" destOrd="0" presId="urn:microsoft.com/office/officeart/2005/8/layout/chevron2"/>
    <dgm:cxn modelId="{8004F844-E206-48CD-9A3B-08DD5E2E7B71}" type="presParOf" srcId="{E60B7809-3FF8-43A8-8C53-AA74E9699CA8}" destId="{C37161E6-DBB6-4239-B5DF-559636A854F4}" srcOrd="0" destOrd="0" presId="urn:microsoft.com/office/officeart/2005/8/layout/chevron2"/>
    <dgm:cxn modelId="{AF9D2F80-6D89-402B-9E57-D0034040AB39}" type="presParOf" srcId="{E60B7809-3FF8-43A8-8C53-AA74E9699CA8}" destId="{C5FCD2C5-D8A6-47C6-B1BA-18DD768C4C49}" srcOrd="1" destOrd="0" presId="urn:microsoft.com/office/officeart/2005/8/layout/chevron2"/>
    <dgm:cxn modelId="{4A0FB4D5-2BF8-47E1-9252-6791D35C05DF}" type="presParOf" srcId="{AE01FE7F-009A-4F21-A2BF-DA3DEC907213}" destId="{FFDFA79D-BACB-4C60-9157-317E2DA08D0A}" srcOrd="1" destOrd="0" presId="urn:microsoft.com/office/officeart/2005/8/layout/chevron2"/>
    <dgm:cxn modelId="{DCF6BC80-3EFE-4213-9505-3F85A5B543E0}" type="presParOf" srcId="{AE01FE7F-009A-4F21-A2BF-DA3DEC907213}" destId="{6F345E5D-5457-4FFA-BD39-7D2C7A3AD4B0}" srcOrd="2" destOrd="0" presId="urn:microsoft.com/office/officeart/2005/8/layout/chevron2"/>
    <dgm:cxn modelId="{45F2BF13-47A2-45A7-9873-CD00773C933A}" type="presParOf" srcId="{6F345E5D-5457-4FFA-BD39-7D2C7A3AD4B0}" destId="{2D1F5D40-4550-456A-8B86-BC96D7EC6157}" srcOrd="0" destOrd="0" presId="urn:microsoft.com/office/officeart/2005/8/layout/chevron2"/>
    <dgm:cxn modelId="{D61C1250-D7B3-4939-AF57-D730B4F49458}" type="presParOf" srcId="{6F345E5D-5457-4FFA-BD39-7D2C7A3AD4B0}" destId="{8C5F2DD6-8D0C-4A4D-94A0-A840CC3066E4}" srcOrd="1" destOrd="0" presId="urn:microsoft.com/office/officeart/2005/8/layout/chevron2"/>
    <dgm:cxn modelId="{02DDAF1E-8823-47F6-894A-4FC5D94ACFF1}" type="presParOf" srcId="{AE01FE7F-009A-4F21-A2BF-DA3DEC907213}" destId="{018ECFD1-6FC1-4452-81DA-DD5D1715F91F}" srcOrd="3" destOrd="0" presId="urn:microsoft.com/office/officeart/2005/8/layout/chevron2"/>
    <dgm:cxn modelId="{B2AE700A-C741-44EF-9682-705637A12880}" type="presParOf" srcId="{AE01FE7F-009A-4F21-A2BF-DA3DEC907213}" destId="{B1BD4584-5661-48D9-836E-21BFB488C49F}" srcOrd="4" destOrd="0" presId="urn:microsoft.com/office/officeart/2005/8/layout/chevron2"/>
    <dgm:cxn modelId="{AFCF4AC3-E203-4BA8-AEC9-9F1CEA0EDB56}" type="presParOf" srcId="{B1BD4584-5661-48D9-836E-21BFB488C49F}" destId="{6355C20A-101E-4D27-829A-2E734831923F}" srcOrd="0" destOrd="0" presId="urn:microsoft.com/office/officeart/2005/8/layout/chevron2"/>
    <dgm:cxn modelId="{DC1BD908-30B8-4A71-8A01-B7CE69281AF7}" type="presParOf" srcId="{B1BD4584-5661-48D9-836E-21BFB488C49F}" destId="{D5C8549E-EF02-4664-B870-776829FFB525}" srcOrd="1" destOrd="0" presId="urn:microsoft.com/office/officeart/2005/8/layout/chevron2"/>
    <dgm:cxn modelId="{22628707-0324-48EF-AE37-B688E3232BA4}" type="presParOf" srcId="{AE01FE7F-009A-4F21-A2BF-DA3DEC907213}" destId="{69D66D11-C308-4982-A2C1-F41E1D2E9495}" srcOrd="5" destOrd="0" presId="urn:microsoft.com/office/officeart/2005/8/layout/chevron2"/>
    <dgm:cxn modelId="{BC3D4B95-29FC-4FF1-A51A-ED893ACEE325}" type="presParOf" srcId="{AE01FE7F-009A-4F21-A2BF-DA3DEC907213}" destId="{E0C70766-0C7B-4AC7-A654-90BA2E822ACF}" srcOrd="6" destOrd="0" presId="urn:microsoft.com/office/officeart/2005/8/layout/chevron2"/>
    <dgm:cxn modelId="{B66FC8E2-A2E9-463A-A8CA-C58416C82F11}" type="presParOf" srcId="{E0C70766-0C7B-4AC7-A654-90BA2E822ACF}" destId="{0E8F50AC-0AA2-433E-B25F-2C3A3B5CA666}" srcOrd="0" destOrd="0" presId="urn:microsoft.com/office/officeart/2005/8/layout/chevron2"/>
    <dgm:cxn modelId="{BCF4245D-E56F-4824-B118-E57EDFABD1D4}" type="presParOf" srcId="{E0C70766-0C7B-4AC7-A654-90BA2E822ACF}" destId="{E8ABF282-EBA5-4762-ABE9-04451CCA751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452FB6-D3AB-495B-AA05-6BB3746D3F2A}">
      <dsp:nvSpPr>
        <dsp:cNvPr id="0" name=""/>
        <dsp:cNvSpPr/>
      </dsp:nvSpPr>
      <dsp:spPr>
        <a:xfrm>
          <a:off x="0" y="823595"/>
          <a:ext cx="741682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70C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AA7AC4-748E-4765-93BF-D42D11F38212}">
      <dsp:nvSpPr>
        <dsp:cNvPr id="0" name=""/>
        <dsp:cNvSpPr/>
      </dsp:nvSpPr>
      <dsp:spPr>
        <a:xfrm>
          <a:off x="370841" y="616955"/>
          <a:ext cx="5191776" cy="41328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noProof="0" dirty="0">
              <a:latin typeface="Cambria" pitchFamily="18" charset="0"/>
            </a:rPr>
            <a:t>Background – Research Data Alliance, FDI working group</a:t>
          </a:r>
        </a:p>
      </dsp:txBody>
      <dsp:txXfrm>
        <a:off x="391016" y="637130"/>
        <a:ext cx="5151426" cy="372930"/>
      </dsp:txXfrm>
    </dsp:sp>
    <dsp:sp modelId="{4F265C59-AA0D-46B5-A1B4-C882183E0448}">
      <dsp:nvSpPr>
        <dsp:cNvPr id="0" name=""/>
        <dsp:cNvSpPr/>
      </dsp:nvSpPr>
      <dsp:spPr>
        <a:xfrm>
          <a:off x="0" y="1458635"/>
          <a:ext cx="741682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70C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362543-B5E1-46CC-B64B-5DB43959AE47}">
      <dsp:nvSpPr>
        <dsp:cNvPr id="0" name=""/>
        <dsp:cNvSpPr/>
      </dsp:nvSpPr>
      <dsp:spPr>
        <a:xfrm>
          <a:off x="370841" y="1251995"/>
          <a:ext cx="5191776" cy="41328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noProof="0" dirty="0">
              <a:latin typeface="Cambria" pitchFamily="18" charset="0"/>
            </a:rPr>
            <a:t>(Meta)data information standards</a:t>
          </a:r>
        </a:p>
      </dsp:txBody>
      <dsp:txXfrm>
        <a:off x="391016" y="1272170"/>
        <a:ext cx="5151426" cy="372930"/>
      </dsp:txXfrm>
    </dsp:sp>
    <dsp:sp modelId="{42E765C8-DD09-4298-9DEE-5A09AC3564CA}">
      <dsp:nvSpPr>
        <dsp:cNvPr id="0" name=""/>
        <dsp:cNvSpPr/>
      </dsp:nvSpPr>
      <dsp:spPr>
        <a:xfrm>
          <a:off x="0" y="2093676"/>
          <a:ext cx="741682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254551-8A8F-4F7A-B918-CD74ADDE5EE8}">
      <dsp:nvSpPr>
        <dsp:cNvPr id="0" name=""/>
        <dsp:cNvSpPr/>
      </dsp:nvSpPr>
      <dsp:spPr>
        <a:xfrm>
          <a:off x="370841" y="1887036"/>
          <a:ext cx="5191776" cy="41328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rgbClr val="000000"/>
              </a:solidFill>
              <a:latin typeface="Cambria" pitchFamily="18" charset="0"/>
              <a:ea typeface="+mn-ea"/>
              <a:cs typeface="+mn-cs"/>
            </a:rPr>
            <a:t>FAIR (</a:t>
          </a:r>
          <a:r>
            <a:rPr lang="fr-FR" sz="1400" b="1" kern="1200" dirty="0" err="1">
              <a:solidFill>
                <a:srgbClr val="000000"/>
              </a:solidFill>
              <a:latin typeface="Cambria" pitchFamily="18" charset="0"/>
              <a:ea typeface="+mn-ea"/>
              <a:cs typeface="+mn-cs"/>
            </a:rPr>
            <a:t>meta</a:t>
          </a:r>
          <a:r>
            <a:rPr lang="fr-FR" sz="1400" b="1" kern="1200" dirty="0">
              <a:solidFill>
                <a:srgbClr val="000000"/>
              </a:solidFill>
              <a:latin typeface="Cambria" pitchFamily="18" charset="0"/>
              <a:ea typeface="+mn-ea"/>
              <a:cs typeface="+mn-cs"/>
            </a:rPr>
            <a:t>)data </a:t>
          </a:r>
          <a:r>
            <a:rPr lang="fr-FR" sz="1400" b="1" kern="1200" dirty="0" err="1">
              <a:solidFill>
                <a:srgbClr val="000000"/>
              </a:solidFill>
              <a:latin typeface="Cambria" pitchFamily="18" charset="0"/>
              <a:ea typeface="+mn-ea"/>
              <a:cs typeface="+mn-cs"/>
            </a:rPr>
            <a:t>principles</a:t>
          </a:r>
          <a:endParaRPr lang="fr-FR" sz="1400" b="1" kern="1200" dirty="0">
            <a:solidFill>
              <a:srgbClr val="000000"/>
            </a:solidFill>
            <a:latin typeface="Cambria" pitchFamily="18" charset="0"/>
            <a:ea typeface="+mn-ea"/>
            <a:cs typeface="+mn-cs"/>
          </a:endParaRPr>
        </a:p>
      </dsp:txBody>
      <dsp:txXfrm>
        <a:off x="391016" y="1907211"/>
        <a:ext cx="5151426" cy="372930"/>
      </dsp:txXfrm>
    </dsp:sp>
    <dsp:sp modelId="{E2A26EE8-87D5-4BA8-ACE8-0A8A7E811FD1}">
      <dsp:nvSpPr>
        <dsp:cNvPr id="0" name=""/>
        <dsp:cNvSpPr/>
      </dsp:nvSpPr>
      <dsp:spPr>
        <a:xfrm>
          <a:off x="0" y="2728715"/>
          <a:ext cx="741682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70C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E83B16-77BD-443D-B166-6BB0F6666068}">
      <dsp:nvSpPr>
        <dsp:cNvPr id="0" name=""/>
        <dsp:cNvSpPr/>
      </dsp:nvSpPr>
      <dsp:spPr>
        <a:xfrm>
          <a:off x="370841" y="2522076"/>
          <a:ext cx="5191776" cy="41328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  <a:latin typeface="Cambria" pitchFamily="18" charset="0"/>
              <a:ea typeface="+mn-ea"/>
              <a:cs typeface="+mn-cs"/>
            </a:rPr>
            <a:t>Methodology</a:t>
          </a:r>
          <a:r>
            <a:rPr lang="en-US" sz="1400" kern="1200" dirty="0"/>
            <a:t> </a:t>
          </a:r>
          <a:r>
            <a:rPr lang="en-US" sz="1400" b="1" kern="1200" dirty="0">
              <a:solidFill>
                <a:srgbClr val="000000"/>
              </a:solidFill>
              <a:latin typeface="Cambria" pitchFamily="18" charset="0"/>
              <a:ea typeface="+mn-ea"/>
              <a:cs typeface="+mn-cs"/>
            </a:rPr>
            <a:t>for cross-domain geo-referenced statistics dissemination &amp; visualization </a:t>
          </a:r>
          <a:endParaRPr lang="en-GB" sz="1400" b="1" kern="1200" noProof="0" dirty="0">
            <a:solidFill>
              <a:srgbClr val="000000"/>
            </a:solidFill>
            <a:latin typeface="Cambria" pitchFamily="18" charset="0"/>
            <a:ea typeface="+mn-ea"/>
            <a:cs typeface="+mn-cs"/>
          </a:endParaRPr>
        </a:p>
      </dsp:txBody>
      <dsp:txXfrm>
        <a:off x="391016" y="2542251"/>
        <a:ext cx="5151426" cy="372930"/>
      </dsp:txXfrm>
    </dsp:sp>
    <dsp:sp modelId="{959AF8C5-92AB-4495-BDB8-BBB4A66FE3EA}">
      <dsp:nvSpPr>
        <dsp:cNvPr id="0" name=""/>
        <dsp:cNvSpPr/>
      </dsp:nvSpPr>
      <dsp:spPr>
        <a:xfrm>
          <a:off x="0" y="3363756"/>
          <a:ext cx="741682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70C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356A4E-63E1-464B-9D66-6B5C0D06DBEF}">
      <dsp:nvSpPr>
        <dsp:cNvPr id="0" name=""/>
        <dsp:cNvSpPr/>
      </dsp:nvSpPr>
      <dsp:spPr>
        <a:xfrm>
          <a:off x="370841" y="3157116"/>
          <a:ext cx="5191776" cy="41328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noProof="0" dirty="0">
              <a:latin typeface="Cambria" pitchFamily="18" charset="0"/>
            </a:rPr>
            <a:t>Use Case 1: Global Tuna Atlas</a:t>
          </a:r>
        </a:p>
      </dsp:txBody>
      <dsp:txXfrm>
        <a:off x="391016" y="3177291"/>
        <a:ext cx="5151426" cy="372930"/>
      </dsp:txXfrm>
    </dsp:sp>
    <dsp:sp modelId="{C9239086-7917-4C4F-AC97-8DC36518A01E}">
      <dsp:nvSpPr>
        <dsp:cNvPr id="0" name=""/>
        <dsp:cNvSpPr/>
      </dsp:nvSpPr>
      <dsp:spPr>
        <a:xfrm>
          <a:off x="0" y="3998796"/>
          <a:ext cx="741682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70C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31DFD6-3509-4BD3-9CAF-E4909402F8D2}">
      <dsp:nvSpPr>
        <dsp:cNvPr id="0" name=""/>
        <dsp:cNvSpPr/>
      </dsp:nvSpPr>
      <dsp:spPr>
        <a:xfrm>
          <a:off x="370841" y="3792156"/>
          <a:ext cx="5191776" cy="41328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noProof="0" dirty="0">
              <a:latin typeface="Cambria" pitchFamily="18" charset="0"/>
            </a:rPr>
            <a:t>Use Case 2:  Regional database – WECAFC-FIRMS Fisheries</a:t>
          </a:r>
        </a:p>
      </dsp:txBody>
      <dsp:txXfrm>
        <a:off x="391016" y="3812331"/>
        <a:ext cx="5151426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B4F44-CE30-419D-9FA4-A65C27C487E9}">
      <dsp:nvSpPr>
        <dsp:cNvPr id="0" name=""/>
        <dsp:cNvSpPr/>
      </dsp:nvSpPr>
      <dsp:spPr>
        <a:xfrm>
          <a:off x="1880944" y="489637"/>
          <a:ext cx="4236537" cy="4352233"/>
        </a:xfrm>
        <a:prstGeom prst="pie">
          <a:avLst>
            <a:gd name="adj1" fmla="val 16200000"/>
            <a:gd name="adj2" fmla="val 2052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Metadata</a:t>
          </a:r>
          <a:r>
            <a:rPr lang="fr-FR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Information</a:t>
          </a:r>
        </a:p>
      </dsp:txBody>
      <dsp:txXfrm>
        <a:off x="4052674" y="1139881"/>
        <a:ext cx="1437396" cy="1010339"/>
      </dsp:txXfrm>
    </dsp:sp>
    <dsp:sp modelId="{4A84341C-DC55-47B8-8B06-634A5E4C2CE1}">
      <dsp:nvSpPr>
        <dsp:cNvPr id="0" name=""/>
        <dsp:cNvSpPr/>
      </dsp:nvSpPr>
      <dsp:spPr>
        <a:xfrm>
          <a:off x="1862627" y="590491"/>
          <a:ext cx="4290348" cy="4167481"/>
        </a:xfrm>
        <a:prstGeom prst="pie">
          <a:avLst>
            <a:gd name="adj1" fmla="val 20520000"/>
            <a:gd name="adj2" fmla="val 3240000"/>
          </a:avLst>
        </a:prstGeom>
        <a:solidFill>
          <a:schemeClr val="accent5">
            <a:hueOff val="814257"/>
            <a:satOff val="2799"/>
            <a:lumOff val="-134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Data Identification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66677" y="2475780"/>
        <a:ext cx="1276889" cy="1046831"/>
      </dsp:txXfrm>
    </dsp:sp>
    <dsp:sp modelId="{2D4CE854-DEF9-4715-AE94-16C71AC1AA92}">
      <dsp:nvSpPr>
        <dsp:cNvPr id="0" name=""/>
        <dsp:cNvSpPr/>
      </dsp:nvSpPr>
      <dsp:spPr>
        <a:xfrm>
          <a:off x="1862627" y="590491"/>
          <a:ext cx="4290348" cy="4167481"/>
        </a:xfrm>
        <a:prstGeom prst="pie">
          <a:avLst>
            <a:gd name="adj1" fmla="val 3240000"/>
            <a:gd name="adj2" fmla="val 7560000"/>
          </a:avLst>
        </a:prstGeom>
        <a:solidFill>
          <a:schemeClr val="accent5">
            <a:hueOff val="1628513"/>
            <a:satOff val="5598"/>
            <a:lumOff val="-26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Data Structure </a:t>
          </a:r>
          <a:r>
            <a:rPr lang="fr-FR" sz="15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Definition</a:t>
          </a:r>
          <a:endParaRPr lang="fr-FR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41668" y="3716102"/>
        <a:ext cx="1532267" cy="893031"/>
      </dsp:txXfrm>
    </dsp:sp>
    <dsp:sp modelId="{75252977-0267-4707-9A7F-722BA4DF98B7}">
      <dsp:nvSpPr>
        <dsp:cNvPr id="0" name=""/>
        <dsp:cNvSpPr/>
      </dsp:nvSpPr>
      <dsp:spPr>
        <a:xfrm>
          <a:off x="1862627" y="590491"/>
          <a:ext cx="4290348" cy="4167481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hueOff val="2442770"/>
            <a:satOff val="8397"/>
            <a:lumOff val="-402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Data Distribution</a:t>
          </a:r>
        </a:p>
      </dsp:txBody>
      <dsp:txXfrm>
        <a:off x="2066930" y="2475780"/>
        <a:ext cx="1276889" cy="1046831"/>
      </dsp:txXfrm>
    </dsp:sp>
    <dsp:sp modelId="{E9C1C0D3-7171-4C0C-84E5-F616AC634763}">
      <dsp:nvSpPr>
        <dsp:cNvPr id="0" name=""/>
        <dsp:cNvSpPr/>
      </dsp:nvSpPr>
      <dsp:spPr>
        <a:xfrm>
          <a:off x="1860523" y="526953"/>
          <a:ext cx="4294557" cy="4294557"/>
        </a:xfrm>
        <a:prstGeom prst="pie">
          <a:avLst>
            <a:gd name="adj1" fmla="val 11880000"/>
            <a:gd name="adj2" fmla="val 16200000"/>
          </a:avLst>
        </a:prstGeom>
        <a:solidFill>
          <a:schemeClr val="accent5">
            <a:hueOff val="3257026"/>
            <a:satOff val="11196"/>
            <a:lumOff val="-5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(Meta)Data </a:t>
          </a:r>
          <a:r>
            <a:rPr lang="fr-FR" sz="15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Quality</a:t>
          </a:r>
          <a:endParaRPr lang="fr-FR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86813" y="1181362"/>
        <a:ext cx="1457081" cy="9969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7161E6-DBB6-4239-B5DF-559636A854F4}">
      <dsp:nvSpPr>
        <dsp:cNvPr id="0" name=""/>
        <dsp:cNvSpPr/>
      </dsp:nvSpPr>
      <dsp:spPr>
        <a:xfrm rot="5400000">
          <a:off x="-186217" y="191455"/>
          <a:ext cx="1241451" cy="86901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i="0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FINDABLE</a:t>
          </a:r>
        </a:p>
      </dsp:txBody>
      <dsp:txXfrm rot="-5400000">
        <a:off x="1" y="439745"/>
        <a:ext cx="869016" cy="372435"/>
      </dsp:txXfrm>
    </dsp:sp>
    <dsp:sp modelId="{C5FCD2C5-D8A6-47C6-B1BA-18DD768C4C49}">
      <dsp:nvSpPr>
        <dsp:cNvPr id="0" name=""/>
        <dsp:cNvSpPr/>
      </dsp:nvSpPr>
      <dsp:spPr>
        <a:xfrm rot="5400000">
          <a:off x="4387520" y="-3513265"/>
          <a:ext cx="806943" cy="78439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>
              <a:latin typeface="Cambria" panose="02040503050406030204" pitchFamily="18" charset="0"/>
            </a:rPr>
            <a:t>	F1. (meta)data are assigned a </a:t>
          </a:r>
          <a:r>
            <a:rPr lang="en-US" sz="1400" b="1" u="sng" kern="1200" dirty="0">
              <a:latin typeface="Cambria" panose="02040503050406030204" pitchFamily="18" charset="0"/>
            </a:rPr>
            <a:t>globally unique and eternally persistent identifier</a:t>
          </a:r>
          <a:r>
            <a:rPr lang="en-US" sz="1400" u="sng" kern="1200" dirty="0">
              <a:latin typeface="Cambria" panose="02040503050406030204" pitchFamily="18" charset="0"/>
            </a:rPr>
            <a:t>.</a:t>
          </a:r>
          <a:br>
            <a:rPr lang="en-US" sz="1400" kern="1200" dirty="0">
              <a:latin typeface="Cambria" panose="02040503050406030204" pitchFamily="18" charset="0"/>
            </a:rPr>
          </a:br>
          <a:r>
            <a:rPr lang="en-US" sz="1400" kern="1200" dirty="0">
              <a:latin typeface="Cambria" panose="02040503050406030204" pitchFamily="18" charset="0"/>
            </a:rPr>
            <a:t>F2. data are described with</a:t>
          </a:r>
          <a:r>
            <a:rPr lang="en-US" sz="1400" b="1" kern="1200" dirty="0">
              <a:latin typeface="Cambria" panose="02040503050406030204" pitchFamily="18" charset="0"/>
            </a:rPr>
            <a:t> </a:t>
          </a:r>
          <a:r>
            <a:rPr lang="en-US" sz="1400" b="1" u="sng" kern="1200" dirty="0">
              <a:latin typeface="Cambria" panose="02040503050406030204" pitchFamily="18" charset="0"/>
            </a:rPr>
            <a:t>rich metadata</a:t>
          </a:r>
          <a:r>
            <a:rPr lang="en-US" sz="1400" u="sng" kern="1200" dirty="0">
              <a:latin typeface="Cambria" panose="02040503050406030204" pitchFamily="18" charset="0"/>
            </a:rPr>
            <a:t>.</a:t>
          </a:r>
          <a:br>
            <a:rPr lang="en-US" sz="1400" kern="1200" dirty="0">
              <a:latin typeface="Cambria" panose="02040503050406030204" pitchFamily="18" charset="0"/>
            </a:rPr>
          </a:br>
          <a:r>
            <a:rPr lang="en-US" sz="1400" kern="1200" dirty="0">
              <a:latin typeface="Cambria" panose="02040503050406030204" pitchFamily="18" charset="0"/>
            </a:rPr>
            <a:t>F3. (meta)data are </a:t>
          </a:r>
          <a:r>
            <a:rPr lang="en-US" sz="1400" b="1" u="sng" kern="1200" dirty="0">
              <a:latin typeface="Cambria" panose="02040503050406030204" pitchFamily="18" charset="0"/>
            </a:rPr>
            <a:t>registered or indexed in a searchable resource</a:t>
          </a:r>
          <a:r>
            <a:rPr lang="en-US" sz="1400" u="sng" kern="1200" dirty="0">
              <a:latin typeface="Cambria" panose="02040503050406030204" pitchFamily="18" charset="0"/>
            </a:rPr>
            <a:t>.</a:t>
          </a:r>
          <a:br>
            <a:rPr lang="en-US" sz="1400" kern="1200" dirty="0">
              <a:latin typeface="Cambria" panose="02040503050406030204" pitchFamily="18" charset="0"/>
            </a:rPr>
          </a:br>
          <a:r>
            <a:rPr lang="en-US" sz="1400" kern="1200" dirty="0">
              <a:latin typeface="Cambria" panose="02040503050406030204" pitchFamily="18" charset="0"/>
            </a:rPr>
            <a:t>F4. metadata </a:t>
          </a:r>
          <a:r>
            <a:rPr lang="en-US" sz="1400" u="sng" kern="1200" dirty="0">
              <a:latin typeface="Cambria" panose="02040503050406030204" pitchFamily="18" charset="0"/>
            </a:rPr>
            <a:t>specify</a:t>
          </a:r>
          <a:r>
            <a:rPr lang="en-US" sz="1400" kern="1200" dirty="0">
              <a:latin typeface="Cambria" panose="02040503050406030204" pitchFamily="18" charset="0"/>
            </a:rPr>
            <a:t> the data identifier.</a:t>
          </a:r>
          <a:endParaRPr lang="fr-FR" sz="1400" kern="1200" dirty="0">
            <a:latin typeface="Cambria" panose="02040503050406030204" pitchFamily="18" charset="0"/>
          </a:endParaRPr>
        </a:p>
      </dsp:txBody>
      <dsp:txXfrm rot="-5400000">
        <a:off x="869016" y="44631"/>
        <a:ext cx="7804559" cy="728159"/>
      </dsp:txXfrm>
    </dsp:sp>
    <dsp:sp modelId="{2D1F5D40-4550-456A-8B86-BC96D7EC6157}">
      <dsp:nvSpPr>
        <dsp:cNvPr id="0" name=""/>
        <dsp:cNvSpPr/>
      </dsp:nvSpPr>
      <dsp:spPr>
        <a:xfrm rot="5400000">
          <a:off x="-186217" y="1286314"/>
          <a:ext cx="1241451" cy="869016"/>
        </a:xfrm>
        <a:prstGeom prst="chevron">
          <a:avLst/>
        </a:prstGeom>
        <a:solidFill>
          <a:schemeClr val="accent5">
            <a:hueOff val="1085675"/>
            <a:satOff val="3732"/>
            <a:lumOff val="-17909"/>
            <a:alphaOff val="0"/>
          </a:schemeClr>
        </a:solidFill>
        <a:ln w="25400" cap="flat" cmpd="sng" algn="ctr">
          <a:solidFill>
            <a:schemeClr val="accent5">
              <a:hueOff val="1085675"/>
              <a:satOff val="3732"/>
              <a:lumOff val="-179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i="0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ACCESSIBLE</a:t>
          </a:r>
        </a:p>
      </dsp:txBody>
      <dsp:txXfrm rot="-5400000">
        <a:off x="1" y="1534604"/>
        <a:ext cx="869016" cy="372435"/>
      </dsp:txXfrm>
    </dsp:sp>
    <dsp:sp modelId="{8C5F2DD6-8D0C-4A4D-94A0-A840CC3066E4}">
      <dsp:nvSpPr>
        <dsp:cNvPr id="0" name=""/>
        <dsp:cNvSpPr/>
      </dsp:nvSpPr>
      <dsp:spPr>
        <a:xfrm rot="5400000">
          <a:off x="4387520" y="-2418407"/>
          <a:ext cx="806943" cy="78439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085675"/>
              <a:satOff val="3732"/>
              <a:lumOff val="-179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>
              <a:latin typeface="Cambria" panose="02040503050406030204" pitchFamily="18" charset="0"/>
            </a:rPr>
            <a:t>	A1  (meta)data are </a:t>
          </a:r>
          <a:r>
            <a:rPr lang="en-US" sz="1400" b="1" u="sng" kern="1200" dirty="0">
              <a:latin typeface="Cambria" panose="02040503050406030204" pitchFamily="18" charset="0"/>
            </a:rPr>
            <a:t>retrievable by identifier</a:t>
          </a:r>
          <a:r>
            <a:rPr lang="en-US" sz="1400" kern="1200" dirty="0">
              <a:latin typeface="Cambria" panose="02040503050406030204" pitchFamily="18" charset="0"/>
            </a:rPr>
            <a:t> using </a:t>
          </a:r>
          <a:r>
            <a:rPr lang="en-US" sz="1400" b="1" u="sng" kern="1200" dirty="0">
              <a:latin typeface="Cambria" panose="02040503050406030204" pitchFamily="18" charset="0"/>
            </a:rPr>
            <a:t>a standardized communications protocol</a:t>
          </a:r>
          <a:r>
            <a:rPr lang="en-US" sz="1400" u="sng" kern="1200" dirty="0">
              <a:latin typeface="Cambria" panose="02040503050406030204" pitchFamily="18" charset="0"/>
            </a:rPr>
            <a:t>.</a:t>
          </a:r>
          <a:br>
            <a:rPr lang="en-US" sz="1400" kern="1200" dirty="0">
              <a:latin typeface="Cambria" panose="02040503050406030204" pitchFamily="18" charset="0"/>
            </a:rPr>
          </a:br>
          <a:r>
            <a:rPr lang="en-US" sz="1400" kern="1200" dirty="0">
              <a:latin typeface="Cambria" panose="02040503050406030204" pitchFamily="18" charset="0"/>
            </a:rPr>
            <a:t>A1.1 the </a:t>
          </a:r>
          <a:r>
            <a:rPr lang="en-US" sz="1400" u="sng" kern="1200" dirty="0">
              <a:latin typeface="Cambria" panose="02040503050406030204" pitchFamily="18" charset="0"/>
            </a:rPr>
            <a:t>protocol</a:t>
          </a:r>
          <a:r>
            <a:rPr lang="en-US" sz="1400" kern="1200" dirty="0">
              <a:latin typeface="Cambria" panose="02040503050406030204" pitchFamily="18" charset="0"/>
            </a:rPr>
            <a:t> is open, free, and universally implementable.</a:t>
          </a:r>
          <a:br>
            <a:rPr lang="en-US" sz="1400" kern="1200" dirty="0">
              <a:latin typeface="Cambria" panose="02040503050406030204" pitchFamily="18" charset="0"/>
            </a:rPr>
          </a:br>
          <a:r>
            <a:rPr lang="en-US" sz="1400" kern="1200" dirty="0">
              <a:latin typeface="Cambria" panose="02040503050406030204" pitchFamily="18" charset="0"/>
            </a:rPr>
            <a:t>A1.2 the </a:t>
          </a:r>
          <a:r>
            <a:rPr lang="en-US" sz="1400" u="sng" kern="1200" dirty="0">
              <a:latin typeface="Cambria" panose="02040503050406030204" pitchFamily="18" charset="0"/>
            </a:rPr>
            <a:t>protocol </a:t>
          </a:r>
          <a:r>
            <a:rPr lang="en-US" sz="1400" kern="1200" dirty="0">
              <a:latin typeface="Cambria" panose="02040503050406030204" pitchFamily="18" charset="0"/>
            </a:rPr>
            <a:t>allows for an authentication and authorization procedure, where necessary.</a:t>
          </a:r>
          <a:br>
            <a:rPr lang="en-US" sz="1400" kern="1200" dirty="0">
              <a:latin typeface="Cambria" panose="02040503050406030204" pitchFamily="18" charset="0"/>
            </a:rPr>
          </a:br>
          <a:r>
            <a:rPr lang="en-US" sz="1400" kern="1200" dirty="0">
              <a:latin typeface="Cambria" panose="02040503050406030204" pitchFamily="18" charset="0"/>
            </a:rPr>
            <a:t>A2 </a:t>
          </a:r>
          <a:r>
            <a:rPr lang="en-US" sz="1400" u="sng" kern="1200" dirty="0">
              <a:latin typeface="Cambria" panose="02040503050406030204" pitchFamily="18" charset="0"/>
            </a:rPr>
            <a:t>metadata are accessible</a:t>
          </a:r>
          <a:r>
            <a:rPr lang="en-US" sz="1400" kern="1200" dirty="0">
              <a:latin typeface="Cambria" panose="02040503050406030204" pitchFamily="18" charset="0"/>
            </a:rPr>
            <a:t>, even when the data are no longer available.</a:t>
          </a:r>
          <a:endParaRPr lang="fr-FR" sz="1400" kern="1200" dirty="0">
            <a:latin typeface="Cambria" panose="02040503050406030204" pitchFamily="18" charset="0"/>
          </a:endParaRPr>
        </a:p>
      </dsp:txBody>
      <dsp:txXfrm rot="-5400000">
        <a:off x="869016" y="1139489"/>
        <a:ext cx="7804559" cy="728159"/>
      </dsp:txXfrm>
    </dsp:sp>
    <dsp:sp modelId="{6355C20A-101E-4D27-829A-2E734831923F}">
      <dsp:nvSpPr>
        <dsp:cNvPr id="0" name=""/>
        <dsp:cNvSpPr/>
      </dsp:nvSpPr>
      <dsp:spPr>
        <a:xfrm rot="5400000">
          <a:off x="-186217" y="2381173"/>
          <a:ext cx="1241451" cy="869016"/>
        </a:xfrm>
        <a:prstGeom prst="chevron">
          <a:avLst/>
        </a:prstGeom>
        <a:solidFill>
          <a:schemeClr val="accent5">
            <a:hueOff val="2171351"/>
            <a:satOff val="7464"/>
            <a:lumOff val="-35817"/>
            <a:alphaOff val="0"/>
          </a:schemeClr>
        </a:solidFill>
        <a:ln w="25400" cap="flat" cmpd="sng" algn="ctr">
          <a:solidFill>
            <a:schemeClr val="accent5">
              <a:hueOff val="2171351"/>
              <a:satOff val="7464"/>
              <a:lumOff val="-358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i="0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INTER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i="0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OPERABLE</a:t>
          </a:r>
        </a:p>
      </dsp:txBody>
      <dsp:txXfrm rot="-5400000">
        <a:off x="1" y="2629463"/>
        <a:ext cx="869016" cy="372435"/>
      </dsp:txXfrm>
    </dsp:sp>
    <dsp:sp modelId="{D5C8549E-EF02-4664-B870-776829FFB525}">
      <dsp:nvSpPr>
        <dsp:cNvPr id="0" name=""/>
        <dsp:cNvSpPr/>
      </dsp:nvSpPr>
      <dsp:spPr>
        <a:xfrm rot="5400000">
          <a:off x="4387308" y="-1311807"/>
          <a:ext cx="807368" cy="78439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2171351"/>
              <a:satOff val="7464"/>
              <a:lumOff val="-358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>
              <a:latin typeface="Cambria" panose="02040503050406030204" pitchFamily="18" charset="0"/>
            </a:rPr>
            <a:t>	I1. (meta)data use a</a:t>
          </a:r>
          <a:r>
            <a:rPr lang="en-US" sz="1400" u="sng" kern="1200" dirty="0">
              <a:latin typeface="Cambria" panose="02040503050406030204" pitchFamily="18" charset="0"/>
            </a:rPr>
            <a:t> formal, accessible, shared, and broadly applicable language</a:t>
          </a:r>
          <a:r>
            <a:rPr lang="en-US" sz="1400" kern="1200" dirty="0">
              <a:latin typeface="Cambria" panose="02040503050406030204" pitchFamily="18" charset="0"/>
            </a:rPr>
            <a:t> for knowledge representation.</a:t>
          </a:r>
          <a:br>
            <a:rPr lang="en-US" sz="1400" kern="1200" dirty="0">
              <a:latin typeface="Cambria" panose="02040503050406030204" pitchFamily="18" charset="0"/>
            </a:rPr>
          </a:br>
          <a:r>
            <a:rPr lang="en-US" sz="1400" kern="1200" dirty="0">
              <a:latin typeface="Cambria" panose="02040503050406030204" pitchFamily="18" charset="0"/>
            </a:rPr>
            <a:t>I2. (meta)data use </a:t>
          </a:r>
          <a:r>
            <a:rPr lang="en-US" sz="1400" u="sng" kern="1200" dirty="0">
              <a:latin typeface="Cambria" panose="02040503050406030204" pitchFamily="18" charset="0"/>
            </a:rPr>
            <a:t>vocabularies that follow FAIR principles.</a:t>
          </a:r>
          <a:br>
            <a:rPr lang="en-US" sz="1400" kern="1200" dirty="0">
              <a:latin typeface="Cambria" panose="02040503050406030204" pitchFamily="18" charset="0"/>
            </a:rPr>
          </a:br>
          <a:r>
            <a:rPr lang="en-US" sz="1400" kern="1200" dirty="0">
              <a:latin typeface="Cambria" panose="02040503050406030204" pitchFamily="18" charset="0"/>
            </a:rPr>
            <a:t>I3. (meta)data include </a:t>
          </a:r>
          <a:r>
            <a:rPr lang="en-US" sz="1400" u="sng" kern="1200" dirty="0">
              <a:latin typeface="Cambria" panose="02040503050406030204" pitchFamily="18" charset="0"/>
            </a:rPr>
            <a:t>qualified references</a:t>
          </a:r>
          <a:r>
            <a:rPr lang="en-US" sz="1400" kern="1200" dirty="0">
              <a:latin typeface="Cambria" panose="02040503050406030204" pitchFamily="18" charset="0"/>
            </a:rPr>
            <a:t> to other (meta)data.</a:t>
          </a:r>
          <a:endParaRPr lang="fr-FR" sz="1400" kern="1200" dirty="0">
            <a:latin typeface="Cambria" panose="02040503050406030204" pitchFamily="18" charset="0"/>
          </a:endParaRPr>
        </a:p>
      </dsp:txBody>
      <dsp:txXfrm rot="-5400000">
        <a:off x="869017" y="2245896"/>
        <a:ext cx="7804539" cy="728544"/>
      </dsp:txXfrm>
    </dsp:sp>
    <dsp:sp modelId="{0E8F50AC-0AA2-433E-B25F-2C3A3B5CA666}">
      <dsp:nvSpPr>
        <dsp:cNvPr id="0" name=""/>
        <dsp:cNvSpPr/>
      </dsp:nvSpPr>
      <dsp:spPr>
        <a:xfrm rot="5400000">
          <a:off x="-186217" y="3476031"/>
          <a:ext cx="1241451" cy="869016"/>
        </a:xfrm>
        <a:prstGeom prst="chevron">
          <a:avLst/>
        </a:prstGeom>
        <a:solidFill>
          <a:schemeClr val="accent5">
            <a:hueOff val="3257026"/>
            <a:satOff val="11196"/>
            <a:lumOff val="-53726"/>
            <a:alphaOff val="0"/>
          </a:schemeClr>
        </a:solidFill>
        <a:ln w="25400" cap="flat" cmpd="sng" algn="ctr">
          <a:solidFill>
            <a:schemeClr val="accent5">
              <a:hueOff val="3257026"/>
              <a:satOff val="11196"/>
              <a:lumOff val="-53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i="0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RE-USABLE</a:t>
          </a:r>
        </a:p>
      </dsp:txBody>
      <dsp:txXfrm rot="-5400000">
        <a:off x="1" y="3724321"/>
        <a:ext cx="869016" cy="372435"/>
      </dsp:txXfrm>
    </dsp:sp>
    <dsp:sp modelId="{E8ABF282-EBA5-4762-ABE9-04451CCA7519}">
      <dsp:nvSpPr>
        <dsp:cNvPr id="0" name=""/>
        <dsp:cNvSpPr/>
      </dsp:nvSpPr>
      <dsp:spPr>
        <a:xfrm rot="5400000">
          <a:off x="4387520" y="-228690"/>
          <a:ext cx="806943" cy="78439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257026"/>
              <a:satOff val="11196"/>
              <a:lumOff val="-53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400" kern="1200" dirty="0">
              <a:latin typeface="Cambria" panose="02040503050406030204" pitchFamily="18" charset="0"/>
            </a:rPr>
            <a:t>	R1.</a:t>
          </a:r>
          <a:r>
            <a:rPr lang="en-US" sz="1400" kern="1200" dirty="0">
              <a:latin typeface="Cambria" panose="02040503050406030204" pitchFamily="18" charset="0"/>
            </a:rPr>
            <a:t> meta(data) have a </a:t>
          </a:r>
          <a:r>
            <a:rPr lang="en-US" sz="1400" u="sng" kern="1200" dirty="0">
              <a:latin typeface="Cambria" panose="02040503050406030204" pitchFamily="18" charset="0"/>
            </a:rPr>
            <a:t>plurality of accurate and relevant attributes.</a:t>
          </a:r>
          <a:br>
            <a:rPr lang="en-US" sz="1400" kern="1200" dirty="0">
              <a:latin typeface="Cambria" panose="02040503050406030204" pitchFamily="18" charset="0"/>
            </a:rPr>
          </a:br>
          <a:r>
            <a:rPr lang="en-US" sz="1400" kern="1200" dirty="0">
              <a:latin typeface="Cambria" panose="02040503050406030204" pitchFamily="18" charset="0"/>
            </a:rPr>
            <a:t>R1.1. (meta)data are released with a</a:t>
          </a:r>
          <a:r>
            <a:rPr lang="en-US" sz="1400" u="sng" kern="1200" dirty="0">
              <a:latin typeface="Cambria" panose="02040503050406030204" pitchFamily="18" charset="0"/>
            </a:rPr>
            <a:t> clear and accessible data usage license.</a:t>
          </a:r>
          <a:br>
            <a:rPr lang="en-US" sz="1400" kern="1200" dirty="0">
              <a:latin typeface="Cambria" panose="02040503050406030204" pitchFamily="18" charset="0"/>
            </a:rPr>
          </a:br>
          <a:r>
            <a:rPr lang="en-US" sz="1400" kern="1200" dirty="0">
              <a:latin typeface="Cambria" panose="02040503050406030204" pitchFamily="18" charset="0"/>
            </a:rPr>
            <a:t>R1.2. (meta)data are associated with their </a:t>
          </a:r>
          <a:r>
            <a:rPr lang="en-US" sz="1400" u="sng" kern="1200" dirty="0">
              <a:latin typeface="Cambria" panose="02040503050406030204" pitchFamily="18" charset="0"/>
            </a:rPr>
            <a:t>provenance.</a:t>
          </a:r>
          <a:br>
            <a:rPr lang="en-US" sz="1400" kern="1200" dirty="0">
              <a:latin typeface="Cambria" panose="02040503050406030204" pitchFamily="18" charset="0"/>
            </a:rPr>
          </a:br>
          <a:r>
            <a:rPr lang="en-US" sz="1400" kern="1200" dirty="0">
              <a:latin typeface="Cambria" panose="02040503050406030204" pitchFamily="18" charset="0"/>
            </a:rPr>
            <a:t>R1.3. (meta)data </a:t>
          </a:r>
          <a:r>
            <a:rPr lang="en-US" sz="1400" u="sng" kern="1200" dirty="0">
              <a:latin typeface="Cambria" panose="02040503050406030204" pitchFamily="18" charset="0"/>
            </a:rPr>
            <a:t>meet domain-relevant community standards.</a:t>
          </a:r>
          <a:endParaRPr lang="fr-FR" sz="1400" kern="1200" dirty="0">
            <a:latin typeface="Cambria" panose="02040503050406030204" pitchFamily="18" charset="0"/>
          </a:endParaRPr>
        </a:p>
      </dsp:txBody>
      <dsp:txXfrm rot="-5400000">
        <a:off x="869016" y="3329206"/>
        <a:ext cx="7804559" cy="728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CB9A9B2-F053-46CA-8469-837D0A553044}" type="datetimeFigureOut">
              <a:rPr lang="fr-FR" smtClean="0"/>
              <a:pPr/>
              <a:t>20/03/2018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3341080-0F0E-45DB-8261-E162BC9419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41080-0F0E-45DB-8261-E162BC9419CF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4890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41080-0F0E-45DB-8261-E162BC9419CF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158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41080-0F0E-45DB-8261-E162BC9419CF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115888"/>
            <a:ext cx="2249488" cy="626586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1438" y="115888"/>
            <a:ext cx="6599237" cy="626586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313" y="115888"/>
            <a:ext cx="6445250" cy="7207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438" y="1268413"/>
            <a:ext cx="4422775" cy="51133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268413"/>
            <a:ext cx="4422775" cy="24796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900488"/>
            <a:ext cx="4422775" cy="24812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1438" y="1268413"/>
            <a:ext cx="4422775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268413"/>
            <a:ext cx="4422775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7504" y="260648"/>
            <a:ext cx="8979024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438" y="1268413"/>
            <a:ext cx="899795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02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2627313" y="115888"/>
            <a:ext cx="64452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/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611188" y="1555750"/>
            <a:ext cx="794226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0099CC"/>
              </a:buClr>
              <a:buFont typeface="Wingdings" charset="2"/>
              <a:buNone/>
              <a:defRPr/>
            </a:pPr>
            <a:endParaRPr lang="en-US">
              <a:latin typeface="Arial" charset="0"/>
              <a:ea typeface="ＭＳ Ｐゴシック" charset="-128"/>
            </a:endParaRP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0" y="-26988"/>
            <a:ext cx="9144000" cy="115888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Arial" charset="0"/>
              <a:ea typeface="ＭＳ Ｐゴシック" charset="-128"/>
            </a:endParaRPr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8532813" y="6249988"/>
            <a:ext cx="431800" cy="4318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Arial" charset="0"/>
              <a:ea typeface="ＭＳ Ｐゴシック" charset="-128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8431213" y="6211888"/>
            <a:ext cx="669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fld id="{796F9AB0-CBB5-40F1-A73B-05BDE10C645F}" type="slidenum">
              <a:rPr lang="en-GB" sz="1200">
                <a:solidFill>
                  <a:schemeClr val="bg1"/>
                </a:solidFill>
                <a:latin typeface="Arial" charset="0"/>
                <a:ea typeface="ＭＳ Ｐゴシック" charset="-128"/>
              </a:rPr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‹N°›</a:t>
            </a:fld>
            <a:endParaRPr lang="en-GB" sz="1200" dirty="0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0" y="6445250"/>
            <a:ext cx="9144000" cy="431800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Arial" charset="0"/>
              <a:ea typeface="ＭＳ Ｐゴシック" charset="-128"/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0" y="6583363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Cambria" pitchFamily="18" charset="0"/>
                <a:ea typeface="ＭＳ Ｐゴシック" charset="-128"/>
                <a:cs typeface="Arial" charset="0"/>
              </a:rPr>
              <a:t>Technical workshop on global harmonization of Tuna fisheries statistics		          </a:t>
            </a:r>
            <a:r>
              <a:rPr lang="en-GB" sz="1200" b="1" kern="1200" dirty="0">
                <a:solidFill>
                  <a:schemeClr val="bg1"/>
                </a:solidFill>
                <a:latin typeface="Cambria" pitchFamily="18" charset="0"/>
                <a:ea typeface="ＭＳ Ｐゴシック" charset="-128"/>
                <a:cs typeface="Arial" charset="0"/>
              </a:rPr>
              <a:t>Rome, Italy – 19-22 March 2018</a:t>
            </a:r>
            <a:endParaRPr lang="fr-FR" sz="1200" b="1" kern="1200" dirty="0">
              <a:solidFill>
                <a:schemeClr val="bg1"/>
              </a:solidFill>
              <a:latin typeface="Cambria" pitchFamily="18" charset="0"/>
              <a:ea typeface="ＭＳ Ｐゴシック" charset="-128"/>
              <a:cs typeface="Arial" charset="0"/>
            </a:endParaRPr>
          </a:p>
        </p:txBody>
      </p:sp>
      <p:pic>
        <p:nvPicPr>
          <p:cNvPr id="2" name="Picture 4" descr="Afficher l'image d'origine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512" y="188641"/>
            <a:ext cx="2376264" cy="44410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61" r:id="rId12"/>
  </p:sldLayoutIdLst>
  <p:txStyles>
    <p:titleStyle>
      <a:lvl1pPr algn="r" rtl="0" fontAlgn="base">
        <a:spcBef>
          <a:spcPct val="0"/>
        </a:spcBef>
        <a:spcAft>
          <a:spcPct val="0"/>
        </a:spcAft>
        <a:defRPr sz="1400" b="1">
          <a:solidFill>
            <a:srgbClr val="4D4D4D"/>
          </a:solidFill>
          <a:latin typeface="Cambria" pitchFamily="18" charset="0"/>
          <a:ea typeface="ＭＳ Ｐゴシック" charset="-128"/>
          <a:cs typeface="Cambria" pitchFamily="18" charset="0"/>
        </a:defRPr>
      </a:lvl1pPr>
      <a:lvl2pPr algn="r" rtl="0" fontAlgn="base">
        <a:spcBef>
          <a:spcPct val="0"/>
        </a:spcBef>
        <a:spcAft>
          <a:spcPct val="0"/>
        </a:spcAft>
        <a:defRPr sz="1400" b="1">
          <a:solidFill>
            <a:srgbClr val="4D4D4D"/>
          </a:solidFill>
          <a:latin typeface="Verdana" pitchFamily="34" charset="0"/>
          <a:ea typeface="ＭＳ Ｐゴシック" charset="-128"/>
          <a:cs typeface="ＭＳ Ｐゴシック" charset="-128"/>
        </a:defRPr>
      </a:lvl2pPr>
      <a:lvl3pPr algn="r" rtl="0" fontAlgn="base">
        <a:spcBef>
          <a:spcPct val="0"/>
        </a:spcBef>
        <a:spcAft>
          <a:spcPct val="0"/>
        </a:spcAft>
        <a:defRPr sz="1400" b="1">
          <a:solidFill>
            <a:srgbClr val="4D4D4D"/>
          </a:solidFill>
          <a:latin typeface="Verdana" pitchFamily="34" charset="0"/>
          <a:ea typeface="ＭＳ Ｐゴシック" charset="-128"/>
          <a:cs typeface="ＭＳ Ｐゴシック" charset="-128"/>
        </a:defRPr>
      </a:lvl3pPr>
      <a:lvl4pPr algn="r" rtl="0" fontAlgn="base">
        <a:spcBef>
          <a:spcPct val="0"/>
        </a:spcBef>
        <a:spcAft>
          <a:spcPct val="0"/>
        </a:spcAft>
        <a:defRPr sz="1400" b="1">
          <a:solidFill>
            <a:srgbClr val="4D4D4D"/>
          </a:solidFill>
          <a:latin typeface="Verdana" pitchFamily="34" charset="0"/>
          <a:ea typeface="ＭＳ Ｐゴシック" charset="-128"/>
          <a:cs typeface="ＭＳ Ｐゴシック" charset="-128"/>
        </a:defRPr>
      </a:lvl4pPr>
      <a:lvl5pPr algn="r" rtl="0" fontAlgn="base">
        <a:spcBef>
          <a:spcPct val="0"/>
        </a:spcBef>
        <a:spcAft>
          <a:spcPct val="0"/>
        </a:spcAft>
        <a:defRPr sz="1400" b="1">
          <a:solidFill>
            <a:srgbClr val="4D4D4D"/>
          </a:solidFill>
          <a:latin typeface="Verdana" pitchFamily="34" charset="0"/>
          <a:ea typeface="ＭＳ Ｐゴシック" charset="-128"/>
          <a:cs typeface="ＭＳ Ｐゴシック" charset="-128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1400" b="1">
          <a:solidFill>
            <a:srgbClr val="4D4D4D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1400" b="1">
          <a:solidFill>
            <a:srgbClr val="4D4D4D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1400" b="1">
          <a:solidFill>
            <a:srgbClr val="4D4D4D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1400" b="1">
          <a:solidFill>
            <a:srgbClr val="4D4D4D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defRPr sz="2400">
          <a:solidFill>
            <a:schemeClr val="tx1"/>
          </a:solidFill>
          <a:latin typeface="Cambria" pitchFamily="18" charset="0"/>
          <a:ea typeface="ＭＳ Ｐゴシック" charset="-128"/>
          <a:cs typeface="Cambria" pitchFamily="18" charset="0"/>
        </a:defRPr>
      </a:lvl1pPr>
      <a:lvl2pPr marL="450850" indent="-271463" algn="l" rtl="0" fontAlgn="base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§"/>
        <a:defRPr sz="2400">
          <a:solidFill>
            <a:schemeClr val="tx1"/>
          </a:solidFill>
          <a:latin typeface="Cambria" pitchFamily="18" charset="0"/>
          <a:ea typeface="ＭＳ Ｐゴシック" charset="-128"/>
          <a:cs typeface="Cambria" pitchFamily="18" charset="0"/>
        </a:defRPr>
      </a:lvl2pPr>
      <a:lvl3pPr marL="903288" indent="-190500" algn="l" rtl="0" fontAlgn="base">
        <a:spcBef>
          <a:spcPct val="20000"/>
        </a:spcBef>
        <a:spcAft>
          <a:spcPct val="0"/>
        </a:spcAft>
        <a:buClr>
          <a:srgbClr val="CC3366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mbria" pitchFamily="18" charset="0"/>
          <a:ea typeface="ＭＳ Ｐゴシック" charset="-128"/>
          <a:cs typeface="Cambria" pitchFamily="18" charset="0"/>
        </a:defRPr>
      </a:lvl3pPr>
      <a:lvl4pPr marL="1341438" indent="-1778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mbria" pitchFamily="18" charset="0"/>
          <a:ea typeface="ＭＳ Ｐゴシック" charset="-128"/>
          <a:cs typeface="Cambria" pitchFamily="18" charset="0"/>
        </a:defRPr>
      </a:lvl4pPr>
      <a:lvl5pPr marL="1698625" indent="-1778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mbria" pitchFamily="18" charset="0"/>
          <a:ea typeface="ＭＳ Ｐゴシック" charset="-128"/>
          <a:cs typeface="Cambria" pitchFamily="18" charset="0"/>
        </a:defRPr>
      </a:lvl5pPr>
      <a:lvl6pPr marL="2155825" indent="-1778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613025" indent="-1778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070225" indent="-1778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527425" indent="-1778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emmanuel.blondel@fao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tunaatlas.d4science.org/tunaatlas/?dataset=global_catch_1deg_1m_ps_bb_tunaatlasIRD_level2&amp;views=%5b%22pid%3Dglobal_catch_1deg_1m_ps_bb_tunaatlasIRD_level2,par%3Dsource_authority:IOTC;flag:JPN;species_group:TUNTROP;time_start:1976-01-01;time_end:2016-12-31;aggregation_method:sum,fun%3Dckmeans,env%3Dv1:1;v2:252.79;v3:600.89;v4:1090;v5:2150.03;,count%3D712,sld%3Ddyn_poly_choropleth_class_4,q%3Dtrue%22%5d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ecafc-firms.d4science.org/data-viewer/index.html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otc.org/fr/documents/standardization-metadata-data-formats-access-protocols-and-statistical-visualization-ss3" TargetMode="External"/><Relationship Id="rId2" Type="http://schemas.openxmlformats.org/officeDocument/2006/relationships/hyperlink" Target="http://www.iotc.org/documents/collaboration-between-fisheries-and-computer-scientists-improved-data-description-case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2018.foss4g.org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d-alliance.org/about-rda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rd-alliance.org/group/fisheries-data-interoperability-wg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geospatial.org/standards" TargetMode="External"/><Relationship Id="rId2" Type="http://schemas.openxmlformats.org/officeDocument/2006/relationships/hyperlink" Target="https://sdmx.org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dcc.ac.uk/resources/metadata-standards/eml-ecological-metadata-language" TargetMode="External"/><Relationship Id="rId4" Type="http://schemas.openxmlformats.org/officeDocument/2006/relationships/hyperlink" Target="http://dublincore.org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hyperlink" Target="https://www.force11.org/group/fairgroup/fairprinciples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3"/>
          <p:cNvSpPr>
            <a:spLocks noGrp="1"/>
          </p:cNvSpPr>
          <p:nvPr>
            <p:ph type="title"/>
          </p:nvPr>
        </p:nvSpPr>
        <p:spPr>
          <a:xfrm>
            <a:off x="251520" y="2564904"/>
            <a:ext cx="8892480" cy="720725"/>
          </a:xfrm>
        </p:spPr>
        <p:txBody>
          <a:bodyPr/>
          <a:lstStyle/>
          <a:p>
            <a:pPr algn="ctr"/>
            <a:r>
              <a:rPr lang="fr-FR" sz="2400" cap="none" dirty="0" err="1"/>
              <a:t>Fisheries</a:t>
            </a:r>
            <a:r>
              <a:rPr lang="fr-FR" sz="2400" cap="none" dirty="0"/>
              <a:t> Data </a:t>
            </a:r>
            <a:r>
              <a:rPr lang="fr-FR" sz="2400" cap="none" dirty="0" err="1"/>
              <a:t>Interoperability</a:t>
            </a:r>
            <a:br>
              <a:rPr lang="fr-FR" sz="2400" cap="none" dirty="0"/>
            </a:br>
            <a:r>
              <a:rPr lang="fr-FR" sz="2400" cap="none" dirty="0"/>
              <a:t>–</a:t>
            </a:r>
            <a:br>
              <a:rPr lang="fr-FR" sz="2400" cap="none" dirty="0"/>
            </a:br>
            <a:r>
              <a:rPr lang="fr-FR" sz="2400" cap="none" dirty="0"/>
              <a:t>Geographic Information (Meta)data standards</a:t>
            </a:r>
          </a:p>
        </p:txBody>
      </p:sp>
      <p:sp>
        <p:nvSpPr>
          <p:cNvPr id="15" name="Titre 3"/>
          <p:cNvSpPr txBox="1">
            <a:spLocks/>
          </p:cNvSpPr>
          <p:nvPr/>
        </p:nvSpPr>
        <p:spPr bwMode="auto">
          <a:xfrm>
            <a:off x="1403648" y="4365104"/>
            <a:ext cx="676875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mbria" pitchFamily="18" charset="0"/>
                <a:ea typeface="ＭＳ Ｐゴシック" charset="-128"/>
                <a:cs typeface="ＭＳ Ｐゴシック" charset="-128"/>
              </a:rPr>
              <a:t>Emmanuel</a:t>
            </a:r>
            <a:r>
              <a:rPr kumimoji="0" lang="fr-FR" sz="1600" i="0" u="none" strike="noStrike" kern="0" cap="none" spc="0" normalizeH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mbria" pitchFamily="18" charset="0"/>
                <a:ea typeface="ＭＳ Ｐゴシック" charset="-128"/>
                <a:cs typeface="ＭＳ Ｐゴシック" charset="-128"/>
              </a:rPr>
              <a:t> Blondel (FAO)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0" baseline="0" dirty="0">
                <a:solidFill>
                  <a:srgbClr val="4D4D4D"/>
                </a:solidFill>
                <a:latin typeface="Cambria" pitchFamily="18" charset="0"/>
                <a:ea typeface="ＭＳ Ｐゴシック" charset="-128"/>
                <a:cs typeface="ＭＳ Ｐゴシック" charset="-128"/>
                <a:hlinkClick r:id="rId2"/>
              </a:rPr>
              <a:t>emmanuel.blondel@fao.org</a:t>
            </a:r>
            <a:r>
              <a:rPr lang="fr-FR" sz="1200" kern="0" dirty="0">
                <a:solidFill>
                  <a:srgbClr val="4D4D4D"/>
                </a:solidFill>
                <a:latin typeface="Cambria" pitchFamily="18" charset="0"/>
                <a:ea typeface="ＭＳ Ｐゴシック" charset="-128"/>
                <a:cs typeface="ＭＳ Ｐゴシック" charset="-128"/>
              </a:rPr>
              <a:t> </a:t>
            </a:r>
            <a:endParaRPr kumimoji="0" lang="fr-FR" sz="120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mbria" pitchFamily="18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26" name="Picture 2" descr="Résultat de recherche d'images pour &quot;Research Data Alliance&quot;">
            <a:extLst>
              <a:ext uri="{FF2B5EF4-FFF2-40B4-BE49-F238E27FC236}">
                <a16:creationId xmlns:a16="http://schemas.microsoft.com/office/drawing/2014/main" id="{E49DB619-E2F7-4FCF-8FEF-43E7CC18F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2037563" cy="133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Résultat de recherche d'images pour &quot;bluebridge logo&quot;">
            <a:extLst>
              <a:ext uri="{FF2B5EF4-FFF2-40B4-BE49-F238E27FC236}">
                <a16:creationId xmlns:a16="http://schemas.microsoft.com/office/drawing/2014/main" id="{FC9E37C4-5DF3-423D-9ED1-8D87E1C0B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12723"/>
            <a:ext cx="1691680" cy="67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for cross-domain, geo-referenced statistics </a:t>
            </a:r>
            <a:br>
              <a:rPr lang="en-US" dirty="0"/>
            </a:br>
            <a:r>
              <a:rPr lang="en-US" dirty="0"/>
              <a:t>dissemination &amp; visualization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71438" y="836614"/>
            <a:ext cx="8997950" cy="5257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200" b="1" dirty="0"/>
              <a:t>Methodology for cross-domain, geo-referenced statistics dissemination &amp; visualization – Principles</a:t>
            </a:r>
          </a:p>
          <a:p>
            <a:pPr lvl="2">
              <a:buFont typeface="Arial" pitchFamily="34" charset="0"/>
              <a:buChar char="•"/>
            </a:pPr>
            <a:r>
              <a:rPr lang="en-US" sz="1600" b="1" dirty="0"/>
              <a:t>FAIR data principles</a:t>
            </a:r>
          </a:p>
          <a:p>
            <a:pPr lvl="2">
              <a:buFont typeface="Arial" pitchFamily="34" charset="0"/>
              <a:buChar char="•"/>
            </a:pPr>
            <a:r>
              <a:rPr lang="en-US" sz="1600" b="1" dirty="0"/>
              <a:t>Standards</a:t>
            </a:r>
          </a:p>
          <a:p>
            <a:pPr lvl="3">
              <a:buFont typeface="Arial" pitchFamily="34" charset="0"/>
              <a:buChar char="•"/>
            </a:pPr>
            <a:r>
              <a:rPr lang="en-US" sz="1600" dirty="0"/>
              <a:t>Use of internationally recognized and widely adopted open standards for data, metadata, processes and services.</a:t>
            </a:r>
          </a:p>
          <a:p>
            <a:pPr lvl="3">
              <a:buFont typeface="Arial" pitchFamily="34" charset="0"/>
              <a:buChar char="•"/>
            </a:pPr>
            <a:r>
              <a:rPr lang="en-US" sz="1600" dirty="0"/>
              <a:t>Primary choice oriented on geospatial-oriented standards: ISO/TC211 and OGC, rather than statistics-oriented standards (SDMX):</a:t>
            </a:r>
          </a:p>
          <a:p>
            <a:pPr lvl="4">
              <a:buFont typeface="Arial" pitchFamily="34" charset="0"/>
              <a:buChar char="•"/>
            </a:pPr>
            <a:r>
              <a:rPr lang="en-US" sz="1600" dirty="0"/>
              <a:t>Wider user community and support</a:t>
            </a:r>
          </a:p>
          <a:p>
            <a:pPr lvl="4">
              <a:buFont typeface="Arial" pitchFamily="34" charset="0"/>
              <a:buChar char="•"/>
            </a:pPr>
            <a:r>
              <a:rPr lang="en-US" sz="1600" dirty="0"/>
              <a:t>Tools availability and reliability</a:t>
            </a:r>
          </a:p>
          <a:p>
            <a:pPr lvl="4">
              <a:buFont typeface="Arial" pitchFamily="34" charset="0"/>
              <a:buChar char="•"/>
            </a:pPr>
            <a:r>
              <a:rPr lang="en-US" sz="1600" dirty="0"/>
              <a:t>Better fitting with cross-domain / integrated vision (enabling confrontation with other data products such as stock assessment model outputs, scientific fishery surveys, vessel trajectories – VMS and AIS, etc.)</a:t>
            </a:r>
          </a:p>
          <a:p>
            <a:pPr lvl="2">
              <a:buFont typeface="Arial" pitchFamily="34" charset="0"/>
              <a:buChar char="•"/>
            </a:pPr>
            <a:endParaRPr lang="en-US" sz="1600" b="1" dirty="0"/>
          </a:p>
          <a:p>
            <a:pPr lvl="2">
              <a:buFont typeface="Arial" pitchFamily="34" charset="0"/>
              <a:buChar char="•"/>
            </a:pPr>
            <a:r>
              <a:rPr lang="en-US" sz="1600" b="1" dirty="0"/>
              <a:t>Tools used to promote the approach</a:t>
            </a:r>
          </a:p>
          <a:p>
            <a:pPr lvl="3">
              <a:buFont typeface="Arial" pitchFamily="34" charset="0"/>
              <a:buChar char="•"/>
            </a:pPr>
            <a:r>
              <a:rPr lang="en-US" sz="1600" dirty="0"/>
              <a:t>Free and Open Source Software (FOSS)</a:t>
            </a:r>
          </a:p>
          <a:p>
            <a:pPr lvl="3">
              <a:buFont typeface="Arial" pitchFamily="34" charset="0"/>
              <a:buChar char="•"/>
            </a:pPr>
            <a:r>
              <a:rPr lang="en-US" sz="1600" dirty="0"/>
              <a:t>Simple, Affordable and Flexible tools , </a:t>
            </a:r>
            <a:r>
              <a:rPr lang="en-US" sz="1600" dirty="0" err="1"/>
              <a:t>ie</a:t>
            </a:r>
            <a:r>
              <a:rPr lang="en-US" sz="1600" dirty="0"/>
              <a:t> that can be easily adopted and fine-tuned in autonomy by a wide data managers community (and not only a pure IT community)</a:t>
            </a:r>
          </a:p>
          <a:p>
            <a:pPr lvl="3">
              <a:buFont typeface="Arial" pitchFamily="34" charset="0"/>
              <a:buChar char="•"/>
            </a:pPr>
            <a:r>
              <a:rPr lang="en-US" sz="1600" dirty="0"/>
              <a:t>Main programming language used: </a:t>
            </a:r>
          </a:p>
          <a:p>
            <a:pPr lvl="3">
              <a:buFont typeface="Arial" pitchFamily="34" charset="0"/>
              <a:buChar char="•"/>
            </a:pPr>
            <a:endParaRPr lang="en-US" sz="1600" dirty="0"/>
          </a:p>
          <a:p>
            <a:pPr lvl="2">
              <a:buFont typeface="Arial" pitchFamily="34" charset="0"/>
              <a:buChar char="•"/>
            </a:pPr>
            <a:endParaRPr lang="en-US" sz="1600" dirty="0"/>
          </a:p>
          <a:p>
            <a:pPr lvl="2">
              <a:buFont typeface="Arial" pitchFamily="34" charset="0"/>
              <a:buChar char="•"/>
            </a:pPr>
            <a:endParaRPr lang="en-US" sz="1600" dirty="0"/>
          </a:p>
          <a:p>
            <a:pPr lvl="2">
              <a:buFont typeface="Arial" pitchFamily="34" charset="0"/>
              <a:buChar char="•"/>
            </a:pPr>
            <a:endParaRPr lang="en-US" sz="1600" dirty="0"/>
          </a:p>
          <a:p>
            <a:pPr lvl="2">
              <a:buFont typeface="Arial" pitchFamily="34" charset="0"/>
              <a:buChar char="•"/>
            </a:pPr>
            <a:endParaRPr lang="en-US" sz="2000" dirty="0"/>
          </a:p>
        </p:txBody>
      </p:sp>
      <p:pic>
        <p:nvPicPr>
          <p:cNvPr id="6" name="Picture 6" descr="R">
            <a:extLst>
              <a:ext uri="{FF2B5EF4-FFF2-40B4-BE49-F238E27FC236}">
                <a16:creationId xmlns:a16="http://schemas.microsoft.com/office/drawing/2014/main" id="{474E66F1-5993-4EC8-9191-5BDA0AC0F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4551" y="5949280"/>
            <a:ext cx="615825" cy="477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9589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associée">
            <a:extLst>
              <a:ext uri="{FF2B5EF4-FFF2-40B4-BE49-F238E27FC236}">
                <a16:creationId xmlns:a16="http://schemas.microsoft.com/office/drawing/2014/main" id="{B22DB5E1-7F9B-47BA-AD6F-B5CF26A06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895655"/>
            <a:ext cx="1869048" cy="117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Légende : flèche vers la droite 46">
            <a:extLst>
              <a:ext uri="{FF2B5EF4-FFF2-40B4-BE49-F238E27FC236}">
                <a16:creationId xmlns:a16="http://schemas.microsoft.com/office/drawing/2014/main" id="{0A9C0641-655E-4116-96D0-39C8BF157DBA}"/>
              </a:ext>
            </a:extLst>
          </p:cNvPr>
          <p:cNvSpPr/>
          <p:nvPr/>
        </p:nvSpPr>
        <p:spPr>
          <a:xfrm rot="5400000">
            <a:off x="3465691" y="882534"/>
            <a:ext cx="2899965" cy="6657468"/>
          </a:xfrm>
          <a:prstGeom prst="rightArrowCallout">
            <a:avLst>
              <a:gd name="adj1" fmla="val 17217"/>
              <a:gd name="adj2" fmla="val 30189"/>
              <a:gd name="adj3" fmla="val 26297"/>
              <a:gd name="adj4" fmla="val 64977"/>
            </a:avLst>
          </a:prstGeom>
          <a:solidFill>
            <a:schemeClr val="accent1">
              <a:alpha val="37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for cross-domain, geo-referenced statistics </a:t>
            </a:r>
            <a:br>
              <a:rPr lang="en-US" dirty="0"/>
            </a:br>
            <a:r>
              <a:rPr lang="en-US" dirty="0"/>
              <a:t>dissemination &amp; visualization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8C26EDED-5697-41FC-8181-4049F2EC6671}"/>
              </a:ext>
            </a:extLst>
          </p:cNvPr>
          <p:cNvGrpSpPr/>
          <p:nvPr/>
        </p:nvGrpSpPr>
        <p:grpSpPr>
          <a:xfrm>
            <a:off x="539552" y="903687"/>
            <a:ext cx="1296144" cy="979903"/>
            <a:chOff x="2018828" y="1772816"/>
            <a:chExt cx="1603980" cy="1296144"/>
          </a:xfrm>
        </p:grpSpPr>
        <p:pic>
          <p:nvPicPr>
            <p:cNvPr id="1026" name="Picture 2" descr="Résultat de recherche d'images pour &quot;Data table icon&quot;">
              <a:extLst>
                <a:ext uri="{FF2B5EF4-FFF2-40B4-BE49-F238E27FC236}">
                  <a16:creationId xmlns:a16="http://schemas.microsoft.com/office/drawing/2014/main" id="{83A87405-26CA-43F9-ACAB-0106A50746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828" y="1772816"/>
              <a:ext cx="1296144" cy="129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B4A43CD6-DE4B-47CC-8C66-A31837C80CC1}"/>
                </a:ext>
              </a:extLst>
            </p:cNvPr>
            <p:cNvSpPr txBox="1"/>
            <p:nvPr/>
          </p:nvSpPr>
          <p:spPr>
            <a:xfrm>
              <a:off x="2254655" y="1798466"/>
              <a:ext cx="1368153" cy="407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DATA</a:t>
              </a: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BD5317DA-3332-4FA1-B838-D87760ADD821}"/>
              </a:ext>
            </a:extLst>
          </p:cNvPr>
          <p:cNvGrpSpPr/>
          <p:nvPr/>
        </p:nvGrpSpPr>
        <p:grpSpPr>
          <a:xfrm>
            <a:off x="3776836" y="764704"/>
            <a:ext cx="1909770" cy="1512168"/>
            <a:chOff x="5508104" y="1628800"/>
            <a:chExt cx="2201942" cy="1872208"/>
          </a:xfrm>
        </p:grpSpPr>
        <p:pic>
          <p:nvPicPr>
            <p:cNvPr id="1028" name="Picture 4" descr="Résultat de recherche d'images pour &quot;Data table icon&quot;">
              <a:extLst>
                <a:ext uri="{FF2B5EF4-FFF2-40B4-BE49-F238E27FC236}">
                  <a16:creationId xmlns:a16="http://schemas.microsoft.com/office/drawing/2014/main" id="{DE012488-D69B-491E-A738-B9D28AB8B0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1628800"/>
              <a:ext cx="1872208" cy="1872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7B62C063-5A83-45BB-8695-F73A2B1D0177}"/>
                </a:ext>
              </a:extLst>
            </p:cNvPr>
            <p:cNvSpPr txBox="1"/>
            <p:nvPr/>
          </p:nvSpPr>
          <p:spPr>
            <a:xfrm>
              <a:off x="6341893" y="2216953"/>
              <a:ext cx="1368153" cy="381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DATA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B47935E8-A161-4B90-B259-B31ADDA86EE2}"/>
                </a:ext>
              </a:extLst>
            </p:cNvPr>
            <p:cNvSpPr txBox="1"/>
            <p:nvPr/>
          </p:nvSpPr>
          <p:spPr>
            <a:xfrm>
              <a:off x="5645429" y="1727182"/>
              <a:ext cx="1368153" cy="381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GEOREF</a:t>
              </a:r>
            </a:p>
          </p:txBody>
        </p:sp>
      </p:grp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4C7C6AEA-93B1-4B42-900E-BB79E64BD49A}"/>
              </a:ext>
            </a:extLst>
          </p:cNvPr>
          <p:cNvCxnSpPr>
            <a:cxnSpLocks/>
          </p:cNvCxnSpPr>
          <p:nvPr/>
        </p:nvCxnSpPr>
        <p:spPr>
          <a:xfrm>
            <a:off x="1703694" y="1438630"/>
            <a:ext cx="193223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C620BF2D-E66C-48FF-994B-D3317E1A8A17}"/>
              </a:ext>
            </a:extLst>
          </p:cNvPr>
          <p:cNvSpPr txBox="1"/>
          <p:nvPr/>
        </p:nvSpPr>
        <p:spPr>
          <a:xfrm>
            <a:off x="1850787" y="1461739"/>
            <a:ext cx="2073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6">
                    <a:lumMod val="75000"/>
                  </a:schemeClr>
                </a:solidFill>
              </a:rPr>
              <a:t>(Geo-referencing)</a:t>
            </a:r>
          </a:p>
        </p:txBody>
      </p:sp>
      <p:pic>
        <p:nvPicPr>
          <p:cNvPr id="1032" name="Picture 8" descr="Résultat de recherche d'images pour &quot;FILE ICON&quot;">
            <a:extLst>
              <a:ext uri="{FF2B5EF4-FFF2-40B4-BE49-F238E27FC236}">
                <a16:creationId xmlns:a16="http://schemas.microsoft.com/office/drawing/2014/main" id="{FFE40403-8F6C-44CE-AE77-D1DE032FE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052" y="3229216"/>
            <a:ext cx="880336" cy="88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Résultat de recherche d'images pour &quot;FILE ICON&quot;">
            <a:extLst>
              <a:ext uri="{FF2B5EF4-FFF2-40B4-BE49-F238E27FC236}">
                <a16:creationId xmlns:a16="http://schemas.microsoft.com/office/drawing/2014/main" id="{893E5AD8-8BF3-4BB1-BDE8-DA5964FB9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286" y="3212976"/>
            <a:ext cx="880336" cy="88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Résultat de recherche d'images pour &quot;FILE ICON&quot;">
            <a:extLst>
              <a:ext uri="{FF2B5EF4-FFF2-40B4-BE49-F238E27FC236}">
                <a16:creationId xmlns:a16="http://schemas.microsoft.com/office/drawing/2014/main" id="{EF69D7D7-58AC-40AA-A580-97D9AA656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20" y="3212976"/>
            <a:ext cx="880336" cy="88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7AABEC32-BB5E-4275-B356-167E9DD7475C}"/>
              </a:ext>
            </a:extLst>
          </p:cNvPr>
          <p:cNvSpPr txBox="1"/>
          <p:nvPr/>
        </p:nvSpPr>
        <p:spPr>
          <a:xfrm>
            <a:off x="4114238" y="2802710"/>
            <a:ext cx="1428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Dataset</a:t>
            </a:r>
          </a:p>
          <a:p>
            <a:pPr algn="ctr"/>
            <a:r>
              <a:rPr lang="en-GB" sz="1200" b="1" dirty="0"/>
              <a:t>Description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07B0BAA6-F25F-4435-8825-DCC3036A28C3}"/>
              </a:ext>
            </a:extLst>
          </p:cNvPr>
          <p:cNvSpPr txBox="1"/>
          <p:nvPr/>
        </p:nvSpPr>
        <p:spPr>
          <a:xfrm>
            <a:off x="1737974" y="2780928"/>
            <a:ext cx="1428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Data structure</a:t>
            </a:r>
          </a:p>
          <a:p>
            <a:pPr algn="ctr"/>
            <a:r>
              <a:rPr lang="en-GB" sz="1200" b="1" dirty="0"/>
              <a:t>Definition (DSD)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B3A204A-E0A9-422B-ACC5-626B59466FD2}"/>
              </a:ext>
            </a:extLst>
          </p:cNvPr>
          <p:cNvSpPr txBox="1"/>
          <p:nvPr/>
        </p:nvSpPr>
        <p:spPr>
          <a:xfrm>
            <a:off x="6492614" y="2816041"/>
            <a:ext cx="1498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Data Service Description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F176A15C-62F5-45F5-98DC-82B7FE80E560}"/>
              </a:ext>
            </a:extLst>
          </p:cNvPr>
          <p:cNvSpPr txBox="1"/>
          <p:nvPr/>
        </p:nvSpPr>
        <p:spPr>
          <a:xfrm>
            <a:off x="1737974" y="4187102"/>
            <a:ext cx="1428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ISO 19110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BE1FBCE2-4E17-443C-B209-EBF37C274533}"/>
              </a:ext>
            </a:extLst>
          </p:cNvPr>
          <p:cNvSpPr txBox="1"/>
          <p:nvPr/>
        </p:nvSpPr>
        <p:spPr>
          <a:xfrm>
            <a:off x="4122381" y="4187101"/>
            <a:ext cx="1428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ISO 19115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24AA51D9-B11A-46C7-9DC2-1C6521D1F3B7}"/>
              </a:ext>
            </a:extLst>
          </p:cNvPr>
          <p:cNvSpPr txBox="1"/>
          <p:nvPr/>
        </p:nvSpPr>
        <p:spPr>
          <a:xfrm>
            <a:off x="5980646" y="4191471"/>
            <a:ext cx="2370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OGC Formats / Protocols</a:t>
            </a:r>
          </a:p>
          <a:p>
            <a:pPr algn="ctr"/>
            <a:r>
              <a:rPr lang="en-GB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(+ ISO 19119)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D4E587DE-488B-4017-BD2A-42FAC62ADD0F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4828311" y="2367038"/>
            <a:ext cx="0" cy="4356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A2411D62-CDCF-4094-BEF4-9F71080FE8C7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4980711" y="2367038"/>
            <a:ext cx="2260924" cy="4490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8940A675-749B-45D2-AEE8-489C02AF3D11}"/>
              </a:ext>
            </a:extLst>
          </p:cNvPr>
          <p:cNvCxnSpPr>
            <a:cxnSpLocks/>
            <a:endCxn id="28" idx="0"/>
          </p:cNvCxnSpPr>
          <p:nvPr/>
        </p:nvCxnSpPr>
        <p:spPr>
          <a:xfrm flipH="1">
            <a:off x="2452047" y="2365671"/>
            <a:ext cx="2159572" cy="4152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07D7DDBF-985E-4108-A845-1C539942209E}"/>
              </a:ext>
            </a:extLst>
          </p:cNvPr>
          <p:cNvSpPr txBox="1"/>
          <p:nvPr/>
        </p:nvSpPr>
        <p:spPr>
          <a:xfrm>
            <a:off x="2349941" y="5115251"/>
            <a:ext cx="1681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(META) DATA</a:t>
            </a:r>
          </a:p>
          <a:p>
            <a:pPr algn="ctr"/>
            <a:r>
              <a:rPr lang="en-GB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CATALOGUE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6CB89465-E52A-4C37-BDB6-C07A6E28B660}"/>
              </a:ext>
            </a:extLst>
          </p:cNvPr>
          <p:cNvSpPr txBox="1"/>
          <p:nvPr/>
        </p:nvSpPr>
        <p:spPr>
          <a:xfrm>
            <a:off x="1331640" y="5942093"/>
            <a:ext cx="3504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METADATA SERVICES</a:t>
            </a:r>
          </a:p>
          <a:p>
            <a:pPr algn="ctr"/>
            <a:r>
              <a:rPr lang="en-GB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OGC Catalogue Service for the Web (CSW)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AD25E764-88A9-4607-95FC-0F48E0AE46AB}"/>
              </a:ext>
            </a:extLst>
          </p:cNvPr>
          <p:cNvSpPr txBox="1"/>
          <p:nvPr/>
        </p:nvSpPr>
        <p:spPr>
          <a:xfrm>
            <a:off x="4836454" y="5942093"/>
            <a:ext cx="316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DATA SERVICES</a:t>
            </a:r>
          </a:p>
          <a:p>
            <a:pPr algn="ctr"/>
            <a:r>
              <a:rPr lang="en-GB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OGC Data services (WMS / WFS)</a:t>
            </a:r>
          </a:p>
        </p:txBody>
      </p:sp>
    </p:spTree>
    <p:extLst>
      <p:ext uri="{BB962C8B-B14F-4D97-AF65-F5344CB8AC3E}">
        <p14:creationId xmlns:p14="http://schemas.microsoft.com/office/powerpoint/2010/main" val="306721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16" grpId="0"/>
      <p:bldP spid="21" grpId="0"/>
      <p:bldP spid="28" grpId="0"/>
      <p:bldP spid="29" grpId="0"/>
      <p:bldP spid="30" grpId="0"/>
      <p:bldP spid="31" grpId="0"/>
      <p:bldP spid="32" grpId="0"/>
      <p:bldP spid="44" grpId="0"/>
      <p:bldP spid="53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associée">
            <a:extLst>
              <a:ext uri="{FF2B5EF4-FFF2-40B4-BE49-F238E27FC236}">
                <a16:creationId xmlns:a16="http://schemas.microsoft.com/office/drawing/2014/main" id="{B22DB5E1-7F9B-47BA-AD6F-B5CF26A06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836613"/>
            <a:ext cx="1869048" cy="117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for cross-domain, geo-referenced statistics </a:t>
            </a:r>
            <a:br>
              <a:rPr lang="en-US" dirty="0"/>
            </a:br>
            <a:r>
              <a:rPr lang="en-US" dirty="0"/>
              <a:t>dissemination &amp; visualization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07D7DDBF-985E-4108-A845-1C539942209E}"/>
              </a:ext>
            </a:extLst>
          </p:cNvPr>
          <p:cNvSpPr txBox="1"/>
          <p:nvPr/>
        </p:nvSpPr>
        <p:spPr>
          <a:xfrm>
            <a:off x="1989901" y="1056209"/>
            <a:ext cx="1681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(META) DATA</a:t>
            </a:r>
          </a:p>
          <a:p>
            <a:pPr algn="ctr"/>
            <a:r>
              <a:rPr lang="en-GB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CATALOGUE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6CB89465-E52A-4C37-BDB6-C07A6E28B660}"/>
              </a:ext>
            </a:extLst>
          </p:cNvPr>
          <p:cNvSpPr txBox="1"/>
          <p:nvPr/>
        </p:nvSpPr>
        <p:spPr>
          <a:xfrm>
            <a:off x="908796" y="1883051"/>
            <a:ext cx="3477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METADATA SERVICES</a:t>
            </a:r>
          </a:p>
          <a:p>
            <a:pPr algn="ctr"/>
            <a:r>
              <a:rPr lang="en-GB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OGC Catalogue Service for the Web (CSW)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AD25E764-88A9-4607-95FC-0F48E0AE46AB}"/>
              </a:ext>
            </a:extLst>
          </p:cNvPr>
          <p:cNvSpPr txBox="1"/>
          <p:nvPr/>
        </p:nvSpPr>
        <p:spPr>
          <a:xfrm>
            <a:off x="4476414" y="1883051"/>
            <a:ext cx="316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DATA SERVICES</a:t>
            </a:r>
          </a:p>
          <a:p>
            <a:pPr algn="ctr"/>
            <a:r>
              <a:rPr lang="en-GB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OGC Data services (WMS / WFS)</a:t>
            </a:r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9C9EBEF6-AB67-4479-AAF8-3026A0A4EF24}"/>
              </a:ext>
            </a:extLst>
          </p:cNvPr>
          <p:cNvGrpSpPr/>
          <p:nvPr/>
        </p:nvGrpSpPr>
        <p:grpSpPr>
          <a:xfrm>
            <a:off x="1691680" y="2750337"/>
            <a:ext cx="869016" cy="1241451"/>
            <a:chOff x="1" y="5237"/>
            <a:chExt cx="869016" cy="1241451"/>
          </a:xfrm>
        </p:grpSpPr>
        <p:sp>
          <p:nvSpPr>
            <p:cNvPr id="34" name="Flèche : chevron 33">
              <a:extLst>
                <a:ext uri="{FF2B5EF4-FFF2-40B4-BE49-F238E27FC236}">
                  <a16:creationId xmlns:a16="http://schemas.microsoft.com/office/drawing/2014/main" id="{9D947241-5270-4185-9380-05978430650E}"/>
                </a:ext>
              </a:extLst>
            </p:cNvPr>
            <p:cNvSpPr/>
            <p:nvPr/>
          </p:nvSpPr>
          <p:spPr>
            <a:xfrm rot="5400000">
              <a:off x="-186217" y="191455"/>
              <a:ext cx="1241451" cy="869016"/>
            </a:xfrm>
            <a:prstGeom prst="chevron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Flèche : chevron 4">
              <a:extLst>
                <a:ext uri="{FF2B5EF4-FFF2-40B4-BE49-F238E27FC236}">
                  <a16:creationId xmlns:a16="http://schemas.microsoft.com/office/drawing/2014/main" id="{2397D223-B84F-43C5-AEA3-198DB150E4EB}"/>
                </a:ext>
              </a:extLst>
            </p:cNvPr>
            <p:cNvSpPr txBox="1"/>
            <p:nvPr/>
          </p:nvSpPr>
          <p:spPr>
            <a:xfrm>
              <a:off x="1" y="439745"/>
              <a:ext cx="869016" cy="3724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200" b="1" i="0" kern="1200" baseline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rPr>
                <a:t>FINDABLE</a:t>
              </a:r>
            </a:p>
          </p:txBody>
        </p: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F87734AA-D5ED-4007-95CD-2D3C3C420FD1}"/>
              </a:ext>
            </a:extLst>
          </p:cNvPr>
          <p:cNvGrpSpPr/>
          <p:nvPr/>
        </p:nvGrpSpPr>
        <p:grpSpPr>
          <a:xfrm>
            <a:off x="3286740" y="2750336"/>
            <a:ext cx="869016" cy="1241451"/>
            <a:chOff x="1" y="1100096"/>
            <a:chExt cx="869016" cy="1241451"/>
          </a:xfrm>
        </p:grpSpPr>
        <p:sp>
          <p:nvSpPr>
            <p:cNvPr id="38" name="Flèche : chevron 37">
              <a:extLst>
                <a:ext uri="{FF2B5EF4-FFF2-40B4-BE49-F238E27FC236}">
                  <a16:creationId xmlns:a16="http://schemas.microsoft.com/office/drawing/2014/main" id="{7AAC8550-F2A7-4FDE-A59E-E28E66629D70}"/>
                </a:ext>
              </a:extLst>
            </p:cNvPr>
            <p:cNvSpPr/>
            <p:nvPr/>
          </p:nvSpPr>
          <p:spPr>
            <a:xfrm rot="5400000">
              <a:off x="-186217" y="1286314"/>
              <a:ext cx="1241451" cy="869016"/>
            </a:xfrm>
            <a:prstGeom prst="chevron">
              <a:avLst/>
            </a:prstGeom>
          </p:spPr>
          <p:style>
            <a:lnRef idx="2">
              <a:schemeClr val="accent5">
                <a:hueOff val="1085675"/>
                <a:satOff val="3732"/>
                <a:lumOff val="-17909"/>
                <a:alphaOff val="0"/>
              </a:schemeClr>
            </a:lnRef>
            <a:fillRef idx="1">
              <a:schemeClr val="accent5">
                <a:hueOff val="1085675"/>
                <a:satOff val="3732"/>
                <a:lumOff val="-17909"/>
                <a:alphaOff val="0"/>
              </a:schemeClr>
            </a:fillRef>
            <a:effectRef idx="0">
              <a:schemeClr val="accent5">
                <a:hueOff val="1085675"/>
                <a:satOff val="3732"/>
                <a:lumOff val="-1790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Flèche : chevron 4">
              <a:extLst>
                <a:ext uri="{FF2B5EF4-FFF2-40B4-BE49-F238E27FC236}">
                  <a16:creationId xmlns:a16="http://schemas.microsoft.com/office/drawing/2014/main" id="{94F6228C-94A3-4FD6-B3EB-86201A7ABD80}"/>
                </a:ext>
              </a:extLst>
            </p:cNvPr>
            <p:cNvSpPr txBox="1"/>
            <p:nvPr/>
          </p:nvSpPr>
          <p:spPr>
            <a:xfrm>
              <a:off x="1" y="1534604"/>
              <a:ext cx="869016" cy="3724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200" b="1" i="0" kern="1200" baseline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rPr>
                <a:t>ACCESSIBLE</a:t>
              </a:r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A97E830A-3B48-477B-B182-CC7E1FD5F1B9}"/>
              </a:ext>
            </a:extLst>
          </p:cNvPr>
          <p:cNvGrpSpPr/>
          <p:nvPr/>
        </p:nvGrpSpPr>
        <p:grpSpPr>
          <a:xfrm>
            <a:off x="4881800" y="2750338"/>
            <a:ext cx="869016" cy="1241451"/>
            <a:chOff x="1" y="2194955"/>
            <a:chExt cx="869016" cy="1241451"/>
          </a:xfrm>
        </p:grpSpPr>
        <p:sp>
          <p:nvSpPr>
            <p:cNvPr id="42" name="Flèche : chevron 41">
              <a:extLst>
                <a:ext uri="{FF2B5EF4-FFF2-40B4-BE49-F238E27FC236}">
                  <a16:creationId xmlns:a16="http://schemas.microsoft.com/office/drawing/2014/main" id="{1C17E6F6-6882-4477-90F9-6A2F95B5FF7D}"/>
                </a:ext>
              </a:extLst>
            </p:cNvPr>
            <p:cNvSpPr/>
            <p:nvPr/>
          </p:nvSpPr>
          <p:spPr>
            <a:xfrm rot="5400000">
              <a:off x="-186217" y="2381173"/>
              <a:ext cx="1241451" cy="869016"/>
            </a:xfrm>
            <a:prstGeom prst="chevron">
              <a:avLst/>
            </a:prstGeom>
          </p:spPr>
          <p:style>
            <a:lnRef idx="2">
              <a:schemeClr val="accent5">
                <a:hueOff val="2171351"/>
                <a:satOff val="7464"/>
                <a:lumOff val="-35817"/>
                <a:alphaOff val="0"/>
              </a:schemeClr>
            </a:lnRef>
            <a:fillRef idx="1">
              <a:schemeClr val="accent5">
                <a:hueOff val="2171351"/>
                <a:satOff val="7464"/>
                <a:lumOff val="-35817"/>
                <a:alphaOff val="0"/>
              </a:schemeClr>
            </a:fillRef>
            <a:effectRef idx="0">
              <a:schemeClr val="accent5">
                <a:hueOff val="2171351"/>
                <a:satOff val="7464"/>
                <a:lumOff val="-3581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Flèche : chevron 4">
              <a:extLst>
                <a:ext uri="{FF2B5EF4-FFF2-40B4-BE49-F238E27FC236}">
                  <a16:creationId xmlns:a16="http://schemas.microsoft.com/office/drawing/2014/main" id="{5F65F6B3-559F-4CBB-928F-A62811FC4B2F}"/>
                </a:ext>
              </a:extLst>
            </p:cNvPr>
            <p:cNvSpPr txBox="1"/>
            <p:nvPr/>
          </p:nvSpPr>
          <p:spPr>
            <a:xfrm>
              <a:off x="1" y="2629463"/>
              <a:ext cx="869016" cy="3724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200" b="1" i="0" kern="1200" baseline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rPr>
                <a:t>INTER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200" b="1" i="0" kern="1200" baseline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rPr>
                <a:t>OPERABLE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1DC158F5-68B5-448F-9A56-2339347FA700}"/>
              </a:ext>
            </a:extLst>
          </p:cNvPr>
          <p:cNvGrpSpPr/>
          <p:nvPr/>
        </p:nvGrpSpPr>
        <p:grpSpPr>
          <a:xfrm>
            <a:off x="6508526" y="2750337"/>
            <a:ext cx="869016" cy="1241451"/>
            <a:chOff x="1" y="3289813"/>
            <a:chExt cx="869016" cy="1241451"/>
          </a:xfrm>
        </p:grpSpPr>
        <p:sp>
          <p:nvSpPr>
            <p:cNvPr id="46" name="Flèche : chevron 45">
              <a:extLst>
                <a:ext uri="{FF2B5EF4-FFF2-40B4-BE49-F238E27FC236}">
                  <a16:creationId xmlns:a16="http://schemas.microsoft.com/office/drawing/2014/main" id="{C89DAC01-C4F9-4223-BDA0-9951A6961537}"/>
                </a:ext>
              </a:extLst>
            </p:cNvPr>
            <p:cNvSpPr/>
            <p:nvPr/>
          </p:nvSpPr>
          <p:spPr>
            <a:xfrm rot="5400000">
              <a:off x="-186217" y="3476031"/>
              <a:ext cx="1241451" cy="869016"/>
            </a:xfrm>
            <a:prstGeom prst="chevron">
              <a:avLst/>
            </a:prstGeom>
          </p:spPr>
          <p:style>
            <a:lnRef idx="2">
              <a:schemeClr val="accent5">
                <a:hueOff val="3257026"/>
                <a:satOff val="11196"/>
                <a:lumOff val="-53726"/>
                <a:alphaOff val="0"/>
              </a:schemeClr>
            </a:lnRef>
            <a:fillRef idx="1">
              <a:schemeClr val="accent5">
                <a:hueOff val="3257026"/>
                <a:satOff val="11196"/>
                <a:lumOff val="-53726"/>
                <a:alphaOff val="0"/>
              </a:schemeClr>
            </a:fillRef>
            <a:effectRef idx="0">
              <a:schemeClr val="accent5">
                <a:hueOff val="3257026"/>
                <a:satOff val="11196"/>
                <a:lumOff val="-5372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Flèche : chevron 4">
              <a:extLst>
                <a:ext uri="{FF2B5EF4-FFF2-40B4-BE49-F238E27FC236}">
                  <a16:creationId xmlns:a16="http://schemas.microsoft.com/office/drawing/2014/main" id="{5042E74F-8866-445E-A763-3641A38168AA}"/>
                </a:ext>
              </a:extLst>
            </p:cNvPr>
            <p:cNvSpPr txBox="1"/>
            <p:nvPr/>
          </p:nvSpPr>
          <p:spPr>
            <a:xfrm>
              <a:off x="1" y="3724321"/>
              <a:ext cx="869016" cy="3724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200" b="1" i="0" kern="1200" baseline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rPr>
                <a:t>RE-USABLE</a:t>
              </a:r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F6EA5FDA-E50A-44B6-A9E5-46CC87B0CA5E}"/>
              </a:ext>
            </a:extLst>
          </p:cNvPr>
          <p:cNvGrpSpPr/>
          <p:nvPr/>
        </p:nvGrpSpPr>
        <p:grpSpPr>
          <a:xfrm>
            <a:off x="3862326" y="4365104"/>
            <a:ext cx="1228176" cy="1944216"/>
            <a:chOff x="1" y="3289813"/>
            <a:chExt cx="869016" cy="1241451"/>
          </a:xfrm>
          <a:solidFill>
            <a:srgbClr val="FDF703"/>
          </a:solidFill>
        </p:grpSpPr>
        <p:sp>
          <p:nvSpPr>
            <p:cNvPr id="50" name="Flèche : chevron 49">
              <a:extLst>
                <a:ext uri="{FF2B5EF4-FFF2-40B4-BE49-F238E27FC236}">
                  <a16:creationId xmlns:a16="http://schemas.microsoft.com/office/drawing/2014/main" id="{7D4B5F3E-25F2-45DD-A255-6FCC06838FF8}"/>
                </a:ext>
              </a:extLst>
            </p:cNvPr>
            <p:cNvSpPr/>
            <p:nvPr/>
          </p:nvSpPr>
          <p:spPr>
            <a:xfrm rot="5400000">
              <a:off x="-186217" y="3476031"/>
              <a:ext cx="1241451" cy="869016"/>
            </a:xfrm>
            <a:prstGeom prst="chevron">
              <a:avLst/>
            </a:prstGeom>
            <a:grpFill/>
            <a:ln>
              <a:solidFill>
                <a:srgbClr val="FDF703"/>
              </a:solidFill>
            </a:ln>
          </p:spPr>
          <p:style>
            <a:lnRef idx="2">
              <a:schemeClr val="accent5">
                <a:hueOff val="3257026"/>
                <a:satOff val="11196"/>
                <a:lumOff val="-53726"/>
                <a:alphaOff val="0"/>
              </a:schemeClr>
            </a:lnRef>
            <a:fillRef idx="1">
              <a:schemeClr val="accent5">
                <a:hueOff val="3257026"/>
                <a:satOff val="11196"/>
                <a:lumOff val="-53726"/>
                <a:alphaOff val="0"/>
              </a:schemeClr>
            </a:fillRef>
            <a:effectRef idx="0">
              <a:schemeClr val="accent5">
                <a:hueOff val="3257026"/>
                <a:satOff val="11196"/>
                <a:lumOff val="-5372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Flèche : chevron 4">
              <a:extLst>
                <a:ext uri="{FF2B5EF4-FFF2-40B4-BE49-F238E27FC236}">
                  <a16:creationId xmlns:a16="http://schemas.microsoft.com/office/drawing/2014/main" id="{786F5120-D4F9-415B-9E61-A2333CDE8237}"/>
                </a:ext>
              </a:extLst>
            </p:cNvPr>
            <p:cNvSpPr txBox="1"/>
            <p:nvPr/>
          </p:nvSpPr>
          <p:spPr>
            <a:xfrm>
              <a:off x="1" y="3724321"/>
              <a:ext cx="869016" cy="372435"/>
            </a:xfrm>
            <a:prstGeom prst="rect">
              <a:avLst/>
            </a:prstGeom>
            <a:grpFill/>
            <a:ln>
              <a:solidFill>
                <a:srgbClr val="FDF703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i="0" kern="1200" baseline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rPr>
                <a:t>EASILY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rPr>
                <a:t>QUERYABLE ?</a:t>
              </a:r>
              <a:endParaRPr lang="fr-FR" sz="1400" b="1" i="0" kern="12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072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for cross-domain, geo-referenced statistics </a:t>
            </a:r>
            <a:br>
              <a:rPr lang="en-US" dirty="0"/>
            </a:br>
            <a:r>
              <a:rPr lang="en-US" dirty="0"/>
              <a:t>dissemination &amp; visualization</a:t>
            </a:r>
          </a:p>
        </p:txBody>
      </p:sp>
      <p:sp>
        <p:nvSpPr>
          <p:cNvPr id="22" name="Espace réservé du contenu 4">
            <a:extLst>
              <a:ext uri="{FF2B5EF4-FFF2-40B4-BE49-F238E27FC236}">
                <a16:creationId xmlns:a16="http://schemas.microsoft.com/office/drawing/2014/main" id="{2464ABD7-E3E3-4CBE-889E-AD8399D9A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8" y="1052736"/>
            <a:ext cx="8997950" cy="5256584"/>
          </a:xfrm>
        </p:spPr>
        <p:txBody>
          <a:bodyPr/>
          <a:lstStyle/>
          <a:p>
            <a:pPr lvl="2">
              <a:buFont typeface="Arial" pitchFamily="34" charset="0"/>
              <a:buChar char="•"/>
            </a:pPr>
            <a:r>
              <a:rPr lang="en-US" sz="1800" b="1" dirty="0">
                <a:cs typeface="Calibri" panose="020F0502020204030204" pitchFamily="34" charset="0"/>
              </a:rPr>
              <a:t>a Data Structure Definition file is not only useful for data exchanging…</a:t>
            </a:r>
          </a:p>
          <a:p>
            <a:pPr lvl="2">
              <a:buFont typeface="Arial" pitchFamily="34" charset="0"/>
              <a:buChar char="•"/>
            </a:pPr>
            <a:r>
              <a:rPr lang="en-US" sz="1800" b="1" dirty="0">
                <a:cs typeface="Calibri" panose="020F0502020204030204" pitchFamily="34" charset="0"/>
              </a:rPr>
              <a:t>But also for data dissemination &amp; exploitation</a:t>
            </a:r>
          </a:p>
          <a:p>
            <a:pPr marL="712788" lvl="2" indent="0">
              <a:buNone/>
            </a:pPr>
            <a:r>
              <a:rPr lang="en-US" sz="1800" b="1" dirty="0">
                <a:cs typeface="Calibri" panose="020F0502020204030204" pitchFamily="34" charset="0"/>
              </a:rPr>
              <a:t>    (query, map, graphs, download)</a:t>
            </a:r>
          </a:p>
          <a:p>
            <a:pPr marL="712788" lvl="2" indent="0">
              <a:buNone/>
            </a:pPr>
            <a:endParaRPr lang="en-US" sz="1800" b="1" dirty="0">
              <a:cs typeface="Calibri" panose="020F0502020204030204" pitchFamily="34" charset="0"/>
            </a:endParaRPr>
          </a:p>
          <a:p>
            <a:pPr lvl="2">
              <a:buFont typeface="Arial" pitchFamily="34" charset="0"/>
              <a:buChar char="•"/>
            </a:pPr>
            <a:endParaRPr lang="en-US" sz="1800" b="1" dirty="0">
              <a:cs typeface="Calibri" panose="020F0502020204030204" pitchFamily="34" charset="0"/>
            </a:endParaRPr>
          </a:p>
          <a:p>
            <a:pPr marL="0" indent="0"/>
            <a:endParaRPr lang="en-US" sz="2200" b="1" dirty="0">
              <a:cs typeface="Calibri" panose="020F0502020204030204" pitchFamily="34" charset="0"/>
            </a:endParaRPr>
          </a:p>
          <a:p>
            <a:pPr marL="0" indent="0"/>
            <a:r>
              <a:rPr lang="en-US" sz="2200" b="1" dirty="0">
                <a:cs typeface="Calibri" panose="020F0502020204030204" pitchFamily="34" charset="0"/>
              </a:rPr>
              <a:t>				</a:t>
            </a:r>
          </a:p>
          <a:p>
            <a:pPr marL="0" indent="0"/>
            <a:r>
              <a:rPr lang="en-US" sz="2200" b="1" dirty="0">
                <a:cs typeface="Calibri" panose="020F0502020204030204" pitchFamily="34" charset="0"/>
              </a:rPr>
              <a:t>				</a:t>
            </a:r>
          </a:p>
          <a:p>
            <a:pPr marL="0" indent="0"/>
            <a:r>
              <a:rPr lang="en-US" sz="2200" b="1" dirty="0">
                <a:cs typeface="Calibri" panose="020F0502020204030204" pitchFamily="34" charset="0"/>
              </a:rPr>
              <a:t>			</a:t>
            </a:r>
          </a:p>
        </p:txBody>
      </p:sp>
      <p:pic>
        <p:nvPicPr>
          <p:cNvPr id="23" name="Picture 8" descr="Résultat de recherche d'images pour &quot;FILE ICON&quot;">
            <a:extLst>
              <a:ext uri="{FF2B5EF4-FFF2-40B4-BE49-F238E27FC236}">
                <a16:creationId xmlns:a16="http://schemas.microsoft.com/office/drawing/2014/main" id="{0D449DCB-6CB7-4BD5-B27D-B23B5ED47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19" y="2118152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5EC8A32-2A40-427F-9926-FFF3080050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060"/>
          <a:stretch/>
        </p:blipFill>
        <p:spPr>
          <a:xfrm>
            <a:off x="4110701" y="3019256"/>
            <a:ext cx="4600575" cy="1728192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F6276FBA-22FA-46CD-A666-CC8A122ECFBD}"/>
              </a:ext>
            </a:extLst>
          </p:cNvPr>
          <p:cNvSpPr txBox="1"/>
          <p:nvPr/>
        </p:nvSpPr>
        <p:spPr>
          <a:xfrm>
            <a:off x="1122307" y="5821918"/>
            <a:ext cx="1788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ISO 19110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10A757-1E0F-42F0-81C1-BC0DBE37A6A5}"/>
              </a:ext>
            </a:extLst>
          </p:cNvPr>
          <p:cNvSpPr/>
          <p:nvPr/>
        </p:nvSpPr>
        <p:spPr>
          <a:xfrm>
            <a:off x="978291" y="3409521"/>
            <a:ext cx="2376264" cy="396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Country dimension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C605AFD-E15F-4976-BCB3-0943D23FF8B4}"/>
              </a:ext>
            </a:extLst>
          </p:cNvPr>
          <p:cNvSpPr/>
          <p:nvPr/>
        </p:nvSpPr>
        <p:spPr>
          <a:xfrm>
            <a:off x="978291" y="3909703"/>
            <a:ext cx="2376264" cy="396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Species dimension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A71A708-7C48-403F-B0B3-D0A87ACD2296}"/>
              </a:ext>
            </a:extLst>
          </p:cNvPr>
          <p:cNvSpPr/>
          <p:nvPr/>
        </p:nvSpPr>
        <p:spPr>
          <a:xfrm>
            <a:off x="978291" y="4444593"/>
            <a:ext cx="2376264" cy="396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Time dimension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0E1C8A0-3E05-42A0-A2C6-1C2D1DF98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3356992"/>
            <a:ext cx="4238625" cy="2762250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3D25957C-9C59-4170-AD4B-7BCE5490F575}"/>
              </a:ext>
            </a:extLst>
          </p:cNvPr>
          <p:cNvSpPr/>
          <p:nvPr/>
        </p:nvSpPr>
        <p:spPr>
          <a:xfrm>
            <a:off x="978291" y="2253960"/>
            <a:ext cx="144016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DSD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F2EC083C-12D5-4F0E-814A-F7723F2D60D7}"/>
              </a:ext>
            </a:extLst>
          </p:cNvPr>
          <p:cNvCxnSpPr>
            <a:stCxn id="3" idx="3"/>
          </p:cNvCxnSpPr>
          <p:nvPr/>
        </p:nvCxnSpPr>
        <p:spPr>
          <a:xfrm flipV="1">
            <a:off x="3354555" y="3598962"/>
            <a:ext cx="864096" cy="85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94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 animBg="1"/>
      <p:bldP spid="27" grpId="0" animBg="1"/>
      <p:bldP spid="28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for cross-domain, geo-referenced statistics </a:t>
            </a:r>
            <a:br>
              <a:rPr lang="en-US" dirty="0"/>
            </a:br>
            <a:r>
              <a:rPr lang="en-US" dirty="0"/>
              <a:t>dissemination &amp; visualization</a:t>
            </a:r>
          </a:p>
        </p:txBody>
      </p:sp>
      <p:sp>
        <p:nvSpPr>
          <p:cNvPr id="22" name="Espace réservé du contenu 4">
            <a:extLst>
              <a:ext uri="{FF2B5EF4-FFF2-40B4-BE49-F238E27FC236}">
                <a16:creationId xmlns:a16="http://schemas.microsoft.com/office/drawing/2014/main" id="{2464ABD7-E3E3-4CBE-889E-AD8399D9A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8" y="1052736"/>
            <a:ext cx="8997950" cy="5256584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2200" b="1" dirty="0">
                <a:cs typeface="Calibri" panose="020F0502020204030204" pitchFamily="34" charset="0"/>
              </a:rPr>
              <a:t>Global Tuna Atlas</a:t>
            </a:r>
          </a:p>
          <a:p>
            <a:pPr marL="712788" lvl="2" indent="0">
              <a:buNone/>
            </a:pPr>
            <a:endParaRPr lang="en-US" sz="1800" b="1" dirty="0">
              <a:cs typeface="Calibri" panose="020F0502020204030204" pitchFamily="34" charset="0"/>
            </a:endParaRPr>
          </a:p>
          <a:p>
            <a:pPr lvl="2">
              <a:buFont typeface="Arial" pitchFamily="34" charset="0"/>
              <a:buChar char="•"/>
            </a:pPr>
            <a:endParaRPr lang="en-US" sz="1800" b="1" dirty="0">
              <a:cs typeface="Calibri" panose="020F0502020204030204" pitchFamily="34" charset="0"/>
            </a:endParaRPr>
          </a:p>
          <a:p>
            <a:pPr marL="0" indent="0"/>
            <a:endParaRPr lang="en-US" sz="2200" b="1" dirty="0">
              <a:cs typeface="Calibri" panose="020F0502020204030204" pitchFamily="34" charset="0"/>
            </a:endParaRPr>
          </a:p>
          <a:p>
            <a:pPr marL="0" indent="0"/>
            <a:r>
              <a:rPr lang="en-US" sz="2200" b="1" dirty="0">
                <a:cs typeface="Calibri" panose="020F0502020204030204" pitchFamily="34" charset="0"/>
              </a:rPr>
              <a:t>				</a:t>
            </a:r>
          </a:p>
          <a:p>
            <a:pPr marL="0" indent="0"/>
            <a:r>
              <a:rPr lang="en-US" sz="2200" b="1" dirty="0">
                <a:cs typeface="Calibri" panose="020F0502020204030204" pitchFamily="34" charset="0"/>
              </a:rPr>
              <a:t>				</a:t>
            </a:r>
          </a:p>
          <a:p>
            <a:pPr marL="0" indent="0"/>
            <a:r>
              <a:rPr lang="en-US" sz="2200" b="1" dirty="0">
                <a:cs typeface="Calibri" panose="020F0502020204030204" pitchFamily="34" charset="0"/>
              </a:rPr>
              <a:t>			</a:t>
            </a:r>
          </a:p>
        </p:txBody>
      </p:sp>
      <p:pic>
        <p:nvPicPr>
          <p:cNvPr id="5" name="Image 4">
            <a:hlinkClick r:id="rId2"/>
            <a:extLst>
              <a:ext uri="{FF2B5EF4-FFF2-40B4-BE49-F238E27FC236}">
                <a16:creationId xmlns:a16="http://schemas.microsoft.com/office/drawing/2014/main" id="{5F43BEAE-CBD1-419B-82F9-84CA494E2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23" y="1571706"/>
            <a:ext cx="8948779" cy="421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06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for cross-domain, geo-referenced statistics </a:t>
            </a:r>
            <a:br>
              <a:rPr lang="en-US" dirty="0"/>
            </a:br>
            <a:r>
              <a:rPr lang="en-US" dirty="0"/>
              <a:t>dissemination &amp; visualization</a:t>
            </a:r>
          </a:p>
        </p:txBody>
      </p:sp>
      <p:sp>
        <p:nvSpPr>
          <p:cNvPr id="22" name="Espace réservé du contenu 4">
            <a:extLst>
              <a:ext uri="{FF2B5EF4-FFF2-40B4-BE49-F238E27FC236}">
                <a16:creationId xmlns:a16="http://schemas.microsoft.com/office/drawing/2014/main" id="{2464ABD7-E3E3-4CBE-889E-AD8399D9A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8" y="1052736"/>
            <a:ext cx="8997950" cy="5256584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2200" b="1" dirty="0">
                <a:cs typeface="Calibri" panose="020F0502020204030204" pitchFamily="34" charset="0"/>
              </a:rPr>
              <a:t>WECAFC-FIRMS Regional Database</a:t>
            </a:r>
          </a:p>
          <a:p>
            <a:pPr marL="712788" lvl="2" indent="0">
              <a:buNone/>
            </a:pPr>
            <a:endParaRPr lang="en-US" sz="1800" b="1" dirty="0">
              <a:cs typeface="Calibri" panose="020F0502020204030204" pitchFamily="34" charset="0"/>
            </a:endParaRPr>
          </a:p>
          <a:p>
            <a:pPr lvl="2">
              <a:buFont typeface="Arial" pitchFamily="34" charset="0"/>
              <a:buChar char="•"/>
            </a:pPr>
            <a:endParaRPr lang="en-US" sz="1800" b="1" dirty="0">
              <a:cs typeface="Calibri" panose="020F0502020204030204" pitchFamily="34" charset="0"/>
            </a:endParaRPr>
          </a:p>
          <a:p>
            <a:pPr marL="0" indent="0"/>
            <a:endParaRPr lang="en-US" sz="2200" b="1" dirty="0">
              <a:cs typeface="Calibri" panose="020F0502020204030204" pitchFamily="34" charset="0"/>
            </a:endParaRPr>
          </a:p>
          <a:p>
            <a:pPr marL="0" indent="0"/>
            <a:r>
              <a:rPr lang="en-US" sz="2200" b="1" dirty="0">
                <a:cs typeface="Calibri" panose="020F0502020204030204" pitchFamily="34" charset="0"/>
              </a:rPr>
              <a:t>				</a:t>
            </a:r>
          </a:p>
          <a:p>
            <a:pPr marL="0" indent="0"/>
            <a:r>
              <a:rPr lang="en-US" sz="2200" b="1" dirty="0">
                <a:cs typeface="Calibri" panose="020F0502020204030204" pitchFamily="34" charset="0"/>
              </a:rPr>
              <a:t>				</a:t>
            </a:r>
          </a:p>
          <a:p>
            <a:pPr marL="0" indent="0"/>
            <a:r>
              <a:rPr lang="en-US" sz="2200" b="1" dirty="0">
                <a:cs typeface="Calibri" panose="020F0502020204030204" pitchFamily="34" charset="0"/>
              </a:rPr>
              <a:t>			</a:t>
            </a:r>
          </a:p>
        </p:txBody>
      </p:sp>
      <p:pic>
        <p:nvPicPr>
          <p:cNvPr id="2" name="Image 1">
            <a:hlinkClick r:id="rId2"/>
            <a:extLst>
              <a:ext uri="{FF2B5EF4-FFF2-40B4-BE49-F238E27FC236}">
                <a16:creationId xmlns:a16="http://schemas.microsoft.com/office/drawing/2014/main" id="{0F823FA4-35AA-4BE1-A326-B232014AA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628800"/>
            <a:ext cx="8988981" cy="417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125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Areas of work and Perspectives in RDA FDI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71438" y="908720"/>
            <a:ext cx="8997950" cy="518569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200" b="1" dirty="0"/>
              <a:t>Establish mappings between (meta)data standards</a:t>
            </a:r>
          </a:p>
          <a:p>
            <a:pPr lvl="2">
              <a:buFont typeface="Arial" pitchFamily="34" charset="0"/>
              <a:buChar char="•"/>
            </a:pPr>
            <a:r>
              <a:rPr lang="en-US" sz="1600" b="1" dirty="0"/>
              <a:t>Some objectives</a:t>
            </a:r>
          </a:p>
          <a:p>
            <a:pPr lvl="3">
              <a:buFont typeface="Arial" pitchFamily="34" charset="0"/>
              <a:buChar char="•"/>
            </a:pPr>
            <a:r>
              <a:rPr lang="en-US" sz="1600" dirty="0"/>
              <a:t>Fulfill legal (meta)data exchange obligations</a:t>
            </a:r>
          </a:p>
          <a:p>
            <a:pPr lvl="3">
              <a:buFont typeface="Arial" pitchFamily="34" charset="0"/>
              <a:buChar char="•"/>
            </a:pPr>
            <a:r>
              <a:rPr lang="en-US" sz="1600" dirty="0"/>
              <a:t>Foster cross-disciplinary approach</a:t>
            </a:r>
          </a:p>
          <a:p>
            <a:pPr lvl="2">
              <a:buFont typeface="Arial" pitchFamily="34" charset="0"/>
              <a:buChar char="•"/>
            </a:pPr>
            <a:endParaRPr lang="en-US" sz="1600" b="1" dirty="0"/>
          </a:p>
          <a:p>
            <a:pPr lvl="2">
              <a:buFont typeface="Arial" pitchFamily="34" charset="0"/>
              <a:buChar char="•"/>
            </a:pPr>
            <a:r>
              <a:rPr lang="en-US" sz="1600" b="1" dirty="0"/>
              <a:t>(Meta)data standards Mappings</a:t>
            </a:r>
          </a:p>
          <a:p>
            <a:pPr lvl="2">
              <a:buFont typeface="Arial" pitchFamily="34" charset="0"/>
              <a:buChar char="•"/>
            </a:pPr>
            <a:endParaRPr lang="en-US" sz="1600" b="1" dirty="0"/>
          </a:p>
          <a:p>
            <a:pPr lvl="3">
              <a:buFont typeface="Arial" pitchFamily="34" charset="0"/>
              <a:buChar char="•"/>
            </a:pPr>
            <a:r>
              <a:rPr lang="en-US" sz="1600" b="1" dirty="0"/>
              <a:t>Between ISO/OGC and Statistics/SDMX</a:t>
            </a:r>
          </a:p>
          <a:p>
            <a:pPr marL="1163638" lvl="3" indent="0">
              <a:buNone/>
            </a:pPr>
            <a:r>
              <a:rPr lang="en-US" sz="1600" dirty="0"/>
              <a:t>    e.g. Provide reference metadata for the European Statistical System (2009/498/EC)</a:t>
            </a:r>
          </a:p>
          <a:p>
            <a:pPr lvl="3">
              <a:buFont typeface="Arial" pitchFamily="34" charset="0"/>
              <a:buChar char="•"/>
            </a:pPr>
            <a:endParaRPr lang="en-US" sz="1600" dirty="0"/>
          </a:p>
          <a:p>
            <a:pPr lvl="3">
              <a:buFont typeface="Arial" pitchFamily="34" charset="0"/>
              <a:buChar char="•"/>
            </a:pPr>
            <a:r>
              <a:rPr lang="en-US" sz="1600" b="1" dirty="0"/>
              <a:t>From </a:t>
            </a:r>
            <a:r>
              <a:rPr lang="en-US" sz="1600" b="1" dirty="0" err="1"/>
              <a:t>NetCDF</a:t>
            </a:r>
            <a:r>
              <a:rPr lang="en-US" sz="1600" b="1" dirty="0"/>
              <a:t>-CF</a:t>
            </a:r>
          </a:p>
          <a:p>
            <a:pPr marL="1163638" lvl="3" indent="0">
              <a:buNone/>
            </a:pPr>
            <a:r>
              <a:rPr lang="en-US" sz="1600" dirty="0"/>
              <a:t>    </a:t>
            </a:r>
            <a:r>
              <a:rPr lang="en-US" sz="1600" dirty="0" err="1"/>
              <a:t>NetCDF</a:t>
            </a:r>
            <a:r>
              <a:rPr lang="en-US" sz="1600" dirty="0"/>
              <a:t> / CF-Conventions, initially for Climate / Weather sciences</a:t>
            </a:r>
          </a:p>
          <a:p>
            <a:pPr marL="1163638" lvl="3" indent="0">
              <a:buNone/>
            </a:pPr>
            <a:r>
              <a:rPr lang="en-US" sz="1600" dirty="0"/>
              <a:t>    Now widely used in fields of marine sciences, oceanography &amp; stocks assessment</a:t>
            </a:r>
          </a:p>
          <a:p>
            <a:pPr lvl="2">
              <a:buFont typeface="Arial" pitchFamily="34" charset="0"/>
              <a:buChar char="•"/>
            </a:pPr>
            <a:endParaRPr lang="en-US" sz="1600" b="1" dirty="0"/>
          </a:p>
          <a:p>
            <a:pPr lvl="3">
              <a:buFont typeface="Arial" pitchFamily="34" charset="0"/>
              <a:buChar char="•"/>
            </a:pPr>
            <a:r>
              <a:rPr lang="en-US" sz="1600" b="1" dirty="0"/>
              <a:t>From/To Ecological Metadata Language</a:t>
            </a:r>
          </a:p>
          <a:p>
            <a:pPr marL="1163638" lvl="3" indent="0">
              <a:buNone/>
            </a:pPr>
            <a:r>
              <a:rPr lang="en-US" sz="1600" dirty="0"/>
              <a:t>    Ecological Metadata Language (EML) used in ecology / biodiversity data communities</a:t>
            </a:r>
          </a:p>
          <a:p>
            <a:pPr marL="1163638" lvl="3" indent="0">
              <a:buNone/>
            </a:pPr>
            <a:endParaRPr lang="en-US" sz="1600" dirty="0"/>
          </a:p>
          <a:p>
            <a:pPr lvl="2">
              <a:buFont typeface="Arial" pitchFamily="34" charset="0"/>
              <a:buChar char="•"/>
            </a:pPr>
            <a:endParaRPr lang="en-US" sz="1600" dirty="0"/>
          </a:p>
          <a:p>
            <a:pPr lvl="2">
              <a:buFont typeface="Arial" pitchFamily="34" charset="0"/>
              <a:buChar char="•"/>
            </a:pPr>
            <a:endParaRPr lang="en-US" sz="1600" dirty="0"/>
          </a:p>
          <a:p>
            <a:pPr lvl="2">
              <a:buFont typeface="Arial" pitchFamily="34" charset="0"/>
              <a:buChar char="•"/>
            </a:pPr>
            <a:endParaRPr lang="en-US" sz="1600" dirty="0"/>
          </a:p>
          <a:p>
            <a:pPr lvl="2">
              <a:buFont typeface="Arial" pitchFamily="34" charset="0"/>
              <a:buChar char="•"/>
            </a:pPr>
            <a:endParaRPr lang="en-US" sz="1600" dirty="0"/>
          </a:p>
          <a:p>
            <a:pPr lvl="2">
              <a:buFont typeface="Arial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56557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Areas of work and Perspectives in RDA FDI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71438" y="908720"/>
            <a:ext cx="8997950" cy="518569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200" b="1" dirty="0"/>
              <a:t>Strengthen the data extraction &amp; visualization tools</a:t>
            </a:r>
            <a:endParaRPr lang="en-US" sz="1600" dirty="0"/>
          </a:p>
          <a:p>
            <a:pPr lvl="2">
              <a:buFont typeface="Arial" pitchFamily="34" charset="0"/>
              <a:buChar char="•"/>
            </a:pPr>
            <a:endParaRPr lang="en-US" sz="1600" dirty="0"/>
          </a:p>
          <a:p>
            <a:pPr lvl="2">
              <a:buFont typeface="Arial" pitchFamily="34" charset="0"/>
              <a:buChar char="•"/>
            </a:pPr>
            <a:r>
              <a:rPr lang="en-US" sz="1600" dirty="0"/>
              <a:t>Contextualization to Regional areas/RFMOs or other criteria: already available</a:t>
            </a:r>
          </a:p>
          <a:p>
            <a:pPr lvl="2">
              <a:buFont typeface="Arial" pitchFamily="34" charset="0"/>
              <a:buChar char="•"/>
            </a:pPr>
            <a:endParaRPr lang="en-US" sz="1600" dirty="0"/>
          </a:p>
          <a:p>
            <a:pPr lvl="2">
              <a:buFont typeface="Arial" pitchFamily="34" charset="0"/>
              <a:buChar char="•"/>
            </a:pPr>
            <a:r>
              <a:rPr lang="en-US" sz="1600" dirty="0"/>
              <a:t>Need to fine-tune map visualization tools.</a:t>
            </a:r>
          </a:p>
          <a:p>
            <a:pPr lvl="3">
              <a:buFont typeface="Arial" pitchFamily="34" charset="0"/>
              <a:buChar char="•"/>
            </a:pPr>
            <a:r>
              <a:rPr lang="en-US" sz="1600" dirty="0"/>
              <a:t>Additional map types: proportional maps, charts-embedded maps</a:t>
            </a:r>
          </a:p>
          <a:p>
            <a:pPr lvl="3">
              <a:buFont typeface="Arial" pitchFamily="34" charset="0"/>
              <a:buChar char="•"/>
            </a:pPr>
            <a:r>
              <a:rPr lang="en-US" sz="1600" dirty="0"/>
              <a:t>Enable Cross-disciplines analyses</a:t>
            </a:r>
          </a:p>
          <a:p>
            <a:pPr lvl="2">
              <a:buFont typeface="Arial" pitchFamily="34" charset="0"/>
              <a:buChar char="•"/>
            </a:pPr>
            <a:endParaRPr lang="en-US" sz="1600" dirty="0"/>
          </a:p>
          <a:p>
            <a:pPr lvl="2">
              <a:buFont typeface="Arial" pitchFamily="34" charset="0"/>
              <a:buChar char="•"/>
            </a:pPr>
            <a:r>
              <a:rPr lang="en-US" sz="1600" dirty="0"/>
              <a:t>Capacity to interact further with statistical maps &amp; add graphs</a:t>
            </a:r>
          </a:p>
          <a:p>
            <a:pPr lvl="2">
              <a:buFont typeface="Arial" pitchFamily="34" charset="0"/>
              <a:buChar char="•"/>
            </a:pPr>
            <a:endParaRPr lang="en-US" sz="1600" dirty="0"/>
          </a:p>
          <a:p>
            <a:pPr lvl="2">
              <a:buFont typeface="Arial" pitchFamily="34" charset="0"/>
              <a:buChar char="•"/>
            </a:pPr>
            <a:r>
              <a:rPr lang="en-US" sz="1600" dirty="0"/>
              <a:t>Enable visualization of confidential data, depending on use cases</a:t>
            </a:r>
          </a:p>
          <a:p>
            <a:pPr lvl="2">
              <a:buFont typeface="Arial" pitchFamily="34" charset="0"/>
              <a:buChar char="•"/>
            </a:pPr>
            <a:endParaRPr lang="en-US" sz="1600" dirty="0"/>
          </a:p>
          <a:p>
            <a:pPr lvl="2">
              <a:buFont typeface="Arial" pitchFamily="34" charset="0"/>
              <a:buChar char="•"/>
            </a:pPr>
            <a:r>
              <a:rPr lang="en-US" sz="1600" dirty="0"/>
              <a:t>Fine-tune data export / sharing facilities</a:t>
            </a:r>
          </a:p>
          <a:p>
            <a:pPr marL="712788" lvl="2" indent="0">
              <a:buNone/>
            </a:pPr>
            <a:endParaRPr lang="en-US" sz="1600" dirty="0"/>
          </a:p>
          <a:p>
            <a:pPr lvl="2">
              <a:buFont typeface="Arial" pitchFamily="34" charset="0"/>
              <a:buChar char="•"/>
            </a:pPr>
            <a:r>
              <a:rPr lang="en-US" sz="1600" dirty="0"/>
              <a:t>….</a:t>
            </a:r>
          </a:p>
          <a:p>
            <a:pPr lvl="2">
              <a:buFont typeface="Arial" pitchFamily="34" charset="0"/>
              <a:buChar char="•"/>
            </a:pPr>
            <a:endParaRPr lang="en-US" sz="1600" dirty="0"/>
          </a:p>
          <a:p>
            <a:pPr marL="712788" lvl="2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55487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Areas of work and Perspectives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71438" y="908720"/>
            <a:ext cx="8997950" cy="518569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200" b="1" dirty="0"/>
              <a:t>Work papers</a:t>
            </a:r>
          </a:p>
          <a:p>
            <a:pPr lvl="2">
              <a:buFont typeface="Arial" pitchFamily="34" charset="0"/>
              <a:buChar char="•"/>
            </a:pPr>
            <a:endParaRPr lang="en-US" sz="1800" dirty="0"/>
          </a:p>
          <a:p>
            <a:pPr lvl="2">
              <a:buFont typeface="Arial" pitchFamily="34" charset="0"/>
              <a:buChar char="•"/>
            </a:pPr>
            <a:r>
              <a:rPr lang="en-US" sz="1800" dirty="0"/>
              <a:t>Paper in preparation to describe the (meta)data publication &amp; exploitation methodology and how to apply it using R software for statistical computing.</a:t>
            </a:r>
          </a:p>
          <a:p>
            <a:pPr lvl="2">
              <a:buFont typeface="Arial" pitchFamily="34" charset="0"/>
              <a:buChar char="•"/>
            </a:pPr>
            <a:endParaRPr lang="en-US" sz="1800" dirty="0"/>
          </a:p>
          <a:p>
            <a:pPr lvl="2">
              <a:buFont typeface="Arial" pitchFamily="34" charset="0"/>
              <a:buChar char="•"/>
            </a:pPr>
            <a:r>
              <a:rPr lang="en-US" sz="1800" dirty="0"/>
              <a:t>Related use case communications:</a:t>
            </a:r>
          </a:p>
          <a:p>
            <a:pPr lvl="3">
              <a:buFont typeface="Arial" pitchFamily="34" charset="0"/>
              <a:buChar char="•"/>
            </a:pPr>
            <a:endParaRPr lang="en-US" sz="1800" dirty="0"/>
          </a:p>
          <a:p>
            <a:pPr lvl="3">
              <a:buFont typeface="Arial" pitchFamily="34" charset="0"/>
              <a:buChar char="•"/>
            </a:pPr>
            <a:r>
              <a:rPr lang="fr-FR" sz="1800" dirty="0"/>
              <a:t>Barde J., E. Blondel, E. </a:t>
            </a:r>
            <a:r>
              <a:rPr lang="fr-FR" sz="1800" dirty="0" err="1"/>
              <a:t>Chassot</a:t>
            </a:r>
            <a:r>
              <a:rPr lang="fr-FR" sz="1800" dirty="0"/>
              <a:t>, T. </a:t>
            </a:r>
            <a:r>
              <a:rPr lang="fr-FR" sz="1800" dirty="0" err="1"/>
              <a:t>Imzilen</a:t>
            </a:r>
            <a:r>
              <a:rPr lang="fr-FR" sz="1800" dirty="0"/>
              <a:t>, A-E </a:t>
            </a:r>
            <a:r>
              <a:rPr lang="fr-FR" sz="1800" dirty="0" err="1"/>
              <a:t>Nieblas</a:t>
            </a:r>
            <a:r>
              <a:rPr lang="fr-FR" sz="1800" dirty="0"/>
              <a:t>, P. Taconet, 2017. </a:t>
            </a:r>
            <a:r>
              <a:rPr lang="fr-FR" sz="1800" b="1" dirty="0">
                <a:hlinkClick r:id="rId2"/>
              </a:rPr>
              <a:t>Collaboration </a:t>
            </a:r>
            <a:r>
              <a:rPr lang="fr-FR" sz="1800" b="1" dirty="0" err="1">
                <a:hlinkClick r:id="rId2"/>
              </a:rPr>
              <a:t>between</a:t>
            </a:r>
            <a:r>
              <a:rPr lang="fr-FR" sz="1800" b="1" dirty="0">
                <a:hlinkClick r:id="rId2"/>
              </a:rPr>
              <a:t> </a:t>
            </a:r>
            <a:r>
              <a:rPr lang="fr-FR" sz="1800" b="1" dirty="0" err="1">
                <a:hlinkClick r:id="rId2"/>
              </a:rPr>
              <a:t>fisheries</a:t>
            </a:r>
            <a:r>
              <a:rPr lang="fr-FR" sz="1800" b="1" dirty="0">
                <a:hlinkClick r:id="rId2"/>
              </a:rPr>
              <a:t> and computer </a:t>
            </a:r>
            <a:r>
              <a:rPr lang="fr-FR" sz="1800" b="1" dirty="0" err="1">
                <a:hlinkClick r:id="rId2"/>
              </a:rPr>
              <a:t>scientists</a:t>
            </a:r>
            <a:r>
              <a:rPr lang="fr-FR" sz="1800" b="1" dirty="0">
                <a:hlinkClick r:id="rId2"/>
              </a:rPr>
              <a:t> for </a:t>
            </a:r>
            <a:r>
              <a:rPr lang="fr-FR" sz="1800" b="1" dirty="0" err="1">
                <a:hlinkClick r:id="rId2"/>
              </a:rPr>
              <a:t>improved</a:t>
            </a:r>
            <a:r>
              <a:rPr lang="fr-FR" sz="1800" b="1" dirty="0">
                <a:hlinkClick r:id="rId2"/>
              </a:rPr>
              <a:t> data description: The case of IOTC data sets.</a:t>
            </a:r>
            <a:endParaRPr lang="en-US" sz="1800" dirty="0"/>
          </a:p>
          <a:p>
            <a:pPr lvl="3">
              <a:buFont typeface="Arial" pitchFamily="34" charset="0"/>
              <a:buChar char="•"/>
            </a:pPr>
            <a:r>
              <a:rPr lang="fr-FR" sz="1800" dirty="0" err="1"/>
              <a:t>Nieblas</a:t>
            </a:r>
            <a:r>
              <a:rPr lang="fr-FR" sz="1800" dirty="0"/>
              <a:t> A-E, S. Bonhommeau , T. </a:t>
            </a:r>
            <a:r>
              <a:rPr lang="fr-FR" sz="1800" dirty="0" err="1"/>
              <a:t>Imzilen</a:t>
            </a:r>
            <a:r>
              <a:rPr lang="fr-FR" sz="1800" dirty="0"/>
              <a:t> , D. Fu, F. </a:t>
            </a:r>
            <a:r>
              <a:rPr lang="fr-FR" sz="1800" dirty="0" err="1"/>
              <a:t>Fiorellato</a:t>
            </a:r>
            <a:r>
              <a:rPr lang="fr-FR" sz="1800" dirty="0"/>
              <a:t>, J. Barde, 2017. </a:t>
            </a:r>
            <a:r>
              <a:rPr lang="fr-FR" sz="1800" b="1" dirty="0">
                <a:hlinkClick r:id="rId3"/>
              </a:rPr>
              <a:t>Standardization of data formats, </a:t>
            </a:r>
            <a:r>
              <a:rPr lang="fr-FR" sz="1800" b="1" dirty="0" err="1">
                <a:hlinkClick r:id="rId3"/>
              </a:rPr>
              <a:t>metadata</a:t>
            </a:r>
            <a:r>
              <a:rPr lang="fr-FR" sz="1800" b="1" dirty="0">
                <a:hlinkClick r:id="rId3"/>
              </a:rPr>
              <a:t>, </a:t>
            </a:r>
            <a:r>
              <a:rPr lang="fr-FR" sz="1800" b="1" dirty="0" err="1">
                <a:hlinkClick r:id="rId3"/>
              </a:rPr>
              <a:t>access</a:t>
            </a:r>
            <a:r>
              <a:rPr lang="fr-FR" sz="1800" b="1" dirty="0">
                <a:hlinkClick r:id="rId3"/>
              </a:rPr>
              <a:t> </a:t>
            </a:r>
            <a:r>
              <a:rPr lang="fr-FR" sz="1800" b="1" dirty="0" err="1">
                <a:hlinkClick r:id="rId3"/>
              </a:rPr>
              <a:t>protocols</a:t>
            </a:r>
            <a:r>
              <a:rPr lang="fr-FR" sz="1800" b="1" dirty="0">
                <a:hlinkClick r:id="rId3"/>
              </a:rPr>
              <a:t> and </a:t>
            </a:r>
            <a:r>
              <a:rPr lang="fr-FR" sz="1800" b="1" dirty="0" err="1">
                <a:hlinkClick r:id="rId3"/>
              </a:rPr>
              <a:t>statistical</a:t>
            </a:r>
            <a:r>
              <a:rPr lang="fr-FR" sz="1800" b="1" dirty="0">
                <a:hlinkClick r:id="rId3"/>
              </a:rPr>
              <a:t> </a:t>
            </a:r>
            <a:r>
              <a:rPr lang="fr-FR" sz="1800" b="1" dirty="0" err="1">
                <a:hlinkClick r:id="rId3"/>
              </a:rPr>
              <a:t>visualization</a:t>
            </a:r>
            <a:r>
              <a:rPr lang="fr-FR" sz="1800" b="1" dirty="0">
                <a:hlinkClick r:id="rId3"/>
              </a:rPr>
              <a:t> of SS3 stock </a:t>
            </a:r>
            <a:r>
              <a:rPr lang="fr-FR" sz="1800" b="1" dirty="0" err="1">
                <a:hlinkClick r:id="rId3"/>
              </a:rPr>
              <a:t>assessment</a:t>
            </a:r>
            <a:r>
              <a:rPr lang="fr-FR" sz="1800" b="1" dirty="0">
                <a:hlinkClick r:id="rId3"/>
              </a:rPr>
              <a:t> outputs.</a:t>
            </a:r>
            <a:endParaRPr lang="en-US" sz="1800" dirty="0"/>
          </a:p>
          <a:p>
            <a:pPr lvl="3">
              <a:buFont typeface="Arial" pitchFamily="34" charset="0"/>
              <a:buChar char="•"/>
            </a:pPr>
            <a:r>
              <a:rPr lang="en-US" sz="1800" dirty="0"/>
              <a:t>Barde J., E. Blondel, P. Taconet, 2018. </a:t>
            </a:r>
            <a:r>
              <a:rPr lang="en-US" sz="1800" b="1" dirty="0"/>
              <a:t>Using R to manage a Spatial Data Infrastructure (SDI) in the South West Indian Ocean (SWIO)</a:t>
            </a:r>
            <a:r>
              <a:rPr lang="en-US" sz="1800" dirty="0"/>
              <a:t>. Submitted to FOSS4G 2018 Conference </a:t>
            </a:r>
            <a:r>
              <a:rPr lang="en-US" sz="1800" dirty="0">
                <a:hlinkClick r:id="rId4"/>
              </a:rPr>
              <a:t>http://2018.foss4g.org</a:t>
            </a:r>
            <a:r>
              <a:rPr lang="en-US" sz="1800" dirty="0"/>
              <a:t> </a:t>
            </a:r>
          </a:p>
          <a:p>
            <a:pPr marL="0" indent="0"/>
            <a:endParaRPr lang="en-US" sz="1600" dirty="0"/>
          </a:p>
          <a:p>
            <a:pPr lvl="2">
              <a:buFont typeface="Arial" pitchFamily="34" charset="0"/>
              <a:buChar char="•"/>
            </a:pPr>
            <a:endParaRPr lang="en-US" sz="1600" dirty="0"/>
          </a:p>
          <a:p>
            <a:pPr lvl="2">
              <a:buFont typeface="Arial" pitchFamily="34" charset="0"/>
              <a:buChar char="•"/>
            </a:pPr>
            <a:endParaRPr lang="en-US" sz="1600" dirty="0"/>
          </a:p>
          <a:p>
            <a:pPr lvl="2">
              <a:buFont typeface="Arial" pitchFamily="34" charset="0"/>
              <a:buChar char="•"/>
            </a:pPr>
            <a:endParaRPr lang="en-US" sz="1600" dirty="0"/>
          </a:p>
          <a:p>
            <a:pPr lvl="2">
              <a:buFont typeface="Arial" pitchFamily="34" charset="0"/>
              <a:buChar char="•"/>
            </a:pPr>
            <a:endParaRPr lang="en-US" sz="1600" dirty="0"/>
          </a:p>
          <a:p>
            <a:pPr lvl="2">
              <a:buFont typeface="Arial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58985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3"/>
          <p:cNvSpPr>
            <a:spLocks noGrp="1"/>
          </p:cNvSpPr>
          <p:nvPr>
            <p:ph type="title"/>
          </p:nvPr>
        </p:nvSpPr>
        <p:spPr>
          <a:xfrm>
            <a:off x="251520" y="2132211"/>
            <a:ext cx="8892480" cy="720725"/>
          </a:xfrm>
        </p:spPr>
        <p:txBody>
          <a:bodyPr/>
          <a:lstStyle/>
          <a:p>
            <a:pPr algn="ctr"/>
            <a:r>
              <a:rPr lang="fr-FR" sz="2400" cap="none" dirty="0" err="1"/>
              <a:t>Thank</a:t>
            </a:r>
            <a:r>
              <a:rPr lang="fr-FR" sz="2400" cap="none" dirty="0"/>
              <a:t> </a:t>
            </a:r>
            <a:r>
              <a:rPr lang="fr-FR" sz="2400" cap="none" dirty="0" err="1"/>
              <a:t>you</a:t>
            </a:r>
            <a:r>
              <a:rPr lang="fr-FR" sz="2400" cap="none" dirty="0"/>
              <a:t> for </a:t>
            </a:r>
            <a:r>
              <a:rPr lang="fr-FR" sz="2400" cap="none" dirty="0" err="1"/>
              <a:t>your</a:t>
            </a:r>
            <a:r>
              <a:rPr lang="fr-FR" sz="2400" cap="none" dirty="0"/>
              <a:t> attention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3"/>
          <p:cNvSpPr>
            <a:spLocks noGrp="1"/>
          </p:cNvSpPr>
          <p:nvPr>
            <p:ph type="title"/>
          </p:nvPr>
        </p:nvSpPr>
        <p:spPr>
          <a:xfrm>
            <a:off x="2627313" y="115888"/>
            <a:ext cx="6445250" cy="720725"/>
          </a:xfrm>
        </p:spPr>
        <p:txBody>
          <a:bodyPr/>
          <a:lstStyle/>
          <a:p>
            <a:r>
              <a:rPr lang="en-US" i="1" dirty="0"/>
              <a:t>Outline</a:t>
            </a:r>
            <a:endParaRPr lang="fr-FR" dirty="0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844165398"/>
              </p:ext>
            </p:extLst>
          </p:nvPr>
        </p:nvGraphicFramePr>
        <p:xfrm>
          <a:off x="899592" y="1124744"/>
          <a:ext cx="74168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Background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71438" y="908720"/>
            <a:ext cx="8997950" cy="525658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200" b="1" dirty="0"/>
              <a:t>RDA – Research Data Alliance </a:t>
            </a:r>
          </a:p>
          <a:p>
            <a:pPr>
              <a:buFont typeface="Arial" pitchFamily="34" charset="0"/>
              <a:buChar char="•"/>
            </a:pPr>
            <a:endParaRPr lang="en-US" sz="2200" b="1" dirty="0"/>
          </a:p>
          <a:p>
            <a:pPr lvl="2">
              <a:buFont typeface="Arial" pitchFamily="34" charset="0"/>
              <a:buChar char="•"/>
            </a:pPr>
            <a:r>
              <a:rPr lang="en-US" sz="1600" dirty="0">
                <a:cs typeface="Calibri" panose="020F0502020204030204" pitchFamily="34" charset="0"/>
              </a:rPr>
              <a:t>“Research Data Without barriers”</a:t>
            </a:r>
            <a:r>
              <a:rPr lang="en-US" sz="1600" b="1" dirty="0">
                <a:cs typeface="Calibri" panose="020F0502020204030204" pitchFamily="34" charset="0"/>
              </a:rPr>
              <a:t> – </a:t>
            </a:r>
            <a:r>
              <a:rPr lang="en-US" sz="1600" dirty="0">
                <a:cs typeface="Calibri" panose="020F0502020204030204" pitchFamily="34" charset="0"/>
                <a:hlinkClick r:id="rId2"/>
              </a:rPr>
              <a:t>https://www.rd-alliance.org/about-rda</a:t>
            </a:r>
            <a:r>
              <a:rPr lang="en-US" sz="1600" dirty="0">
                <a:cs typeface="Calibri" panose="020F0502020204030204" pitchFamily="34" charset="0"/>
              </a:rPr>
              <a:t> </a:t>
            </a:r>
          </a:p>
          <a:p>
            <a:pPr lvl="2">
              <a:buFont typeface="Arial" pitchFamily="34" charset="0"/>
              <a:buChar char="•"/>
            </a:pPr>
            <a:endParaRPr lang="en-US" sz="1600" dirty="0">
              <a:cs typeface="Calibri" panose="020F0502020204030204" pitchFamily="34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US" sz="1600" b="1" dirty="0">
                <a:cs typeface="Calibri" panose="020F0502020204030204" pitchFamily="34" charset="0"/>
              </a:rPr>
              <a:t>Vision</a:t>
            </a:r>
            <a:r>
              <a:rPr lang="en-US" sz="1600" dirty="0">
                <a:cs typeface="Calibri" panose="020F0502020204030204" pitchFamily="34" charset="0"/>
              </a:rPr>
              <a:t>: “</a:t>
            </a:r>
            <a:r>
              <a:rPr lang="en-US" sz="1600" i="1" dirty="0">
                <a:cs typeface="Calibri" panose="020F0502020204030204" pitchFamily="34" charset="0"/>
              </a:rPr>
              <a:t>Researchers and innovators openly sharing data across technologies, disciplines, and countries to address the grand challenges of society”</a:t>
            </a:r>
          </a:p>
          <a:p>
            <a:pPr lvl="2">
              <a:buFont typeface="Arial" pitchFamily="34" charset="0"/>
              <a:buChar char="•"/>
            </a:pPr>
            <a:endParaRPr lang="en-US" sz="1600" i="1" dirty="0">
              <a:cs typeface="Calibri" panose="020F0502020204030204" pitchFamily="34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US" sz="1600" b="1" dirty="0">
                <a:cs typeface="Calibri" panose="020F0502020204030204" pitchFamily="34" charset="0"/>
              </a:rPr>
              <a:t>Community</a:t>
            </a:r>
            <a:r>
              <a:rPr lang="en-US" sz="1600" dirty="0">
                <a:cs typeface="Calibri" panose="020F0502020204030204" pitchFamily="34" charset="0"/>
              </a:rPr>
              <a:t>: 6600 members from 135 countries</a:t>
            </a:r>
          </a:p>
          <a:p>
            <a:pPr lvl="2">
              <a:buFont typeface="Arial" pitchFamily="34" charset="0"/>
              <a:buChar char="•"/>
            </a:pPr>
            <a:endParaRPr lang="en-US" sz="1600" i="1" dirty="0">
              <a:cs typeface="Calibri" panose="020F0502020204030204" pitchFamily="34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US" sz="1600" b="1" dirty="0">
                <a:cs typeface="Calibri" panose="020F0502020204030204" pitchFamily="34" charset="0"/>
              </a:rPr>
              <a:t>General findings</a:t>
            </a:r>
          </a:p>
          <a:p>
            <a:pPr lvl="3">
              <a:buFont typeface="Arial" pitchFamily="34" charset="0"/>
              <a:buChar char="•"/>
            </a:pPr>
            <a:r>
              <a:rPr lang="en-US" sz="1600" dirty="0">
                <a:cs typeface="Calibri" panose="020F0502020204030204" pitchFamily="34" charset="0"/>
              </a:rPr>
              <a:t>Data is fragmented worldwide, within and across disciplines and domains</a:t>
            </a:r>
          </a:p>
          <a:p>
            <a:pPr lvl="3">
              <a:buFont typeface="Arial" pitchFamily="34" charset="0"/>
              <a:buChar char="•"/>
            </a:pPr>
            <a:endParaRPr lang="en-US" sz="1600" dirty="0">
              <a:cs typeface="Calibri" panose="020F0502020204030204" pitchFamily="34" charset="0"/>
            </a:endParaRPr>
          </a:p>
          <a:p>
            <a:pPr lvl="3">
              <a:buFont typeface="Arial" pitchFamily="34" charset="0"/>
              <a:buChar char="•"/>
            </a:pPr>
            <a:r>
              <a:rPr lang="en-US" sz="1600" dirty="0">
                <a:cs typeface="Calibri" panose="020F0502020204030204" pitchFamily="34" charset="0"/>
              </a:rPr>
              <a:t>Need of building blocks and data bridges to foster data discovery, access, exploitation including cross-disciplinary approaches</a:t>
            </a:r>
          </a:p>
          <a:p>
            <a:endParaRPr lang="en-US" sz="1600" dirty="0">
              <a:cs typeface="Calibri" panose="020F0502020204030204" pitchFamily="34" charset="0"/>
            </a:endParaRP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Background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71438" y="1052736"/>
            <a:ext cx="8997950" cy="532859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200" b="1" dirty="0"/>
              <a:t>Fisheries Data Interoperability Working Group</a:t>
            </a:r>
          </a:p>
          <a:p>
            <a:pPr lvl="2">
              <a:buFont typeface="Arial" pitchFamily="34" charset="0"/>
              <a:buChar char="•"/>
            </a:pPr>
            <a:r>
              <a:rPr lang="en-US" sz="1800" b="1" dirty="0">
                <a:hlinkClick r:id="rId2"/>
              </a:rPr>
              <a:t>https://rd-alliance.org/group/fisheries-data-interoperability-wg/</a:t>
            </a:r>
            <a:r>
              <a:rPr lang="en-US" sz="1800" b="1" dirty="0"/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it-IT" sz="1600" dirty="0" err="1"/>
              <a:t>Participation</a:t>
            </a:r>
            <a:r>
              <a:rPr lang="it-IT" sz="1600" dirty="0"/>
              <a:t> of FAO and IRD under EC </a:t>
            </a:r>
            <a:r>
              <a:rPr lang="it-IT" sz="1600" dirty="0" err="1"/>
              <a:t>BlueBridge</a:t>
            </a:r>
            <a:r>
              <a:rPr lang="it-IT" sz="1600" dirty="0"/>
              <a:t> </a:t>
            </a:r>
            <a:r>
              <a:rPr lang="it-IT" sz="1600" dirty="0" err="1"/>
              <a:t>project</a:t>
            </a:r>
            <a:r>
              <a:rPr lang="it-IT" sz="1600" dirty="0"/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it-IT" sz="1600" b="1" dirty="0" err="1"/>
              <a:t>Synergy</a:t>
            </a:r>
            <a:r>
              <a:rPr lang="it-IT" sz="1600" b="1" dirty="0"/>
              <a:t> with </a:t>
            </a:r>
            <a:r>
              <a:rPr lang="it-IT" sz="1600" b="1" dirty="0" err="1"/>
              <a:t>Coordinating</a:t>
            </a:r>
            <a:r>
              <a:rPr lang="it-IT" sz="1600" b="1" dirty="0"/>
              <a:t> </a:t>
            </a:r>
            <a:r>
              <a:rPr lang="it-IT" sz="1600" b="1" dirty="0" err="1"/>
              <a:t>Working</a:t>
            </a:r>
            <a:r>
              <a:rPr lang="it-IT" sz="1600" b="1" dirty="0"/>
              <a:t> Party on </a:t>
            </a:r>
            <a:r>
              <a:rPr lang="it-IT" sz="1600" b="1" dirty="0" err="1"/>
              <a:t>Fishery</a:t>
            </a:r>
            <a:r>
              <a:rPr lang="it-IT" sz="1600" b="1" dirty="0"/>
              <a:t> </a:t>
            </a:r>
            <a:r>
              <a:rPr lang="it-IT" sz="1600" b="1" dirty="0" err="1"/>
              <a:t>Statistics</a:t>
            </a:r>
            <a:endParaRPr lang="it-IT" sz="1600" b="1" dirty="0"/>
          </a:p>
          <a:p>
            <a:pPr lvl="3">
              <a:buFont typeface="Arial" pitchFamily="34" charset="0"/>
              <a:buChar char="•"/>
            </a:pPr>
            <a:r>
              <a:rPr lang="it-IT" sz="1600" dirty="0" err="1"/>
              <a:t>Adhoc</a:t>
            </a:r>
            <a:r>
              <a:rPr lang="it-IT" sz="1600" dirty="0"/>
              <a:t> task group of </a:t>
            </a:r>
            <a:r>
              <a:rPr lang="it-IT" sz="1600" dirty="0" err="1"/>
              <a:t>reference</a:t>
            </a:r>
            <a:r>
              <a:rPr lang="it-IT" sz="1600" dirty="0"/>
              <a:t> data </a:t>
            </a:r>
            <a:r>
              <a:rPr lang="it-IT" sz="1600" dirty="0" err="1"/>
              <a:t>harmonization</a:t>
            </a:r>
            <a:endParaRPr lang="it-IT" sz="1600" dirty="0"/>
          </a:p>
          <a:p>
            <a:pPr lvl="3">
              <a:buFont typeface="Arial" pitchFamily="34" charset="0"/>
              <a:buChar char="•"/>
            </a:pPr>
            <a:r>
              <a:rPr lang="it-IT" sz="1600" dirty="0"/>
              <a:t>GIS </a:t>
            </a:r>
            <a:r>
              <a:rPr lang="it-IT" sz="1600" dirty="0" err="1"/>
              <a:t>working</a:t>
            </a:r>
            <a:r>
              <a:rPr lang="it-IT" sz="1600" dirty="0"/>
              <a:t> group</a:t>
            </a:r>
            <a:endParaRPr lang="en-US" sz="1600" dirty="0"/>
          </a:p>
          <a:p>
            <a:pPr lvl="2">
              <a:buFont typeface="Arial" pitchFamily="34" charset="0"/>
              <a:buChar char="•"/>
            </a:pPr>
            <a:r>
              <a:rPr lang="en-US" sz="1600" b="1" dirty="0"/>
              <a:t>Activities</a:t>
            </a:r>
          </a:p>
          <a:p>
            <a:pPr lvl="3">
              <a:buFont typeface="Arial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Inventory of (meta)data standards in support to fisheries data</a:t>
            </a:r>
          </a:p>
          <a:p>
            <a:pPr lvl="4">
              <a:buFont typeface="Arial" pitchFamily="34" charset="0"/>
              <a:buChar char="•"/>
            </a:pPr>
            <a:r>
              <a:rPr lang="en-US" sz="1600" dirty="0"/>
              <a:t>Statistical (meta)data exchange standards</a:t>
            </a:r>
          </a:p>
          <a:p>
            <a:pPr lvl="4">
              <a:buFont typeface="Arial" pitchFamily="34" charset="0"/>
              <a:buChar char="•"/>
            </a:pPr>
            <a:r>
              <a:rPr lang="en-US" sz="1600" dirty="0"/>
              <a:t>Geo-referenced (meta)data exchange standards</a:t>
            </a:r>
          </a:p>
          <a:p>
            <a:pPr lvl="3">
              <a:buFont typeface="Arial" pitchFamily="34" charset="0"/>
              <a:buChar char="•"/>
            </a:pPr>
            <a:endParaRPr lang="en-US" sz="1600" dirty="0"/>
          </a:p>
          <a:p>
            <a:pPr lvl="3">
              <a:buFont typeface="Arial" pitchFamily="34" charset="0"/>
              <a:buChar char="•"/>
            </a:pPr>
            <a:r>
              <a:rPr lang="en-US" sz="1600" dirty="0"/>
              <a:t>Discuss a </a:t>
            </a:r>
            <a:r>
              <a:rPr lang="en-US" sz="1600" b="1" dirty="0">
                <a:solidFill>
                  <a:srgbClr val="0070C0"/>
                </a:solidFill>
              </a:rPr>
              <a:t>draft standard vocabulary for defining data structures &amp; variables</a:t>
            </a:r>
            <a:r>
              <a:rPr lang="en-US" sz="1600" dirty="0">
                <a:solidFill>
                  <a:srgbClr val="0070C0"/>
                </a:solidFill>
              </a:rPr>
              <a:t>, </a:t>
            </a:r>
            <a:r>
              <a:rPr lang="en-US" sz="1600" b="1" dirty="0">
                <a:solidFill>
                  <a:srgbClr val="0070C0"/>
                </a:solidFill>
              </a:rPr>
              <a:t>categorizing datasets</a:t>
            </a:r>
            <a:r>
              <a:rPr lang="en-US" sz="1600" dirty="0">
                <a:solidFill>
                  <a:srgbClr val="0070C0"/>
                </a:solidFill>
              </a:rPr>
              <a:t>.</a:t>
            </a:r>
            <a:r>
              <a:rPr lang="en-US" sz="1600" dirty="0"/>
              <a:t> Notion of “building blocks”</a:t>
            </a:r>
          </a:p>
          <a:p>
            <a:pPr lvl="3">
              <a:buFont typeface="Arial" pitchFamily="34" charset="0"/>
              <a:buChar char="•"/>
            </a:pPr>
            <a:endParaRPr lang="en-US" sz="1600" dirty="0"/>
          </a:p>
          <a:p>
            <a:pPr lvl="3">
              <a:buFont typeface="Arial" pitchFamily="34" charset="0"/>
              <a:buChar char="•"/>
            </a:pPr>
            <a:r>
              <a:rPr lang="en-US" sz="1600" dirty="0"/>
              <a:t>Draft a </a:t>
            </a:r>
            <a:r>
              <a:rPr lang="en-US" sz="1600" b="1" dirty="0">
                <a:solidFill>
                  <a:srgbClr val="0070C0"/>
                </a:solidFill>
              </a:rPr>
              <a:t>generic methodology for geo-referenced cross-domain statistical data dissemination &amp; visualization using open standards</a:t>
            </a:r>
          </a:p>
          <a:p>
            <a:pPr lvl="3">
              <a:buFont typeface="Arial" pitchFamily="34" charset="0"/>
              <a:buChar char="•"/>
            </a:pPr>
            <a:endParaRPr lang="en-US" sz="1600" dirty="0"/>
          </a:p>
          <a:p>
            <a:pPr lvl="3">
              <a:buFont typeface="Arial" pitchFamily="34" charset="0"/>
              <a:buChar char="•"/>
            </a:pPr>
            <a:r>
              <a:rPr lang="en-US" sz="1600" dirty="0"/>
              <a:t>Knowledge exchange with/from other RDA interest &amp; working groups</a:t>
            </a:r>
          </a:p>
          <a:p>
            <a:pPr lvl="3">
              <a:buFont typeface="Arial" pitchFamily="34" charset="0"/>
              <a:buChar char="•"/>
            </a:pPr>
            <a:endParaRPr lang="en-US" sz="1600" dirty="0"/>
          </a:p>
          <a:p>
            <a:pPr lvl="2">
              <a:buFont typeface="Arial" pitchFamily="34" charset="0"/>
              <a:buChar char="•"/>
            </a:pPr>
            <a:endParaRPr lang="en-US" sz="1600" dirty="0"/>
          </a:p>
          <a:p>
            <a:pPr lvl="2">
              <a:buFont typeface="Arial" pitchFamily="34" charset="0"/>
              <a:buChar char="•"/>
            </a:pPr>
            <a:endParaRPr lang="en-US" sz="1600" dirty="0"/>
          </a:p>
          <a:p>
            <a:pPr lvl="2">
              <a:buFont typeface="Arial" pitchFamily="34" charset="0"/>
              <a:buChar char="•"/>
            </a:pPr>
            <a:endParaRPr lang="en-US" sz="1600" dirty="0"/>
          </a:p>
          <a:p>
            <a:pPr lvl="2">
              <a:buFont typeface="Arial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37806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(Meta)data standards for fisheries data interoperability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71438" y="1052736"/>
            <a:ext cx="8997950" cy="504167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200" b="1" dirty="0"/>
              <a:t>(Meta)data standards for fisheries data interoperability?</a:t>
            </a:r>
          </a:p>
          <a:p>
            <a:pPr lvl="2">
              <a:buFont typeface="Arial" pitchFamily="34" charset="0"/>
              <a:buChar char="•"/>
            </a:pPr>
            <a:endParaRPr lang="it-IT" sz="1600" b="1" dirty="0"/>
          </a:p>
          <a:p>
            <a:pPr lvl="2">
              <a:buFont typeface="Arial" pitchFamily="34" charset="0"/>
              <a:buChar char="•"/>
            </a:pPr>
            <a:r>
              <a:rPr lang="it-IT" sz="1600" b="1" dirty="0" err="1"/>
              <a:t>Statistics-oriented</a:t>
            </a:r>
            <a:r>
              <a:rPr lang="it-IT" sz="1600" b="1" dirty="0"/>
              <a:t> </a:t>
            </a:r>
            <a:r>
              <a:rPr lang="it-IT" sz="1600" b="1" dirty="0" err="1"/>
              <a:t>standards</a:t>
            </a:r>
            <a:endParaRPr lang="en-US" sz="1600" dirty="0"/>
          </a:p>
          <a:p>
            <a:pPr lvl="3">
              <a:buFont typeface="Arial" pitchFamily="34" charset="0"/>
              <a:buChar char="•"/>
            </a:pPr>
            <a:r>
              <a:rPr lang="en-US" sz="1600" dirty="0"/>
              <a:t>SDMX Information Model; </a:t>
            </a:r>
            <a:r>
              <a:rPr lang="en-US" sz="1600" dirty="0">
                <a:hlinkClick r:id="rId2"/>
              </a:rPr>
              <a:t>https://sdmx.org/</a:t>
            </a:r>
            <a:r>
              <a:rPr lang="en-US" sz="1600" dirty="0"/>
              <a:t> </a:t>
            </a:r>
          </a:p>
          <a:p>
            <a:pPr lvl="3">
              <a:buFont typeface="Arial" pitchFamily="34" charset="0"/>
              <a:buChar char="•"/>
            </a:pPr>
            <a:r>
              <a:rPr lang="en-US" sz="1600" dirty="0"/>
              <a:t>UN-CEFACT FLUX</a:t>
            </a:r>
            <a:endParaRPr lang="en-US" sz="1600" b="1" dirty="0"/>
          </a:p>
          <a:p>
            <a:pPr lvl="2">
              <a:buFont typeface="Arial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Geospatial-enabled standards</a:t>
            </a:r>
          </a:p>
          <a:p>
            <a:pPr lvl="3">
              <a:buFont typeface="Arial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ISO/TC211 Geographic information Standards</a:t>
            </a:r>
          </a:p>
          <a:p>
            <a:pPr lvl="3">
              <a:buFont typeface="Arial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  <a:hlinkClick r:id="rId3"/>
              </a:rPr>
              <a:t>OGC (Open Geospatial Consortium)</a:t>
            </a:r>
            <a:r>
              <a:rPr lang="en-US" sz="1600" dirty="0">
                <a:solidFill>
                  <a:srgbClr val="0070C0"/>
                </a:solidFill>
              </a:rPr>
              <a:t> Format &amp; Service Standards</a:t>
            </a:r>
            <a:endParaRPr lang="en-US" sz="1600" dirty="0"/>
          </a:p>
          <a:p>
            <a:pPr lvl="2">
              <a:buFont typeface="Arial" pitchFamily="34" charset="0"/>
              <a:buChar char="•"/>
            </a:pPr>
            <a:r>
              <a:rPr lang="en-US" sz="1600" dirty="0"/>
              <a:t>Generic Standards: </a:t>
            </a:r>
            <a:r>
              <a:rPr lang="en-US" sz="1600" dirty="0">
                <a:hlinkClick r:id="rId4"/>
              </a:rPr>
              <a:t>Dublin Core</a:t>
            </a:r>
            <a:endParaRPr lang="en-US" sz="1600" dirty="0"/>
          </a:p>
          <a:p>
            <a:pPr lvl="2">
              <a:buFont typeface="Arial" pitchFamily="34" charset="0"/>
              <a:buChar char="•"/>
            </a:pPr>
            <a:r>
              <a:rPr lang="en-US" sz="1600" dirty="0"/>
              <a:t>But also standards in specific domains: e.g. </a:t>
            </a:r>
            <a:r>
              <a:rPr lang="en-US" sz="1600" dirty="0">
                <a:hlinkClick r:id="rId5"/>
              </a:rPr>
              <a:t>EML – Ecological Metadata Language</a:t>
            </a:r>
            <a:endParaRPr lang="en-US" sz="1600" dirty="0"/>
          </a:p>
          <a:p>
            <a:pPr lvl="2">
              <a:buFont typeface="Arial" pitchFamily="34" charset="0"/>
              <a:buChar char="•"/>
            </a:pPr>
            <a:endParaRPr lang="en-US" sz="1600" dirty="0"/>
          </a:p>
          <a:p>
            <a:pPr lvl="2">
              <a:buFont typeface="Arial" pitchFamily="34" charset="0"/>
              <a:buChar char="•"/>
            </a:pPr>
            <a:r>
              <a:rPr lang="en-US" sz="1600" dirty="0"/>
              <a:t>(Meta)data standards are part of policy frameworks</a:t>
            </a:r>
          </a:p>
          <a:p>
            <a:pPr marL="712788" lvl="2" indent="0">
              <a:buNone/>
            </a:pPr>
            <a:r>
              <a:rPr lang="en-US" dirty="0"/>
              <a:t>	</a:t>
            </a:r>
            <a:r>
              <a:rPr lang="en-US" sz="1600" dirty="0"/>
              <a:t>Examples:</a:t>
            </a:r>
          </a:p>
          <a:p>
            <a:pPr lvl="3">
              <a:buFont typeface="Arial" pitchFamily="34" charset="0"/>
              <a:buChar char="•"/>
            </a:pPr>
            <a:r>
              <a:rPr lang="en-US" sz="1600" dirty="0"/>
              <a:t>Statistics: Commission Recommendation of 23 June 2009 on reference metadata for the European Statistical System 3 (2009/498/EC)</a:t>
            </a:r>
          </a:p>
          <a:p>
            <a:pPr lvl="3">
              <a:buFont typeface="Arial" pitchFamily="34" charset="0"/>
              <a:buChar char="•"/>
            </a:pPr>
            <a:r>
              <a:rPr lang="en-US" sz="1600" dirty="0"/>
              <a:t>Geospatial: EC INSPIRE Directive – </a:t>
            </a:r>
            <a:r>
              <a:rPr lang="fr-FR" sz="1600" dirty="0"/>
              <a:t>2007/2/CE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77549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(Meta)data standards for fisheries data interoperability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71438" y="1052736"/>
            <a:ext cx="8997950" cy="504167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200" b="1" dirty="0"/>
              <a:t>Trends noticed through RDA</a:t>
            </a:r>
          </a:p>
          <a:p>
            <a:pPr marL="712788" lvl="2" indent="0">
              <a:buNone/>
            </a:pPr>
            <a:endParaRPr lang="en-US" sz="1600" dirty="0">
              <a:cs typeface="Calibri" panose="020F0502020204030204" pitchFamily="34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US" sz="1600" dirty="0">
                <a:cs typeface="Calibri" panose="020F0502020204030204" pitchFamily="34" charset="0"/>
              </a:rPr>
              <a:t>Common pathway towards adoption of </a:t>
            </a:r>
            <a:r>
              <a:rPr lang="en-US" sz="1600" b="1" dirty="0">
                <a:solidFill>
                  <a:srgbClr val="00B050"/>
                </a:solidFill>
                <a:cs typeface="Calibri" panose="020F0502020204030204" pitchFamily="34" charset="0"/>
              </a:rPr>
              <a:t>FAIR</a:t>
            </a:r>
            <a:r>
              <a:rPr lang="en-US" sz="1600" dirty="0">
                <a:cs typeface="Calibri" panose="020F0502020204030204" pitchFamily="34" charset="0"/>
              </a:rPr>
              <a:t> Data Principles (</a:t>
            </a:r>
            <a:r>
              <a:rPr lang="en-US" sz="1600" b="1" dirty="0">
                <a:solidFill>
                  <a:srgbClr val="00B050"/>
                </a:solidFill>
                <a:cs typeface="Calibri" panose="020F0502020204030204" pitchFamily="34" charset="0"/>
              </a:rPr>
              <a:t>F</a:t>
            </a:r>
            <a:r>
              <a:rPr lang="en-US" sz="1600" dirty="0">
                <a:cs typeface="Calibri" panose="020F0502020204030204" pitchFamily="34" charset="0"/>
              </a:rPr>
              <a:t>indable, </a:t>
            </a:r>
            <a:r>
              <a:rPr lang="en-US" sz="1600" b="1" dirty="0">
                <a:solidFill>
                  <a:srgbClr val="00B050"/>
                </a:solidFill>
                <a:cs typeface="Calibri" panose="020F0502020204030204" pitchFamily="34" charset="0"/>
              </a:rPr>
              <a:t>A</a:t>
            </a:r>
            <a:r>
              <a:rPr lang="en-US" sz="1600" dirty="0">
                <a:cs typeface="Calibri" panose="020F0502020204030204" pitchFamily="34" charset="0"/>
              </a:rPr>
              <a:t>ccessible, </a:t>
            </a:r>
            <a:r>
              <a:rPr lang="en-US" sz="1600" b="1" dirty="0">
                <a:solidFill>
                  <a:srgbClr val="00B050"/>
                </a:solidFill>
                <a:cs typeface="Calibri" panose="020F0502020204030204" pitchFamily="34" charset="0"/>
              </a:rPr>
              <a:t>I</a:t>
            </a:r>
            <a:r>
              <a:rPr lang="en-US" sz="1600" dirty="0">
                <a:cs typeface="Calibri" panose="020F0502020204030204" pitchFamily="34" charset="0"/>
              </a:rPr>
              <a:t>nteroperable, </a:t>
            </a:r>
            <a:r>
              <a:rPr lang="en-US" sz="1600" b="1" dirty="0">
                <a:solidFill>
                  <a:srgbClr val="00B050"/>
                </a:solidFill>
                <a:cs typeface="Calibri" panose="020F0502020204030204" pitchFamily="34" charset="0"/>
              </a:rPr>
              <a:t>R</a:t>
            </a:r>
            <a:r>
              <a:rPr lang="en-US" sz="1600" dirty="0">
                <a:cs typeface="Calibri" panose="020F0502020204030204" pitchFamily="34" charset="0"/>
              </a:rPr>
              <a:t>e-usable)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>
                <a:cs typeface="Calibri" panose="020F0502020204030204" pitchFamily="34" charset="0"/>
              </a:rPr>
              <a:t>Convergence of data domains in using:</a:t>
            </a:r>
          </a:p>
          <a:p>
            <a:pPr lvl="3">
              <a:buFont typeface="Arial" pitchFamily="34" charset="0"/>
              <a:buChar char="•"/>
            </a:pPr>
            <a:r>
              <a:rPr lang="en-US" sz="1600" dirty="0">
                <a:cs typeface="Calibri" panose="020F0502020204030204" pitchFamily="34" charset="0"/>
              </a:rPr>
              <a:t>Common </a:t>
            </a:r>
            <a:r>
              <a:rPr lang="en-US" sz="1600" b="1" dirty="0">
                <a:solidFill>
                  <a:srgbClr val="0070C0"/>
                </a:solidFill>
                <a:cs typeface="Calibri" panose="020F0502020204030204" pitchFamily="34" charset="0"/>
              </a:rPr>
              <a:t>Data &amp; Metadata standards</a:t>
            </a:r>
          </a:p>
          <a:p>
            <a:pPr lvl="4">
              <a:buFont typeface="Arial" pitchFamily="34" charset="0"/>
              <a:buChar char="•"/>
            </a:pPr>
            <a:r>
              <a:rPr lang="en-US" sz="1600" dirty="0">
                <a:cs typeface="Calibri" panose="020F0502020204030204" pitchFamily="34" charset="0"/>
              </a:rPr>
              <a:t>D</a:t>
            </a:r>
            <a:r>
              <a:rPr lang="en-US" sz="1600" dirty="0">
                <a:latin typeface="Cambria" panose="02040503050406030204" pitchFamily="18" charset="0"/>
                <a:cs typeface="Calibri" panose="020F0502020204030204" pitchFamily="34" charset="0"/>
              </a:rPr>
              <a:t>ata standards: </a:t>
            </a:r>
          </a:p>
          <a:p>
            <a:pPr lvl="5">
              <a:buFont typeface="Arial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  <a:cs typeface="Calibri" panose="020F0502020204030204" pitchFamily="34" charset="0"/>
              </a:rPr>
              <a:t>Geospatial OGC formats, </a:t>
            </a:r>
            <a:r>
              <a:rPr lang="en-US" sz="1600" dirty="0" err="1">
                <a:latin typeface="Cambria" panose="02040503050406030204" pitchFamily="18" charset="0"/>
                <a:cs typeface="Calibri" panose="020F0502020204030204" pitchFamily="34" charset="0"/>
              </a:rPr>
              <a:t>Unidata</a:t>
            </a:r>
            <a:r>
              <a:rPr lang="en-US" sz="1600" dirty="0"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cs typeface="Calibri" panose="020F0502020204030204" pitchFamily="34" charset="0"/>
              </a:rPr>
              <a:t>NetCDF</a:t>
            </a:r>
            <a:r>
              <a:rPr lang="en-US" sz="1600" dirty="0"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</a:p>
          <a:p>
            <a:pPr lvl="4">
              <a:buFont typeface="Arial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  <a:cs typeface="Calibri" panose="020F0502020204030204" pitchFamily="34" charset="0"/>
              </a:rPr>
              <a:t>Metadata standards:</a:t>
            </a:r>
          </a:p>
          <a:p>
            <a:pPr lvl="5">
              <a:buFont typeface="Arial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  <a:cs typeface="Calibri" panose="020F0502020204030204" pitchFamily="34" charset="0"/>
              </a:rPr>
              <a:t>Generic: </a:t>
            </a:r>
            <a:r>
              <a:rPr lang="en-US" sz="1600" dirty="0" err="1">
                <a:latin typeface="Cambria" panose="02040503050406030204" pitchFamily="18" charset="0"/>
                <a:cs typeface="Calibri" panose="020F0502020204030204" pitchFamily="34" charset="0"/>
              </a:rPr>
              <a:t>DublinCore</a:t>
            </a:r>
            <a:endParaRPr lang="en-US" sz="1600" dirty="0">
              <a:latin typeface="Cambria" panose="02040503050406030204" pitchFamily="18" charset="0"/>
              <a:cs typeface="Calibri" panose="020F0502020204030204" pitchFamily="34" charset="0"/>
            </a:endParaRPr>
          </a:p>
          <a:p>
            <a:pPr lvl="5">
              <a:buFont typeface="Arial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  <a:cs typeface="Calibri" panose="020F0502020204030204" pitchFamily="34" charset="0"/>
              </a:rPr>
              <a:t>Geospatial: ISO/OGC 19115/19139, Catalogue Service for the Web (CSW),</a:t>
            </a:r>
          </a:p>
          <a:p>
            <a:pPr lvl="5">
              <a:buFont typeface="Arial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  <a:cs typeface="Calibri" panose="020F0502020204030204" pitchFamily="34" charset="0"/>
              </a:rPr>
              <a:t>Domain specific: </a:t>
            </a:r>
          </a:p>
          <a:p>
            <a:pPr lvl="6">
              <a:buFont typeface="Arial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  <a:cs typeface="Calibri" panose="020F0502020204030204" pitchFamily="34" charset="0"/>
              </a:rPr>
              <a:t>CF-Conventions, EML</a:t>
            </a:r>
          </a:p>
          <a:p>
            <a:pPr lvl="4">
              <a:buFont typeface="Arial" pitchFamily="34" charset="0"/>
              <a:buChar char="•"/>
            </a:pPr>
            <a:r>
              <a:rPr lang="en-US" sz="1600" dirty="0">
                <a:cs typeface="Calibri" panose="020F0502020204030204" pitchFamily="34" charset="0"/>
              </a:rPr>
              <a:t>Few mention of SDMX. Mentioned with a need of mapping from/to ISO/OGC Geospatial “world” (e.g. European Statistical framework vs. INSPIRE)</a:t>
            </a:r>
          </a:p>
          <a:p>
            <a:pPr lvl="3">
              <a:buFont typeface="Arial" pitchFamily="34" charset="0"/>
              <a:buChar char="•"/>
            </a:pPr>
            <a:r>
              <a:rPr lang="en-US" sz="1600" dirty="0">
                <a:cs typeface="Calibri" panose="020F0502020204030204" pitchFamily="34" charset="0"/>
              </a:rPr>
              <a:t>Common </a:t>
            </a:r>
            <a:r>
              <a:rPr lang="en-US" sz="1600" b="1" dirty="0">
                <a:solidFill>
                  <a:srgbClr val="0070C0"/>
                </a:solidFill>
                <a:cs typeface="Calibri" panose="020F0502020204030204" pitchFamily="34" charset="0"/>
              </a:rPr>
              <a:t>Data access &amp; sharing Methodologies</a:t>
            </a:r>
          </a:p>
          <a:p>
            <a:pPr lvl="3">
              <a:buFont typeface="Arial" pitchFamily="34" charset="0"/>
              <a:buChar char="•"/>
            </a:pPr>
            <a:endParaRPr lang="en-US" sz="1600" dirty="0">
              <a:cs typeface="Calibri" panose="020F0502020204030204" pitchFamily="34" charset="0"/>
            </a:endParaRPr>
          </a:p>
          <a:p>
            <a:pPr lvl="3">
              <a:buFont typeface="Arial" pitchFamily="34" charset="0"/>
              <a:buChar char="•"/>
            </a:pPr>
            <a:r>
              <a:rPr lang="en-US" sz="1600" dirty="0">
                <a:cs typeface="Calibri" panose="020F0502020204030204" pitchFamily="34" charset="0"/>
              </a:rPr>
              <a:t>Common Technologies (but technology is NOT the focus here)</a:t>
            </a:r>
          </a:p>
          <a:p>
            <a:pPr>
              <a:buFont typeface="Arial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34567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FAIR Principles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71438" y="1052736"/>
            <a:ext cx="8997950" cy="5256584"/>
          </a:xfrm>
        </p:spPr>
        <p:txBody>
          <a:bodyPr/>
          <a:lstStyle/>
          <a:p>
            <a:pPr marL="0" indent="0" algn="ctr"/>
            <a:endParaRPr lang="en-US" sz="2200" b="1" dirty="0">
              <a:cs typeface="Calibri" panose="020F0502020204030204" pitchFamily="34" charset="0"/>
            </a:endParaRPr>
          </a:p>
          <a:p>
            <a:pPr marL="0" indent="0" algn="ctr"/>
            <a:endParaRPr lang="en-US" sz="2200" b="1" dirty="0">
              <a:cs typeface="Calibri" panose="020F0502020204030204" pitchFamily="34" charset="0"/>
            </a:endParaRPr>
          </a:p>
          <a:p>
            <a:pPr marL="0" indent="0" algn="ctr"/>
            <a:endParaRPr lang="en-US" sz="2200" b="1" dirty="0">
              <a:cs typeface="Calibri" panose="020F0502020204030204" pitchFamily="34" charset="0"/>
            </a:endParaRPr>
          </a:p>
          <a:p>
            <a:pPr marL="0" indent="0" algn="ctr"/>
            <a:endParaRPr lang="en-US" sz="2200" b="1" dirty="0">
              <a:cs typeface="Calibri" panose="020F0502020204030204" pitchFamily="34" charset="0"/>
            </a:endParaRPr>
          </a:p>
          <a:p>
            <a:pPr marL="0" indent="0" algn="ctr"/>
            <a:r>
              <a:rPr lang="en-US" sz="2200" b="1" dirty="0">
                <a:cs typeface="Calibri" panose="020F0502020204030204" pitchFamily="34" charset="0"/>
              </a:rPr>
              <a:t>Data needs to have a </a:t>
            </a:r>
            <a:r>
              <a:rPr lang="en-US" sz="2200" b="1" u="sng" dirty="0">
                <a:cs typeface="Calibri" panose="020F0502020204030204" pitchFamily="34" charset="0"/>
              </a:rPr>
              <a:t>structured description</a:t>
            </a:r>
          </a:p>
          <a:p>
            <a:pPr marL="0" indent="0" algn="ctr"/>
            <a:r>
              <a:rPr lang="en-US" sz="2200" b="1" dirty="0">
                <a:cs typeface="Calibri" panose="020F0502020204030204" pitchFamily="34" charset="0"/>
              </a:rPr>
              <a:t>(not only a data structure definition)</a:t>
            </a:r>
          </a:p>
          <a:p>
            <a:pPr marL="0" indent="0" algn="ctr"/>
            <a:r>
              <a:rPr lang="en-US" sz="5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METADATA</a:t>
            </a:r>
          </a:p>
          <a:p>
            <a:pPr marL="0" indent="0"/>
            <a:r>
              <a:rPr lang="en-US" sz="2200" b="1" dirty="0">
                <a:cs typeface="Calibri" panose="020F0502020204030204" pitchFamily="34" charset="0"/>
              </a:rPr>
              <a:t>			</a:t>
            </a:r>
          </a:p>
          <a:p>
            <a:pPr marL="0" indent="0"/>
            <a:r>
              <a:rPr lang="en-US" sz="2200" b="1" dirty="0">
                <a:cs typeface="Calibri" panose="020F0502020204030204" pitchFamily="34" charset="0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382921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FAIR Principles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71438" y="1052736"/>
            <a:ext cx="8997950" cy="5256584"/>
          </a:xfrm>
        </p:spPr>
        <p:txBody>
          <a:bodyPr/>
          <a:lstStyle/>
          <a:p>
            <a:pPr marL="0" indent="0"/>
            <a:r>
              <a:rPr lang="en-US" sz="2200" b="1" dirty="0">
                <a:cs typeface="Calibri" panose="020F0502020204030204" pitchFamily="34" charset="0"/>
              </a:rPr>
              <a:t>			</a:t>
            </a:r>
          </a:p>
          <a:p>
            <a:pPr marL="0" indent="0"/>
            <a:r>
              <a:rPr lang="en-US" sz="2200" b="1" dirty="0">
                <a:cs typeface="Calibri" panose="020F0502020204030204" pitchFamily="34" charset="0"/>
              </a:rPr>
              <a:t>			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56C3625C-EAEF-49F2-819C-5BD5B59876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1659934"/>
              </p:ext>
            </p:extLst>
          </p:nvPr>
        </p:nvGraphicFramePr>
        <p:xfrm>
          <a:off x="539552" y="836712"/>
          <a:ext cx="813690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 : carré corné 6">
            <a:extLst>
              <a:ext uri="{FF2B5EF4-FFF2-40B4-BE49-F238E27FC236}">
                <a16:creationId xmlns:a16="http://schemas.microsoft.com/office/drawing/2014/main" id="{DD2C31CB-CCCA-4BAC-9D2E-B18209CDAE34}"/>
              </a:ext>
            </a:extLst>
          </p:cNvPr>
          <p:cNvSpPr/>
          <p:nvPr/>
        </p:nvSpPr>
        <p:spPr>
          <a:xfrm>
            <a:off x="5796577" y="3933056"/>
            <a:ext cx="3272811" cy="187220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Unique identification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Cited Responsible party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Associated actors &amp; roles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Extents (geo, time, vertical)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 (title, abstract, purpose, keywords, overview)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access &amp; use constraints</a:t>
            </a:r>
          </a:p>
        </p:txBody>
      </p:sp>
      <p:sp>
        <p:nvSpPr>
          <p:cNvPr id="8" name="Rectangle : carré corné 7">
            <a:extLst>
              <a:ext uri="{FF2B5EF4-FFF2-40B4-BE49-F238E27FC236}">
                <a16:creationId xmlns:a16="http://schemas.microsoft.com/office/drawing/2014/main" id="{3FDEE2BA-946A-438D-982B-D1737D22BE81}"/>
              </a:ext>
            </a:extLst>
          </p:cNvPr>
          <p:cNvSpPr/>
          <p:nvPr/>
        </p:nvSpPr>
        <p:spPr>
          <a:xfrm>
            <a:off x="5871189" y="1367771"/>
            <a:ext cx="3272811" cy="1377153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Unique Identification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Associated actors &amp; roles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Language, etc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History</a:t>
            </a:r>
          </a:p>
          <a:p>
            <a:endParaRPr lang="en-GB" sz="1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 : carré corné 8">
            <a:extLst>
              <a:ext uri="{FF2B5EF4-FFF2-40B4-BE49-F238E27FC236}">
                <a16:creationId xmlns:a16="http://schemas.microsoft.com/office/drawing/2014/main" id="{8A02CABD-5944-4A2E-A30C-536EA22C4BA3}"/>
              </a:ext>
            </a:extLst>
          </p:cNvPr>
          <p:cNvSpPr/>
          <p:nvPr/>
        </p:nvSpPr>
        <p:spPr>
          <a:xfrm>
            <a:off x="1691680" y="5230949"/>
            <a:ext cx="2358672" cy="1048617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Related reference datasets / </a:t>
            </a:r>
            <a:r>
              <a:rPr lang="en-GB" sz="1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codelists</a:t>
            </a:r>
            <a:endParaRPr lang="en-GB" sz="1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 : carré corné 9">
            <a:extLst>
              <a:ext uri="{FF2B5EF4-FFF2-40B4-BE49-F238E27FC236}">
                <a16:creationId xmlns:a16="http://schemas.microsoft.com/office/drawing/2014/main" id="{87A24905-4BC7-4D2F-ACC8-5959AEC4C69C}"/>
              </a:ext>
            </a:extLst>
          </p:cNvPr>
          <p:cNvSpPr/>
          <p:nvPr/>
        </p:nvSpPr>
        <p:spPr>
          <a:xfrm>
            <a:off x="71438" y="3256855"/>
            <a:ext cx="2555875" cy="1352401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service endpoints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 service endpoints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archives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Related resources</a:t>
            </a:r>
          </a:p>
        </p:txBody>
      </p:sp>
      <p:sp>
        <p:nvSpPr>
          <p:cNvPr id="11" name="Rectangle : carré corné 10">
            <a:extLst>
              <a:ext uri="{FF2B5EF4-FFF2-40B4-BE49-F238E27FC236}">
                <a16:creationId xmlns:a16="http://schemas.microsoft.com/office/drawing/2014/main" id="{1DC0EDD5-F187-42DD-A8AE-5AE17F913954}"/>
              </a:ext>
            </a:extLst>
          </p:cNvPr>
          <p:cNvSpPr/>
          <p:nvPr/>
        </p:nvSpPr>
        <p:spPr>
          <a:xfrm>
            <a:off x="630238" y="836712"/>
            <a:ext cx="3365698" cy="151150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Lineage (Data provenance, Process steps / Methodology)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Genealogy (Related datasets)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(Meta)Data Compliance &amp; Quality assurance reports</a:t>
            </a:r>
          </a:p>
        </p:txBody>
      </p:sp>
    </p:spTree>
    <p:extLst>
      <p:ext uri="{BB962C8B-B14F-4D97-AF65-F5344CB8AC3E}">
        <p14:creationId xmlns:p14="http://schemas.microsoft.com/office/powerpoint/2010/main" val="3793743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FAIR Principles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71438" y="1052736"/>
            <a:ext cx="8997950" cy="525658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200" b="1" dirty="0">
                <a:cs typeface="Calibri" panose="020F0502020204030204" pitchFamily="34" charset="0"/>
              </a:rPr>
              <a:t>FAIR Principles</a:t>
            </a: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6D079D2C-E816-46DC-BFDA-C4DFDEDF57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1281708"/>
              </p:ext>
            </p:extLst>
          </p:nvPr>
        </p:nvGraphicFramePr>
        <p:xfrm>
          <a:off x="251520" y="1772816"/>
          <a:ext cx="871296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8A82C00-BB88-4002-A339-1936D0F3787F}"/>
              </a:ext>
            </a:extLst>
          </p:cNvPr>
          <p:cNvSpPr/>
          <p:nvPr/>
        </p:nvSpPr>
        <p:spPr>
          <a:xfrm>
            <a:off x="2771800" y="6032321"/>
            <a:ext cx="56886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hlinkClick r:id="rId7"/>
              </a:rPr>
              <a:t>https://www.force11.org/group/fairgroup/fairprinciples</a:t>
            </a:r>
            <a:r>
              <a:rPr lang="en-GB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5603298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_d4science_JAN08_2">
  <a:themeElements>
    <a:clrScheme name="modele_d4science_JAN08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e_d4science_JAN08_2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e_d4science_JAN08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d4science_JAN08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d4science_JAN08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d4science_JAN08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d4science_JAN08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d4science_JAN08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d4science_JAN08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d4science_JAN08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d4science_JAN08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d4science_JAN08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d4science_JAN08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d4science_JAN08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FAO1012</Template>
  <TotalTime>0</TotalTime>
  <Words>1290</Words>
  <Application>Microsoft Office PowerPoint</Application>
  <PresentationFormat>Affichage à l'écran (4:3)</PresentationFormat>
  <Paragraphs>269</Paragraphs>
  <Slides>19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7" baseType="lpstr">
      <vt:lpstr>ＭＳ Ｐゴシック</vt:lpstr>
      <vt:lpstr>Arial</vt:lpstr>
      <vt:lpstr>Calibri</vt:lpstr>
      <vt:lpstr>Cambria</vt:lpstr>
      <vt:lpstr>Segoe Print</vt:lpstr>
      <vt:lpstr>Verdana</vt:lpstr>
      <vt:lpstr>Wingdings</vt:lpstr>
      <vt:lpstr>modele_d4science_JAN08_2</vt:lpstr>
      <vt:lpstr>Fisheries Data Interoperability – Geographic Information (Meta)data standards</vt:lpstr>
      <vt:lpstr>Outline</vt:lpstr>
      <vt:lpstr>Background</vt:lpstr>
      <vt:lpstr>Background</vt:lpstr>
      <vt:lpstr>(Meta)data standards for fisheries data interoperability</vt:lpstr>
      <vt:lpstr>(Meta)data standards for fisheries data interoperability</vt:lpstr>
      <vt:lpstr>FAIR Principles</vt:lpstr>
      <vt:lpstr>FAIR Principles</vt:lpstr>
      <vt:lpstr>FAIR Principles</vt:lpstr>
      <vt:lpstr>Methodology for cross-domain, geo-referenced statistics  dissemination &amp; visualization</vt:lpstr>
      <vt:lpstr>Methodology for cross-domain, geo-referenced statistics  dissemination &amp; visualization</vt:lpstr>
      <vt:lpstr>Methodology for cross-domain, geo-referenced statistics  dissemination &amp; visualization</vt:lpstr>
      <vt:lpstr>Methodology for cross-domain, geo-referenced statistics  dissemination &amp; visualization</vt:lpstr>
      <vt:lpstr>Methodology for cross-domain, geo-referenced statistics  dissemination &amp; visualization</vt:lpstr>
      <vt:lpstr>Methodology for cross-domain, geo-referenced statistics  dissemination &amp; visualization</vt:lpstr>
      <vt:lpstr>Other Areas of work and Perspectives in RDA FDI</vt:lpstr>
      <vt:lpstr>Other Areas of work and Perspectives in RDA FDI</vt:lpstr>
      <vt:lpstr>Other Areas of work and Perspectives</vt:lpstr>
      <vt:lpstr>Thank you for your attention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FIGIS Spatial Data Infrastructure (SDI) Overview</dc:title>
  <dc:creator>E. Blondel</dc:creator>
  <cp:keywords>FIGIS;GIS</cp:keywords>
  <cp:lastModifiedBy>Emmanuel Blondel</cp:lastModifiedBy>
  <cp:revision>694</cp:revision>
  <cp:lastPrinted>2018-03-20T11:11:13Z</cp:lastPrinted>
  <dcterms:created xsi:type="dcterms:W3CDTF">2011-05-18T11:49:46Z</dcterms:created>
  <dcterms:modified xsi:type="dcterms:W3CDTF">2018-03-20T15:50:16Z</dcterms:modified>
</cp:coreProperties>
</file>