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531" r:id="rId2"/>
    <p:sldId id="508" r:id="rId3"/>
    <p:sldId id="532" r:id="rId4"/>
    <p:sldId id="537" r:id="rId5"/>
    <p:sldId id="542" r:id="rId6"/>
    <p:sldId id="540" r:id="rId7"/>
    <p:sldId id="541" r:id="rId8"/>
    <p:sldId id="539" r:id="rId9"/>
    <p:sldId id="529" r:id="rId10"/>
  </p:sldIdLst>
  <p:sldSz cx="9144000" cy="6858000" type="screen4x3"/>
  <p:notesSz cx="6888163" cy="9623425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3366CC"/>
    <a:srgbClr val="00FFFF"/>
    <a:srgbClr val="FFFF99"/>
    <a:srgbClr val="FF0000"/>
    <a:srgbClr val="000066"/>
    <a:srgbClr val="00CC00"/>
    <a:srgbClr val="990033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5" autoAdjust="0"/>
    <p:restoredTop sz="94653" autoAdjust="0"/>
  </p:normalViewPr>
  <p:slideViewPr>
    <p:cSldViewPr snapToGrid="0">
      <p:cViewPr>
        <p:scale>
          <a:sx n="66" d="100"/>
          <a:sy n="66" d="100"/>
        </p:scale>
        <p:origin x="-1194" y="-924"/>
      </p:cViewPr>
      <p:guideLst>
        <p:guide orient="horz" pos="2141"/>
        <p:guide pos="2904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3031"/>
        <p:guide pos="216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8.xml"/><Relationship Id="rId5" Type="http://schemas.openxmlformats.org/officeDocument/2006/relationships/slide" Target="slides/slide7.xml"/><Relationship Id="rId4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608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GB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608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GB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2413"/>
            <a:ext cx="298608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GB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142413"/>
            <a:ext cx="298608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821FE8-66F6-41A4-9E4B-BFFB87149785}" type="slidenum">
              <a:rPr lang="en-US" altLang="en-GB"/>
              <a:pPr/>
              <a:t>‹#›</a:t>
            </a:fld>
            <a:endParaRPr lang="en-US" alt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608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608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GB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9813" y="722313"/>
            <a:ext cx="4813300" cy="3609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570413"/>
            <a:ext cx="5049837" cy="433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2413"/>
            <a:ext cx="298608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GB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142413"/>
            <a:ext cx="298608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842B3C-6DE0-412F-83DF-305F7AED6996}" type="slidenum">
              <a:rPr lang="en-US" altLang="en-GB"/>
              <a:pPr/>
              <a:t>‹#›</a:t>
            </a:fld>
            <a:endParaRPr lang="en-US" alt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 (Arabic)" pitchFamily="26" charset="-7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E1154-8068-4CD6-8D27-74A26C67AC38}" type="slidenum">
              <a:rPr lang="en-US" altLang="en-GB"/>
              <a:pPr/>
              <a:t>2</a:t>
            </a:fld>
            <a:endParaRPr lang="en-US" altLang="en-GB"/>
          </a:p>
        </p:txBody>
      </p:sp>
      <p:sp>
        <p:nvSpPr>
          <p:cNvPr id="49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E1154-8068-4CD6-8D27-74A26C67AC38}" type="slidenum">
              <a:rPr lang="en-US" altLang="en-GB"/>
              <a:pPr/>
              <a:t>3</a:t>
            </a:fld>
            <a:endParaRPr lang="en-US" altLang="en-GB"/>
          </a:p>
        </p:txBody>
      </p:sp>
      <p:sp>
        <p:nvSpPr>
          <p:cNvPr id="49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E1154-8068-4CD6-8D27-74A26C67AC38}" type="slidenum">
              <a:rPr lang="en-US" altLang="en-GB"/>
              <a:pPr/>
              <a:t>4</a:t>
            </a:fld>
            <a:endParaRPr lang="en-US" altLang="en-GB"/>
          </a:p>
        </p:txBody>
      </p:sp>
      <p:sp>
        <p:nvSpPr>
          <p:cNvPr id="49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E1154-8068-4CD6-8D27-74A26C67AC38}" type="slidenum">
              <a:rPr lang="en-US" altLang="en-GB"/>
              <a:pPr/>
              <a:t>6</a:t>
            </a:fld>
            <a:endParaRPr lang="en-US" altLang="en-GB"/>
          </a:p>
        </p:txBody>
      </p:sp>
      <p:sp>
        <p:nvSpPr>
          <p:cNvPr id="49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E1154-8068-4CD6-8D27-74A26C67AC38}" type="slidenum">
              <a:rPr lang="en-US" altLang="en-GB"/>
              <a:pPr/>
              <a:t>7</a:t>
            </a:fld>
            <a:endParaRPr lang="en-US" altLang="en-GB"/>
          </a:p>
        </p:txBody>
      </p:sp>
      <p:sp>
        <p:nvSpPr>
          <p:cNvPr id="49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E1154-8068-4CD6-8D27-74A26C67AC38}" type="slidenum">
              <a:rPr lang="en-US" altLang="en-GB"/>
              <a:pPr/>
              <a:t>8</a:t>
            </a:fld>
            <a:endParaRPr lang="en-US" altLang="en-GB"/>
          </a:p>
        </p:txBody>
      </p:sp>
      <p:sp>
        <p:nvSpPr>
          <p:cNvPr id="49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E131E-5D8D-4CBF-93DF-FF51B18C69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1DDA98-2EE0-4CC5-80CB-1E8E6342EC0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24817-E55D-46E3-B515-DB516328183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B4DE98-561E-45F9-8D6B-26670FFB8E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9AFF6-D168-4D5A-ACA1-F6A123F1EA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96763-3517-4F3C-BC73-C46A1F56BDD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77274-F138-428E-AA61-4A159585452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9C283-36AB-443B-BD3E-464C03CBE44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E363E6-A807-4E3C-8D9C-4852132D98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9FF7D-BAE3-429A-9BDE-E6A5E58E40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8FF16-0AD7-408F-842F-5EDE020AFA0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C3557C8-DED6-4277-99A9-F6331ADF4C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Arabic)" pitchFamily="26" charset="-7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Arabic)" pitchFamily="26" charset="-7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Arabic)" pitchFamily="26" charset="-7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Arabic)" pitchFamily="26" charset="-7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Arabic)" pitchFamily="26" charset="-7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Arabic)" pitchFamily="26" charset="-7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Arabic)" pitchFamily="26" charset="-7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Times New Roman (Arabic)" pitchFamily="26" charset="-7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/>
              <a:t/>
            </a:r>
            <a:br>
              <a:rPr lang="en-GB" sz="2400" b="1"/>
            </a:br>
            <a:r>
              <a:rPr lang="en-GB" sz="2400" b="1"/>
              <a:t/>
            </a:r>
            <a:br>
              <a:rPr lang="en-GB" sz="2400" b="1"/>
            </a:br>
            <a:r>
              <a:rPr lang="en-GB" sz="2400" b="1"/>
              <a:t/>
            </a:r>
            <a:br>
              <a:rPr lang="en-GB" sz="2400" b="1"/>
            </a:br>
            <a:r>
              <a:rPr lang="en-GB" sz="2400" b="1"/>
              <a:t/>
            </a:r>
            <a:br>
              <a:rPr lang="en-GB" sz="2400" b="1"/>
            </a:br>
            <a:r>
              <a:rPr lang="en-GB" sz="4000"/>
              <a:t/>
            </a:r>
            <a:br>
              <a:rPr lang="en-GB" sz="4000"/>
            </a:br>
            <a:endParaRPr lang="en-GB" sz="4000"/>
          </a:p>
        </p:txBody>
      </p:sp>
      <p:graphicFrame>
        <p:nvGraphicFramePr>
          <p:cNvPr id="522243" name="Object 3"/>
          <p:cNvGraphicFramePr>
            <a:graphicFrameLocks noChangeAspect="1"/>
          </p:cNvGraphicFramePr>
          <p:nvPr/>
        </p:nvGraphicFramePr>
        <p:xfrm>
          <a:off x="0" y="6372225"/>
          <a:ext cx="9136063" cy="485775"/>
        </p:xfrm>
        <a:graphic>
          <a:graphicData uri="http://schemas.openxmlformats.org/presentationml/2006/ole">
            <p:oleObj spid="_x0000_s522243" name="Photo Editor Photo" r:id="rId3" imgW="9135750" imgH="485586" progId="">
              <p:embed/>
            </p:oleObj>
          </a:graphicData>
        </a:graphic>
      </p:graphicFrame>
      <p:graphicFrame>
        <p:nvGraphicFramePr>
          <p:cNvPr id="522244" name="Object 4"/>
          <p:cNvGraphicFramePr>
            <a:graphicFrameLocks noChangeAspect="1"/>
          </p:cNvGraphicFramePr>
          <p:nvPr/>
        </p:nvGraphicFramePr>
        <p:xfrm>
          <a:off x="7996238" y="84138"/>
          <a:ext cx="1066800" cy="969962"/>
        </p:xfrm>
        <a:graphic>
          <a:graphicData uri="http://schemas.openxmlformats.org/presentationml/2006/ole">
            <p:oleObj spid="_x0000_s522244" name="Picture" r:id="rId4" imgW="1452240" imgH="1149120" progId="StaticMetafile">
              <p:embed/>
            </p:oleObj>
          </a:graphicData>
        </a:graphic>
      </p:graphicFrame>
      <p:sp>
        <p:nvSpPr>
          <p:cNvPr id="522245" name="Text Box 5"/>
          <p:cNvSpPr txBox="1">
            <a:spLocks noChangeArrowheads="1"/>
          </p:cNvSpPr>
          <p:nvPr/>
        </p:nvSpPr>
        <p:spPr bwMode="auto">
          <a:xfrm>
            <a:off x="812800" y="1277257"/>
            <a:ext cx="7953829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GB" altLang="zh-TW" sz="32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FAO (AGP) Plant Production and Protection Division </a:t>
            </a:r>
          </a:p>
          <a:p>
            <a:pPr eaLnBrk="1" hangingPunct="1"/>
            <a:r>
              <a:rPr lang="en-GB" altLang="zh-TW" sz="32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Seed Group Presentation</a:t>
            </a:r>
          </a:p>
          <a:p>
            <a:pPr eaLnBrk="1" hangingPunct="1"/>
            <a:endParaRPr lang="en-US" sz="2800" b="1" dirty="0">
              <a:solidFill>
                <a:schemeClr val="accent2"/>
              </a:solidFill>
              <a:latin typeface="+mn-lt"/>
              <a:ea typeface="PMingLiU" charset="-12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24" name="Text Box 8"/>
          <p:cNvSpPr txBox="1">
            <a:spLocks noChangeArrowheads="1"/>
          </p:cNvSpPr>
          <p:nvPr/>
        </p:nvSpPr>
        <p:spPr bwMode="auto">
          <a:xfrm>
            <a:off x="827314" y="1248229"/>
            <a:ext cx="7992836" cy="689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algn="l" eaLnBrk="1" hangingPunct="1">
              <a:spcBef>
                <a:spcPts val="600"/>
              </a:spcBef>
            </a:pPr>
            <a:endParaRPr lang="en-GB" altLang="zh-TW" sz="2800" b="1" dirty="0">
              <a:solidFill>
                <a:srgbClr val="000099"/>
              </a:solidFill>
              <a:latin typeface="+mn-lt"/>
              <a:ea typeface="PMingLiU" charset="-120"/>
              <a:cs typeface="Arial" charset="0"/>
            </a:endParaRPr>
          </a:p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GB" altLang="zh-TW" sz="28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Global  Activities: </a:t>
            </a: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8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 World Seed Conference follow up</a:t>
            </a: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8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 </a:t>
            </a:r>
            <a:r>
              <a:rPr lang="en-US" altLang="zh-TW" sz="2800" b="1" dirty="0" err="1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Hortivar</a:t>
            </a:r>
            <a:endParaRPr lang="en-US" altLang="zh-TW" sz="2800" b="1" dirty="0" smtClean="0">
              <a:solidFill>
                <a:srgbClr val="000099"/>
              </a:solidFill>
              <a:latin typeface="+mn-lt"/>
              <a:ea typeface="PMingLiU" charset="-120"/>
              <a:cs typeface="Arial" charset="0"/>
            </a:endParaRP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8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 UG99</a:t>
            </a:r>
            <a:endParaRPr lang="en-GB" altLang="zh-TW" sz="2800" b="1" dirty="0" smtClean="0">
              <a:solidFill>
                <a:srgbClr val="000099"/>
              </a:solidFill>
              <a:latin typeface="+mn-lt"/>
              <a:ea typeface="PMingLiU" charset="-120"/>
              <a:cs typeface="Arial" charset="0"/>
            </a:endParaRPr>
          </a:p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8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 Activities in the Regions</a:t>
            </a: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8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 Africa</a:t>
            </a: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8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 Asia Pacific</a:t>
            </a: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8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 Central America </a:t>
            </a: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8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 Europe</a:t>
            </a: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endParaRPr lang="en-GB" altLang="zh-TW" sz="2800" b="1" dirty="0">
              <a:solidFill>
                <a:srgbClr val="000099"/>
              </a:solidFill>
              <a:latin typeface="+mn-lt"/>
              <a:ea typeface="PMingLiU" charset="-120"/>
              <a:cs typeface="Arial" charset="0"/>
            </a:endParaRPr>
          </a:p>
          <a:p>
            <a:pPr marL="914400" lvl="1" indent="-457200" algn="l" eaLnBrk="1" hangingPunct="1"/>
            <a:r>
              <a:rPr lang="en-GB" altLang="zh-TW" sz="28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           </a:t>
            </a:r>
            <a:r>
              <a:rPr lang="en-GB" altLang="zh-TW" sz="2800" b="1" dirty="0" smtClean="0">
                <a:solidFill>
                  <a:srgbClr val="000099"/>
                </a:solidFill>
                <a:latin typeface="Georgia" pitchFamily="18" charset="0"/>
                <a:ea typeface="PMingLiU" charset="-120"/>
                <a:cs typeface="Arial" charset="0"/>
              </a:rPr>
              <a:t>                                          </a:t>
            </a:r>
            <a:endParaRPr lang="en-GB" altLang="zh-TW" sz="2800" b="1" dirty="0">
              <a:solidFill>
                <a:srgbClr val="000099"/>
              </a:solidFill>
              <a:latin typeface="Georgia" pitchFamily="18" charset="0"/>
              <a:ea typeface="PMingLiU" charset="-120"/>
              <a:cs typeface="Arial" charset="0"/>
            </a:endParaRPr>
          </a:p>
          <a:p>
            <a:pPr marL="457200" indent="-457200" algn="l" eaLnBrk="1" hangingPunct="1">
              <a:spcBef>
                <a:spcPct val="100000"/>
              </a:spcBef>
            </a:pPr>
            <a:endParaRPr lang="en-US" sz="2800" b="1" dirty="0">
              <a:solidFill>
                <a:srgbClr val="000099"/>
              </a:solidFill>
              <a:latin typeface="Georgia" pitchFamily="18" charset="0"/>
              <a:ea typeface="PMingLiU" charset="-120"/>
              <a:cs typeface="Arial" charset="0"/>
            </a:endParaRPr>
          </a:p>
        </p:txBody>
      </p:sp>
      <p:sp>
        <p:nvSpPr>
          <p:cNvPr id="495626" name="Text Box 10"/>
          <p:cNvSpPr txBox="1">
            <a:spLocks noChangeArrowheads="1"/>
          </p:cNvSpPr>
          <p:nvPr/>
        </p:nvSpPr>
        <p:spPr bwMode="auto">
          <a:xfrm>
            <a:off x="1887538" y="566738"/>
            <a:ext cx="59642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TW" sz="3600" b="1" dirty="0" smtClean="0">
                <a:solidFill>
                  <a:srgbClr val="0070C0"/>
                </a:solidFill>
                <a:ea typeface="PMingLiU" charset="-120"/>
              </a:rPr>
              <a:t>Presentation Overview</a:t>
            </a:r>
            <a:r>
              <a:rPr lang="en-GB" altLang="zh-TW" sz="3200" b="1" dirty="0" smtClean="0">
                <a:solidFill>
                  <a:schemeClr val="accent2"/>
                </a:solidFill>
                <a:ea typeface="PMingLiU" charset="-120"/>
              </a:rPr>
              <a:t> </a:t>
            </a:r>
            <a:endParaRPr lang="en-GB" sz="32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24" name="Text Box 8"/>
          <p:cNvSpPr txBox="1">
            <a:spLocks noChangeArrowheads="1"/>
          </p:cNvSpPr>
          <p:nvPr/>
        </p:nvSpPr>
        <p:spPr bwMode="auto">
          <a:xfrm>
            <a:off x="827314" y="1248229"/>
            <a:ext cx="7992836" cy="580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0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Seed Security assessment: Haiti and S Sudan</a:t>
            </a:r>
          </a:p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0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Seed Posters</a:t>
            </a:r>
          </a:p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0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Follow up from World Seed Conference with ISF, OECD, UPOV and ISTA</a:t>
            </a:r>
          </a:p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000" b="1" dirty="0" err="1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Hortivar</a:t>
            </a:r>
            <a:r>
              <a:rPr lang="en-US" altLang="zh-TW" sz="20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: a web based on database of Varieties  by the horticulture group that needs to be promoted through the seed sector</a:t>
            </a:r>
          </a:p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0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UG99: Wheat stem rust that is a threat to wheat production</a:t>
            </a:r>
          </a:p>
          <a:p>
            <a:pPr marL="914400" lvl="1" algn="l" eaLnBrk="1" hangingPunct="1">
              <a:spcBef>
                <a:spcPts val="600"/>
              </a:spcBef>
            </a:pPr>
            <a:r>
              <a:rPr lang="en-GB" sz="2000" b="1" dirty="0" smtClean="0">
                <a:solidFill>
                  <a:srgbClr val="3333CC"/>
                </a:solidFill>
                <a:latin typeface="Tahoma" pitchFamily="34" charset="0"/>
              </a:rPr>
              <a:t>Borlaug Global Rust Initiative (BGRI)</a:t>
            </a:r>
            <a:endParaRPr lang="en-US" altLang="zh-TW" sz="2000" b="1" dirty="0" smtClean="0">
              <a:solidFill>
                <a:srgbClr val="3333CC"/>
              </a:solidFill>
              <a:latin typeface="Tahoma" pitchFamily="34" charset="0"/>
              <a:ea typeface="新細明體" charset="-120"/>
            </a:endParaRPr>
          </a:p>
          <a:p>
            <a:pPr marL="914400" lvl="1" algn="l" eaLnBrk="1" hangingPunct="1">
              <a:spcBef>
                <a:spcPts val="600"/>
              </a:spcBef>
            </a:pPr>
            <a:r>
              <a:rPr lang="en-US" altLang="zh-TW" sz="20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Collaboration of CIMMYT, ICARDA, Cornell University, FAO and scientists and national </a:t>
            </a:r>
            <a:r>
              <a:rPr lang="en-US" altLang="zh-TW" sz="2000" b="1" dirty="0" err="1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programmes</a:t>
            </a:r>
            <a:r>
              <a:rPr lang="en-US" altLang="zh-TW" sz="20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 around the world</a:t>
            </a:r>
          </a:p>
          <a:p>
            <a:pPr marL="914400" lvl="1" algn="l" eaLnBrk="1" hangingPunct="1">
              <a:spcBef>
                <a:spcPts val="600"/>
              </a:spcBef>
            </a:pPr>
            <a:r>
              <a:rPr lang="en-US" altLang="zh-TW" sz="2000" b="1" dirty="0" smtClean="0">
                <a:solidFill>
                  <a:srgbClr val="000099"/>
                </a:solidFill>
                <a:latin typeface="+mn-lt"/>
                <a:ea typeface="PMingLiU" charset="-120"/>
                <a:cs typeface="Arial" charset="0"/>
              </a:rPr>
              <a:t>FAO role on surveillance, contingency planning and seed delivery systems, FFS </a:t>
            </a:r>
            <a:endParaRPr lang="en-GB" altLang="zh-TW" sz="2000" b="1" dirty="0" smtClean="0">
              <a:solidFill>
                <a:srgbClr val="000099"/>
              </a:solidFill>
              <a:latin typeface="+mn-lt"/>
              <a:ea typeface="PMingLiU" charset="-120"/>
              <a:cs typeface="Arial" charset="0"/>
            </a:endParaRPr>
          </a:p>
          <a:p>
            <a:pPr marL="457200" indent="-457200" algn="l" eaLnBrk="1" hangingPunct="1">
              <a:spcBef>
                <a:spcPct val="100000"/>
              </a:spcBef>
            </a:pPr>
            <a:endParaRPr lang="en-US" sz="2800" b="1" dirty="0">
              <a:solidFill>
                <a:srgbClr val="000099"/>
              </a:solidFill>
              <a:latin typeface="Georgia" pitchFamily="18" charset="0"/>
              <a:ea typeface="PMingLiU" charset="-120"/>
              <a:cs typeface="Arial" charset="0"/>
            </a:endParaRPr>
          </a:p>
        </p:txBody>
      </p:sp>
      <p:sp>
        <p:nvSpPr>
          <p:cNvPr id="495626" name="Text Box 10"/>
          <p:cNvSpPr txBox="1">
            <a:spLocks noChangeArrowheads="1"/>
          </p:cNvSpPr>
          <p:nvPr/>
        </p:nvSpPr>
        <p:spPr bwMode="auto">
          <a:xfrm>
            <a:off x="1887538" y="566738"/>
            <a:ext cx="59642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TW" sz="3200" b="1" dirty="0" smtClean="0">
                <a:solidFill>
                  <a:schemeClr val="accent2"/>
                </a:solidFill>
                <a:ea typeface="PMingLiU" charset="-120"/>
              </a:rPr>
              <a:t>FAO Global Activities </a:t>
            </a:r>
            <a:endParaRPr lang="en-GB" sz="32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56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5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5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56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56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56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56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56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24" name="Text Box 8"/>
          <p:cNvSpPr txBox="1">
            <a:spLocks noChangeArrowheads="1"/>
          </p:cNvSpPr>
          <p:nvPr/>
        </p:nvSpPr>
        <p:spPr bwMode="auto">
          <a:xfrm>
            <a:off x="827314" y="1625601"/>
            <a:ext cx="7992836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PMingLiU" charset="-120"/>
                <a:cs typeface="Arial" charset="0"/>
              </a:rPr>
              <a:t>CEMAC(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</a:rPr>
              <a:t>Economic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</a:rPr>
              <a:t>Community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 of Central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</a:rPr>
              <a:t>Africa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 ) </a:t>
            </a:r>
            <a:r>
              <a:rPr lang="fr-FR" sz="2400" b="1" dirty="0" err="1" smtClean="0">
                <a:solidFill>
                  <a:schemeClr val="accent2">
                    <a:lumMod val="75000"/>
                  </a:schemeClr>
                </a:solidFill>
              </a:rPr>
              <a:t>Seed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PMingLiU" charset="-120"/>
                <a:cs typeface="Arial" charset="0"/>
              </a:rPr>
              <a:t>Harmonization Process: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</a:rPr>
              <a:t>Cameroon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</a:rPr>
              <a:t>Chad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, Congo, Gabon, Central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</a:rPr>
              <a:t>African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</a:rPr>
              <a:t>Republic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 and Equatorial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</a:rPr>
              <a:t>Guinea</a:t>
            </a:r>
            <a:endParaRPr lang="fr-FR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PMingLiU" charset="-120"/>
                <a:cs typeface="Arial" charset="0"/>
              </a:rPr>
              <a:t>Technical negotiations complete for 13 priority crops</a:t>
            </a:r>
          </a:p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PMingLiU" charset="-120"/>
                <a:cs typeface="Arial" charset="0"/>
              </a:rPr>
              <a:t> Pilot Seed Information System: 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Burkina Faso, Côte d’Ivoire and Mali </a:t>
            </a: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Seed Policy &amp; regulations, and procedures for seed import and export, seed sector statistics, seed availability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914400" lvl="1" algn="l" eaLnBrk="1" hangingPunct="1">
              <a:spcBef>
                <a:spcPts val="600"/>
              </a:spcBef>
            </a:pPr>
            <a:endParaRPr lang="en-GB" altLang="zh-TW" sz="2800" b="1" dirty="0">
              <a:solidFill>
                <a:srgbClr val="0070C0"/>
              </a:solidFill>
              <a:latin typeface="+mj-lt"/>
              <a:ea typeface="PMingLiU" charset="-120"/>
              <a:cs typeface="Arial" charset="0"/>
            </a:endParaRPr>
          </a:p>
          <a:p>
            <a:pPr marL="457200" indent="-457200" algn="l" eaLnBrk="1" hangingPunct="1">
              <a:spcBef>
                <a:spcPct val="100000"/>
              </a:spcBef>
            </a:pPr>
            <a:endParaRPr lang="en-US" sz="2800" b="1" dirty="0">
              <a:solidFill>
                <a:srgbClr val="000099"/>
              </a:solidFill>
              <a:latin typeface="Georgia" pitchFamily="18" charset="0"/>
              <a:ea typeface="PMingLiU" charset="-120"/>
              <a:cs typeface="Arial" charset="0"/>
            </a:endParaRPr>
          </a:p>
        </p:txBody>
      </p:sp>
      <p:sp>
        <p:nvSpPr>
          <p:cNvPr id="495626" name="Text Box 10"/>
          <p:cNvSpPr txBox="1">
            <a:spLocks noChangeArrowheads="1"/>
          </p:cNvSpPr>
          <p:nvPr/>
        </p:nvSpPr>
        <p:spPr bwMode="auto">
          <a:xfrm>
            <a:off x="1887538" y="566738"/>
            <a:ext cx="59642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TW" sz="3200" b="1" dirty="0" smtClean="0">
                <a:solidFill>
                  <a:schemeClr val="accent2"/>
                </a:solidFill>
                <a:ea typeface="PMingLiU" charset="-120"/>
              </a:rPr>
              <a:t>Regional Seed Activities in Africa </a:t>
            </a:r>
            <a:endParaRPr lang="en-GB" sz="32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5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5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56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56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9229" y="651534"/>
            <a:ext cx="66655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GB" altLang="zh-TW" sz="3200" b="1" dirty="0" smtClean="0">
                <a:solidFill>
                  <a:srgbClr val="3333CC"/>
                </a:solidFill>
                <a:ea typeface="PMingLiU" charset="-120"/>
              </a:rPr>
              <a:t>National Seed Activities in Africa </a:t>
            </a:r>
            <a:endParaRPr lang="en-GB" sz="3200" b="1" dirty="0">
              <a:solidFill>
                <a:srgbClr val="3333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81559" y="1643598"/>
            <a:ext cx="604198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Regional Project to Boost Rice Production in Côte d’Ivoire Mali Mauritania Niger and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</a:rPr>
              <a:t>Sénégal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endParaRPr lang="en-US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Burkina Faso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Mozambique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Sierra Leone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Madagascar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South Sudan</a:t>
            </a:r>
          </a:p>
          <a:p>
            <a:pPr algn="l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24" name="Text Box 8"/>
          <p:cNvSpPr txBox="1">
            <a:spLocks noChangeArrowheads="1"/>
          </p:cNvSpPr>
          <p:nvPr/>
        </p:nvSpPr>
        <p:spPr bwMode="auto">
          <a:xfrm>
            <a:off x="827314" y="1625601"/>
            <a:ext cx="7992836" cy="50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400" b="1" dirty="0" smtClean="0">
                <a:solidFill>
                  <a:srgbClr val="002060"/>
                </a:solidFill>
                <a:latin typeface="+mn-lt"/>
                <a:ea typeface="PMingLiU" charset="-120"/>
                <a:cs typeface="Arial" charset="0"/>
              </a:rPr>
              <a:t>APSA: Seed Quality and </a:t>
            </a:r>
            <a:r>
              <a:rPr lang="en-US" altLang="zh-TW" sz="2400" b="1" dirty="0" err="1" smtClean="0">
                <a:solidFill>
                  <a:srgbClr val="002060"/>
                </a:solidFill>
                <a:latin typeface="+mn-lt"/>
                <a:ea typeface="PMingLiU" charset="-120"/>
                <a:cs typeface="Arial" charset="0"/>
              </a:rPr>
              <a:t>Phytosanitary</a:t>
            </a:r>
            <a:r>
              <a:rPr lang="en-US" altLang="zh-TW" sz="2400" b="1" dirty="0" smtClean="0">
                <a:solidFill>
                  <a:srgbClr val="002060"/>
                </a:solidFill>
                <a:latin typeface="+mn-lt"/>
                <a:ea typeface="PMingLiU" charset="-120"/>
                <a:cs typeface="Arial" charset="0"/>
              </a:rPr>
              <a:t> Standards  </a:t>
            </a:r>
          </a:p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400" b="1" dirty="0" smtClean="0">
                <a:solidFill>
                  <a:srgbClr val="002060"/>
                </a:solidFill>
                <a:latin typeface="+mn-lt"/>
                <a:ea typeface="PMingLiU" charset="-120"/>
                <a:cs typeface="Arial" charset="0"/>
              </a:rPr>
              <a:t>ECO Seed Association first AGM 2-4 Dec 2009:</a:t>
            </a:r>
            <a:r>
              <a:rPr lang="en-GB" sz="2400" dirty="0" smtClean="0">
                <a:solidFill>
                  <a:srgbClr val="002060"/>
                </a:solidFill>
              </a:rPr>
              <a:t>10 member countries of the Economic Cooperation Organization (ECO) region comprise Afghanistan, Azerbaijan, Iran, Kazakhstan, Kyrgyzstan, Pakistan, Tajikistan, Turkey, Turkmenistan and Uzbekistan. </a:t>
            </a:r>
            <a:endParaRPr lang="en-US" altLang="zh-TW" sz="2400" b="1" dirty="0" smtClean="0">
              <a:solidFill>
                <a:srgbClr val="002060"/>
              </a:solidFill>
              <a:latin typeface="+mn-lt"/>
              <a:ea typeface="PMingLiU" charset="-120"/>
              <a:cs typeface="Arial" charset="0"/>
            </a:endParaRPr>
          </a:p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400" b="1" dirty="0" smtClean="0">
                <a:solidFill>
                  <a:srgbClr val="002060"/>
                </a:solidFill>
                <a:latin typeface="+mn-lt"/>
                <a:ea typeface="PMingLiU" charset="-120"/>
                <a:cs typeface="Arial" charset="0"/>
              </a:rPr>
              <a:t>National Projects</a:t>
            </a: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400" b="1" dirty="0" smtClean="0">
                <a:solidFill>
                  <a:srgbClr val="002060"/>
                </a:solidFill>
                <a:latin typeface="+mn-lt"/>
                <a:ea typeface="PMingLiU" charset="-120"/>
                <a:cs typeface="Arial" charset="0"/>
              </a:rPr>
              <a:t>Afghanistan</a:t>
            </a: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400" b="1" dirty="0" smtClean="0">
                <a:solidFill>
                  <a:srgbClr val="002060"/>
                </a:solidFill>
                <a:latin typeface="+mn-lt"/>
                <a:ea typeface="PMingLiU" charset="-120"/>
                <a:cs typeface="Arial" charset="0"/>
              </a:rPr>
              <a:t>Cambodia</a:t>
            </a: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400" b="1" dirty="0" smtClean="0">
                <a:solidFill>
                  <a:srgbClr val="002060"/>
                </a:solidFill>
                <a:latin typeface="+mn-lt"/>
                <a:ea typeface="PMingLiU" charset="-120"/>
                <a:cs typeface="Arial" charset="0"/>
              </a:rPr>
              <a:t>Myanmar</a:t>
            </a:r>
            <a:endParaRPr lang="en-GB" altLang="zh-TW" sz="2400" b="1" dirty="0">
              <a:solidFill>
                <a:srgbClr val="002060"/>
              </a:solidFill>
              <a:latin typeface="+mn-lt"/>
              <a:ea typeface="PMingLiU" charset="-120"/>
              <a:cs typeface="Arial" charset="0"/>
            </a:endParaRPr>
          </a:p>
          <a:p>
            <a:pPr marL="457200" indent="-457200" algn="l" eaLnBrk="1" hangingPunct="1">
              <a:spcBef>
                <a:spcPct val="100000"/>
              </a:spcBef>
            </a:pPr>
            <a:endParaRPr lang="en-US" sz="2800" b="1" dirty="0">
              <a:solidFill>
                <a:srgbClr val="000099"/>
              </a:solidFill>
              <a:latin typeface="Georgia" pitchFamily="18" charset="0"/>
              <a:ea typeface="PMingLiU" charset="-120"/>
              <a:cs typeface="Arial" charset="0"/>
            </a:endParaRPr>
          </a:p>
        </p:txBody>
      </p:sp>
      <p:sp>
        <p:nvSpPr>
          <p:cNvPr id="495626" name="Text Box 10"/>
          <p:cNvSpPr txBox="1">
            <a:spLocks noChangeArrowheads="1"/>
          </p:cNvSpPr>
          <p:nvPr/>
        </p:nvSpPr>
        <p:spPr bwMode="auto">
          <a:xfrm>
            <a:off x="1887538" y="566738"/>
            <a:ext cx="59642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TW" sz="3600" b="1" dirty="0" smtClean="0">
                <a:solidFill>
                  <a:srgbClr val="0070C0"/>
                </a:solidFill>
                <a:ea typeface="PMingLiU" charset="-120"/>
              </a:rPr>
              <a:t>Seed Activities in the Asia Pacific </a:t>
            </a:r>
            <a:endParaRPr lang="en-GB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5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5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56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56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56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56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24" name="Text Box 8"/>
          <p:cNvSpPr txBox="1">
            <a:spLocks noChangeArrowheads="1"/>
          </p:cNvSpPr>
          <p:nvPr/>
        </p:nvSpPr>
        <p:spPr bwMode="auto">
          <a:xfrm>
            <a:off x="435429" y="2119086"/>
            <a:ext cx="7992836" cy="2139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s-ES_tradnl" sz="3200" dirty="0" smtClean="0">
                <a:solidFill>
                  <a:srgbClr val="002060"/>
                </a:solidFill>
              </a:rPr>
              <a:t>Regional </a:t>
            </a:r>
            <a:r>
              <a:rPr lang="es-ES_tradnl" sz="3200" dirty="0" err="1" smtClean="0">
                <a:solidFill>
                  <a:srgbClr val="002060"/>
                </a:solidFill>
              </a:rPr>
              <a:t>Seed</a:t>
            </a:r>
            <a:r>
              <a:rPr lang="es-ES_tradnl" sz="3200" dirty="0" smtClean="0">
                <a:solidFill>
                  <a:srgbClr val="002060"/>
                </a:solidFill>
              </a:rPr>
              <a:t> Project in CAC (Consejo Agropecuario Centroamericano) </a:t>
            </a:r>
            <a:endParaRPr lang="en-GB" altLang="zh-TW" sz="3200" b="1" dirty="0" smtClean="0">
              <a:solidFill>
                <a:srgbClr val="002060"/>
              </a:solidFill>
              <a:latin typeface="Georgia" pitchFamily="18" charset="0"/>
              <a:ea typeface="PMingLiU" charset="-120"/>
              <a:cs typeface="Arial" charset="0"/>
            </a:endParaRPr>
          </a:p>
          <a:p>
            <a:pPr marL="457200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s-ES_tradnl" sz="3200" dirty="0" smtClean="0">
                <a:solidFill>
                  <a:srgbClr val="002060"/>
                </a:solidFill>
              </a:rPr>
              <a:t>Belice, Costa Rica, El Salvador, Guatemala, Honduras,  Nicaragua</a:t>
            </a:r>
            <a:endParaRPr lang="en-US" sz="3200" b="1" dirty="0">
              <a:solidFill>
                <a:srgbClr val="002060"/>
              </a:solidFill>
              <a:latin typeface="Georgia" pitchFamily="18" charset="0"/>
              <a:ea typeface="PMingLiU" charset="-120"/>
              <a:cs typeface="Arial" charset="0"/>
            </a:endParaRPr>
          </a:p>
        </p:txBody>
      </p:sp>
      <p:sp>
        <p:nvSpPr>
          <p:cNvPr id="495626" name="Text Box 10"/>
          <p:cNvSpPr txBox="1">
            <a:spLocks noChangeArrowheads="1"/>
          </p:cNvSpPr>
          <p:nvPr/>
        </p:nvSpPr>
        <p:spPr bwMode="auto">
          <a:xfrm>
            <a:off x="1887538" y="566738"/>
            <a:ext cx="59642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TW" sz="3200" b="1" dirty="0" smtClean="0">
                <a:solidFill>
                  <a:schemeClr val="accent2"/>
                </a:solidFill>
                <a:ea typeface="PMingLiU" charset="-120"/>
              </a:rPr>
              <a:t>FAO Seed Activities in Central America </a:t>
            </a:r>
            <a:endParaRPr lang="en-GB" sz="32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5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5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24" name="Text Box 8"/>
          <p:cNvSpPr txBox="1">
            <a:spLocks noChangeArrowheads="1"/>
          </p:cNvSpPr>
          <p:nvPr/>
        </p:nvSpPr>
        <p:spPr bwMode="auto">
          <a:xfrm>
            <a:off x="827314" y="1596571"/>
            <a:ext cx="7992836" cy="447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914400" lvl="1" algn="l" eaLnBrk="1" hangingPunct="1">
              <a:spcBef>
                <a:spcPts val="600"/>
              </a:spcBef>
            </a:pPr>
            <a:endParaRPr lang="en-US" altLang="zh-TW" sz="2800" b="1" dirty="0" smtClean="0">
              <a:solidFill>
                <a:srgbClr val="000099"/>
              </a:solidFill>
              <a:latin typeface="Georgia" pitchFamily="18" charset="0"/>
              <a:ea typeface="PMingLiU" charset="-120"/>
              <a:cs typeface="Arial" charset="0"/>
            </a:endParaRPr>
          </a:p>
          <a:p>
            <a:pPr marL="914400" lvl="1" algn="l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altLang="zh-TW" sz="2800" b="1" dirty="0" smtClean="0">
                <a:solidFill>
                  <a:srgbClr val="002060"/>
                </a:solidFill>
                <a:latin typeface="+mj-lt"/>
                <a:ea typeface="PMingLiU" charset="-120"/>
                <a:cs typeface="Arial" charset="0"/>
              </a:rPr>
              <a:t>Regional Seed Conference with Central and Eastern Europe, 24-26 November 2009</a:t>
            </a:r>
            <a:r>
              <a:rPr lang="en-GB" sz="2800" dirty="0" smtClean="0">
                <a:solidFill>
                  <a:srgbClr val="002060"/>
                </a:solidFill>
                <a:latin typeface="+mj-lt"/>
              </a:rPr>
              <a:t>: Albania, Bosnia and Herzegovina, Croatia, Macedonia, Montenegro and Serbia, Armenia, Belarus, Georgia, Moldova, Russian Federation and Ukraine. </a:t>
            </a:r>
            <a:endParaRPr lang="en-GB" altLang="zh-TW" sz="2800" b="1" dirty="0">
              <a:solidFill>
                <a:srgbClr val="002060"/>
              </a:solidFill>
              <a:latin typeface="+mj-lt"/>
              <a:ea typeface="PMingLiU" charset="-120"/>
              <a:cs typeface="Arial" charset="0"/>
            </a:endParaRPr>
          </a:p>
          <a:p>
            <a:pPr marL="914400" lvl="1" indent="-457200" algn="l" eaLnBrk="1" hangingPunct="1"/>
            <a:r>
              <a:rPr lang="en-GB" altLang="zh-TW" sz="2800" b="1" dirty="0" smtClean="0">
                <a:solidFill>
                  <a:srgbClr val="002060"/>
                </a:solidFill>
                <a:latin typeface="+mj-lt"/>
                <a:ea typeface="PMingLiU" charset="-120"/>
                <a:cs typeface="Arial" charset="0"/>
              </a:rPr>
              <a:t>                                                     </a:t>
            </a:r>
            <a:endParaRPr lang="en-GB" altLang="zh-TW" sz="2800" b="1" dirty="0">
              <a:solidFill>
                <a:srgbClr val="002060"/>
              </a:solidFill>
              <a:latin typeface="+mj-lt"/>
              <a:ea typeface="PMingLiU" charset="-120"/>
              <a:cs typeface="Arial" charset="0"/>
            </a:endParaRPr>
          </a:p>
          <a:p>
            <a:pPr marL="457200" indent="-457200" algn="l" eaLnBrk="1" hangingPunct="1">
              <a:spcBef>
                <a:spcPct val="100000"/>
              </a:spcBef>
            </a:pPr>
            <a:endParaRPr lang="en-US" sz="2800" b="1" dirty="0">
              <a:solidFill>
                <a:srgbClr val="000099"/>
              </a:solidFill>
              <a:latin typeface="Georgia" pitchFamily="18" charset="0"/>
              <a:ea typeface="PMingLiU" charset="-120"/>
              <a:cs typeface="Arial" charset="0"/>
            </a:endParaRPr>
          </a:p>
        </p:txBody>
      </p:sp>
      <p:sp>
        <p:nvSpPr>
          <p:cNvPr id="495626" name="Text Box 10"/>
          <p:cNvSpPr txBox="1">
            <a:spLocks noChangeArrowheads="1"/>
          </p:cNvSpPr>
          <p:nvPr/>
        </p:nvSpPr>
        <p:spPr bwMode="auto">
          <a:xfrm>
            <a:off x="1887538" y="566738"/>
            <a:ext cx="59642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zh-TW" sz="3200" b="1" dirty="0" smtClean="0">
                <a:solidFill>
                  <a:schemeClr val="accent2"/>
                </a:solidFill>
                <a:ea typeface="PMingLiU" charset="-120"/>
              </a:rPr>
              <a:t>FAO Seed Activities in Europe </a:t>
            </a:r>
            <a:endParaRPr lang="en-GB" sz="32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5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56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9172" name="Picture 4" descr="ocamelE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568325"/>
            <a:ext cx="6119813" cy="458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9173" name="Text Box 5"/>
          <p:cNvSpPr txBox="1">
            <a:spLocks noChangeArrowheads="1"/>
          </p:cNvSpPr>
          <p:nvPr/>
        </p:nvSpPr>
        <p:spPr bwMode="auto">
          <a:xfrm>
            <a:off x="1476375" y="5300663"/>
            <a:ext cx="72723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99"/>
                </a:solidFill>
                <a:latin typeface="Georgia" pitchFamily="18" charset="0"/>
                <a:cs typeface="Arial" charset="0"/>
              </a:rPr>
              <a:t>    The Road Ahead to </a:t>
            </a:r>
            <a:r>
              <a:rPr lang="en-US" sz="2800" b="1" dirty="0" smtClean="0">
                <a:solidFill>
                  <a:srgbClr val="000099"/>
                </a:solidFill>
                <a:latin typeface="Georgia" pitchFamily="18" charset="0"/>
                <a:cs typeface="Arial" charset="0"/>
              </a:rPr>
              <a:t>Seed </a:t>
            </a:r>
            <a:r>
              <a:rPr lang="en-US" sz="2800" b="1" dirty="0">
                <a:solidFill>
                  <a:srgbClr val="000099"/>
                </a:solidFill>
                <a:latin typeface="Georgia" pitchFamily="18" charset="0"/>
                <a:cs typeface="Arial" charset="0"/>
              </a:rPr>
              <a:t>Security</a:t>
            </a:r>
            <a:endParaRPr lang="en-GB" sz="2800" b="1" dirty="0">
              <a:solidFill>
                <a:srgbClr val="000099"/>
              </a:solidFill>
              <a:latin typeface="Georgia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19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19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173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Times New Roman (Arabic)"/>
      </a:majorFont>
      <a:minorFont>
        <a:latin typeface="Arial"/>
        <a:ea typeface=""/>
        <a:cs typeface="Times New Roman (Arabic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 (Arabic)" pitchFamily="26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 (Arabic)" pitchFamily="26" charset="-7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98:Templates:Blank Presentation</Template>
  <TotalTime>8553</TotalTime>
  <Words>386</Words>
  <Application>Microsoft Office PowerPoint</Application>
  <PresentationFormat>On-screen Show (4:3)</PresentationFormat>
  <Paragraphs>59</Paragraphs>
  <Slides>9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Blank Presentation</vt:lpstr>
      <vt:lpstr>Photo Editor Photo</vt:lpstr>
      <vt:lpstr>Picture</vt:lpstr>
      <vt:lpstr>  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ICARDA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Prospects for Privatisation of the Seed Sector in Developing Countries</dc:title>
  <dc:creator>Michael Turner</dc:creator>
  <cp:lastModifiedBy>FAO</cp:lastModifiedBy>
  <cp:revision>994</cp:revision>
  <cp:lastPrinted>2000-10-31T07:51:35Z</cp:lastPrinted>
  <dcterms:created xsi:type="dcterms:W3CDTF">1999-08-08T14:44:48Z</dcterms:created>
  <dcterms:modified xsi:type="dcterms:W3CDTF">2010-06-10T14:39:38Z</dcterms:modified>
</cp:coreProperties>
</file>