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6"/>
  </p:notesMasterIdLst>
  <p:sldIdLst>
    <p:sldId id="256" r:id="rId2"/>
    <p:sldId id="257" r:id="rId3"/>
    <p:sldId id="332" r:id="rId4"/>
    <p:sldId id="326" r:id="rId5"/>
    <p:sldId id="327" r:id="rId6"/>
    <p:sldId id="374" r:id="rId7"/>
    <p:sldId id="324" r:id="rId8"/>
    <p:sldId id="330" r:id="rId9"/>
    <p:sldId id="325" r:id="rId10"/>
    <p:sldId id="331" r:id="rId11"/>
    <p:sldId id="328" r:id="rId12"/>
    <p:sldId id="329" r:id="rId13"/>
    <p:sldId id="356" r:id="rId14"/>
    <p:sldId id="354" r:id="rId15"/>
    <p:sldId id="333" r:id="rId16"/>
    <p:sldId id="336" r:id="rId17"/>
    <p:sldId id="259" r:id="rId18"/>
    <p:sldId id="293" r:id="rId19"/>
    <p:sldId id="294" r:id="rId20"/>
    <p:sldId id="337" r:id="rId21"/>
    <p:sldId id="262" r:id="rId22"/>
    <p:sldId id="264" r:id="rId23"/>
    <p:sldId id="263" r:id="rId24"/>
    <p:sldId id="292" r:id="rId25"/>
    <p:sldId id="338" r:id="rId26"/>
    <p:sldId id="265" r:id="rId27"/>
    <p:sldId id="296" r:id="rId28"/>
    <p:sldId id="297" r:id="rId29"/>
    <p:sldId id="298" r:id="rId30"/>
    <p:sldId id="361" r:id="rId31"/>
    <p:sldId id="372" r:id="rId32"/>
    <p:sldId id="339" r:id="rId33"/>
    <p:sldId id="268" r:id="rId34"/>
    <p:sldId id="300" r:id="rId35"/>
    <p:sldId id="301" r:id="rId36"/>
    <p:sldId id="358" r:id="rId37"/>
    <p:sldId id="302" r:id="rId38"/>
    <p:sldId id="371" r:id="rId39"/>
    <p:sldId id="340" r:id="rId40"/>
    <p:sldId id="271" r:id="rId41"/>
    <p:sldId id="303" r:id="rId42"/>
    <p:sldId id="304" r:id="rId43"/>
    <p:sldId id="359" r:id="rId44"/>
    <p:sldId id="360" r:id="rId45"/>
    <p:sldId id="305" r:id="rId46"/>
    <p:sldId id="272" r:id="rId47"/>
    <p:sldId id="341" r:id="rId48"/>
    <p:sldId id="274" r:id="rId49"/>
    <p:sldId id="306" r:id="rId50"/>
    <p:sldId id="307" r:id="rId51"/>
    <p:sldId id="308" r:id="rId52"/>
    <p:sldId id="375" r:id="rId53"/>
    <p:sldId id="342" r:id="rId54"/>
    <p:sldId id="277" r:id="rId55"/>
    <p:sldId id="309" r:id="rId56"/>
    <p:sldId id="310" r:id="rId57"/>
    <p:sldId id="311" r:id="rId58"/>
    <p:sldId id="312" r:id="rId59"/>
    <p:sldId id="343" r:id="rId60"/>
    <p:sldId id="280" r:id="rId61"/>
    <p:sldId id="313" r:id="rId62"/>
    <p:sldId id="314" r:id="rId63"/>
    <p:sldId id="369" r:id="rId64"/>
    <p:sldId id="367" r:id="rId65"/>
    <p:sldId id="315" r:id="rId66"/>
    <p:sldId id="281" r:id="rId67"/>
    <p:sldId id="344" r:id="rId68"/>
    <p:sldId id="283" r:id="rId69"/>
    <p:sldId id="316" r:id="rId70"/>
    <p:sldId id="317" r:id="rId71"/>
    <p:sldId id="318" r:id="rId72"/>
    <p:sldId id="348" r:id="rId73"/>
    <p:sldId id="321" r:id="rId74"/>
    <p:sldId id="345" r:id="rId75"/>
    <p:sldId id="323" r:id="rId76"/>
    <p:sldId id="349" r:id="rId77"/>
    <p:sldId id="376" r:id="rId78"/>
    <p:sldId id="377" r:id="rId79"/>
    <p:sldId id="378" r:id="rId80"/>
    <p:sldId id="379" r:id="rId81"/>
    <p:sldId id="380" r:id="rId82"/>
    <p:sldId id="381" r:id="rId83"/>
    <p:sldId id="382" r:id="rId84"/>
    <p:sldId id="384" r:id="rId85"/>
    <p:sldId id="385" r:id="rId86"/>
    <p:sldId id="386" r:id="rId87"/>
    <p:sldId id="387" r:id="rId88"/>
    <p:sldId id="388" r:id="rId89"/>
    <p:sldId id="389" r:id="rId90"/>
    <p:sldId id="390" r:id="rId91"/>
    <p:sldId id="391" r:id="rId92"/>
    <p:sldId id="393" r:id="rId93"/>
    <p:sldId id="395" r:id="rId94"/>
    <p:sldId id="394" r:id="rId95"/>
  </p:sldIdLst>
  <p:sldSz cx="9144000" cy="6858000" type="screen4x3"/>
  <p:notesSz cx="6858000" cy="9144000"/>
  <p:custShowLst>
    <p:custShow name="Custom Show 1" id="0">
      <p:sldLst>
        <p:sld r:id="rId2"/>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4"/>
        <p:sld r:id="rId55"/>
        <p:sld r:id="rId56"/>
        <p:sld r:id="rId57"/>
        <p:sld r:id="rId58"/>
        <p:sld r:id="rId59"/>
        <p:sld r:id="rId60"/>
        <p:sld r:id="rId61"/>
        <p:sld r:id="rId62"/>
        <p:sld r:id="rId63"/>
        <p:sld r:id="rId64"/>
        <p:sld r:id="rId65"/>
        <p:sld r:id="rId66"/>
        <p:sld r:id="rId67"/>
        <p:sld r:id="rId68"/>
        <p:sld r:id="rId69"/>
        <p:sld r:id="rId70"/>
        <p:sld r:id="rId71"/>
        <p:sld r:id="rId72"/>
        <p:sld r:id="rId73"/>
        <p:sld r:id="rId74"/>
        <p:sld r:id="rId75"/>
        <p:sld r:id="rId77"/>
        <p:sld r:id="rId76"/>
      </p:sldLst>
    </p:custShow>
  </p:custShow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D0D8E8"/>
    <a:srgbClr val="E9EDF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69" autoAdjust="0"/>
  </p:normalViewPr>
  <p:slideViewPr>
    <p:cSldViewPr>
      <p:cViewPr varScale="1">
        <p:scale>
          <a:sx n="92" d="100"/>
          <a:sy n="92" d="100"/>
        </p:scale>
        <p:origin x="-534" y="-102"/>
      </p:cViewPr>
      <p:guideLst>
        <p:guide orient="horz" pos="2160"/>
        <p:guide pos="2880"/>
      </p:guideLst>
    </p:cSldViewPr>
  </p:slideViewPr>
  <p:notesTextViewPr>
    <p:cViewPr>
      <p:scale>
        <a:sx n="1" d="1"/>
        <a:sy n="1" d="1"/>
      </p:scale>
      <p:origin x="0" y="0"/>
    </p:cViewPr>
  </p:notesTextViewPr>
  <p:sorterViewPr>
    <p:cViewPr>
      <p:scale>
        <a:sx n="100" d="100"/>
        <a:sy n="100" d="100"/>
      </p:scale>
      <p:origin x="0" y="1953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Paul%20Van%20Mele\FAO%20seed%20system%20study%202010\Certified%20seed%20production%20in%20Nigeri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8.0321741032370983E-2"/>
          <c:y val="6.0659813356663754E-2"/>
          <c:w val="0.7160527121609801"/>
          <c:h val="0.8326195683872849"/>
        </c:manualLayout>
      </c:layout>
      <c:lineChart>
        <c:grouping val="standard"/>
        <c:ser>
          <c:idx val="0"/>
          <c:order val="0"/>
          <c:tx>
            <c:v>Total certified seed production (tons)</c:v>
          </c:tx>
          <c:marker>
            <c:symbol val="none"/>
          </c:marker>
          <c:dLbls>
            <c:dLbl>
              <c:idx val="2"/>
              <c:layout>
                <c:manualLayout>
                  <c:x val="4.0293239207168105E-3"/>
                  <c:y val="-4.6436519354743237E-2"/>
                </c:manualLayout>
              </c:layout>
              <c:dLblPos val="r"/>
              <c:showVal val="1"/>
            </c:dLbl>
            <c:dLbl>
              <c:idx val="4"/>
              <c:layout>
                <c:manualLayout>
                  <c:x val="-2.0147021852153547E-2"/>
                  <c:y val="-5.0273449230771164E-2"/>
                </c:manualLayout>
              </c:layout>
              <c:dLblPos val="r"/>
              <c:showVal val="1"/>
            </c:dLbl>
            <c:dLblPos val="t"/>
            <c:showVal val="1"/>
          </c:dLbls>
          <c:cat>
            <c:numRef>
              <c:f>Sheet1!$B$1:$F$1</c:f>
              <c:numCache>
                <c:formatCode>General</c:formatCode>
                <c:ptCount val="5"/>
                <c:pt idx="0">
                  <c:v>2005</c:v>
                </c:pt>
                <c:pt idx="1">
                  <c:v>2006</c:v>
                </c:pt>
                <c:pt idx="2">
                  <c:v>2007</c:v>
                </c:pt>
                <c:pt idx="3">
                  <c:v>2008</c:v>
                </c:pt>
                <c:pt idx="4">
                  <c:v>2009</c:v>
                </c:pt>
              </c:numCache>
            </c:numRef>
          </c:cat>
          <c:val>
            <c:numRef>
              <c:f>Sheet1!$B$2:$F$2</c:f>
              <c:numCache>
                <c:formatCode>General</c:formatCode>
                <c:ptCount val="5"/>
                <c:pt idx="0">
                  <c:v>4.5249999999999986</c:v>
                </c:pt>
                <c:pt idx="1">
                  <c:v>9.5890000000000004</c:v>
                </c:pt>
                <c:pt idx="2">
                  <c:v>10.079000000000002</c:v>
                </c:pt>
                <c:pt idx="3">
                  <c:v>21.715</c:v>
                </c:pt>
                <c:pt idx="4">
                  <c:v>8.1010000000000009</c:v>
                </c:pt>
              </c:numCache>
            </c:numRef>
          </c:val>
        </c:ser>
        <c:ser>
          <c:idx val="1"/>
          <c:order val="1"/>
          <c:tx>
            <c:v>certified rice seed</c:v>
          </c:tx>
          <c:marker>
            <c:symbol val="none"/>
          </c:marker>
          <c:dLbls>
            <c:dLbl>
              <c:idx val="3"/>
              <c:layout>
                <c:manualLayout>
                  <c:x val="-2.2988505747126443E-2"/>
                  <c:y val="-2.3021579256167341E-2"/>
                </c:manualLayout>
              </c:layout>
              <c:showVal val="1"/>
            </c:dLbl>
            <c:showVal val="1"/>
          </c:dLbls>
          <c:cat>
            <c:numRef>
              <c:f>Sheet1!$B$1:$F$1</c:f>
              <c:numCache>
                <c:formatCode>General</c:formatCode>
                <c:ptCount val="5"/>
                <c:pt idx="0">
                  <c:v>2005</c:v>
                </c:pt>
                <c:pt idx="1">
                  <c:v>2006</c:v>
                </c:pt>
                <c:pt idx="2">
                  <c:v>2007</c:v>
                </c:pt>
                <c:pt idx="3">
                  <c:v>2008</c:v>
                </c:pt>
                <c:pt idx="4">
                  <c:v>2009</c:v>
                </c:pt>
              </c:numCache>
            </c:numRef>
          </c:cat>
          <c:val>
            <c:numRef>
              <c:f>Sheet1!$B$3:$F$3</c:f>
              <c:numCache>
                <c:formatCode>General</c:formatCode>
                <c:ptCount val="5"/>
                <c:pt idx="0">
                  <c:v>1.4209999999999996</c:v>
                </c:pt>
                <c:pt idx="1">
                  <c:v>2.7559999999999998</c:v>
                </c:pt>
                <c:pt idx="2">
                  <c:v>5.5010000000000003</c:v>
                </c:pt>
                <c:pt idx="3">
                  <c:v>8.3140000000000001</c:v>
                </c:pt>
                <c:pt idx="4">
                  <c:v>1.1839999999999995</c:v>
                </c:pt>
              </c:numCache>
            </c:numRef>
          </c:val>
        </c:ser>
        <c:marker val="1"/>
        <c:axId val="157444736"/>
        <c:axId val="157458816"/>
      </c:lineChart>
      <c:catAx>
        <c:axId val="157444736"/>
        <c:scaling>
          <c:orientation val="minMax"/>
        </c:scaling>
        <c:axPos val="b"/>
        <c:numFmt formatCode="General" sourceLinked="1"/>
        <c:tickLblPos val="nextTo"/>
        <c:crossAx val="157458816"/>
        <c:crosses val="autoZero"/>
        <c:auto val="1"/>
        <c:lblAlgn val="ctr"/>
        <c:lblOffset val="100"/>
      </c:catAx>
      <c:valAx>
        <c:axId val="157458816"/>
        <c:scaling>
          <c:orientation val="minMax"/>
        </c:scaling>
        <c:axPos val="l"/>
        <c:majorGridlines>
          <c:spPr>
            <a:ln>
              <a:noFill/>
            </a:ln>
          </c:spPr>
        </c:majorGridlines>
        <c:numFmt formatCode="General" sourceLinked="1"/>
        <c:tickLblPos val="nextTo"/>
        <c:crossAx val="157444736"/>
        <c:crosses val="autoZero"/>
        <c:crossBetween val="between"/>
      </c:valAx>
      <c:spPr>
        <a:ln cmpd="sng">
          <a:prstDash val="solid"/>
        </a:ln>
      </c:spPr>
    </c:plotArea>
    <c:plotVisOnly val="1"/>
    <c:dispBlanksAs val="zero"/>
  </c:chart>
  <c:txPr>
    <a:bodyPr/>
    <a:lstStyle/>
    <a:p>
      <a:pPr>
        <a:defRPr sz="1800"/>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1BF31-7661-4540-920A-6F328C7FFBF9}" type="doc">
      <dgm:prSet loTypeId="urn:microsoft.com/office/officeart/2005/8/layout/cycle4#1" loCatId="matrix" qsTypeId="urn:microsoft.com/office/officeart/2005/8/quickstyle/simple1#1" qsCatId="simple" csTypeId="urn:microsoft.com/office/officeart/2005/8/colors/accent1_2#1" csCatId="accent1" phldr="1"/>
      <dgm:spPr/>
      <dgm:t>
        <a:bodyPr/>
        <a:lstStyle/>
        <a:p>
          <a:endParaRPr lang="en-GB"/>
        </a:p>
      </dgm:t>
    </dgm:pt>
    <dgm:pt modelId="{D2CE2FE3-5BC6-4E22-B62C-40C3856C7BA3}">
      <dgm:prSet phldrT="[Text]"/>
      <dgm:spPr/>
      <dgm:t>
        <a:bodyPr/>
        <a:lstStyle/>
        <a:p>
          <a:r>
            <a:rPr lang="nl-BE" dirty="0" smtClean="0"/>
            <a:t>History</a:t>
          </a:r>
          <a:endParaRPr lang="en-GB" dirty="0"/>
        </a:p>
      </dgm:t>
    </dgm:pt>
    <dgm:pt modelId="{EF308073-3C30-4382-B612-30FB38F96E79}" type="parTrans" cxnId="{2586BB3F-E929-4B31-81F9-1F6B6E98397C}">
      <dgm:prSet/>
      <dgm:spPr/>
      <dgm:t>
        <a:bodyPr/>
        <a:lstStyle/>
        <a:p>
          <a:endParaRPr lang="en-GB"/>
        </a:p>
      </dgm:t>
    </dgm:pt>
    <dgm:pt modelId="{1942FB51-294D-4A04-9644-ECDEEF49B932}" type="sibTrans" cxnId="{2586BB3F-E929-4B31-81F9-1F6B6E98397C}">
      <dgm:prSet/>
      <dgm:spPr/>
      <dgm:t>
        <a:bodyPr/>
        <a:lstStyle/>
        <a:p>
          <a:endParaRPr lang="en-GB"/>
        </a:p>
      </dgm:t>
    </dgm:pt>
    <dgm:pt modelId="{C28CC399-85BD-4ABD-9F66-E1BA3A9227BE}">
      <dgm:prSet phldrT="[Text]" custT="1"/>
      <dgm:spPr/>
      <dgm:t>
        <a:bodyPr/>
        <a:lstStyle/>
        <a:p>
          <a:r>
            <a:rPr lang="nl-BE" sz="1800" dirty="0" smtClean="0"/>
            <a:t>Evolution of strategies, technologies, seed sales</a:t>
          </a:r>
          <a:endParaRPr lang="en-GB" sz="1800" dirty="0"/>
        </a:p>
      </dgm:t>
    </dgm:pt>
    <dgm:pt modelId="{EEEB4E92-8077-409D-B8EC-3EFA22B3EE3B}" type="parTrans" cxnId="{061AB63A-E44D-4714-B3EE-8C3435C429D9}">
      <dgm:prSet/>
      <dgm:spPr/>
      <dgm:t>
        <a:bodyPr/>
        <a:lstStyle/>
        <a:p>
          <a:endParaRPr lang="en-GB"/>
        </a:p>
      </dgm:t>
    </dgm:pt>
    <dgm:pt modelId="{89C0B120-7B05-4B26-B131-6575DEB92901}" type="sibTrans" cxnId="{061AB63A-E44D-4714-B3EE-8C3435C429D9}">
      <dgm:prSet/>
      <dgm:spPr/>
      <dgm:t>
        <a:bodyPr/>
        <a:lstStyle/>
        <a:p>
          <a:endParaRPr lang="en-GB"/>
        </a:p>
      </dgm:t>
    </dgm:pt>
    <dgm:pt modelId="{ADDA62ED-6AA4-4C55-A7B4-1D7448E10202}">
      <dgm:prSet phldrT="[Text]"/>
      <dgm:spPr/>
      <dgm:t>
        <a:bodyPr/>
        <a:lstStyle/>
        <a:p>
          <a:r>
            <a:rPr lang="nl-BE" dirty="0" smtClean="0"/>
            <a:t>Structure</a:t>
          </a:r>
          <a:endParaRPr lang="en-GB" dirty="0"/>
        </a:p>
      </dgm:t>
    </dgm:pt>
    <dgm:pt modelId="{3950D239-3AB7-49E8-9885-4C77BD13A09E}" type="parTrans" cxnId="{39119226-AF00-4F28-8FBC-AE801948393D}">
      <dgm:prSet/>
      <dgm:spPr/>
      <dgm:t>
        <a:bodyPr/>
        <a:lstStyle/>
        <a:p>
          <a:endParaRPr lang="en-GB"/>
        </a:p>
      </dgm:t>
    </dgm:pt>
    <dgm:pt modelId="{62F36AFA-E422-4E0F-BF17-181BE53BE23F}" type="sibTrans" cxnId="{39119226-AF00-4F28-8FBC-AE801948393D}">
      <dgm:prSet/>
      <dgm:spPr/>
      <dgm:t>
        <a:bodyPr/>
        <a:lstStyle/>
        <a:p>
          <a:endParaRPr lang="en-GB"/>
        </a:p>
      </dgm:t>
    </dgm:pt>
    <dgm:pt modelId="{CCB74911-4D98-402E-98E2-D22858161302}">
      <dgm:prSet phldrT="[Text]" custT="1"/>
      <dgm:spPr/>
      <dgm:t>
        <a:bodyPr lIns="68400" rIns="68400" anchor="t" anchorCtr="0"/>
        <a:lstStyle/>
        <a:p>
          <a:pPr algn="l"/>
          <a:r>
            <a:rPr lang="nl-BE" sz="1800" dirty="0" smtClean="0"/>
            <a:t>Management</a:t>
          </a:r>
          <a:endParaRPr lang="en-GB" sz="1800" dirty="0"/>
        </a:p>
      </dgm:t>
    </dgm:pt>
    <dgm:pt modelId="{D19F5BC3-F044-404A-9F8A-B02F515B86B6}" type="parTrans" cxnId="{973ECF6F-CA6A-4C36-A6DF-4F3D55331CEC}">
      <dgm:prSet/>
      <dgm:spPr/>
      <dgm:t>
        <a:bodyPr/>
        <a:lstStyle/>
        <a:p>
          <a:endParaRPr lang="en-GB"/>
        </a:p>
      </dgm:t>
    </dgm:pt>
    <dgm:pt modelId="{DE2F87C2-64DF-477E-8D7C-2DF69DF13A68}" type="sibTrans" cxnId="{973ECF6F-CA6A-4C36-A6DF-4F3D55331CEC}">
      <dgm:prSet/>
      <dgm:spPr/>
      <dgm:t>
        <a:bodyPr/>
        <a:lstStyle/>
        <a:p>
          <a:endParaRPr lang="en-GB"/>
        </a:p>
      </dgm:t>
    </dgm:pt>
    <dgm:pt modelId="{0D986C8D-2AE4-416D-820C-710EC1E4269C}">
      <dgm:prSet phldrT="[Text]"/>
      <dgm:spPr/>
      <dgm:t>
        <a:bodyPr/>
        <a:lstStyle/>
        <a:p>
          <a:r>
            <a:rPr lang="nl-BE" dirty="0" smtClean="0"/>
            <a:t>Cash Flow</a:t>
          </a:r>
          <a:endParaRPr lang="en-GB" dirty="0"/>
        </a:p>
      </dgm:t>
    </dgm:pt>
    <dgm:pt modelId="{C8A06AFC-009D-4C93-8A77-1813975CBDE0}" type="parTrans" cxnId="{2E45CE47-ED4D-48CF-855F-AE5EEC65C212}">
      <dgm:prSet/>
      <dgm:spPr/>
      <dgm:t>
        <a:bodyPr/>
        <a:lstStyle/>
        <a:p>
          <a:endParaRPr lang="en-GB"/>
        </a:p>
      </dgm:t>
    </dgm:pt>
    <dgm:pt modelId="{2492FCEE-A44B-4587-BEB2-F94B1BBD18A4}" type="sibTrans" cxnId="{2E45CE47-ED4D-48CF-855F-AE5EEC65C212}">
      <dgm:prSet/>
      <dgm:spPr/>
      <dgm:t>
        <a:bodyPr/>
        <a:lstStyle/>
        <a:p>
          <a:endParaRPr lang="en-GB"/>
        </a:p>
      </dgm:t>
    </dgm:pt>
    <dgm:pt modelId="{5521925E-3BF4-4BBD-9C7B-1B7AFA9F04C7}">
      <dgm:prSet phldrT="[Text]" custT="1"/>
      <dgm:spPr/>
      <dgm:t>
        <a:bodyPr/>
        <a:lstStyle/>
        <a:p>
          <a:endParaRPr lang="en-GB" sz="1800" dirty="0"/>
        </a:p>
      </dgm:t>
    </dgm:pt>
    <dgm:pt modelId="{6FEDE105-D71F-46AE-B352-4D43941B99FF}" type="parTrans" cxnId="{F0E23009-4B47-44E1-93EE-D8CC93E1198D}">
      <dgm:prSet/>
      <dgm:spPr/>
      <dgm:t>
        <a:bodyPr/>
        <a:lstStyle/>
        <a:p>
          <a:endParaRPr lang="en-GB"/>
        </a:p>
      </dgm:t>
    </dgm:pt>
    <dgm:pt modelId="{9B320BB3-7E56-4CFB-B07D-869EC579EB4C}" type="sibTrans" cxnId="{F0E23009-4B47-44E1-93EE-D8CC93E1198D}">
      <dgm:prSet/>
      <dgm:spPr/>
      <dgm:t>
        <a:bodyPr/>
        <a:lstStyle/>
        <a:p>
          <a:endParaRPr lang="en-GB"/>
        </a:p>
      </dgm:t>
    </dgm:pt>
    <dgm:pt modelId="{F25458CE-485F-48FC-8585-D6EC04E95F8B}">
      <dgm:prSet phldrT="[Text]"/>
      <dgm:spPr/>
      <dgm:t>
        <a:bodyPr/>
        <a:lstStyle/>
        <a:p>
          <a:r>
            <a:rPr lang="nl-BE" dirty="0" smtClean="0"/>
            <a:t>Marketing</a:t>
          </a:r>
          <a:endParaRPr lang="en-GB" dirty="0"/>
        </a:p>
      </dgm:t>
    </dgm:pt>
    <dgm:pt modelId="{B205FA86-50D6-4495-B84A-12C5D6D540FA}" type="parTrans" cxnId="{A837CF58-6CE7-4CF8-BD3F-A896EA1F4F7B}">
      <dgm:prSet/>
      <dgm:spPr/>
      <dgm:t>
        <a:bodyPr/>
        <a:lstStyle/>
        <a:p>
          <a:endParaRPr lang="en-GB"/>
        </a:p>
      </dgm:t>
    </dgm:pt>
    <dgm:pt modelId="{2346395D-8E87-43DE-8A2B-749BF6814916}" type="sibTrans" cxnId="{A837CF58-6CE7-4CF8-BD3F-A896EA1F4F7B}">
      <dgm:prSet/>
      <dgm:spPr/>
      <dgm:t>
        <a:bodyPr/>
        <a:lstStyle/>
        <a:p>
          <a:endParaRPr lang="en-GB"/>
        </a:p>
      </dgm:t>
    </dgm:pt>
    <dgm:pt modelId="{20F13B89-A372-4252-B3B4-AEC585E4CC1D}">
      <dgm:prSet phldrT="[Text]" custT="1"/>
      <dgm:spPr/>
      <dgm:t>
        <a:bodyPr/>
        <a:lstStyle/>
        <a:p>
          <a:r>
            <a:rPr lang="nl-BE" sz="1800" dirty="0" smtClean="0"/>
            <a:t>Communication</a:t>
          </a:r>
          <a:endParaRPr lang="en-GB" sz="1800" dirty="0"/>
        </a:p>
      </dgm:t>
    </dgm:pt>
    <dgm:pt modelId="{0968BCA1-00E5-400C-A076-471EF19C654F}" type="parTrans" cxnId="{C2B6D8E5-8D32-4600-97F4-9C7CAEF7EC93}">
      <dgm:prSet/>
      <dgm:spPr/>
      <dgm:t>
        <a:bodyPr/>
        <a:lstStyle/>
        <a:p>
          <a:endParaRPr lang="en-GB"/>
        </a:p>
      </dgm:t>
    </dgm:pt>
    <dgm:pt modelId="{56EFB337-9D75-4A09-BA79-5A85BAF13E4E}" type="sibTrans" cxnId="{C2B6D8E5-8D32-4600-97F4-9C7CAEF7EC93}">
      <dgm:prSet/>
      <dgm:spPr/>
      <dgm:t>
        <a:bodyPr/>
        <a:lstStyle/>
        <a:p>
          <a:endParaRPr lang="en-GB"/>
        </a:p>
      </dgm:t>
    </dgm:pt>
    <dgm:pt modelId="{D7A5B000-42DC-4C45-87EB-E560EEAFDB0D}">
      <dgm:prSet phldrT="[Text]" custT="1"/>
      <dgm:spPr/>
      <dgm:t>
        <a:bodyPr lIns="68400" rIns="68400" anchor="t" anchorCtr="0"/>
        <a:lstStyle/>
        <a:p>
          <a:pPr algn="l"/>
          <a:r>
            <a:rPr lang="en-GB" sz="1800" dirty="0" smtClean="0"/>
            <a:t>Infrastructure</a:t>
          </a:r>
          <a:endParaRPr lang="en-GB" sz="1800" dirty="0"/>
        </a:p>
      </dgm:t>
    </dgm:pt>
    <dgm:pt modelId="{F3012646-BB81-4971-A97C-C9728C726C6E}" type="parTrans" cxnId="{522B72B6-3641-4135-8E02-E78A21318036}">
      <dgm:prSet/>
      <dgm:spPr/>
      <dgm:t>
        <a:bodyPr/>
        <a:lstStyle/>
        <a:p>
          <a:endParaRPr lang="en-GB"/>
        </a:p>
      </dgm:t>
    </dgm:pt>
    <dgm:pt modelId="{2DFDAEAC-8391-412C-9758-589D815F22DD}" type="sibTrans" cxnId="{522B72B6-3641-4135-8E02-E78A21318036}">
      <dgm:prSet/>
      <dgm:spPr/>
      <dgm:t>
        <a:bodyPr/>
        <a:lstStyle/>
        <a:p>
          <a:endParaRPr lang="en-GB"/>
        </a:p>
      </dgm:t>
    </dgm:pt>
    <dgm:pt modelId="{B8B44E81-7616-414C-86C5-FE45DD0CE396}">
      <dgm:prSet phldrT="[Text]" custT="1"/>
      <dgm:spPr/>
      <dgm:t>
        <a:bodyPr lIns="68400" rIns="68400" anchor="t" anchorCtr="0"/>
        <a:lstStyle/>
        <a:p>
          <a:pPr algn="l"/>
          <a:r>
            <a:rPr lang="nl-BE" sz="1800" dirty="0" smtClean="0"/>
            <a:t>Land</a:t>
          </a:r>
          <a:endParaRPr lang="en-GB" sz="1800" dirty="0"/>
        </a:p>
      </dgm:t>
    </dgm:pt>
    <dgm:pt modelId="{8DFC4596-3C06-419B-8AF5-A51CE6BAAE8C}" type="parTrans" cxnId="{3B450C3D-5D2B-4BCF-A2B3-E89BEF78B374}">
      <dgm:prSet/>
      <dgm:spPr/>
      <dgm:t>
        <a:bodyPr/>
        <a:lstStyle/>
        <a:p>
          <a:endParaRPr lang="en-GB"/>
        </a:p>
      </dgm:t>
    </dgm:pt>
    <dgm:pt modelId="{B6B82CF6-C572-409C-A529-71B36D5799BB}" type="sibTrans" cxnId="{3B450C3D-5D2B-4BCF-A2B3-E89BEF78B374}">
      <dgm:prSet/>
      <dgm:spPr/>
      <dgm:t>
        <a:bodyPr/>
        <a:lstStyle/>
        <a:p>
          <a:endParaRPr lang="en-GB"/>
        </a:p>
      </dgm:t>
    </dgm:pt>
    <dgm:pt modelId="{C10123AE-4CDB-4031-B096-8E6EC8029E9A}">
      <dgm:prSet phldrT="[Text]" custT="1"/>
      <dgm:spPr/>
      <dgm:t>
        <a:bodyPr lIns="68400" rIns="68400" anchor="t" anchorCtr="0"/>
        <a:lstStyle/>
        <a:p>
          <a:pPr algn="l"/>
          <a:r>
            <a:rPr lang="nl-BE" sz="1800" dirty="0" smtClean="0"/>
            <a:t>Linkages</a:t>
          </a:r>
          <a:endParaRPr lang="en-GB" sz="1800" dirty="0"/>
        </a:p>
      </dgm:t>
    </dgm:pt>
    <dgm:pt modelId="{8F9AF1A3-E91E-457D-BFD9-1D23542D3A1E}" type="parTrans" cxnId="{76CA222D-BF8A-4D4A-A598-D3473192AE12}">
      <dgm:prSet/>
      <dgm:spPr/>
      <dgm:t>
        <a:bodyPr/>
        <a:lstStyle/>
        <a:p>
          <a:endParaRPr lang="en-GB"/>
        </a:p>
      </dgm:t>
    </dgm:pt>
    <dgm:pt modelId="{9E4506AF-3FDD-490E-9FF4-07B5440A76E2}" type="sibTrans" cxnId="{76CA222D-BF8A-4D4A-A598-D3473192AE12}">
      <dgm:prSet/>
      <dgm:spPr/>
      <dgm:t>
        <a:bodyPr/>
        <a:lstStyle/>
        <a:p>
          <a:endParaRPr lang="en-GB"/>
        </a:p>
      </dgm:t>
    </dgm:pt>
    <dgm:pt modelId="{30D47888-25AB-4216-9E09-A85F35CBB5DC}">
      <dgm:prSet phldrT="[Text]" custT="1"/>
      <dgm:spPr/>
      <dgm:t>
        <a:bodyPr lIns="68400" rIns="68400" anchor="t" anchorCtr="0"/>
        <a:lstStyle/>
        <a:p>
          <a:pPr algn="l"/>
          <a:r>
            <a:rPr lang="nl-BE" sz="1800" dirty="0" smtClean="0"/>
            <a:t>Quality</a:t>
          </a:r>
          <a:endParaRPr lang="en-GB" sz="1800" dirty="0"/>
        </a:p>
      </dgm:t>
    </dgm:pt>
    <dgm:pt modelId="{505708E4-0849-4021-9B6E-D3F772A89597}" type="parTrans" cxnId="{842AD317-599E-4AB1-8E19-40B82A9CA359}">
      <dgm:prSet/>
      <dgm:spPr/>
      <dgm:t>
        <a:bodyPr/>
        <a:lstStyle/>
        <a:p>
          <a:endParaRPr lang="en-GB"/>
        </a:p>
      </dgm:t>
    </dgm:pt>
    <dgm:pt modelId="{5303CB99-E36F-42B8-BC85-0946B7E80FFD}" type="sibTrans" cxnId="{842AD317-599E-4AB1-8E19-40B82A9CA359}">
      <dgm:prSet/>
      <dgm:spPr/>
      <dgm:t>
        <a:bodyPr/>
        <a:lstStyle/>
        <a:p>
          <a:endParaRPr lang="en-GB"/>
        </a:p>
      </dgm:t>
    </dgm:pt>
    <dgm:pt modelId="{B3A05AEA-08BF-481B-9F5F-5C6A53A2668B}">
      <dgm:prSet phldrT="[Text]" custT="1"/>
      <dgm:spPr/>
      <dgm:t>
        <a:bodyPr/>
        <a:lstStyle/>
        <a:p>
          <a:r>
            <a:rPr lang="nl-BE" sz="1800" dirty="0" smtClean="0"/>
            <a:t>Packaging</a:t>
          </a:r>
          <a:endParaRPr lang="en-GB" sz="1800" dirty="0"/>
        </a:p>
      </dgm:t>
    </dgm:pt>
    <dgm:pt modelId="{EC62211B-4D75-4E73-A8FD-F28F40D1CDB7}" type="parTrans" cxnId="{FB1E7705-BC48-46CC-A915-B20C8AD92E42}">
      <dgm:prSet/>
      <dgm:spPr/>
      <dgm:t>
        <a:bodyPr/>
        <a:lstStyle/>
        <a:p>
          <a:endParaRPr lang="en-GB"/>
        </a:p>
      </dgm:t>
    </dgm:pt>
    <dgm:pt modelId="{29347F27-7F1E-4837-BEE9-5959CB69F6BC}" type="sibTrans" cxnId="{FB1E7705-BC48-46CC-A915-B20C8AD92E42}">
      <dgm:prSet/>
      <dgm:spPr/>
      <dgm:t>
        <a:bodyPr/>
        <a:lstStyle/>
        <a:p>
          <a:endParaRPr lang="en-GB"/>
        </a:p>
      </dgm:t>
    </dgm:pt>
    <dgm:pt modelId="{5D71D623-C280-4069-9D8E-15D5ADA41820}">
      <dgm:prSet phldrT="[Text]" custT="1"/>
      <dgm:spPr/>
      <dgm:t>
        <a:bodyPr/>
        <a:lstStyle/>
        <a:p>
          <a:r>
            <a:rPr lang="nl-BE" sz="1800" dirty="0" smtClean="0"/>
            <a:t>Clients</a:t>
          </a:r>
          <a:endParaRPr lang="en-GB" sz="1800" dirty="0"/>
        </a:p>
      </dgm:t>
    </dgm:pt>
    <dgm:pt modelId="{BEC021ED-788C-4D6D-982A-CE9E2871848C}" type="parTrans" cxnId="{9170D750-29A1-497B-B426-ABA32D5E9550}">
      <dgm:prSet/>
      <dgm:spPr/>
      <dgm:t>
        <a:bodyPr/>
        <a:lstStyle/>
        <a:p>
          <a:endParaRPr lang="en-GB"/>
        </a:p>
      </dgm:t>
    </dgm:pt>
    <dgm:pt modelId="{57CF152D-ECAF-4FB7-8E7E-4463B78087A1}" type="sibTrans" cxnId="{9170D750-29A1-497B-B426-ABA32D5E9550}">
      <dgm:prSet/>
      <dgm:spPr/>
      <dgm:t>
        <a:bodyPr/>
        <a:lstStyle/>
        <a:p>
          <a:endParaRPr lang="en-GB"/>
        </a:p>
      </dgm:t>
    </dgm:pt>
    <dgm:pt modelId="{6EF83405-92B4-4C11-959F-C5A98924C2A3}">
      <dgm:prSet custT="1"/>
      <dgm:spPr/>
      <dgm:t>
        <a:bodyPr/>
        <a:lstStyle/>
        <a:p>
          <a:r>
            <a:rPr lang="nl-BE" sz="1800" dirty="0" smtClean="0"/>
            <a:t>Strategies</a:t>
          </a:r>
          <a:endParaRPr lang="en-GB" sz="1800" dirty="0"/>
        </a:p>
      </dgm:t>
    </dgm:pt>
    <dgm:pt modelId="{B9B533D7-EB2A-4622-AFAE-426329C76B11}" type="parTrans" cxnId="{D53E9E22-77C3-4D4B-9DBE-DFCB0FFFE119}">
      <dgm:prSet/>
      <dgm:spPr/>
      <dgm:t>
        <a:bodyPr/>
        <a:lstStyle/>
        <a:p>
          <a:endParaRPr lang="en-GB"/>
        </a:p>
      </dgm:t>
    </dgm:pt>
    <dgm:pt modelId="{67A79A54-741F-4A77-9FE5-88B4D83A7EFE}" type="sibTrans" cxnId="{D53E9E22-77C3-4D4B-9DBE-DFCB0FFFE119}">
      <dgm:prSet/>
      <dgm:spPr/>
      <dgm:t>
        <a:bodyPr/>
        <a:lstStyle/>
        <a:p>
          <a:endParaRPr lang="en-GB"/>
        </a:p>
      </dgm:t>
    </dgm:pt>
    <dgm:pt modelId="{C263AAD2-010D-4734-8B57-0D29AE6E8C49}">
      <dgm:prSet custT="1"/>
      <dgm:spPr/>
      <dgm:t>
        <a:bodyPr/>
        <a:lstStyle/>
        <a:p>
          <a:r>
            <a:rPr lang="nl-BE" sz="1800" dirty="0" smtClean="0"/>
            <a:t>Sources</a:t>
          </a:r>
          <a:endParaRPr lang="en-GB" sz="1800" dirty="0"/>
        </a:p>
      </dgm:t>
    </dgm:pt>
    <dgm:pt modelId="{A1F78E34-9C15-497B-9700-6704D694DD88}" type="parTrans" cxnId="{67C2CEAE-E6BE-40A5-8A1C-DAC86BF38FFB}">
      <dgm:prSet/>
      <dgm:spPr/>
      <dgm:t>
        <a:bodyPr/>
        <a:lstStyle/>
        <a:p>
          <a:endParaRPr lang="en-GB"/>
        </a:p>
      </dgm:t>
    </dgm:pt>
    <dgm:pt modelId="{45B4C235-C3E1-4428-AE2D-1B1F7B01DC47}" type="sibTrans" cxnId="{67C2CEAE-E6BE-40A5-8A1C-DAC86BF38FFB}">
      <dgm:prSet/>
      <dgm:spPr/>
      <dgm:t>
        <a:bodyPr/>
        <a:lstStyle/>
        <a:p>
          <a:endParaRPr lang="en-GB"/>
        </a:p>
      </dgm:t>
    </dgm:pt>
    <dgm:pt modelId="{7213DE4F-E73E-4344-8C61-585561752676}">
      <dgm:prSet phldrT="[Text]" custT="1"/>
      <dgm:spPr/>
      <dgm:t>
        <a:bodyPr/>
        <a:lstStyle/>
        <a:p>
          <a:endParaRPr lang="en-GB" sz="1800" dirty="0"/>
        </a:p>
      </dgm:t>
    </dgm:pt>
    <dgm:pt modelId="{68C7F780-8A38-44FA-8487-DFEBE55EAF1B}" type="parTrans" cxnId="{0F64089F-99B4-4194-A467-06F58DFEA906}">
      <dgm:prSet/>
      <dgm:spPr/>
      <dgm:t>
        <a:bodyPr/>
        <a:lstStyle/>
        <a:p>
          <a:endParaRPr lang="en-GB"/>
        </a:p>
      </dgm:t>
    </dgm:pt>
    <dgm:pt modelId="{E5BCAACE-A51C-4D83-B74E-B1652AC8B985}" type="sibTrans" cxnId="{0F64089F-99B4-4194-A467-06F58DFEA906}">
      <dgm:prSet/>
      <dgm:spPr/>
      <dgm:t>
        <a:bodyPr/>
        <a:lstStyle/>
        <a:p>
          <a:endParaRPr lang="en-GB"/>
        </a:p>
      </dgm:t>
    </dgm:pt>
    <dgm:pt modelId="{CECAB35F-7589-4BE9-BBB9-ACF7DE7605DF}" type="pres">
      <dgm:prSet presAssocID="{CD71BF31-7661-4540-920A-6F328C7FFBF9}" presName="cycleMatrixDiagram" presStyleCnt="0">
        <dgm:presLayoutVars>
          <dgm:chMax val="1"/>
          <dgm:dir/>
          <dgm:animLvl val="lvl"/>
          <dgm:resizeHandles val="exact"/>
        </dgm:presLayoutVars>
      </dgm:prSet>
      <dgm:spPr/>
      <dgm:t>
        <a:bodyPr/>
        <a:lstStyle/>
        <a:p>
          <a:endParaRPr lang="en-GB"/>
        </a:p>
      </dgm:t>
    </dgm:pt>
    <dgm:pt modelId="{CCB3A23E-BEFF-42DF-9DA9-16704C0885BE}" type="pres">
      <dgm:prSet presAssocID="{CD71BF31-7661-4540-920A-6F328C7FFBF9}" presName="children" presStyleCnt="0"/>
      <dgm:spPr/>
    </dgm:pt>
    <dgm:pt modelId="{CBB4ED7F-3C6A-4F49-ABEB-3E0772E73E3E}" type="pres">
      <dgm:prSet presAssocID="{CD71BF31-7661-4540-920A-6F328C7FFBF9}" presName="child1group" presStyleCnt="0"/>
      <dgm:spPr/>
    </dgm:pt>
    <dgm:pt modelId="{FB05B2C6-CD59-45E8-97F1-08B9490BD9AA}" type="pres">
      <dgm:prSet presAssocID="{CD71BF31-7661-4540-920A-6F328C7FFBF9}" presName="child1" presStyleLbl="bgAcc1" presStyleIdx="0" presStyleCnt="4" custScaleX="105952" custScaleY="109435"/>
      <dgm:spPr/>
      <dgm:t>
        <a:bodyPr/>
        <a:lstStyle/>
        <a:p>
          <a:endParaRPr lang="en-GB"/>
        </a:p>
      </dgm:t>
    </dgm:pt>
    <dgm:pt modelId="{BCE78D2F-B5DF-4E8D-898E-589F641440EB}" type="pres">
      <dgm:prSet presAssocID="{CD71BF31-7661-4540-920A-6F328C7FFBF9}" presName="child1Text" presStyleLbl="bgAcc1" presStyleIdx="0" presStyleCnt="4">
        <dgm:presLayoutVars>
          <dgm:bulletEnabled val="1"/>
        </dgm:presLayoutVars>
      </dgm:prSet>
      <dgm:spPr/>
      <dgm:t>
        <a:bodyPr/>
        <a:lstStyle/>
        <a:p>
          <a:endParaRPr lang="en-GB"/>
        </a:p>
      </dgm:t>
    </dgm:pt>
    <dgm:pt modelId="{51587A3C-526A-417A-A20F-83FCC6C9AA68}" type="pres">
      <dgm:prSet presAssocID="{CD71BF31-7661-4540-920A-6F328C7FFBF9}" presName="child2group" presStyleCnt="0"/>
      <dgm:spPr/>
    </dgm:pt>
    <dgm:pt modelId="{944B8385-89CA-4EEF-94F3-20F228C6876D}" type="pres">
      <dgm:prSet presAssocID="{CD71BF31-7661-4540-920A-6F328C7FFBF9}" presName="child2" presStyleLbl="bgAcc1" presStyleIdx="1" presStyleCnt="4" custScaleX="93676" custLinFactNeighborX="7938"/>
      <dgm:spPr/>
      <dgm:t>
        <a:bodyPr/>
        <a:lstStyle/>
        <a:p>
          <a:endParaRPr lang="en-GB"/>
        </a:p>
      </dgm:t>
    </dgm:pt>
    <dgm:pt modelId="{BD71D911-1202-472D-AEC6-A10631821CD7}" type="pres">
      <dgm:prSet presAssocID="{CD71BF31-7661-4540-920A-6F328C7FFBF9}" presName="child2Text" presStyleLbl="bgAcc1" presStyleIdx="1" presStyleCnt="4">
        <dgm:presLayoutVars>
          <dgm:bulletEnabled val="1"/>
        </dgm:presLayoutVars>
      </dgm:prSet>
      <dgm:spPr/>
      <dgm:t>
        <a:bodyPr/>
        <a:lstStyle/>
        <a:p>
          <a:endParaRPr lang="en-GB"/>
        </a:p>
      </dgm:t>
    </dgm:pt>
    <dgm:pt modelId="{64649399-7DD1-4923-ABBD-61BF0A051C2B}" type="pres">
      <dgm:prSet presAssocID="{CD71BF31-7661-4540-920A-6F328C7FFBF9}" presName="child3group" presStyleCnt="0"/>
      <dgm:spPr/>
    </dgm:pt>
    <dgm:pt modelId="{B3B736B4-B1EC-42BA-999B-BFCC5C158F4C}" type="pres">
      <dgm:prSet presAssocID="{CD71BF31-7661-4540-920A-6F328C7FFBF9}" presName="child3" presStyleLbl="bgAcc1" presStyleIdx="2" presStyleCnt="4" custLinFactNeighborX="7711"/>
      <dgm:spPr/>
      <dgm:t>
        <a:bodyPr/>
        <a:lstStyle/>
        <a:p>
          <a:endParaRPr lang="en-GB"/>
        </a:p>
      </dgm:t>
    </dgm:pt>
    <dgm:pt modelId="{95864098-2923-455D-BD46-A7FA3519BD12}" type="pres">
      <dgm:prSet presAssocID="{CD71BF31-7661-4540-920A-6F328C7FFBF9}" presName="child3Text" presStyleLbl="bgAcc1" presStyleIdx="2" presStyleCnt="4">
        <dgm:presLayoutVars>
          <dgm:bulletEnabled val="1"/>
        </dgm:presLayoutVars>
      </dgm:prSet>
      <dgm:spPr/>
      <dgm:t>
        <a:bodyPr/>
        <a:lstStyle/>
        <a:p>
          <a:endParaRPr lang="en-GB"/>
        </a:p>
      </dgm:t>
    </dgm:pt>
    <dgm:pt modelId="{AF287BFF-14B4-4D9F-B921-29ADA33AE064}" type="pres">
      <dgm:prSet presAssocID="{CD71BF31-7661-4540-920A-6F328C7FFBF9}" presName="child4group" presStyleCnt="0"/>
      <dgm:spPr/>
    </dgm:pt>
    <dgm:pt modelId="{B4936757-E9BF-41A5-9EC1-4433725C73D9}" type="pres">
      <dgm:prSet presAssocID="{CD71BF31-7661-4540-920A-6F328C7FFBF9}" presName="child4" presStyleLbl="bgAcc1" presStyleIdx="3" presStyleCnt="4"/>
      <dgm:spPr/>
      <dgm:t>
        <a:bodyPr/>
        <a:lstStyle/>
        <a:p>
          <a:endParaRPr lang="en-GB"/>
        </a:p>
      </dgm:t>
    </dgm:pt>
    <dgm:pt modelId="{AB379609-0CD4-4FC5-AD9F-1DA59BC1591B}" type="pres">
      <dgm:prSet presAssocID="{CD71BF31-7661-4540-920A-6F328C7FFBF9}" presName="child4Text" presStyleLbl="bgAcc1" presStyleIdx="3" presStyleCnt="4">
        <dgm:presLayoutVars>
          <dgm:bulletEnabled val="1"/>
        </dgm:presLayoutVars>
      </dgm:prSet>
      <dgm:spPr/>
      <dgm:t>
        <a:bodyPr/>
        <a:lstStyle/>
        <a:p>
          <a:endParaRPr lang="en-GB"/>
        </a:p>
      </dgm:t>
    </dgm:pt>
    <dgm:pt modelId="{7845F5EE-6E67-4B99-9394-6C6E154D8361}" type="pres">
      <dgm:prSet presAssocID="{CD71BF31-7661-4540-920A-6F328C7FFBF9}" presName="childPlaceholder" presStyleCnt="0"/>
      <dgm:spPr/>
    </dgm:pt>
    <dgm:pt modelId="{45D6B30B-D070-4FD0-AD8B-011558E6CBD7}" type="pres">
      <dgm:prSet presAssocID="{CD71BF31-7661-4540-920A-6F328C7FFBF9}" presName="circle" presStyleCnt="0"/>
      <dgm:spPr/>
    </dgm:pt>
    <dgm:pt modelId="{0E823482-6257-42DC-9CEC-DAEF70AA93B9}" type="pres">
      <dgm:prSet presAssocID="{CD71BF31-7661-4540-920A-6F328C7FFBF9}" presName="quadrant1" presStyleLbl="node1" presStyleIdx="0" presStyleCnt="4">
        <dgm:presLayoutVars>
          <dgm:chMax val="1"/>
          <dgm:bulletEnabled val="1"/>
        </dgm:presLayoutVars>
      </dgm:prSet>
      <dgm:spPr/>
      <dgm:t>
        <a:bodyPr/>
        <a:lstStyle/>
        <a:p>
          <a:endParaRPr lang="en-GB"/>
        </a:p>
      </dgm:t>
    </dgm:pt>
    <dgm:pt modelId="{E07F56DF-A286-4FA4-80A4-153F19180014}" type="pres">
      <dgm:prSet presAssocID="{CD71BF31-7661-4540-920A-6F328C7FFBF9}" presName="quadrant2" presStyleLbl="node1" presStyleIdx="1" presStyleCnt="4">
        <dgm:presLayoutVars>
          <dgm:chMax val="1"/>
          <dgm:bulletEnabled val="1"/>
        </dgm:presLayoutVars>
      </dgm:prSet>
      <dgm:spPr/>
      <dgm:t>
        <a:bodyPr/>
        <a:lstStyle/>
        <a:p>
          <a:endParaRPr lang="en-GB"/>
        </a:p>
      </dgm:t>
    </dgm:pt>
    <dgm:pt modelId="{5EAE537F-167D-499F-A58A-C7B353F65657}" type="pres">
      <dgm:prSet presAssocID="{CD71BF31-7661-4540-920A-6F328C7FFBF9}" presName="quadrant3" presStyleLbl="node1" presStyleIdx="2" presStyleCnt="4">
        <dgm:presLayoutVars>
          <dgm:chMax val="1"/>
          <dgm:bulletEnabled val="1"/>
        </dgm:presLayoutVars>
      </dgm:prSet>
      <dgm:spPr/>
      <dgm:t>
        <a:bodyPr/>
        <a:lstStyle/>
        <a:p>
          <a:endParaRPr lang="en-GB"/>
        </a:p>
      </dgm:t>
    </dgm:pt>
    <dgm:pt modelId="{B5E2340C-2617-40A0-8756-6609043F9042}" type="pres">
      <dgm:prSet presAssocID="{CD71BF31-7661-4540-920A-6F328C7FFBF9}" presName="quadrant4" presStyleLbl="node1" presStyleIdx="3" presStyleCnt="4">
        <dgm:presLayoutVars>
          <dgm:chMax val="1"/>
          <dgm:bulletEnabled val="1"/>
        </dgm:presLayoutVars>
      </dgm:prSet>
      <dgm:spPr/>
      <dgm:t>
        <a:bodyPr/>
        <a:lstStyle/>
        <a:p>
          <a:endParaRPr lang="en-GB"/>
        </a:p>
      </dgm:t>
    </dgm:pt>
    <dgm:pt modelId="{A9873F14-207A-45CE-9693-6E00220EA230}" type="pres">
      <dgm:prSet presAssocID="{CD71BF31-7661-4540-920A-6F328C7FFBF9}" presName="quadrantPlaceholder" presStyleCnt="0"/>
      <dgm:spPr/>
    </dgm:pt>
    <dgm:pt modelId="{CA37E26E-1381-43EE-AE4F-49AB5C28C241}" type="pres">
      <dgm:prSet presAssocID="{CD71BF31-7661-4540-920A-6F328C7FFBF9}" presName="center1" presStyleLbl="fgShp" presStyleIdx="0" presStyleCnt="2"/>
      <dgm:spPr/>
    </dgm:pt>
    <dgm:pt modelId="{CB7DFF99-4525-4F3B-B00F-4E38454459A5}" type="pres">
      <dgm:prSet presAssocID="{CD71BF31-7661-4540-920A-6F328C7FFBF9}" presName="center2" presStyleLbl="fgShp" presStyleIdx="1" presStyleCnt="2"/>
      <dgm:spPr/>
    </dgm:pt>
  </dgm:ptLst>
  <dgm:cxnLst>
    <dgm:cxn modelId="{67C2CEAE-E6BE-40A5-8A1C-DAC86BF38FFB}" srcId="{0D986C8D-2AE4-416D-820C-710EC1E4269C}" destId="{C263AAD2-010D-4734-8B57-0D29AE6E8C49}" srcOrd="2" destOrd="0" parTransId="{A1F78E34-9C15-497B-9700-6704D694DD88}" sibTransId="{45B4C235-C3E1-4428-AE2D-1B1F7B01DC47}"/>
    <dgm:cxn modelId="{D53E9E22-77C3-4D4B-9DBE-DFCB0FFFE119}" srcId="{0D986C8D-2AE4-416D-820C-710EC1E4269C}" destId="{6EF83405-92B4-4C11-959F-C5A98924C2A3}" srcOrd="1" destOrd="0" parTransId="{B9B533D7-EB2A-4622-AFAE-426329C76B11}" sibTransId="{67A79A54-741F-4A77-9FE5-88B4D83A7EFE}"/>
    <dgm:cxn modelId="{92FD003F-8A48-40FC-8516-6399C261F13E}" type="presOf" srcId="{B8B44E81-7616-414C-86C5-FE45DD0CE396}" destId="{BD71D911-1202-472D-AEC6-A10631821CD7}" srcOrd="1" destOrd="2" presId="urn:microsoft.com/office/officeart/2005/8/layout/cycle4#1"/>
    <dgm:cxn modelId="{ED2AF248-F3A7-4FFB-8881-0DAD61F85AD0}" type="presOf" srcId="{B3A05AEA-08BF-481B-9F5F-5C6A53A2668B}" destId="{B4936757-E9BF-41A5-9EC1-4433725C73D9}" srcOrd="0" destOrd="1" presId="urn:microsoft.com/office/officeart/2005/8/layout/cycle4#1"/>
    <dgm:cxn modelId="{690B0297-2893-463B-9937-B984AE7D9523}" type="presOf" srcId="{6EF83405-92B4-4C11-959F-C5A98924C2A3}" destId="{B3B736B4-B1EC-42BA-999B-BFCC5C158F4C}" srcOrd="0" destOrd="1" presId="urn:microsoft.com/office/officeart/2005/8/layout/cycle4#1"/>
    <dgm:cxn modelId="{55C11BD6-4F1B-485E-B9C2-644B9A1F6E12}" type="presOf" srcId="{7213DE4F-E73E-4344-8C61-585561752676}" destId="{B3B736B4-B1EC-42BA-999B-BFCC5C158F4C}" srcOrd="0" destOrd="3" presId="urn:microsoft.com/office/officeart/2005/8/layout/cycle4#1"/>
    <dgm:cxn modelId="{45480557-A796-4004-AF42-9E20D9A3ADB3}" type="presOf" srcId="{20F13B89-A372-4252-B3B4-AEC585E4CC1D}" destId="{B4936757-E9BF-41A5-9EC1-4433725C73D9}" srcOrd="0" destOrd="0" presId="urn:microsoft.com/office/officeart/2005/8/layout/cycle4#1"/>
    <dgm:cxn modelId="{C59424F3-4338-40A0-ACB7-AB7F691E8F5E}" type="presOf" srcId="{30D47888-25AB-4216-9E09-A85F35CBB5DC}" destId="{BD71D911-1202-472D-AEC6-A10631821CD7}" srcOrd="1" destOrd="4" presId="urn:microsoft.com/office/officeart/2005/8/layout/cycle4#1"/>
    <dgm:cxn modelId="{C2B6D8E5-8D32-4600-97F4-9C7CAEF7EC93}" srcId="{F25458CE-485F-48FC-8585-D6EC04E95F8B}" destId="{20F13B89-A372-4252-B3B4-AEC585E4CC1D}" srcOrd="0" destOrd="0" parTransId="{0968BCA1-00E5-400C-A076-471EF19C654F}" sibTransId="{56EFB337-9D75-4A09-BA79-5A85BAF13E4E}"/>
    <dgm:cxn modelId="{39119226-AF00-4F28-8FBC-AE801948393D}" srcId="{CD71BF31-7661-4540-920A-6F328C7FFBF9}" destId="{ADDA62ED-6AA4-4C55-A7B4-1D7448E10202}" srcOrd="1" destOrd="0" parTransId="{3950D239-3AB7-49E8-9885-4C77BD13A09E}" sibTransId="{62F36AFA-E422-4E0F-BF17-181BE53BE23F}"/>
    <dgm:cxn modelId="{7F5C9033-A098-4E11-8E1B-603FEDAFA41E}" type="presOf" srcId="{C263AAD2-010D-4734-8B57-0D29AE6E8C49}" destId="{95864098-2923-455D-BD46-A7FA3519BD12}" srcOrd="1" destOrd="2" presId="urn:microsoft.com/office/officeart/2005/8/layout/cycle4#1"/>
    <dgm:cxn modelId="{0F64089F-99B4-4194-A467-06F58DFEA906}" srcId="{0D986C8D-2AE4-416D-820C-710EC1E4269C}" destId="{7213DE4F-E73E-4344-8C61-585561752676}" srcOrd="3" destOrd="0" parTransId="{68C7F780-8A38-44FA-8487-DFEBE55EAF1B}" sibTransId="{E5BCAACE-A51C-4D83-B74E-B1652AC8B985}"/>
    <dgm:cxn modelId="{E2F641C9-BA37-47B0-A6B1-8E48D1B57A8E}" type="presOf" srcId="{20F13B89-A372-4252-B3B4-AEC585E4CC1D}" destId="{AB379609-0CD4-4FC5-AD9F-1DA59BC1591B}" srcOrd="1" destOrd="0" presId="urn:microsoft.com/office/officeart/2005/8/layout/cycle4#1"/>
    <dgm:cxn modelId="{CB97C18E-2EBF-4FE6-980C-7B3CD70BC6ED}" type="presOf" srcId="{F25458CE-485F-48FC-8585-D6EC04E95F8B}" destId="{B5E2340C-2617-40A0-8756-6609043F9042}" srcOrd="0" destOrd="0" presId="urn:microsoft.com/office/officeart/2005/8/layout/cycle4#1"/>
    <dgm:cxn modelId="{09D04717-A914-4057-ACF5-0E060FE5C38B}" type="presOf" srcId="{5521925E-3BF4-4BBD-9C7B-1B7AFA9F04C7}" destId="{B3B736B4-B1EC-42BA-999B-BFCC5C158F4C}" srcOrd="0" destOrd="0" presId="urn:microsoft.com/office/officeart/2005/8/layout/cycle4#1"/>
    <dgm:cxn modelId="{061AB63A-E44D-4714-B3EE-8C3435C429D9}" srcId="{D2CE2FE3-5BC6-4E22-B62C-40C3856C7BA3}" destId="{C28CC399-85BD-4ABD-9F66-E1BA3A9227BE}" srcOrd="0" destOrd="0" parTransId="{EEEB4E92-8077-409D-B8EC-3EFA22B3EE3B}" sibTransId="{89C0B120-7B05-4B26-B131-6575DEB92901}"/>
    <dgm:cxn modelId="{DA7F49ED-DF70-45E2-BB57-B9898F5DD9FD}" type="presOf" srcId="{5D71D623-C280-4069-9D8E-15D5ADA41820}" destId="{B4936757-E9BF-41A5-9EC1-4433725C73D9}" srcOrd="0" destOrd="2" presId="urn:microsoft.com/office/officeart/2005/8/layout/cycle4#1"/>
    <dgm:cxn modelId="{FB1E7705-BC48-46CC-A915-B20C8AD92E42}" srcId="{F25458CE-485F-48FC-8585-D6EC04E95F8B}" destId="{B3A05AEA-08BF-481B-9F5F-5C6A53A2668B}" srcOrd="1" destOrd="0" parTransId="{EC62211B-4D75-4E73-A8FD-F28F40D1CDB7}" sibTransId="{29347F27-7F1E-4837-BEE9-5959CB69F6BC}"/>
    <dgm:cxn modelId="{5BECE1E5-BCEB-4F4A-9C17-76B03EF17534}" type="presOf" srcId="{C28CC399-85BD-4ABD-9F66-E1BA3A9227BE}" destId="{BCE78D2F-B5DF-4E8D-898E-589F641440EB}" srcOrd="1" destOrd="0" presId="urn:microsoft.com/office/officeart/2005/8/layout/cycle4#1"/>
    <dgm:cxn modelId="{93AD0899-94E6-443D-A7F7-EA66ADB88A3D}" type="presOf" srcId="{D2CE2FE3-5BC6-4E22-B62C-40C3856C7BA3}" destId="{0E823482-6257-42DC-9CEC-DAEF70AA93B9}" srcOrd="0" destOrd="0" presId="urn:microsoft.com/office/officeart/2005/8/layout/cycle4#1"/>
    <dgm:cxn modelId="{3F860E46-FD74-4370-93DF-9AAFC9D10196}" type="presOf" srcId="{5521925E-3BF4-4BBD-9C7B-1B7AFA9F04C7}" destId="{95864098-2923-455D-BD46-A7FA3519BD12}" srcOrd="1" destOrd="0" presId="urn:microsoft.com/office/officeart/2005/8/layout/cycle4#1"/>
    <dgm:cxn modelId="{A837CF58-6CE7-4CF8-BD3F-A896EA1F4F7B}" srcId="{CD71BF31-7661-4540-920A-6F328C7FFBF9}" destId="{F25458CE-485F-48FC-8585-D6EC04E95F8B}" srcOrd="3" destOrd="0" parTransId="{B205FA86-50D6-4495-B84A-12C5D6D540FA}" sibTransId="{2346395D-8E87-43DE-8A2B-749BF6814916}"/>
    <dgm:cxn modelId="{0694BF17-F8AA-44D4-A03E-A2B04684395B}" type="presOf" srcId="{30D47888-25AB-4216-9E09-A85F35CBB5DC}" destId="{944B8385-89CA-4EEF-94F3-20F228C6876D}" srcOrd="0" destOrd="4" presId="urn:microsoft.com/office/officeart/2005/8/layout/cycle4#1"/>
    <dgm:cxn modelId="{3B450C3D-5D2B-4BCF-A2B3-E89BEF78B374}" srcId="{ADDA62ED-6AA4-4C55-A7B4-1D7448E10202}" destId="{B8B44E81-7616-414C-86C5-FE45DD0CE396}" srcOrd="2" destOrd="0" parTransId="{8DFC4596-3C06-419B-8AF5-A51CE6BAAE8C}" sibTransId="{B6B82CF6-C572-409C-A529-71B36D5799BB}"/>
    <dgm:cxn modelId="{0952A098-1B6C-492C-BA7A-4FBA41D833D4}" type="presOf" srcId="{D7A5B000-42DC-4C45-87EB-E560EEAFDB0D}" destId="{BD71D911-1202-472D-AEC6-A10631821CD7}" srcOrd="1" destOrd="1" presId="urn:microsoft.com/office/officeart/2005/8/layout/cycle4#1"/>
    <dgm:cxn modelId="{2586BB3F-E929-4B31-81F9-1F6B6E98397C}" srcId="{CD71BF31-7661-4540-920A-6F328C7FFBF9}" destId="{D2CE2FE3-5BC6-4E22-B62C-40C3856C7BA3}" srcOrd="0" destOrd="0" parTransId="{EF308073-3C30-4382-B612-30FB38F96E79}" sibTransId="{1942FB51-294D-4A04-9644-ECDEEF49B932}"/>
    <dgm:cxn modelId="{842AD317-599E-4AB1-8E19-40B82A9CA359}" srcId="{ADDA62ED-6AA4-4C55-A7B4-1D7448E10202}" destId="{30D47888-25AB-4216-9E09-A85F35CBB5DC}" srcOrd="4" destOrd="0" parTransId="{505708E4-0849-4021-9B6E-D3F772A89597}" sibTransId="{5303CB99-E36F-42B8-BC85-0946B7E80FFD}"/>
    <dgm:cxn modelId="{1CE55131-5ECE-4302-ACBE-79DE42CA3CE8}" type="presOf" srcId="{CCB74911-4D98-402E-98E2-D22858161302}" destId="{944B8385-89CA-4EEF-94F3-20F228C6876D}" srcOrd="0" destOrd="0" presId="urn:microsoft.com/office/officeart/2005/8/layout/cycle4#1"/>
    <dgm:cxn modelId="{2E45CE47-ED4D-48CF-855F-AE5EEC65C212}" srcId="{CD71BF31-7661-4540-920A-6F328C7FFBF9}" destId="{0D986C8D-2AE4-416D-820C-710EC1E4269C}" srcOrd="2" destOrd="0" parTransId="{C8A06AFC-009D-4C93-8A77-1813975CBDE0}" sibTransId="{2492FCEE-A44B-4587-BEB2-F94B1BBD18A4}"/>
    <dgm:cxn modelId="{AE5813D8-8D1A-406D-8A5A-4E711E3B5ABE}" type="presOf" srcId="{0D986C8D-2AE4-416D-820C-710EC1E4269C}" destId="{5EAE537F-167D-499F-A58A-C7B353F65657}" srcOrd="0" destOrd="0" presId="urn:microsoft.com/office/officeart/2005/8/layout/cycle4#1"/>
    <dgm:cxn modelId="{1D7ADC1E-E6FD-4FFC-BE0C-3DE15F764C89}" type="presOf" srcId="{C28CC399-85BD-4ABD-9F66-E1BA3A9227BE}" destId="{FB05B2C6-CD59-45E8-97F1-08B9490BD9AA}" srcOrd="0" destOrd="0" presId="urn:microsoft.com/office/officeart/2005/8/layout/cycle4#1"/>
    <dgm:cxn modelId="{80CF601C-6E55-4C15-A312-7BB35842EFFD}" type="presOf" srcId="{C10123AE-4CDB-4031-B096-8E6EC8029E9A}" destId="{BD71D911-1202-472D-AEC6-A10631821CD7}" srcOrd="1" destOrd="3" presId="urn:microsoft.com/office/officeart/2005/8/layout/cycle4#1"/>
    <dgm:cxn modelId="{522B72B6-3641-4135-8E02-E78A21318036}" srcId="{ADDA62ED-6AA4-4C55-A7B4-1D7448E10202}" destId="{D7A5B000-42DC-4C45-87EB-E560EEAFDB0D}" srcOrd="1" destOrd="0" parTransId="{F3012646-BB81-4971-A97C-C9728C726C6E}" sibTransId="{2DFDAEAC-8391-412C-9758-589D815F22DD}"/>
    <dgm:cxn modelId="{DFE6CD95-8F98-43B1-8B9D-231957647610}" type="presOf" srcId="{6EF83405-92B4-4C11-959F-C5A98924C2A3}" destId="{95864098-2923-455D-BD46-A7FA3519BD12}" srcOrd="1" destOrd="1" presId="urn:microsoft.com/office/officeart/2005/8/layout/cycle4#1"/>
    <dgm:cxn modelId="{A9A14C83-43AE-499A-B2A8-A9BB81A02BAB}" type="presOf" srcId="{D7A5B000-42DC-4C45-87EB-E560EEAFDB0D}" destId="{944B8385-89CA-4EEF-94F3-20F228C6876D}" srcOrd="0" destOrd="1" presId="urn:microsoft.com/office/officeart/2005/8/layout/cycle4#1"/>
    <dgm:cxn modelId="{CA05BCC1-65E1-4BF8-9447-0E020AF36FD9}" type="presOf" srcId="{C10123AE-4CDB-4031-B096-8E6EC8029E9A}" destId="{944B8385-89CA-4EEF-94F3-20F228C6876D}" srcOrd="0" destOrd="3" presId="urn:microsoft.com/office/officeart/2005/8/layout/cycle4#1"/>
    <dgm:cxn modelId="{C0816777-8D57-4DEC-ADEF-A726295A699B}" type="presOf" srcId="{B3A05AEA-08BF-481B-9F5F-5C6A53A2668B}" destId="{AB379609-0CD4-4FC5-AD9F-1DA59BC1591B}" srcOrd="1" destOrd="1" presId="urn:microsoft.com/office/officeart/2005/8/layout/cycle4#1"/>
    <dgm:cxn modelId="{6D3F3483-4A33-4449-895D-1272BEC4D043}" type="presOf" srcId="{CCB74911-4D98-402E-98E2-D22858161302}" destId="{BD71D911-1202-472D-AEC6-A10631821CD7}" srcOrd="1" destOrd="0" presId="urn:microsoft.com/office/officeart/2005/8/layout/cycle4#1"/>
    <dgm:cxn modelId="{973ECF6F-CA6A-4C36-A6DF-4F3D55331CEC}" srcId="{ADDA62ED-6AA4-4C55-A7B4-1D7448E10202}" destId="{CCB74911-4D98-402E-98E2-D22858161302}" srcOrd="0" destOrd="0" parTransId="{D19F5BC3-F044-404A-9F8A-B02F515B86B6}" sibTransId="{DE2F87C2-64DF-477E-8D7C-2DF69DF13A68}"/>
    <dgm:cxn modelId="{C770C631-95AE-4343-9192-C97C2FCAE455}" type="presOf" srcId="{5D71D623-C280-4069-9D8E-15D5ADA41820}" destId="{AB379609-0CD4-4FC5-AD9F-1DA59BC1591B}" srcOrd="1" destOrd="2" presId="urn:microsoft.com/office/officeart/2005/8/layout/cycle4#1"/>
    <dgm:cxn modelId="{35AC60A7-FDDA-4B22-8443-4FC5FA13F312}" type="presOf" srcId="{7213DE4F-E73E-4344-8C61-585561752676}" destId="{95864098-2923-455D-BD46-A7FA3519BD12}" srcOrd="1" destOrd="3" presId="urn:microsoft.com/office/officeart/2005/8/layout/cycle4#1"/>
    <dgm:cxn modelId="{9170D750-29A1-497B-B426-ABA32D5E9550}" srcId="{F25458CE-485F-48FC-8585-D6EC04E95F8B}" destId="{5D71D623-C280-4069-9D8E-15D5ADA41820}" srcOrd="2" destOrd="0" parTransId="{BEC021ED-788C-4D6D-982A-CE9E2871848C}" sibTransId="{57CF152D-ECAF-4FB7-8E7E-4463B78087A1}"/>
    <dgm:cxn modelId="{CBD79174-F67F-4520-8444-8FC3E30BC72F}" type="presOf" srcId="{B8B44E81-7616-414C-86C5-FE45DD0CE396}" destId="{944B8385-89CA-4EEF-94F3-20F228C6876D}" srcOrd="0" destOrd="2" presId="urn:microsoft.com/office/officeart/2005/8/layout/cycle4#1"/>
    <dgm:cxn modelId="{F0E23009-4B47-44E1-93EE-D8CC93E1198D}" srcId="{0D986C8D-2AE4-416D-820C-710EC1E4269C}" destId="{5521925E-3BF4-4BBD-9C7B-1B7AFA9F04C7}" srcOrd="0" destOrd="0" parTransId="{6FEDE105-D71F-46AE-B352-4D43941B99FF}" sibTransId="{9B320BB3-7E56-4CFB-B07D-869EC579EB4C}"/>
    <dgm:cxn modelId="{608998B6-BAAB-48C5-8366-2A80225D6E14}" type="presOf" srcId="{C263AAD2-010D-4734-8B57-0D29AE6E8C49}" destId="{B3B736B4-B1EC-42BA-999B-BFCC5C158F4C}" srcOrd="0" destOrd="2" presId="urn:microsoft.com/office/officeart/2005/8/layout/cycle4#1"/>
    <dgm:cxn modelId="{76CA222D-BF8A-4D4A-A598-D3473192AE12}" srcId="{ADDA62ED-6AA4-4C55-A7B4-1D7448E10202}" destId="{C10123AE-4CDB-4031-B096-8E6EC8029E9A}" srcOrd="3" destOrd="0" parTransId="{8F9AF1A3-E91E-457D-BFD9-1D23542D3A1E}" sibTransId="{9E4506AF-3FDD-490E-9FF4-07B5440A76E2}"/>
    <dgm:cxn modelId="{D1A84132-F686-41B8-9F34-91C06434F30F}" type="presOf" srcId="{CD71BF31-7661-4540-920A-6F328C7FFBF9}" destId="{CECAB35F-7589-4BE9-BBB9-ACF7DE7605DF}" srcOrd="0" destOrd="0" presId="urn:microsoft.com/office/officeart/2005/8/layout/cycle4#1"/>
    <dgm:cxn modelId="{81CC51F7-76CE-4B1E-9598-8E3505968748}" type="presOf" srcId="{ADDA62ED-6AA4-4C55-A7B4-1D7448E10202}" destId="{E07F56DF-A286-4FA4-80A4-153F19180014}" srcOrd="0" destOrd="0" presId="urn:microsoft.com/office/officeart/2005/8/layout/cycle4#1"/>
    <dgm:cxn modelId="{EE8BCB92-1027-4E23-A8FC-497CACD1347D}" type="presParOf" srcId="{CECAB35F-7589-4BE9-BBB9-ACF7DE7605DF}" destId="{CCB3A23E-BEFF-42DF-9DA9-16704C0885BE}" srcOrd="0" destOrd="0" presId="urn:microsoft.com/office/officeart/2005/8/layout/cycle4#1"/>
    <dgm:cxn modelId="{B6D811C2-5B87-4F8E-A913-C992D81A3F23}" type="presParOf" srcId="{CCB3A23E-BEFF-42DF-9DA9-16704C0885BE}" destId="{CBB4ED7F-3C6A-4F49-ABEB-3E0772E73E3E}" srcOrd="0" destOrd="0" presId="urn:microsoft.com/office/officeart/2005/8/layout/cycle4#1"/>
    <dgm:cxn modelId="{7971B316-C5D9-40EA-88D2-198C6FB98CB8}" type="presParOf" srcId="{CBB4ED7F-3C6A-4F49-ABEB-3E0772E73E3E}" destId="{FB05B2C6-CD59-45E8-97F1-08B9490BD9AA}" srcOrd="0" destOrd="0" presId="urn:microsoft.com/office/officeart/2005/8/layout/cycle4#1"/>
    <dgm:cxn modelId="{BDF18FFD-5C0D-4706-BFDA-EA132D4157AE}" type="presParOf" srcId="{CBB4ED7F-3C6A-4F49-ABEB-3E0772E73E3E}" destId="{BCE78D2F-B5DF-4E8D-898E-589F641440EB}" srcOrd="1" destOrd="0" presId="urn:microsoft.com/office/officeart/2005/8/layout/cycle4#1"/>
    <dgm:cxn modelId="{856204BB-880B-4DB5-82AF-F744AB43CFDD}" type="presParOf" srcId="{CCB3A23E-BEFF-42DF-9DA9-16704C0885BE}" destId="{51587A3C-526A-417A-A20F-83FCC6C9AA68}" srcOrd="1" destOrd="0" presId="urn:microsoft.com/office/officeart/2005/8/layout/cycle4#1"/>
    <dgm:cxn modelId="{FA55AA07-D615-4EDD-9B2F-09C8B006B77C}" type="presParOf" srcId="{51587A3C-526A-417A-A20F-83FCC6C9AA68}" destId="{944B8385-89CA-4EEF-94F3-20F228C6876D}" srcOrd="0" destOrd="0" presId="urn:microsoft.com/office/officeart/2005/8/layout/cycle4#1"/>
    <dgm:cxn modelId="{804E9EFF-C3BA-49F0-A9EF-439C34672BF9}" type="presParOf" srcId="{51587A3C-526A-417A-A20F-83FCC6C9AA68}" destId="{BD71D911-1202-472D-AEC6-A10631821CD7}" srcOrd="1" destOrd="0" presId="urn:microsoft.com/office/officeart/2005/8/layout/cycle4#1"/>
    <dgm:cxn modelId="{1E36FDA5-502A-4329-BED6-A01B11397CBE}" type="presParOf" srcId="{CCB3A23E-BEFF-42DF-9DA9-16704C0885BE}" destId="{64649399-7DD1-4923-ABBD-61BF0A051C2B}" srcOrd="2" destOrd="0" presId="urn:microsoft.com/office/officeart/2005/8/layout/cycle4#1"/>
    <dgm:cxn modelId="{A9BEE8CE-C8AF-42F3-A8FD-E906668FF1FA}" type="presParOf" srcId="{64649399-7DD1-4923-ABBD-61BF0A051C2B}" destId="{B3B736B4-B1EC-42BA-999B-BFCC5C158F4C}" srcOrd="0" destOrd="0" presId="urn:microsoft.com/office/officeart/2005/8/layout/cycle4#1"/>
    <dgm:cxn modelId="{59BA31C8-3D3D-48AF-904F-F35EF1F44B0D}" type="presParOf" srcId="{64649399-7DD1-4923-ABBD-61BF0A051C2B}" destId="{95864098-2923-455D-BD46-A7FA3519BD12}" srcOrd="1" destOrd="0" presId="urn:microsoft.com/office/officeart/2005/8/layout/cycle4#1"/>
    <dgm:cxn modelId="{18D85F4C-F68C-41C2-AF92-041A0109186F}" type="presParOf" srcId="{CCB3A23E-BEFF-42DF-9DA9-16704C0885BE}" destId="{AF287BFF-14B4-4D9F-B921-29ADA33AE064}" srcOrd="3" destOrd="0" presId="urn:microsoft.com/office/officeart/2005/8/layout/cycle4#1"/>
    <dgm:cxn modelId="{05CFC6A1-4A3A-4048-A6B3-58858D238731}" type="presParOf" srcId="{AF287BFF-14B4-4D9F-B921-29ADA33AE064}" destId="{B4936757-E9BF-41A5-9EC1-4433725C73D9}" srcOrd="0" destOrd="0" presId="urn:microsoft.com/office/officeart/2005/8/layout/cycle4#1"/>
    <dgm:cxn modelId="{DFC4E7B4-1593-499A-AE3E-7748D2756E43}" type="presParOf" srcId="{AF287BFF-14B4-4D9F-B921-29ADA33AE064}" destId="{AB379609-0CD4-4FC5-AD9F-1DA59BC1591B}" srcOrd="1" destOrd="0" presId="urn:microsoft.com/office/officeart/2005/8/layout/cycle4#1"/>
    <dgm:cxn modelId="{577D8FD6-A8F9-4EC7-A80B-4642DBE5A10D}" type="presParOf" srcId="{CCB3A23E-BEFF-42DF-9DA9-16704C0885BE}" destId="{7845F5EE-6E67-4B99-9394-6C6E154D8361}" srcOrd="4" destOrd="0" presId="urn:microsoft.com/office/officeart/2005/8/layout/cycle4#1"/>
    <dgm:cxn modelId="{0ED09F9C-BD05-4D7B-AE63-6B11244EBE7A}" type="presParOf" srcId="{CECAB35F-7589-4BE9-BBB9-ACF7DE7605DF}" destId="{45D6B30B-D070-4FD0-AD8B-011558E6CBD7}" srcOrd="1" destOrd="0" presId="urn:microsoft.com/office/officeart/2005/8/layout/cycle4#1"/>
    <dgm:cxn modelId="{CACF2867-5658-478A-95E0-37DB3AD744A4}" type="presParOf" srcId="{45D6B30B-D070-4FD0-AD8B-011558E6CBD7}" destId="{0E823482-6257-42DC-9CEC-DAEF70AA93B9}" srcOrd="0" destOrd="0" presId="urn:microsoft.com/office/officeart/2005/8/layout/cycle4#1"/>
    <dgm:cxn modelId="{32ADC35C-D30C-4B48-B8A6-F0671C60AC6A}" type="presParOf" srcId="{45D6B30B-D070-4FD0-AD8B-011558E6CBD7}" destId="{E07F56DF-A286-4FA4-80A4-153F19180014}" srcOrd="1" destOrd="0" presId="urn:microsoft.com/office/officeart/2005/8/layout/cycle4#1"/>
    <dgm:cxn modelId="{6C85F5B7-3395-4682-A0E3-37B59056CC85}" type="presParOf" srcId="{45D6B30B-D070-4FD0-AD8B-011558E6CBD7}" destId="{5EAE537F-167D-499F-A58A-C7B353F65657}" srcOrd="2" destOrd="0" presId="urn:microsoft.com/office/officeart/2005/8/layout/cycle4#1"/>
    <dgm:cxn modelId="{AA368F2B-C348-4532-A398-CA8D1F8D5EAA}" type="presParOf" srcId="{45D6B30B-D070-4FD0-AD8B-011558E6CBD7}" destId="{B5E2340C-2617-40A0-8756-6609043F9042}" srcOrd="3" destOrd="0" presId="urn:microsoft.com/office/officeart/2005/8/layout/cycle4#1"/>
    <dgm:cxn modelId="{CDB4F856-C3CD-4C5C-9D56-9BBDB373652D}" type="presParOf" srcId="{45D6B30B-D070-4FD0-AD8B-011558E6CBD7}" destId="{A9873F14-207A-45CE-9693-6E00220EA230}" srcOrd="4" destOrd="0" presId="urn:microsoft.com/office/officeart/2005/8/layout/cycle4#1"/>
    <dgm:cxn modelId="{BFB6AF3B-DCC7-4850-9739-22507EDD1CE2}" type="presParOf" srcId="{CECAB35F-7589-4BE9-BBB9-ACF7DE7605DF}" destId="{CA37E26E-1381-43EE-AE4F-49AB5C28C241}" srcOrd="2" destOrd="0" presId="urn:microsoft.com/office/officeart/2005/8/layout/cycle4#1"/>
    <dgm:cxn modelId="{C8AFA472-8C9A-43AA-90BB-EECB2EB46C03}" type="presParOf" srcId="{CECAB35F-7589-4BE9-BBB9-ACF7DE7605DF}" destId="{CB7DFF99-4525-4F3B-B00F-4E38454459A5}"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3B736B4-B1EC-42BA-999B-BFCC5C158F4C}">
      <dsp:nvSpPr>
        <dsp:cNvPr id="0" name=""/>
        <dsp:cNvSpPr/>
      </dsp:nvSpPr>
      <dsp:spPr>
        <a:xfrm>
          <a:off x="5018596" y="3754991"/>
          <a:ext cx="2683215" cy="17381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endParaRPr lang="en-GB" sz="1800" kern="1200" dirty="0"/>
        </a:p>
        <a:p>
          <a:pPr marL="171450" lvl="1" indent="-171450" algn="l" defTabSz="800100">
            <a:lnSpc>
              <a:spcPct val="90000"/>
            </a:lnSpc>
            <a:spcBef>
              <a:spcPct val="0"/>
            </a:spcBef>
            <a:spcAft>
              <a:spcPct val="15000"/>
            </a:spcAft>
            <a:buChar char="••"/>
          </a:pPr>
          <a:r>
            <a:rPr lang="nl-BE" sz="1800" kern="1200" dirty="0" smtClean="0"/>
            <a:t>Strategies</a:t>
          </a:r>
          <a:endParaRPr lang="en-GB" sz="1800" kern="1200" dirty="0"/>
        </a:p>
        <a:p>
          <a:pPr marL="171450" lvl="1" indent="-171450" algn="l" defTabSz="800100">
            <a:lnSpc>
              <a:spcPct val="90000"/>
            </a:lnSpc>
            <a:spcBef>
              <a:spcPct val="0"/>
            </a:spcBef>
            <a:spcAft>
              <a:spcPct val="15000"/>
            </a:spcAft>
            <a:buChar char="••"/>
          </a:pPr>
          <a:r>
            <a:rPr lang="nl-BE" sz="1800" kern="1200" dirty="0" smtClean="0"/>
            <a:t>Sources</a:t>
          </a:r>
          <a:endParaRPr lang="en-GB" sz="1800" kern="1200" dirty="0"/>
        </a:p>
        <a:p>
          <a:pPr marL="171450" lvl="1" indent="-171450" algn="l" defTabSz="800100">
            <a:lnSpc>
              <a:spcPct val="90000"/>
            </a:lnSpc>
            <a:spcBef>
              <a:spcPct val="0"/>
            </a:spcBef>
            <a:spcAft>
              <a:spcPct val="15000"/>
            </a:spcAft>
            <a:buChar char="••"/>
          </a:pPr>
          <a:endParaRPr lang="en-GB" sz="1800" kern="1200" dirty="0"/>
        </a:p>
      </dsp:txBody>
      <dsp:txXfrm>
        <a:off x="5823560" y="4189520"/>
        <a:ext cx="1878250" cy="1303586"/>
      </dsp:txXfrm>
    </dsp:sp>
    <dsp:sp modelId="{B4936757-E9BF-41A5-9EC1-4433725C73D9}">
      <dsp:nvSpPr>
        <dsp:cNvPr id="0" name=""/>
        <dsp:cNvSpPr/>
      </dsp:nvSpPr>
      <dsp:spPr>
        <a:xfrm>
          <a:off x="433815" y="3754991"/>
          <a:ext cx="2683215" cy="17381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nl-BE" sz="1800" kern="1200" dirty="0" smtClean="0"/>
            <a:t>Communication</a:t>
          </a:r>
          <a:endParaRPr lang="en-GB" sz="1800" kern="1200" dirty="0"/>
        </a:p>
        <a:p>
          <a:pPr marL="171450" lvl="1" indent="-171450" algn="l" defTabSz="800100">
            <a:lnSpc>
              <a:spcPct val="90000"/>
            </a:lnSpc>
            <a:spcBef>
              <a:spcPct val="0"/>
            </a:spcBef>
            <a:spcAft>
              <a:spcPct val="15000"/>
            </a:spcAft>
            <a:buChar char="••"/>
          </a:pPr>
          <a:r>
            <a:rPr lang="nl-BE" sz="1800" kern="1200" dirty="0" smtClean="0"/>
            <a:t>Packaging</a:t>
          </a:r>
          <a:endParaRPr lang="en-GB" sz="1800" kern="1200" dirty="0"/>
        </a:p>
        <a:p>
          <a:pPr marL="171450" lvl="1" indent="-171450" algn="l" defTabSz="800100">
            <a:lnSpc>
              <a:spcPct val="90000"/>
            </a:lnSpc>
            <a:spcBef>
              <a:spcPct val="0"/>
            </a:spcBef>
            <a:spcAft>
              <a:spcPct val="15000"/>
            </a:spcAft>
            <a:buChar char="••"/>
          </a:pPr>
          <a:r>
            <a:rPr lang="nl-BE" sz="1800" kern="1200" dirty="0" smtClean="0"/>
            <a:t>Clients</a:t>
          </a:r>
          <a:endParaRPr lang="en-GB" sz="1800" kern="1200" dirty="0"/>
        </a:p>
      </dsp:txBody>
      <dsp:txXfrm>
        <a:off x="433815" y="4189520"/>
        <a:ext cx="1878250" cy="1303586"/>
      </dsp:txXfrm>
    </dsp:sp>
    <dsp:sp modelId="{944B8385-89CA-4EEF-94F3-20F228C6876D}">
      <dsp:nvSpPr>
        <dsp:cNvPr id="0" name=""/>
        <dsp:cNvSpPr/>
      </dsp:nvSpPr>
      <dsp:spPr>
        <a:xfrm>
          <a:off x="5109530" y="61496"/>
          <a:ext cx="2513528" cy="17381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400" tIns="68580" rIns="68400" bIns="68580" numCol="1" spcCol="1270" anchor="t" anchorCtr="0">
          <a:noAutofit/>
        </a:bodyPr>
        <a:lstStyle/>
        <a:p>
          <a:pPr marL="171450" lvl="1" indent="-171450" algn="l" defTabSz="800100">
            <a:lnSpc>
              <a:spcPct val="90000"/>
            </a:lnSpc>
            <a:spcBef>
              <a:spcPct val="0"/>
            </a:spcBef>
            <a:spcAft>
              <a:spcPct val="15000"/>
            </a:spcAft>
            <a:buChar char="••"/>
          </a:pPr>
          <a:r>
            <a:rPr lang="nl-BE" sz="1800" kern="1200" dirty="0" smtClean="0"/>
            <a:t>Management</a:t>
          </a:r>
          <a:endParaRPr lang="en-GB" sz="1800" kern="1200" dirty="0"/>
        </a:p>
        <a:p>
          <a:pPr marL="171450" lvl="1" indent="-171450" algn="l" defTabSz="800100">
            <a:lnSpc>
              <a:spcPct val="90000"/>
            </a:lnSpc>
            <a:spcBef>
              <a:spcPct val="0"/>
            </a:spcBef>
            <a:spcAft>
              <a:spcPct val="15000"/>
            </a:spcAft>
            <a:buChar char="••"/>
          </a:pPr>
          <a:r>
            <a:rPr lang="en-GB" sz="1800" kern="1200" dirty="0" smtClean="0"/>
            <a:t>Infrastructure</a:t>
          </a:r>
          <a:endParaRPr lang="en-GB" sz="1800" kern="1200" dirty="0"/>
        </a:p>
        <a:p>
          <a:pPr marL="171450" lvl="1" indent="-171450" algn="l" defTabSz="800100">
            <a:lnSpc>
              <a:spcPct val="90000"/>
            </a:lnSpc>
            <a:spcBef>
              <a:spcPct val="0"/>
            </a:spcBef>
            <a:spcAft>
              <a:spcPct val="15000"/>
            </a:spcAft>
            <a:buChar char="••"/>
          </a:pPr>
          <a:r>
            <a:rPr lang="nl-BE" sz="1800" kern="1200" dirty="0" smtClean="0"/>
            <a:t>Land</a:t>
          </a:r>
          <a:endParaRPr lang="en-GB" sz="1800" kern="1200" dirty="0"/>
        </a:p>
        <a:p>
          <a:pPr marL="171450" lvl="1" indent="-171450" algn="l" defTabSz="800100">
            <a:lnSpc>
              <a:spcPct val="90000"/>
            </a:lnSpc>
            <a:spcBef>
              <a:spcPct val="0"/>
            </a:spcBef>
            <a:spcAft>
              <a:spcPct val="15000"/>
            </a:spcAft>
            <a:buChar char="••"/>
          </a:pPr>
          <a:r>
            <a:rPr lang="nl-BE" sz="1800" kern="1200" dirty="0" smtClean="0"/>
            <a:t>Linkages</a:t>
          </a:r>
          <a:endParaRPr lang="en-GB" sz="1800" kern="1200" dirty="0"/>
        </a:p>
        <a:p>
          <a:pPr marL="171450" lvl="1" indent="-171450" algn="l" defTabSz="800100">
            <a:lnSpc>
              <a:spcPct val="90000"/>
            </a:lnSpc>
            <a:spcBef>
              <a:spcPct val="0"/>
            </a:spcBef>
            <a:spcAft>
              <a:spcPct val="15000"/>
            </a:spcAft>
            <a:buChar char="••"/>
          </a:pPr>
          <a:r>
            <a:rPr lang="nl-BE" sz="1800" kern="1200" dirty="0" smtClean="0"/>
            <a:t>Quality</a:t>
          </a:r>
          <a:endParaRPr lang="en-GB" sz="1800" kern="1200" dirty="0"/>
        </a:p>
      </dsp:txBody>
      <dsp:txXfrm>
        <a:off x="5863589" y="61496"/>
        <a:ext cx="1759470" cy="1303586"/>
      </dsp:txXfrm>
    </dsp:sp>
    <dsp:sp modelId="{FB05B2C6-CD59-45E8-97F1-08B9490BD9AA}">
      <dsp:nvSpPr>
        <dsp:cNvPr id="0" name=""/>
        <dsp:cNvSpPr/>
      </dsp:nvSpPr>
      <dsp:spPr>
        <a:xfrm>
          <a:off x="353963" y="-20498"/>
          <a:ext cx="2842920" cy="1902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nl-BE" sz="1800" kern="1200" dirty="0" smtClean="0"/>
            <a:t>Evolution of strategies, technologies, seed sales</a:t>
          </a:r>
          <a:endParaRPr lang="en-GB" sz="1800" kern="1200" dirty="0"/>
        </a:p>
      </dsp:txBody>
      <dsp:txXfrm>
        <a:off x="353963" y="-20498"/>
        <a:ext cx="1990044" cy="1426579"/>
      </dsp:txXfrm>
    </dsp:sp>
    <dsp:sp modelId="{0E823482-6257-42DC-9CEC-DAEF70AA93B9}">
      <dsp:nvSpPr>
        <dsp:cNvPr id="0" name=""/>
        <dsp:cNvSpPr/>
      </dsp:nvSpPr>
      <dsp:spPr>
        <a:xfrm>
          <a:off x="1518232" y="330100"/>
          <a:ext cx="2351887" cy="235188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nl-BE" sz="2400" kern="1200" dirty="0" smtClean="0"/>
            <a:t>History</a:t>
          </a:r>
          <a:endParaRPr lang="en-GB" sz="2400" kern="1200" dirty="0"/>
        </a:p>
      </dsp:txBody>
      <dsp:txXfrm>
        <a:off x="1518232" y="330100"/>
        <a:ext cx="2351887" cy="2351887"/>
      </dsp:txXfrm>
    </dsp:sp>
    <dsp:sp modelId="{E07F56DF-A286-4FA4-80A4-153F19180014}">
      <dsp:nvSpPr>
        <dsp:cNvPr id="0" name=""/>
        <dsp:cNvSpPr/>
      </dsp:nvSpPr>
      <dsp:spPr>
        <a:xfrm rot="5400000">
          <a:off x="3978752" y="330100"/>
          <a:ext cx="2351887" cy="235188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nl-BE" sz="2400" kern="1200" dirty="0" smtClean="0"/>
            <a:t>Structure</a:t>
          </a:r>
          <a:endParaRPr lang="en-GB" sz="2400" kern="1200" dirty="0"/>
        </a:p>
      </dsp:txBody>
      <dsp:txXfrm rot="5400000">
        <a:off x="3978752" y="330100"/>
        <a:ext cx="2351887" cy="2351887"/>
      </dsp:txXfrm>
    </dsp:sp>
    <dsp:sp modelId="{5EAE537F-167D-499F-A58A-C7B353F65657}">
      <dsp:nvSpPr>
        <dsp:cNvPr id="0" name=""/>
        <dsp:cNvSpPr/>
      </dsp:nvSpPr>
      <dsp:spPr>
        <a:xfrm rot="10800000">
          <a:off x="3978752" y="2790620"/>
          <a:ext cx="2351887" cy="235188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nl-BE" sz="2400" kern="1200" dirty="0" smtClean="0"/>
            <a:t>Cash Flow</a:t>
          </a:r>
          <a:endParaRPr lang="en-GB" sz="2400" kern="1200" dirty="0"/>
        </a:p>
      </dsp:txBody>
      <dsp:txXfrm rot="10800000">
        <a:off x="3978752" y="2790620"/>
        <a:ext cx="2351887" cy="2351887"/>
      </dsp:txXfrm>
    </dsp:sp>
    <dsp:sp modelId="{B5E2340C-2617-40A0-8756-6609043F9042}">
      <dsp:nvSpPr>
        <dsp:cNvPr id="0" name=""/>
        <dsp:cNvSpPr/>
      </dsp:nvSpPr>
      <dsp:spPr>
        <a:xfrm rot="16200000">
          <a:off x="1518232" y="2790620"/>
          <a:ext cx="2351887" cy="235188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nl-BE" sz="2400" kern="1200" dirty="0" smtClean="0"/>
            <a:t>Marketing</a:t>
          </a:r>
          <a:endParaRPr lang="en-GB" sz="2400" kern="1200" dirty="0"/>
        </a:p>
      </dsp:txBody>
      <dsp:txXfrm rot="16200000">
        <a:off x="1518232" y="2790620"/>
        <a:ext cx="2351887" cy="2351887"/>
      </dsp:txXfrm>
    </dsp:sp>
    <dsp:sp modelId="{CA37E26E-1381-43EE-AE4F-49AB5C28C241}">
      <dsp:nvSpPr>
        <dsp:cNvPr id="0" name=""/>
        <dsp:cNvSpPr/>
      </dsp:nvSpPr>
      <dsp:spPr>
        <a:xfrm>
          <a:off x="3518423" y="2247459"/>
          <a:ext cx="812025" cy="70610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7DFF99-4525-4F3B-B00F-4E38454459A5}">
      <dsp:nvSpPr>
        <dsp:cNvPr id="0" name=""/>
        <dsp:cNvSpPr/>
      </dsp:nvSpPr>
      <dsp:spPr>
        <a:xfrm rot="10800000">
          <a:off x="3518423" y="2519039"/>
          <a:ext cx="812025" cy="70610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0.68199</cdr:x>
      <cdr:y>0.63981</cdr:y>
    </cdr:from>
    <cdr:to>
      <cdr:x>0.85249</cdr:x>
      <cdr:y>0.76389</cdr:y>
    </cdr:to>
    <cdr:sp macro="" textlink="">
      <cdr:nvSpPr>
        <cdr:cNvPr id="3" name="Right Arrow 2"/>
        <cdr:cNvSpPr/>
      </cdr:nvSpPr>
      <cdr:spPr>
        <a:xfrm xmlns:a="http://schemas.openxmlformats.org/drawingml/2006/main">
          <a:off x="4959982" y="3317142"/>
          <a:ext cx="1240013" cy="643297"/>
        </a:xfrm>
        <a:prstGeom xmlns:a="http://schemas.openxmlformats.org/drawingml/2006/main" prst="rightArrow">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horzOverflow="cli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600" dirty="0"/>
            <a:t>33% </a:t>
          </a:r>
          <a:r>
            <a:rPr lang="en-US" sz="1600" dirty="0">
              <a:solidFill>
                <a:schemeClr val="lt1"/>
              </a:solidFill>
            </a:rPr>
            <a:t>levy</a:t>
          </a:r>
          <a:r>
            <a:rPr lang="en-US" sz="1600" dirty="0"/>
            <a:t> on rice imports</a:t>
          </a:r>
        </a:p>
      </cdr:txBody>
    </cdr:sp>
  </cdr:relSizeAnchor>
  <cdr:relSizeAnchor xmlns:cdr="http://schemas.openxmlformats.org/drawingml/2006/chartDrawing">
    <cdr:from>
      <cdr:x>0.73267</cdr:x>
      <cdr:y>0.27778</cdr:y>
    </cdr:from>
    <cdr:to>
      <cdr:x>0.9747</cdr:x>
      <cdr:y>0.47222</cdr:y>
    </cdr:to>
    <cdr:sp macro="" textlink="">
      <cdr:nvSpPr>
        <cdr:cNvPr id="4" name="Subtitle 2"/>
        <cdr:cNvSpPr>
          <a:spLocks xmlns:a="http://schemas.openxmlformats.org/drawingml/2006/main" noGrp="1"/>
        </cdr:cNvSpPr>
      </cdr:nvSpPr>
      <cdr:spPr>
        <a:xfrm xmlns:a="http://schemas.openxmlformats.org/drawingml/2006/main">
          <a:off x="5328592" y="1440160"/>
          <a:ext cx="1760240" cy="1008112"/>
        </a:xfrm>
        <a:prstGeom xmlns:a="http://schemas.openxmlformats.org/drawingml/2006/main" prst="rect">
          <a:avLst/>
        </a:prstGeom>
      </cdr:spPr>
      <cdr:txBody>
        <a:bodyPr xmlns:a="http://schemas.openxmlformats.org/drawingml/2006/main" vert="horz" lIns="91440" tIns="45720" rIns="91440" bIns="45720" rtlCol="0">
          <a:noAutofit/>
        </a:bodyPr>
        <a:lstStyle xmlns:a="http://schemas.openxmlformats.org/drawingml/2006/main">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xmlns:a="http://schemas.openxmlformats.org/drawingml/2006/main">
          <a:r>
            <a:rPr lang="nl-BE" sz="2000" dirty="0">
              <a:solidFill>
                <a:schemeClr val="accent1"/>
              </a:solidFill>
            </a:rPr>
            <a:t>Total </a:t>
          </a:r>
          <a:endParaRPr lang="nl-BE" sz="2000" dirty="0" smtClean="0">
            <a:solidFill>
              <a:schemeClr val="accent1"/>
            </a:solidFill>
          </a:endParaRPr>
        </a:p>
        <a:p xmlns:a="http://schemas.openxmlformats.org/drawingml/2006/main">
          <a:r>
            <a:rPr lang="nl-BE" sz="2000" dirty="0" smtClean="0">
              <a:solidFill>
                <a:schemeClr val="accent2"/>
              </a:solidFill>
            </a:rPr>
            <a:t>Rice</a:t>
          </a:r>
          <a:endParaRPr lang="en-GB" sz="2000" dirty="0">
            <a:solidFill>
              <a:schemeClr val="accent2"/>
            </a:solidFill>
          </a:endParaRPr>
        </a:p>
      </cdr:txBody>
    </cdr:sp>
  </cdr:relSizeAnchor>
  <cdr:relSizeAnchor xmlns:cdr="http://schemas.openxmlformats.org/drawingml/2006/chartDrawing">
    <cdr:from>
      <cdr:x>0.12508</cdr:x>
      <cdr:y>0.26564</cdr:y>
    </cdr:from>
    <cdr:to>
      <cdr:x>0.5791</cdr:x>
      <cdr:y>0.43056</cdr:y>
    </cdr:to>
    <cdr:sp macro="" textlink="">
      <cdr:nvSpPr>
        <cdr:cNvPr id="6" name="Right Arrow 5"/>
        <cdr:cNvSpPr/>
      </cdr:nvSpPr>
      <cdr:spPr>
        <a:xfrm xmlns:a="http://schemas.openxmlformats.org/drawingml/2006/main">
          <a:off x="909682" y="1377213"/>
          <a:ext cx="3301999" cy="855035"/>
        </a:xfrm>
        <a:prstGeom xmlns:a="http://schemas.openxmlformats.org/drawingml/2006/main" prst="rightArrow">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dirty="0"/>
            <a:t>130% levy on rice imports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66E7CE6-F773-45F2-939F-898004BC1827}" type="datetimeFigureOut">
              <a:rPr lang="en-GB"/>
              <a:pPr>
                <a:defRPr/>
              </a:pPr>
              <a:t>21/01/2011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7EE1338-B3AF-464F-96EB-1586F9E6083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Stereotypes</a:t>
            </a:r>
            <a:endParaRPr lang="en-GB"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B063EF-57B3-4C04-8033-5880C29550AF}" type="slidenum">
              <a:rPr lang="en-GB"/>
              <a:pPr fontAlgn="base">
                <a:spcBef>
                  <a:spcPct val="0"/>
                </a:spcBef>
                <a:spcAft>
                  <a:spcPct val="0"/>
                </a:spcAft>
              </a:pPr>
              <a:t>4</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368DB9-4F71-4F9C-AED9-97575DB7BF78}" type="slidenum">
              <a:rPr lang="en-GB"/>
              <a:pPr fontAlgn="base">
                <a:spcBef>
                  <a:spcPct val="0"/>
                </a:spcBef>
                <a:spcAft>
                  <a:spcPct val="0"/>
                </a:spcAft>
              </a:pPr>
              <a:t>59</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4D79B8-523A-42C0-83DE-253FCD9E0AF7}" type="slidenum">
              <a:rPr lang="en-GB"/>
              <a:pPr fontAlgn="base">
                <a:spcBef>
                  <a:spcPct val="0"/>
                </a:spcBef>
                <a:spcAft>
                  <a:spcPct val="0"/>
                </a:spcAft>
              </a:pPr>
              <a:t>67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64DCC2-1C6B-4EF7-B97D-714428AAFCBA}" type="slidenum">
              <a:rPr lang="en-GB"/>
              <a:pPr fontAlgn="base">
                <a:spcBef>
                  <a:spcPct val="0"/>
                </a:spcBef>
                <a:spcAft>
                  <a:spcPct val="0"/>
                </a:spcAft>
              </a:pPr>
              <a:t>16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DD6B7F-5355-4B84-848A-C9D3C377F2C3}" type="slidenum">
              <a:rPr lang="en-GB"/>
              <a:pPr fontAlgn="base">
                <a:spcBef>
                  <a:spcPct val="0"/>
                </a:spcBef>
                <a:spcAft>
                  <a:spcPct val="0"/>
                </a:spcAft>
              </a:pPr>
              <a:t>20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E4A8ED-7AD1-431A-BFA7-F83E965B21DC}" type="slidenum">
              <a:rPr lang="en-GB"/>
              <a:pPr fontAlgn="base">
                <a:spcBef>
                  <a:spcPct val="0"/>
                </a:spcBef>
                <a:spcAft>
                  <a:spcPct val="0"/>
                </a:spcAft>
              </a:pPr>
              <a:t>25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EFA18B-0641-4046-995C-D170408A797F}" type="slidenum">
              <a:rPr lang="en-GB"/>
              <a:pPr fontAlgn="base">
                <a:spcBef>
                  <a:spcPct val="0"/>
                </a:spcBef>
                <a:spcAft>
                  <a:spcPct val="0"/>
                </a:spcAft>
              </a:pPr>
              <a:t>32</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FB6A0E-70CB-4AC3-A7FF-60E0DD4DD2AF}" type="slidenum">
              <a:rPr lang="en-GB"/>
              <a:pPr fontAlgn="base">
                <a:spcBef>
                  <a:spcPct val="0"/>
                </a:spcBef>
                <a:spcAft>
                  <a:spcPct val="0"/>
                </a:spcAft>
              </a:pPr>
              <a:t>39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D5C8D8-6AA7-4E93-B991-FBA12533658E}" type="slidenum">
              <a:rPr lang="en-GB"/>
              <a:pPr fontAlgn="base">
                <a:spcBef>
                  <a:spcPct val="0"/>
                </a:spcBef>
                <a:spcAft>
                  <a:spcPct val="0"/>
                </a:spcAft>
              </a:pPr>
              <a:t>47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i="1" smtClean="0"/>
              <a:t>Early 1980s to late 1990s. </a:t>
            </a:r>
            <a:r>
              <a:rPr lang="en-GB" smtClean="0"/>
              <a:t>Seed laws were enacted and breeding programmes started. Private seed companies began importing horticultural seeds. </a:t>
            </a:r>
          </a:p>
          <a:p>
            <a:pPr>
              <a:spcBef>
                <a:spcPct val="0"/>
              </a:spcBef>
            </a:pPr>
            <a:r>
              <a:rPr lang="en-GB" b="1" i="1" smtClean="0"/>
              <a:t>Early 2000s to the present. </a:t>
            </a:r>
            <a:r>
              <a:rPr lang="en-GB" smtClean="0"/>
              <a:t>SONACOS created regional centres with modern seed processing and storage facilities. New private seed companies including international ones showed interest in Morocco and some started private breeding and seed production for cereals, maize, tomato, potato and other crops. </a:t>
            </a:r>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780883-D08A-4A6B-9F1C-F2D612D96B13}" type="slidenum">
              <a:rPr lang="en-GB"/>
              <a:pPr fontAlgn="base">
                <a:spcBef>
                  <a:spcPct val="0"/>
                </a:spcBef>
                <a:spcAft>
                  <a:spcPct val="0"/>
                </a:spcAft>
              </a:pPr>
              <a:t>52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BE" smtClean="0"/>
              <a:t>Country </a:t>
            </a:r>
          </a:p>
          <a:p>
            <a:pPr>
              <a:spcBef>
                <a:spcPct val="0"/>
              </a:spcBef>
            </a:pPr>
            <a:r>
              <a:rPr lang="nl-BE" i="1" smtClean="0"/>
              <a:t>“Stereotype”</a:t>
            </a:r>
            <a:endParaRPr lang="en-GB" i="1" smtClean="0"/>
          </a:p>
          <a:p>
            <a:pPr>
              <a:spcBef>
                <a:spcPct val="0"/>
              </a:spcBef>
            </a:pPr>
            <a:endParaRPr lang="en-GB"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3ED7AC-5AD7-4075-895C-7981C58E89C8}" type="slidenum">
              <a:rPr lang="en-GB"/>
              <a:pPr fontAlgn="base">
                <a:spcBef>
                  <a:spcPct val="0"/>
                </a:spcBef>
                <a:spcAft>
                  <a:spcPct val="0"/>
                </a:spcAft>
              </a:pPr>
              <a:t>53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CD39671-ECFE-46CE-8EF8-93786669C172}" type="datetimeFigureOut">
              <a:rPr lang="en-GB"/>
              <a:pPr>
                <a:defRPr/>
              </a:pPr>
              <a:t>21/01/2011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B7A58F1-4AA1-4EDB-8C51-B2123372F694}"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E226442-2517-47EC-8DD5-6E6F6BD7815B}" type="datetimeFigureOut">
              <a:rPr lang="en-GB"/>
              <a:pPr>
                <a:defRPr/>
              </a:pPr>
              <a:t>21/01/2011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57B148A-AE6B-4941-A56E-7BAA8948C24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1B24638-286C-45A2-BE72-FA92DE0EAE1C}" type="datetimeFigureOut">
              <a:rPr lang="en-GB"/>
              <a:pPr>
                <a:defRPr/>
              </a:pPr>
              <a:t>21/01/2011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8645359-B1AA-4383-B6DA-37C0195DCEC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0E0C825-6516-4529-A5E0-74E8493B76B7}" type="datetimeFigureOut">
              <a:rPr lang="en-GB"/>
              <a:pPr>
                <a:defRPr/>
              </a:pPr>
              <a:t>21/01/2011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DDED0BA-D67C-4A2B-9843-7F0EE77184E2}"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A5FEFB-A814-405C-B12A-4D22FF52332B}" type="datetimeFigureOut">
              <a:rPr lang="en-GB"/>
              <a:pPr>
                <a:defRPr/>
              </a:pPr>
              <a:t>21/01/2011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5093C8-8761-4551-A51D-5BFE1E509E89}"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0E20E44-F980-4C03-918D-F02FACFDA1CD}" type="datetimeFigureOut">
              <a:rPr lang="en-GB"/>
              <a:pPr>
                <a:defRPr/>
              </a:pPr>
              <a:t>21/01/2011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4030697-E9E9-4D8A-9C11-49B89473FE4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4ED5C95E-F0C4-4A13-B572-13D94A9EFF51}" type="datetimeFigureOut">
              <a:rPr lang="en-GB"/>
              <a:pPr>
                <a:defRPr/>
              </a:pPr>
              <a:t>21/01/2011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5ACB886-0EE7-4AD7-B326-7348FAA918B2}"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C2EB845-81CB-4092-890A-52BB13474DB6}" type="datetimeFigureOut">
              <a:rPr lang="en-GB"/>
              <a:pPr>
                <a:defRPr/>
              </a:pPr>
              <a:t>21/01/2011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D0E495A-6299-4A54-8B80-517903DDECAA}"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C73320-DBA5-4687-882A-E3F8DBDF0DD8}" type="datetimeFigureOut">
              <a:rPr lang="en-GB"/>
              <a:pPr>
                <a:defRPr/>
              </a:pPr>
              <a:t>21/01/2011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6A45F9D-19C6-4BA0-BB38-D371FC4A8F5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D5004E-7797-43A5-A739-E3242F8CB0F6}" type="datetimeFigureOut">
              <a:rPr lang="en-GB"/>
              <a:pPr>
                <a:defRPr/>
              </a:pPr>
              <a:t>21/01/2011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1DB8A15-3C5C-4DF3-8E1B-DCAAAF857256}"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B25116-E5B5-4B05-B0FA-A25A6CDD5A0F}" type="datetimeFigureOut">
              <a:rPr lang="en-GB"/>
              <a:pPr>
                <a:defRPr/>
              </a:pPr>
              <a:t>21/01/2011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945BA9D-04AE-490F-A24A-9C1583D007F6}"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52CFE8C-DDE2-4EF8-A958-2E88151A6E27}" type="datetimeFigureOut">
              <a:rPr lang="en-GB"/>
              <a:pPr>
                <a:defRPr/>
              </a:pPr>
              <a:t>21/01/2011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D0C229D-184F-4A9B-A302-23879CFDC3B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8.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4.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68.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1213" y="446088"/>
            <a:ext cx="7772400" cy="2767012"/>
          </a:xfrm>
        </p:spPr>
        <p:txBody>
          <a:bodyPr rtlCol="0">
            <a:normAutofit fontScale="90000"/>
          </a:bodyPr>
          <a:lstStyle/>
          <a:p>
            <a:pPr fontAlgn="auto">
              <a:spcAft>
                <a:spcPts val="0"/>
              </a:spcAft>
              <a:defRPr/>
            </a:pPr>
            <a:r>
              <a:rPr lang="en-GB" dirty="0"/>
              <a:t>Promoting local seed enterprises to address global food security : </a:t>
            </a:r>
            <a:r>
              <a:rPr lang="en-GB" dirty="0" smtClean="0"/>
              <a:t/>
            </a:r>
            <a:br>
              <a:rPr lang="en-GB" dirty="0" smtClean="0"/>
            </a:br>
            <a:r>
              <a:rPr lang="en-GB" sz="1600" dirty="0" smtClean="0"/>
              <a:t/>
            </a:r>
            <a:br>
              <a:rPr lang="en-GB" sz="1600" dirty="0" smtClean="0"/>
            </a:br>
            <a:r>
              <a:rPr lang="en-GB" sz="3600" dirty="0" smtClean="0">
                <a:solidFill>
                  <a:srgbClr val="92D050"/>
                </a:solidFill>
              </a:rPr>
              <a:t>Success </a:t>
            </a:r>
            <a:r>
              <a:rPr lang="en-GB" sz="3600" dirty="0">
                <a:solidFill>
                  <a:srgbClr val="92D050"/>
                </a:solidFill>
              </a:rPr>
              <a:t>stories from </a:t>
            </a:r>
            <a:r>
              <a:rPr lang="en-GB" sz="3600" dirty="0" smtClean="0">
                <a:solidFill>
                  <a:srgbClr val="92D050"/>
                </a:solidFill>
              </a:rPr>
              <a:t/>
            </a:r>
            <a:br>
              <a:rPr lang="en-GB" sz="3600" dirty="0" smtClean="0">
                <a:solidFill>
                  <a:srgbClr val="92D050"/>
                </a:solidFill>
              </a:rPr>
            </a:br>
            <a:r>
              <a:rPr lang="en-GB" sz="3600" dirty="0" smtClean="0">
                <a:solidFill>
                  <a:srgbClr val="92D050"/>
                </a:solidFill>
              </a:rPr>
              <a:t>Africa</a:t>
            </a:r>
            <a:r>
              <a:rPr lang="en-GB" sz="3600" dirty="0">
                <a:solidFill>
                  <a:srgbClr val="92D050"/>
                </a:solidFill>
              </a:rPr>
              <a:t>, Asia and Latin America </a:t>
            </a:r>
          </a:p>
        </p:txBody>
      </p:sp>
      <p:sp>
        <p:nvSpPr>
          <p:cNvPr id="3" name="Subtitle 2"/>
          <p:cNvSpPr>
            <a:spLocks noGrp="1"/>
          </p:cNvSpPr>
          <p:nvPr>
            <p:ph type="subTitle" idx="1"/>
          </p:nvPr>
        </p:nvSpPr>
        <p:spPr>
          <a:xfrm>
            <a:off x="1403350" y="3621088"/>
            <a:ext cx="6400800" cy="1392237"/>
          </a:xfrm>
        </p:spPr>
        <p:txBody>
          <a:bodyPr rtlCol="0">
            <a:normAutofit/>
          </a:bodyPr>
          <a:lstStyle/>
          <a:p>
            <a:pPr fontAlgn="auto">
              <a:spcAft>
                <a:spcPts val="0"/>
              </a:spcAft>
              <a:buFont typeface="Arial" pitchFamily="34" charset="0"/>
              <a:buNone/>
              <a:defRPr/>
            </a:pPr>
            <a:r>
              <a:rPr lang="nl-BE" dirty="0" smtClean="0"/>
              <a:t>Paul Van Mele, Agro-Insight</a:t>
            </a:r>
          </a:p>
          <a:p>
            <a:pPr fontAlgn="auto">
              <a:spcAft>
                <a:spcPts val="0"/>
              </a:spcAft>
              <a:buFont typeface="Arial" pitchFamily="34" charset="0"/>
              <a:buNone/>
              <a:defRPr/>
            </a:pPr>
            <a:r>
              <a:rPr lang="nl-BE" dirty="0" smtClean="0"/>
              <a:t>Robert G. Guéi, FAO</a:t>
            </a:r>
            <a:endParaRPr lang="en-GB" dirty="0"/>
          </a:p>
        </p:txBody>
      </p:sp>
      <p:pic>
        <p:nvPicPr>
          <p:cNvPr id="14339" name="Picture 3"/>
          <p:cNvPicPr>
            <a:picLocks noChangeAspect="1"/>
          </p:cNvPicPr>
          <p:nvPr/>
        </p:nvPicPr>
        <p:blipFill>
          <a:blip r:embed="rId2" cstate="print"/>
          <a:srcRect/>
          <a:stretch>
            <a:fillRect/>
          </a:stretch>
        </p:blipFill>
        <p:spPr bwMode="auto">
          <a:xfrm>
            <a:off x="6732588" y="5157788"/>
            <a:ext cx="1152525" cy="1150937"/>
          </a:xfrm>
          <a:prstGeom prst="rect">
            <a:avLst/>
          </a:prstGeom>
          <a:noFill/>
          <a:ln w="9525">
            <a:noFill/>
            <a:miter lim="800000"/>
            <a:headEnd/>
            <a:tailEnd/>
          </a:ln>
        </p:spPr>
      </p:pic>
      <p:pic>
        <p:nvPicPr>
          <p:cNvPr id="14340" name="Picture 4"/>
          <p:cNvPicPr>
            <a:picLocks noChangeAspect="1"/>
          </p:cNvPicPr>
          <p:nvPr/>
        </p:nvPicPr>
        <p:blipFill>
          <a:blip r:embed="rId3" cstate="print"/>
          <a:srcRect/>
          <a:stretch>
            <a:fillRect/>
          </a:stretch>
        </p:blipFill>
        <p:spPr bwMode="auto">
          <a:xfrm>
            <a:off x="755650" y="5160963"/>
            <a:ext cx="3529013" cy="1176337"/>
          </a:xfrm>
          <a:prstGeom prst="rect">
            <a:avLst/>
          </a:prstGeom>
          <a:noFill/>
          <a:ln w="9525">
            <a:noFill/>
            <a:miter lim="800000"/>
            <a:headEnd/>
            <a:tailEnd/>
          </a:ln>
        </p:spPr>
      </p:pic>
    </p:spTree>
  </p:cSld>
  <p:clrMapOvr>
    <a:masterClrMapping/>
  </p:clrMapOvr>
  <p:transition spd="slow" advTm="1985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ctrTitle"/>
          </p:nvPr>
        </p:nvSpPr>
        <p:spPr>
          <a:xfrm>
            <a:off x="685800" y="333375"/>
            <a:ext cx="7772400" cy="1470025"/>
          </a:xfrm>
        </p:spPr>
        <p:txBody>
          <a:bodyPr/>
          <a:lstStyle/>
          <a:p>
            <a:r>
              <a:rPr lang="en-GB" smtClean="0"/>
              <a:t>Definition</a:t>
            </a:r>
          </a:p>
        </p:txBody>
      </p:sp>
      <p:sp>
        <p:nvSpPr>
          <p:cNvPr id="24578" name="Rectangle 1"/>
          <p:cNvSpPr>
            <a:spLocks noChangeArrowheads="1"/>
          </p:cNvSpPr>
          <p:nvPr/>
        </p:nvSpPr>
        <p:spPr bwMode="auto">
          <a:xfrm>
            <a:off x="900113" y="1844675"/>
            <a:ext cx="7416800" cy="1570038"/>
          </a:xfrm>
          <a:prstGeom prst="rect">
            <a:avLst/>
          </a:prstGeom>
          <a:noFill/>
          <a:ln w="9525">
            <a:noFill/>
            <a:miter lim="800000"/>
            <a:headEnd/>
            <a:tailEnd/>
          </a:ln>
        </p:spPr>
        <p:txBody>
          <a:bodyPr>
            <a:spAutoFit/>
          </a:bodyPr>
          <a:lstStyle/>
          <a:p>
            <a:r>
              <a:rPr lang="en-GB" sz="2400">
                <a:latin typeface="Calibri" pitchFamily="34" charset="0"/>
              </a:rPr>
              <a:t>A </a:t>
            </a:r>
            <a:r>
              <a:rPr lang="en-GB" sz="2400" b="1">
                <a:latin typeface="Calibri" pitchFamily="34" charset="0"/>
              </a:rPr>
              <a:t>successful seed enterprise </a:t>
            </a:r>
            <a:r>
              <a:rPr lang="en-GB" sz="2400">
                <a:latin typeface="Calibri" pitchFamily="34" charset="0"/>
              </a:rPr>
              <a:t>is any farmer, association, small or medium-sized company or public agency that is able to stay in business for several years, producing or selling seed, overcoming the cash flow challenges of seed.</a:t>
            </a:r>
          </a:p>
        </p:txBody>
      </p:sp>
      <p:pic>
        <p:nvPicPr>
          <p:cNvPr id="24579" name="Picture 2"/>
          <p:cNvPicPr>
            <a:picLocks noChangeAspect="1"/>
          </p:cNvPicPr>
          <p:nvPr/>
        </p:nvPicPr>
        <p:blipFill>
          <a:blip r:embed="rId2" cstate="print"/>
          <a:srcRect/>
          <a:stretch>
            <a:fillRect/>
          </a:stretch>
        </p:blipFill>
        <p:spPr bwMode="auto">
          <a:xfrm>
            <a:off x="2662238" y="3789363"/>
            <a:ext cx="3754437" cy="2813050"/>
          </a:xfrm>
          <a:prstGeom prst="rect">
            <a:avLst/>
          </a:prstGeom>
          <a:noFill/>
          <a:ln w="9525">
            <a:solidFill>
              <a:schemeClr val="tx1"/>
            </a:solidFill>
            <a:miter lim="800000"/>
            <a:headEnd/>
            <a:tailEnd/>
          </a:ln>
        </p:spPr>
      </p:pic>
    </p:spTree>
  </p:cSld>
  <p:clrMapOvr>
    <a:masterClrMapping/>
  </p:clrMapOvr>
  <p:transition spd="slow" advTm="1488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p:txBody>
          <a:bodyPr/>
          <a:lstStyle/>
          <a:p>
            <a:r>
              <a:rPr lang="en-GB" smtClean="0"/>
              <a:t>4. Methodology</a:t>
            </a:r>
          </a:p>
        </p:txBody>
      </p:sp>
    </p:spTree>
  </p:cSld>
  <p:clrMapOvr>
    <a:masterClrMapping/>
  </p:clrMapOvr>
  <p:transition spd="slow" advTm="158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ChangeArrowheads="1"/>
          </p:cNvSpPr>
          <p:nvPr/>
        </p:nvSpPr>
        <p:spPr bwMode="auto">
          <a:xfrm>
            <a:off x="827088" y="2190750"/>
            <a:ext cx="7561262" cy="2959100"/>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800">
                <a:latin typeface="Calibri" pitchFamily="34" charset="0"/>
              </a:rPr>
              <a:t>coordinated and funded by FAO and AfricaRice  </a:t>
            </a:r>
          </a:p>
          <a:p>
            <a:pPr marL="342900" indent="-342900">
              <a:spcAft>
                <a:spcPts val="600"/>
              </a:spcAft>
              <a:buFont typeface="Arial" charset="0"/>
              <a:buChar char="•"/>
            </a:pPr>
            <a:r>
              <a:rPr lang="en-GB" sz="2800">
                <a:latin typeface="Calibri" pitchFamily="34" charset="0"/>
              </a:rPr>
              <a:t>social and agricultural scientists</a:t>
            </a:r>
          </a:p>
          <a:p>
            <a:pPr marL="342900" indent="-342900">
              <a:spcAft>
                <a:spcPts val="600"/>
              </a:spcAft>
              <a:buFont typeface="Arial" charset="0"/>
              <a:buChar char="•"/>
            </a:pPr>
            <a:r>
              <a:rPr lang="nl-BE" sz="2800">
                <a:latin typeface="Calibri" pitchFamily="34" charset="0"/>
              </a:rPr>
              <a:t>innovation systems and entrepreneurial theory</a:t>
            </a:r>
            <a:endParaRPr lang="en-GB" sz="2800">
              <a:latin typeface="Calibri" pitchFamily="34" charset="0"/>
            </a:endParaRPr>
          </a:p>
          <a:p>
            <a:pPr marL="342900" indent="-342900">
              <a:spcAft>
                <a:spcPts val="600"/>
              </a:spcAft>
              <a:buFont typeface="Arial" charset="0"/>
              <a:buChar char="•"/>
            </a:pPr>
            <a:r>
              <a:rPr lang="en-GB" sz="2800">
                <a:latin typeface="Calibri" pitchFamily="34" charset="0"/>
              </a:rPr>
              <a:t>inspired by FAO case studies in Brazil, India, Côte d’Ivoire</a:t>
            </a:r>
          </a:p>
          <a:p>
            <a:pPr marL="342900" indent="-342900">
              <a:spcAft>
                <a:spcPts val="600"/>
              </a:spcAft>
              <a:buFont typeface="Arial" charset="0"/>
              <a:buChar char="•"/>
            </a:pPr>
            <a:r>
              <a:rPr lang="en-GB" sz="2800">
                <a:latin typeface="Calibri" pitchFamily="34" charset="0"/>
              </a:rPr>
              <a:t>covering nine other African countries</a:t>
            </a:r>
          </a:p>
        </p:txBody>
      </p:sp>
      <p:sp>
        <p:nvSpPr>
          <p:cNvPr id="26626" name="Title 1"/>
          <p:cNvSpPr>
            <a:spLocks noGrp="1"/>
          </p:cNvSpPr>
          <p:nvPr>
            <p:ph type="ctrTitle"/>
          </p:nvPr>
        </p:nvSpPr>
        <p:spPr>
          <a:xfrm>
            <a:off x="685800" y="333375"/>
            <a:ext cx="7772400" cy="1470025"/>
          </a:xfrm>
        </p:spPr>
        <p:txBody>
          <a:bodyPr/>
          <a:lstStyle/>
          <a:p>
            <a:r>
              <a:rPr lang="en-GB" smtClean="0"/>
              <a:t>Methodology</a:t>
            </a:r>
          </a:p>
        </p:txBody>
      </p:sp>
    </p:spTree>
  </p:cSld>
  <p:clrMapOvr>
    <a:masterClrMapping/>
  </p:clrMapOvr>
  <p:transition spd="slow" advTm="29271"/>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p:cNvSpPr>
            <a:spLocks noChangeArrowheads="1"/>
          </p:cNvSpPr>
          <p:nvPr/>
        </p:nvSpPr>
        <p:spPr bwMode="auto">
          <a:xfrm>
            <a:off x="827088" y="2190750"/>
            <a:ext cx="7921625" cy="2532063"/>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800">
                <a:latin typeface="Calibri" pitchFamily="34" charset="0"/>
              </a:rPr>
              <a:t>case study identification strategy: 	Dec 2009</a:t>
            </a:r>
          </a:p>
          <a:p>
            <a:pPr marL="342900" indent="-342900">
              <a:spcAft>
                <a:spcPts val="600"/>
              </a:spcAft>
              <a:buFont typeface="Arial" charset="0"/>
              <a:buChar char="•"/>
            </a:pPr>
            <a:r>
              <a:rPr lang="en-GB" sz="2800">
                <a:latin typeface="Calibri" pitchFamily="34" charset="0"/>
              </a:rPr>
              <a:t>field research: 				Feb 2010</a:t>
            </a:r>
          </a:p>
          <a:p>
            <a:pPr marL="342900" indent="-342900">
              <a:spcAft>
                <a:spcPts val="600"/>
              </a:spcAft>
              <a:buFont typeface="Arial" charset="0"/>
              <a:buChar char="•"/>
            </a:pPr>
            <a:r>
              <a:rPr lang="en-GB" sz="2800">
                <a:latin typeface="Calibri" pitchFamily="34" charset="0"/>
              </a:rPr>
              <a:t>internal review, regional workshop, peer review</a:t>
            </a:r>
          </a:p>
          <a:p>
            <a:pPr marL="342900" indent="-342900">
              <a:spcAft>
                <a:spcPts val="600"/>
              </a:spcAft>
              <a:buFont typeface="Arial" charset="0"/>
              <a:buChar char="•"/>
            </a:pPr>
            <a:r>
              <a:rPr lang="en-GB" sz="2800">
                <a:latin typeface="Calibri" pitchFamily="34" charset="0"/>
              </a:rPr>
              <a:t>submission manuscript to CABI: 	Nov 2010</a:t>
            </a:r>
          </a:p>
          <a:p>
            <a:pPr marL="342900" indent="-342900">
              <a:spcAft>
                <a:spcPts val="600"/>
              </a:spcAft>
              <a:buFont typeface="Arial" charset="0"/>
              <a:buChar char="•"/>
            </a:pPr>
            <a:r>
              <a:rPr lang="nl-BE" sz="2800">
                <a:latin typeface="Calibri" pitchFamily="34" charset="0"/>
              </a:rPr>
              <a:t>book published: 				June 2011</a:t>
            </a:r>
            <a:endParaRPr lang="en-GB" sz="2800">
              <a:latin typeface="Calibri" pitchFamily="34" charset="0"/>
            </a:endParaRPr>
          </a:p>
        </p:txBody>
      </p:sp>
      <p:sp>
        <p:nvSpPr>
          <p:cNvPr id="27650" name="Title 1"/>
          <p:cNvSpPr>
            <a:spLocks noGrp="1"/>
          </p:cNvSpPr>
          <p:nvPr>
            <p:ph type="ctrTitle"/>
          </p:nvPr>
        </p:nvSpPr>
        <p:spPr>
          <a:xfrm>
            <a:off x="685800" y="333375"/>
            <a:ext cx="7772400" cy="1470025"/>
          </a:xfrm>
        </p:spPr>
        <p:txBody>
          <a:bodyPr/>
          <a:lstStyle/>
          <a:p>
            <a:r>
              <a:rPr lang="en-GB" smtClean="0"/>
              <a:t>Methodology</a:t>
            </a:r>
          </a:p>
        </p:txBody>
      </p:sp>
    </p:spTree>
  </p:cSld>
  <p:clrMapOvr>
    <a:masterClrMapping/>
  </p:clrMapOvr>
  <p:transition spd="slow" advTm="24385"/>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683568" y="1196752"/>
          <a:ext cx="7848872"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 Diagonal Corner Rectangle 6"/>
          <p:cNvSpPr/>
          <p:nvPr/>
        </p:nvSpPr>
        <p:spPr>
          <a:xfrm>
            <a:off x="1979613" y="333375"/>
            <a:ext cx="5184775" cy="6477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BE" sz="2300" dirty="0"/>
              <a:t>Country context</a:t>
            </a:r>
            <a:endParaRPr lang="en-GB" sz="2300" dirty="0"/>
          </a:p>
        </p:txBody>
      </p:sp>
    </p:spTree>
  </p:cSld>
  <p:clrMapOvr>
    <a:masterClrMapping/>
  </p:clrMapOvr>
  <p:transition spd="slow" advTm="3688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p:nvPr>
        </p:nvSpPr>
        <p:spPr/>
        <p:txBody>
          <a:bodyPr/>
          <a:lstStyle/>
          <a:p>
            <a:r>
              <a:rPr lang="en-GB" smtClean="0"/>
              <a:t>5. Country overview</a:t>
            </a:r>
          </a:p>
        </p:txBody>
      </p:sp>
    </p:spTree>
  </p:cSld>
  <p:clrMapOvr>
    <a:masterClrMapping/>
  </p:clrMapOvr>
  <p:transition spd="slow" advTm="519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ctrTitle"/>
          </p:nvPr>
        </p:nvSpPr>
        <p:spPr/>
        <p:txBody>
          <a:bodyPr/>
          <a:lstStyle/>
          <a:p>
            <a:r>
              <a:rPr lang="en-GB" smtClean="0"/>
              <a:t>Cameroon</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nl-BE" dirty="0" smtClean="0"/>
              <a:t>“Farmer seed enterprises have been tried and are not the solution”</a:t>
            </a:r>
            <a:endParaRPr lang="en-GB" dirty="0"/>
          </a:p>
        </p:txBody>
      </p:sp>
    </p:spTree>
    <p:custDataLst>
      <p:tags r:id="rId1"/>
    </p:custDataLst>
  </p:cSld>
  <p:clrMapOvr>
    <a:masterClrMapping/>
  </p:clrMapOvr>
  <p:transition spd="slow" advTm="126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32771" name="Picture 3" descr="C:\Paul Van Mele\FAO seed system study 2010\Maps - eps files\CAMEROON.eps"/>
          <p:cNvPicPr>
            <a:picLocks noChangeAspect="1" noChangeArrowheads="1"/>
          </p:cNvPicPr>
          <p:nvPr/>
        </p:nvPicPr>
        <p:blipFill>
          <a:blip r:embed="rId2" cstate="print"/>
          <a:srcRect/>
          <a:stretch>
            <a:fillRect/>
          </a:stretch>
        </p:blipFill>
        <p:spPr bwMode="auto">
          <a:xfrm>
            <a:off x="1649413" y="260350"/>
            <a:ext cx="5834062" cy="6337300"/>
          </a:xfrm>
          <a:prstGeom prst="rect">
            <a:avLst/>
          </a:prstGeom>
          <a:noFill/>
          <a:ln w="9525">
            <a:noFill/>
            <a:miter lim="800000"/>
            <a:headEnd/>
            <a:tailEnd/>
          </a:ln>
        </p:spPr>
      </p:pic>
    </p:spTree>
  </p:cSld>
  <p:clrMapOvr>
    <a:masterClrMapping/>
  </p:clrMapOvr>
  <p:transition spd="slow" advTm="1411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p:cNvSpPr>
            <a:spLocks noChangeArrowheads="1"/>
          </p:cNvSpPr>
          <p:nvPr/>
        </p:nvSpPr>
        <p:spPr bwMode="auto">
          <a:xfrm>
            <a:off x="971550" y="1989138"/>
            <a:ext cx="7632700" cy="3724275"/>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FAO set up farmer seed-producing groups to provide rice, maize, sorghum and millet seed locally</a:t>
            </a:r>
          </a:p>
          <a:p>
            <a:pPr marL="342900" indent="-342900">
              <a:spcAft>
                <a:spcPts val="600"/>
              </a:spcAft>
              <a:buFont typeface="Arial" charset="0"/>
              <a:buChar char="•"/>
            </a:pPr>
            <a:r>
              <a:rPr lang="en-GB" sz="2400">
                <a:latin typeface="Calibri" pitchFamily="34" charset="0"/>
              </a:rPr>
              <a:t>in a remote, food insecure area, without private seed companies </a:t>
            </a:r>
          </a:p>
          <a:p>
            <a:pPr marL="342900" indent="-342900">
              <a:spcAft>
                <a:spcPts val="600"/>
              </a:spcAft>
              <a:buFont typeface="Arial" charset="0"/>
              <a:buChar char="•"/>
            </a:pPr>
            <a:r>
              <a:rPr lang="en-GB" sz="2400">
                <a:latin typeface="Calibri" pitchFamily="34" charset="0"/>
              </a:rPr>
              <a:t>groups were organised into a federation and had few competitors</a:t>
            </a:r>
          </a:p>
          <a:p>
            <a:pPr marL="342900" indent="-342900">
              <a:spcAft>
                <a:spcPts val="600"/>
              </a:spcAft>
              <a:buFont typeface="Arial" charset="0"/>
              <a:buChar char="•"/>
            </a:pPr>
            <a:r>
              <a:rPr lang="en-GB" sz="2400">
                <a:latin typeface="Calibri" pitchFamily="34" charset="0"/>
              </a:rPr>
              <a:t>acquired source seed from a national research agency</a:t>
            </a:r>
          </a:p>
          <a:p>
            <a:pPr marL="342900" indent="-342900">
              <a:spcAft>
                <a:spcPts val="600"/>
              </a:spcAft>
              <a:buFont typeface="Arial" charset="0"/>
              <a:buChar char="•"/>
            </a:pPr>
            <a:r>
              <a:rPr lang="en-GB" sz="2400">
                <a:latin typeface="Calibri" pitchFamily="34" charset="0"/>
              </a:rPr>
              <a:t>high demand from farmers for seed of new, short duration varieties </a:t>
            </a:r>
          </a:p>
        </p:txBody>
      </p:sp>
      <p:sp>
        <p:nvSpPr>
          <p:cNvPr id="33794" name="Title 1"/>
          <p:cNvSpPr>
            <a:spLocks noGrp="1"/>
          </p:cNvSpPr>
          <p:nvPr>
            <p:ph type="ctrTitle"/>
          </p:nvPr>
        </p:nvSpPr>
        <p:spPr>
          <a:xfrm>
            <a:off x="685800" y="333375"/>
            <a:ext cx="7772400" cy="1470025"/>
          </a:xfrm>
        </p:spPr>
        <p:txBody>
          <a:bodyPr/>
          <a:lstStyle/>
          <a:p>
            <a:r>
              <a:rPr lang="en-GB" smtClean="0"/>
              <a:t>Cameroon  </a:t>
            </a:r>
          </a:p>
        </p:txBody>
      </p:sp>
    </p:spTree>
  </p:cSld>
  <p:clrMapOvr>
    <a:masterClrMapping/>
  </p:clrMapOvr>
  <p:transition spd="slow" advTm="27512"/>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827088" y="1557338"/>
            <a:ext cx="7705725" cy="2692400"/>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60% of all seed groups survived</a:t>
            </a:r>
          </a:p>
          <a:p>
            <a:pPr marL="342900" indent="-342900">
              <a:spcAft>
                <a:spcPts val="600"/>
              </a:spcAft>
              <a:buFont typeface="Arial" charset="0"/>
              <a:buChar char="•"/>
            </a:pPr>
            <a:r>
              <a:rPr lang="en-GB" sz="2400">
                <a:latin typeface="Calibri" pitchFamily="34" charset="0"/>
              </a:rPr>
              <a:t>especially those able to manage revolving funds</a:t>
            </a:r>
          </a:p>
          <a:p>
            <a:pPr marL="342900" indent="-342900">
              <a:spcAft>
                <a:spcPts val="600"/>
              </a:spcAft>
              <a:buFont typeface="Arial" charset="0"/>
              <a:buChar char="•"/>
            </a:pPr>
            <a:r>
              <a:rPr lang="nl-BE" sz="2400">
                <a:latin typeface="Calibri" pitchFamily="34" charset="0"/>
              </a:rPr>
              <a:t>Some producers opened their own shop</a:t>
            </a:r>
            <a:endParaRPr lang="en-GB" sz="2400">
              <a:latin typeface="Calibri" pitchFamily="34" charset="0"/>
            </a:endParaRPr>
          </a:p>
          <a:p>
            <a:pPr marL="342900" indent="-342900">
              <a:spcAft>
                <a:spcPts val="600"/>
              </a:spcAft>
              <a:buFont typeface="Arial" charset="0"/>
              <a:buChar char="•"/>
            </a:pPr>
            <a:endParaRPr lang="en-GB" sz="2400">
              <a:latin typeface="Calibri" pitchFamily="34" charset="0"/>
            </a:endParaRPr>
          </a:p>
          <a:p>
            <a:pPr marL="342900" indent="-342900">
              <a:spcAft>
                <a:spcPts val="600"/>
              </a:spcAft>
              <a:buFont typeface="Wingdings" pitchFamily="2" charset="2"/>
              <a:buChar char="Ø"/>
            </a:pPr>
            <a:r>
              <a:rPr lang="en-GB" sz="2400">
                <a:latin typeface="Calibri" pitchFamily="34" charset="0"/>
              </a:rPr>
              <a:t>Linkage facilitation is crucial</a:t>
            </a:r>
          </a:p>
          <a:p>
            <a:pPr marL="342900" indent="-342900">
              <a:spcAft>
                <a:spcPts val="600"/>
              </a:spcAft>
              <a:buFont typeface="Wingdings" pitchFamily="2" charset="2"/>
              <a:buChar char="Ø"/>
            </a:pPr>
            <a:r>
              <a:rPr lang="en-GB" sz="2400">
                <a:latin typeface="Calibri" pitchFamily="34" charset="0"/>
              </a:rPr>
              <a:t>technical, financial and marketing training is needed</a:t>
            </a:r>
          </a:p>
        </p:txBody>
      </p:sp>
      <p:sp>
        <p:nvSpPr>
          <p:cNvPr id="34818" name="Title 1"/>
          <p:cNvSpPr>
            <a:spLocks noGrp="1"/>
          </p:cNvSpPr>
          <p:nvPr>
            <p:ph type="ctrTitle"/>
          </p:nvPr>
        </p:nvSpPr>
        <p:spPr>
          <a:xfrm>
            <a:off x="685800" y="333375"/>
            <a:ext cx="7772400" cy="1470025"/>
          </a:xfrm>
        </p:spPr>
        <p:txBody>
          <a:bodyPr/>
          <a:lstStyle/>
          <a:p>
            <a:r>
              <a:rPr lang="en-GB" smtClean="0"/>
              <a:t>Cameroon  </a:t>
            </a:r>
          </a:p>
        </p:txBody>
      </p:sp>
      <p:pic>
        <p:nvPicPr>
          <p:cNvPr id="34819" name="Picture 1"/>
          <p:cNvPicPr>
            <a:picLocks noChangeAspect="1"/>
          </p:cNvPicPr>
          <p:nvPr/>
        </p:nvPicPr>
        <p:blipFill>
          <a:blip r:embed="rId2" cstate="print"/>
          <a:srcRect/>
          <a:stretch>
            <a:fillRect/>
          </a:stretch>
        </p:blipFill>
        <p:spPr bwMode="auto">
          <a:xfrm>
            <a:off x="1187450" y="4370388"/>
            <a:ext cx="3160713" cy="2371725"/>
          </a:xfrm>
          <a:prstGeom prst="rect">
            <a:avLst/>
          </a:prstGeom>
          <a:noFill/>
          <a:ln w="9525">
            <a:solidFill>
              <a:schemeClr val="tx1"/>
            </a:solidFill>
            <a:miter lim="800000"/>
            <a:headEnd/>
            <a:tailEnd/>
          </a:ln>
        </p:spPr>
      </p:pic>
      <p:pic>
        <p:nvPicPr>
          <p:cNvPr id="34820" name="Picture 2"/>
          <p:cNvPicPr>
            <a:picLocks noChangeAspect="1"/>
          </p:cNvPicPr>
          <p:nvPr/>
        </p:nvPicPr>
        <p:blipFill>
          <a:blip r:embed="rId3" cstate="print"/>
          <a:srcRect/>
          <a:stretch>
            <a:fillRect/>
          </a:stretch>
        </p:blipFill>
        <p:spPr bwMode="auto">
          <a:xfrm>
            <a:off x="5003800" y="4370388"/>
            <a:ext cx="3160713" cy="2371725"/>
          </a:xfrm>
          <a:prstGeom prst="rect">
            <a:avLst/>
          </a:prstGeom>
          <a:noFill/>
          <a:ln w="9525">
            <a:solidFill>
              <a:schemeClr val="tx1"/>
            </a:solidFill>
            <a:miter lim="800000"/>
            <a:headEnd/>
            <a:tailEnd/>
          </a:ln>
        </p:spPr>
      </p:pic>
    </p:spTree>
  </p:cSld>
  <p:clrMapOvr>
    <a:masterClrMapping/>
  </p:clrMapOvr>
  <p:transition spd="slow" advTm="42869"/>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C:\Paul Van Mele\FAO seed system study 2010\book cover.png"/>
          <p:cNvPicPr>
            <a:picLocks noChangeAspect="1" noChangeArrowheads="1"/>
          </p:cNvPicPr>
          <p:nvPr/>
        </p:nvPicPr>
        <p:blipFill>
          <a:blip r:embed="rId2" cstate="print"/>
          <a:srcRect/>
          <a:stretch>
            <a:fillRect/>
          </a:stretch>
        </p:blipFill>
        <p:spPr bwMode="auto">
          <a:xfrm>
            <a:off x="1835150" y="12700"/>
            <a:ext cx="5257800" cy="6845300"/>
          </a:xfrm>
          <a:prstGeom prst="rect">
            <a:avLst/>
          </a:prstGeom>
          <a:noFill/>
          <a:ln w="9525">
            <a:noFill/>
            <a:miter lim="800000"/>
            <a:headEnd/>
            <a:tailEnd/>
          </a:ln>
        </p:spPr>
      </p:pic>
    </p:spTree>
  </p:cSld>
  <p:clrMapOvr>
    <a:masterClrMapping/>
  </p:clrMapOvr>
  <p:transition spd="slow" advTm="11354"/>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ctrTitle"/>
          </p:nvPr>
        </p:nvSpPr>
        <p:spPr/>
        <p:txBody>
          <a:bodyPr/>
          <a:lstStyle/>
          <a:p>
            <a:r>
              <a:rPr lang="en-GB" smtClean="0"/>
              <a:t>Nigeria </a:t>
            </a:r>
          </a:p>
        </p:txBody>
      </p:sp>
      <p:sp>
        <p:nvSpPr>
          <p:cNvPr id="4" name="Subtitle 3"/>
          <p:cNvSpPr>
            <a:spLocks noGrp="1"/>
          </p:cNvSpPr>
          <p:nvPr>
            <p:ph type="subTitle" idx="1"/>
          </p:nvPr>
        </p:nvSpPr>
        <p:spPr/>
        <p:txBody>
          <a:bodyPr rtlCol="0">
            <a:normAutofit/>
          </a:bodyPr>
          <a:lstStyle/>
          <a:p>
            <a:pPr fontAlgn="auto">
              <a:spcAft>
                <a:spcPts val="0"/>
              </a:spcAft>
              <a:buFont typeface="Arial" pitchFamily="34" charset="0"/>
              <a:buNone/>
              <a:defRPr/>
            </a:pPr>
            <a:r>
              <a:rPr lang="nl-BE" dirty="0" smtClean="0"/>
              <a:t>“Private sector cannot compete </a:t>
            </a:r>
            <a:br>
              <a:rPr lang="nl-BE" dirty="0" smtClean="0"/>
            </a:br>
            <a:r>
              <a:rPr lang="nl-BE" dirty="0" smtClean="0"/>
              <a:t>with public sector” </a:t>
            </a:r>
            <a:endParaRPr lang="en-GB" dirty="0"/>
          </a:p>
        </p:txBody>
      </p:sp>
    </p:spTree>
  </p:cSld>
  <p:clrMapOvr>
    <a:masterClrMapping/>
  </p:clrMapOvr>
  <p:transition spd="slow" advTm="8196"/>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37891" name="Picture 3" descr="C:\Paul Van Mele\FAO seed system study 2010\Maps - eps files\NIGERIA.eps"/>
          <p:cNvPicPr>
            <a:picLocks noChangeAspect="1" noChangeArrowheads="1"/>
          </p:cNvPicPr>
          <p:nvPr/>
        </p:nvPicPr>
        <p:blipFill>
          <a:blip r:embed="rId2" cstate="print"/>
          <a:srcRect/>
          <a:stretch>
            <a:fillRect/>
          </a:stretch>
        </p:blipFill>
        <p:spPr bwMode="auto">
          <a:xfrm>
            <a:off x="1042988" y="333375"/>
            <a:ext cx="7200900" cy="6408738"/>
          </a:xfrm>
          <a:prstGeom prst="rect">
            <a:avLst/>
          </a:prstGeom>
          <a:noFill/>
          <a:ln w="9525">
            <a:noFill/>
            <a:miter lim="800000"/>
            <a:headEnd/>
            <a:tailEnd/>
          </a:ln>
        </p:spPr>
      </p:pic>
    </p:spTree>
  </p:cSld>
  <p:clrMapOvr>
    <a:masterClrMapping/>
  </p:clrMapOvr>
  <p:transition spd="slow" advTm="8956"/>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187624" y="764704"/>
          <a:ext cx="7272807" cy="5184575"/>
        </p:xfrm>
        <a:graphic>
          <a:graphicData uri="http://schemas.openxmlformats.org/drawingml/2006/chart">
            <c:chart xmlns:c="http://schemas.openxmlformats.org/drawingml/2006/chart" xmlns:r="http://schemas.openxmlformats.org/officeDocument/2006/relationships" r:id="rId2"/>
          </a:graphicData>
        </a:graphic>
      </p:graphicFrame>
      <p:sp>
        <p:nvSpPr>
          <p:cNvPr id="5" name="Subtitle 2"/>
          <p:cNvSpPr>
            <a:spLocks noGrp="1"/>
          </p:cNvSpPr>
          <p:nvPr>
            <p:ph type="subTitle" idx="1"/>
          </p:nvPr>
        </p:nvSpPr>
        <p:spPr>
          <a:xfrm>
            <a:off x="1371600" y="6189663"/>
            <a:ext cx="6400800" cy="552450"/>
          </a:xfrm>
        </p:spPr>
        <p:txBody>
          <a:bodyPr rtlCol="0">
            <a:normAutofit/>
          </a:bodyPr>
          <a:lstStyle/>
          <a:p>
            <a:pPr fontAlgn="auto">
              <a:spcAft>
                <a:spcPts val="0"/>
              </a:spcAft>
              <a:buFont typeface="Arial" pitchFamily="34" charset="0"/>
              <a:buNone/>
              <a:defRPr/>
            </a:pPr>
            <a:r>
              <a:rPr lang="nl-BE" sz="2400" dirty="0" smtClean="0"/>
              <a:t>Certified seed production (tons) in Nigeria</a:t>
            </a:r>
            <a:endParaRPr lang="en-GB" sz="2400" dirty="0"/>
          </a:p>
        </p:txBody>
      </p:sp>
    </p:spTree>
  </p:cSld>
  <p:clrMapOvr>
    <a:masterClrMapping/>
  </p:clrMapOvr>
  <p:transition spd="slow" advTm="59975"/>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p:cNvSpPr>
            <a:spLocks noChangeArrowheads="1"/>
          </p:cNvSpPr>
          <p:nvPr/>
        </p:nvSpPr>
        <p:spPr bwMode="auto">
          <a:xfrm>
            <a:off x="827088" y="1773238"/>
            <a:ext cx="7129462" cy="4016375"/>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unfair competition with state agencies (ADPs) for past 30 years</a:t>
            </a:r>
          </a:p>
          <a:p>
            <a:pPr marL="342900" indent="-342900">
              <a:spcAft>
                <a:spcPts val="600"/>
              </a:spcAft>
              <a:buFont typeface="Arial" charset="0"/>
              <a:buChar char="•"/>
            </a:pPr>
            <a:r>
              <a:rPr lang="en-GB" sz="2400">
                <a:latin typeface="Calibri" pitchFamily="34" charset="0"/>
              </a:rPr>
              <a:t>ADPs tend to produce the crops that are least profitable for the companies</a:t>
            </a:r>
          </a:p>
          <a:p>
            <a:pPr marL="342900" indent="-342900">
              <a:buFont typeface="Arial" charset="0"/>
              <a:buChar char="•"/>
            </a:pPr>
            <a:r>
              <a:rPr lang="en-GB" sz="2400">
                <a:latin typeface="Calibri" pitchFamily="34" charset="0"/>
              </a:rPr>
              <a:t>companies rely more on hybrid maize and vegetables</a:t>
            </a:r>
          </a:p>
          <a:p>
            <a:pPr marL="342900" indent="-342900">
              <a:buFont typeface="Arial" charset="0"/>
              <a:buChar char="•"/>
            </a:pPr>
            <a:r>
              <a:rPr lang="en-GB" sz="2400">
                <a:latin typeface="Calibri" pitchFamily="34" charset="0"/>
              </a:rPr>
              <a:t>although all produce various kinds of crop seed</a:t>
            </a:r>
          </a:p>
          <a:p>
            <a:pPr marL="342900" indent="-342900">
              <a:buFont typeface="Arial" charset="0"/>
              <a:buChar char="•"/>
            </a:pPr>
            <a:r>
              <a:rPr lang="en-GB" sz="2400">
                <a:latin typeface="Calibri" pitchFamily="34" charset="0"/>
              </a:rPr>
              <a:t>seed companies survive under competition with ADP-subsidised seed, and a debt load created by government seed procurement programmes </a:t>
            </a:r>
          </a:p>
          <a:p>
            <a:pPr marL="342900" indent="-342900">
              <a:buFont typeface="Arial" charset="0"/>
              <a:buChar char="•"/>
            </a:pPr>
            <a:endParaRPr lang="en-GB" sz="2400">
              <a:latin typeface="Calibri" pitchFamily="34" charset="0"/>
            </a:endParaRPr>
          </a:p>
        </p:txBody>
      </p:sp>
      <p:sp>
        <p:nvSpPr>
          <p:cNvPr id="39938" name="Title 1"/>
          <p:cNvSpPr>
            <a:spLocks noGrp="1"/>
          </p:cNvSpPr>
          <p:nvPr>
            <p:ph type="ctrTitle"/>
          </p:nvPr>
        </p:nvSpPr>
        <p:spPr>
          <a:xfrm>
            <a:off x="685800" y="333375"/>
            <a:ext cx="7772400" cy="1470025"/>
          </a:xfrm>
        </p:spPr>
        <p:txBody>
          <a:bodyPr/>
          <a:lstStyle/>
          <a:p>
            <a:r>
              <a:rPr lang="en-GB" smtClean="0"/>
              <a:t>Nigeria </a:t>
            </a:r>
          </a:p>
        </p:txBody>
      </p:sp>
    </p:spTree>
  </p:cSld>
  <p:clrMapOvr>
    <a:masterClrMapping/>
  </p:clrMapOvr>
  <p:transition spd="slow" advTm="35603"/>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p:cNvSpPr>
            <a:spLocks noChangeArrowheads="1"/>
          </p:cNvSpPr>
          <p:nvPr/>
        </p:nvSpPr>
        <p:spPr bwMode="auto">
          <a:xfrm>
            <a:off x="827088" y="1628775"/>
            <a:ext cx="7489825" cy="2462213"/>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private companies are clustered around cities (like Zaria, link with universities, and FS suppliers) </a:t>
            </a:r>
          </a:p>
          <a:p>
            <a:pPr marL="342900" indent="-342900">
              <a:spcAft>
                <a:spcPts val="600"/>
              </a:spcAft>
              <a:buFont typeface="Arial" charset="0"/>
              <a:buChar char="•"/>
            </a:pPr>
            <a:r>
              <a:rPr lang="en-GB" sz="2400">
                <a:latin typeface="Calibri" pitchFamily="34" charset="0"/>
              </a:rPr>
              <a:t>companies try harder to make direct sales to farmers, with less interest in selling through agrodealers</a:t>
            </a:r>
          </a:p>
          <a:p>
            <a:pPr marL="342900" indent="-342900">
              <a:spcAft>
                <a:spcPts val="600"/>
              </a:spcAft>
              <a:buFont typeface="Arial" charset="0"/>
              <a:buChar char="•"/>
            </a:pPr>
            <a:r>
              <a:rPr lang="en-GB" sz="2400">
                <a:latin typeface="Calibri" pitchFamily="34" charset="0"/>
              </a:rPr>
              <a:t>keep overheads low; have a good product; be honest with outgrowers; and advertise their product </a:t>
            </a:r>
          </a:p>
        </p:txBody>
      </p:sp>
      <p:sp>
        <p:nvSpPr>
          <p:cNvPr id="40962" name="Title 1"/>
          <p:cNvSpPr>
            <a:spLocks noGrp="1"/>
          </p:cNvSpPr>
          <p:nvPr>
            <p:ph type="ctrTitle"/>
          </p:nvPr>
        </p:nvSpPr>
        <p:spPr>
          <a:xfrm>
            <a:off x="685800" y="333375"/>
            <a:ext cx="7772400" cy="1470025"/>
          </a:xfrm>
        </p:spPr>
        <p:txBody>
          <a:bodyPr/>
          <a:lstStyle/>
          <a:p>
            <a:r>
              <a:rPr lang="en-GB" smtClean="0"/>
              <a:t>Nigeria </a:t>
            </a:r>
          </a:p>
        </p:txBody>
      </p:sp>
      <p:pic>
        <p:nvPicPr>
          <p:cNvPr id="40963" name="Picture 3"/>
          <p:cNvPicPr>
            <a:picLocks noChangeAspect="1"/>
          </p:cNvPicPr>
          <p:nvPr/>
        </p:nvPicPr>
        <p:blipFill>
          <a:blip r:embed="rId2" cstate="print"/>
          <a:srcRect/>
          <a:stretch>
            <a:fillRect/>
          </a:stretch>
        </p:blipFill>
        <p:spPr bwMode="auto">
          <a:xfrm>
            <a:off x="6257925" y="4746625"/>
            <a:ext cx="2635250" cy="1974850"/>
          </a:xfrm>
          <a:prstGeom prst="rect">
            <a:avLst/>
          </a:prstGeom>
          <a:noFill/>
          <a:ln w="9525">
            <a:solidFill>
              <a:schemeClr val="tx1"/>
            </a:solidFill>
            <a:miter lim="800000"/>
            <a:headEnd/>
            <a:tailEnd/>
          </a:ln>
        </p:spPr>
      </p:pic>
      <p:pic>
        <p:nvPicPr>
          <p:cNvPr id="40964" name="Picture 6"/>
          <p:cNvPicPr>
            <a:picLocks noChangeAspect="1"/>
          </p:cNvPicPr>
          <p:nvPr/>
        </p:nvPicPr>
        <p:blipFill>
          <a:blip r:embed="rId3" cstate="print"/>
          <a:srcRect/>
          <a:stretch>
            <a:fillRect/>
          </a:stretch>
        </p:blipFill>
        <p:spPr bwMode="auto">
          <a:xfrm>
            <a:off x="196850" y="4757738"/>
            <a:ext cx="2643188" cy="1984375"/>
          </a:xfrm>
          <a:prstGeom prst="rect">
            <a:avLst/>
          </a:prstGeom>
          <a:noFill/>
          <a:ln w="9525">
            <a:solidFill>
              <a:schemeClr val="tx1"/>
            </a:solidFill>
            <a:miter lim="800000"/>
            <a:headEnd/>
            <a:tailEnd/>
          </a:ln>
        </p:spPr>
      </p:pic>
      <p:pic>
        <p:nvPicPr>
          <p:cNvPr id="40965" name="Picture 7"/>
          <p:cNvPicPr>
            <a:picLocks noChangeAspect="1"/>
          </p:cNvPicPr>
          <p:nvPr/>
        </p:nvPicPr>
        <p:blipFill>
          <a:blip r:embed="rId4" cstate="print"/>
          <a:srcRect/>
          <a:stretch>
            <a:fillRect/>
          </a:stretch>
        </p:blipFill>
        <p:spPr bwMode="auto">
          <a:xfrm>
            <a:off x="3208338" y="4743450"/>
            <a:ext cx="2662237" cy="1997075"/>
          </a:xfrm>
          <a:prstGeom prst="rect">
            <a:avLst/>
          </a:prstGeom>
          <a:noFill/>
          <a:ln w="9525">
            <a:solidFill>
              <a:schemeClr val="tx1"/>
            </a:solidFill>
            <a:miter lim="800000"/>
            <a:headEnd/>
            <a:tailEnd/>
          </a:ln>
        </p:spPr>
      </p:pic>
    </p:spTree>
  </p:cSld>
  <p:clrMapOvr>
    <a:masterClrMapping/>
  </p:clrMapOvr>
  <p:transition spd="slow" advTm="9296"/>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ctrTitle"/>
          </p:nvPr>
        </p:nvSpPr>
        <p:spPr/>
        <p:txBody>
          <a:bodyPr/>
          <a:lstStyle/>
          <a:p>
            <a:r>
              <a:rPr lang="en-GB" smtClean="0"/>
              <a:t>Mali</a:t>
            </a:r>
          </a:p>
        </p:txBody>
      </p:sp>
      <p:sp>
        <p:nvSpPr>
          <p:cNvPr id="4" name="Subtitle 3"/>
          <p:cNvSpPr>
            <a:spLocks noGrp="1"/>
          </p:cNvSpPr>
          <p:nvPr>
            <p:ph type="subTitle" idx="1"/>
          </p:nvPr>
        </p:nvSpPr>
        <p:spPr/>
        <p:txBody>
          <a:bodyPr rtlCol="0">
            <a:normAutofit/>
          </a:bodyPr>
          <a:lstStyle/>
          <a:p>
            <a:pPr fontAlgn="auto">
              <a:spcAft>
                <a:spcPts val="0"/>
              </a:spcAft>
              <a:buFont typeface="Arial" pitchFamily="34" charset="0"/>
              <a:buNone/>
              <a:defRPr/>
            </a:pPr>
            <a:r>
              <a:rPr lang="nl-BE" dirty="0" smtClean="0"/>
              <a:t>“Cooperatives should fullfill most functions within seed value chain”</a:t>
            </a:r>
            <a:endParaRPr lang="en-GB" dirty="0"/>
          </a:p>
        </p:txBody>
      </p:sp>
    </p:spTree>
    <p:custDataLst>
      <p:tags r:id="rId1"/>
    </p:custDataLst>
  </p:cSld>
  <p:clrMapOvr>
    <a:masterClrMapping/>
  </p:clrMapOvr>
  <p:transition spd="slow" advTm="218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44035" name="Picture 3" descr="C:\Paul Van Mele\FAO seed system study 2010\Maps - eps files\MALI.eps"/>
          <p:cNvPicPr>
            <a:picLocks noChangeAspect="1" noChangeArrowheads="1"/>
          </p:cNvPicPr>
          <p:nvPr/>
        </p:nvPicPr>
        <p:blipFill>
          <a:blip r:embed="rId2" cstate="print"/>
          <a:srcRect/>
          <a:stretch>
            <a:fillRect/>
          </a:stretch>
        </p:blipFill>
        <p:spPr bwMode="auto">
          <a:xfrm>
            <a:off x="944563" y="219075"/>
            <a:ext cx="7272337" cy="6408738"/>
          </a:xfrm>
          <a:prstGeom prst="rect">
            <a:avLst/>
          </a:prstGeom>
          <a:noFill/>
          <a:ln w="9525">
            <a:noFill/>
            <a:miter lim="800000"/>
            <a:headEnd/>
            <a:tailEnd/>
          </a:ln>
        </p:spPr>
      </p:pic>
    </p:spTree>
  </p:cSld>
  <p:clrMapOvr>
    <a:masterClrMapping/>
  </p:clrMapOvr>
  <p:transition spd="slow" advTm="8042"/>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ChangeArrowheads="1"/>
          </p:cNvSpPr>
          <p:nvPr/>
        </p:nvSpPr>
        <p:spPr bwMode="auto">
          <a:xfrm>
            <a:off x="827088" y="2413000"/>
            <a:ext cx="7129462" cy="2170113"/>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strong donor and government support to agriculture</a:t>
            </a:r>
          </a:p>
          <a:p>
            <a:pPr marL="342900" indent="-342900">
              <a:spcAft>
                <a:spcPts val="600"/>
              </a:spcAft>
              <a:buFont typeface="Arial" charset="0"/>
              <a:buChar char="•"/>
            </a:pPr>
            <a:r>
              <a:rPr lang="en-GB" sz="2400">
                <a:latin typeface="Calibri" pitchFamily="34" charset="0"/>
              </a:rPr>
              <a:t>direct and indirect subsidies (fertiliser, seed, guarantee fund to BNDA and BMS)</a:t>
            </a:r>
          </a:p>
          <a:p>
            <a:pPr marL="342900" indent="-342900">
              <a:spcAft>
                <a:spcPts val="600"/>
              </a:spcAft>
              <a:buFont typeface="Arial" charset="0"/>
              <a:buChar char="•"/>
            </a:pPr>
            <a:r>
              <a:rPr lang="en-GB" sz="2400">
                <a:latin typeface="Calibri" pitchFamily="34" charset="0"/>
              </a:rPr>
              <a:t>Office du Niger vs remote production areas</a:t>
            </a:r>
          </a:p>
          <a:p>
            <a:pPr marL="342900" indent="-342900">
              <a:spcAft>
                <a:spcPts val="600"/>
              </a:spcAft>
              <a:buFont typeface="Arial" charset="0"/>
              <a:buChar char="•"/>
            </a:pPr>
            <a:r>
              <a:rPr lang="en-GB" sz="2400">
                <a:latin typeface="Calibri" pitchFamily="34" charset="0"/>
              </a:rPr>
              <a:t>many cooperatives vs few specialised traders</a:t>
            </a:r>
          </a:p>
        </p:txBody>
      </p:sp>
      <p:sp>
        <p:nvSpPr>
          <p:cNvPr id="45058" name="Title 1"/>
          <p:cNvSpPr>
            <a:spLocks noGrp="1"/>
          </p:cNvSpPr>
          <p:nvPr>
            <p:ph type="ctrTitle"/>
          </p:nvPr>
        </p:nvSpPr>
        <p:spPr>
          <a:xfrm>
            <a:off x="685800" y="333375"/>
            <a:ext cx="7772400" cy="1470025"/>
          </a:xfrm>
        </p:spPr>
        <p:txBody>
          <a:bodyPr/>
          <a:lstStyle/>
          <a:p>
            <a:r>
              <a:rPr lang="en-GB" smtClean="0"/>
              <a:t>Mali</a:t>
            </a:r>
          </a:p>
        </p:txBody>
      </p:sp>
    </p:spTree>
  </p:cSld>
  <p:clrMapOvr>
    <a:masterClrMapping/>
  </p:clrMapOvr>
  <p:transition spd="slow" advTm="45602"/>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ChangeArrowheads="1"/>
          </p:cNvSpPr>
          <p:nvPr/>
        </p:nvSpPr>
        <p:spPr bwMode="auto">
          <a:xfrm>
            <a:off x="827088" y="1773238"/>
            <a:ext cx="7129462" cy="1568450"/>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Faso Kaba started by the wife of a plant breeder, first buying and selling seed; began to produce seed after it acquired land and recruited an agronomist and an experienced seed technician. Buys from cooperatives</a:t>
            </a:r>
          </a:p>
        </p:txBody>
      </p:sp>
      <p:sp>
        <p:nvSpPr>
          <p:cNvPr id="46082" name="Title 1"/>
          <p:cNvSpPr>
            <a:spLocks noGrp="1"/>
          </p:cNvSpPr>
          <p:nvPr>
            <p:ph type="ctrTitle"/>
          </p:nvPr>
        </p:nvSpPr>
        <p:spPr>
          <a:xfrm>
            <a:off x="685800" y="333375"/>
            <a:ext cx="7772400" cy="1470025"/>
          </a:xfrm>
        </p:spPr>
        <p:txBody>
          <a:bodyPr/>
          <a:lstStyle/>
          <a:p>
            <a:r>
              <a:rPr lang="en-GB" smtClean="0"/>
              <a:t>Mali</a:t>
            </a:r>
          </a:p>
        </p:txBody>
      </p:sp>
      <p:pic>
        <p:nvPicPr>
          <p:cNvPr id="46083" name="Picture 3"/>
          <p:cNvPicPr>
            <a:picLocks noChangeAspect="1"/>
          </p:cNvPicPr>
          <p:nvPr/>
        </p:nvPicPr>
        <p:blipFill>
          <a:blip r:embed="rId2" cstate="print"/>
          <a:srcRect l="8960" t="8974"/>
          <a:stretch>
            <a:fillRect/>
          </a:stretch>
        </p:blipFill>
        <p:spPr bwMode="auto">
          <a:xfrm>
            <a:off x="5795963" y="3965575"/>
            <a:ext cx="1944687" cy="2590800"/>
          </a:xfrm>
          <a:prstGeom prst="rect">
            <a:avLst/>
          </a:prstGeom>
          <a:noFill/>
          <a:ln w="9525">
            <a:solidFill>
              <a:schemeClr val="tx1"/>
            </a:solidFill>
            <a:miter lim="800000"/>
            <a:headEnd/>
            <a:tailEnd/>
          </a:ln>
        </p:spPr>
      </p:pic>
      <p:pic>
        <p:nvPicPr>
          <p:cNvPr id="46084" name="Picture 6"/>
          <p:cNvPicPr>
            <a:picLocks noChangeAspect="1"/>
          </p:cNvPicPr>
          <p:nvPr/>
        </p:nvPicPr>
        <p:blipFill>
          <a:blip r:embed="rId3" cstate="print"/>
          <a:srcRect/>
          <a:stretch>
            <a:fillRect/>
          </a:stretch>
        </p:blipFill>
        <p:spPr bwMode="auto">
          <a:xfrm>
            <a:off x="3563938" y="3976688"/>
            <a:ext cx="1944687" cy="2595562"/>
          </a:xfrm>
          <a:prstGeom prst="rect">
            <a:avLst/>
          </a:prstGeom>
          <a:noFill/>
          <a:ln w="9525">
            <a:solidFill>
              <a:schemeClr val="tx1"/>
            </a:solidFill>
            <a:miter lim="800000"/>
            <a:headEnd/>
            <a:tailEnd/>
          </a:ln>
        </p:spPr>
      </p:pic>
      <p:pic>
        <p:nvPicPr>
          <p:cNvPr id="46085" name="Picture 7"/>
          <p:cNvPicPr>
            <a:picLocks noChangeAspect="1"/>
          </p:cNvPicPr>
          <p:nvPr/>
        </p:nvPicPr>
        <p:blipFill>
          <a:blip r:embed="rId4" cstate="print"/>
          <a:srcRect/>
          <a:stretch>
            <a:fillRect/>
          </a:stretch>
        </p:blipFill>
        <p:spPr bwMode="auto">
          <a:xfrm>
            <a:off x="1331913" y="3981450"/>
            <a:ext cx="1944687" cy="2593975"/>
          </a:xfrm>
          <a:prstGeom prst="rect">
            <a:avLst/>
          </a:prstGeom>
          <a:noFill/>
          <a:ln w="9525">
            <a:solidFill>
              <a:schemeClr val="tx1"/>
            </a:solidFill>
            <a:miter lim="800000"/>
            <a:headEnd/>
            <a:tailEnd/>
          </a:ln>
        </p:spPr>
      </p:pic>
    </p:spTree>
  </p:cSld>
  <p:clrMapOvr>
    <a:masterClrMapping/>
  </p:clrMapOvr>
  <p:transition spd="slow" advTm="4731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827088" y="1989138"/>
            <a:ext cx="7129462" cy="4308475"/>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COPROSEM started with PVS; now produces sorghum and maize seed; announces its local seed fairs over the radio; prepares 100 g packages of new sorghum varieties to sell on the market</a:t>
            </a:r>
          </a:p>
          <a:p>
            <a:pPr marL="342900" indent="-342900">
              <a:spcAft>
                <a:spcPts val="600"/>
              </a:spcAft>
              <a:buFont typeface="Arial" charset="0"/>
              <a:buChar char="•"/>
            </a:pPr>
            <a:r>
              <a:rPr lang="en-GB" sz="2400">
                <a:latin typeface="Calibri" pitchFamily="34" charset="0"/>
              </a:rPr>
              <a:t>Nipagnon cooperative also grows seed of rice, cowpea and other crops; uses radio advertisements to promote its seed</a:t>
            </a:r>
          </a:p>
          <a:p>
            <a:pPr marL="342900" indent="-342900">
              <a:spcAft>
                <a:spcPts val="600"/>
              </a:spcAft>
              <a:buFont typeface="Arial" charset="0"/>
              <a:buChar char="•"/>
            </a:pPr>
            <a:r>
              <a:rPr lang="en-GB" sz="2400">
                <a:latin typeface="Calibri" pitchFamily="34" charset="0"/>
              </a:rPr>
              <a:t>both cooperatives supply local seed traders, but Nipagnon also sells to customers from neighbouring countries at the national seed fairs organised by the Ministry of Agriculture</a:t>
            </a:r>
          </a:p>
        </p:txBody>
      </p:sp>
      <p:sp>
        <p:nvSpPr>
          <p:cNvPr id="47106" name="Title 1"/>
          <p:cNvSpPr>
            <a:spLocks noGrp="1"/>
          </p:cNvSpPr>
          <p:nvPr>
            <p:ph type="ctrTitle"/>
          </p:nvPr>
        </p:nvSpPr>
        <p:spPr>
          <a:xfrm>
            <a:off x="685800" y="333375"/>
            <a:ext cx="7772400" cy="1470025"/>
          </a:xfrm>
        </p:spPr>
        <p:txBody>
          <a:bodyPr/>
          <a:lstStyle/>
          <a:p>
            <a:r>
              <a:rPr lang="en-GB" smtClean="0"/>
              <a:t>Mali</a:t>
            </a:r>
          </a:p>
        </p:txBody>
      </p:sp>
    </p:spTree>
  </p:cSld>
  <p:clrMapOvr>
    <a:masterClrMapping/>
  </p:clrMapOvr>
  <p:transition spd="slow" advTm="61194"/>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nl-BE" smtClean="0"/>
              <a:t>Overview</a:t>
            </a:r>
            <a:endParaRPr lang="en-GB" smtClean="0"/>
          </a:p>
        </p:txBody>
      </p:sp>
      <p:sp>
        <p:nvSpPr>
          <p:cNvPr id="16386" name="Content Placeholder 2"/>
          <p:cNvSpPr>
            <a:spLocks noGrp="1"/>
          </p:cNvSpPr>
          <p:nvPr>
            <p:ph idx="1"/>
          </p:nvPr>
        </p:nvSpPr>
        <p:spPr>
          <a:xfrm>
            <a:off x="900113" y="1816100"/>
            <a:ext cx="7920037" cy="3916363"/>
          </a:xfrm>
        </p:spPr>
        <p:txBody>
          <a:bodyPr/>
          <a:lstStyle/>
          <a:p>
            <a:pPr marL="0" indent="0">
              <a:buFont typeface="Arial" charset="0"/>
              <a:buNone/>
            </a:pPr>
            <a:r>
              <a:rPr lang="en-GB" smtClean="0"/>
              <a:t>1	The issues	</a:t>
            </a:r>
          </a:p>
          <a:p>
            <a:pPr marL="0" indent="0">
              <a:buFont typeface="Arial" charset="0"/>
              <a:buNone/>
            </a:pPr>
            <a:r>
              <a:rPr lang="en-GB" smtClean="0"/>
              <a:t>2	Objective </a:t>
            </a:r>
          </a:p>
          <a:p>
            <a:pPr marL="0" indent="0">
              <a:buFont typeface="Arial" charset="0"/>
              <a:buNone/>
            </a:pPr>
            <a:r>
              <a:rPr lang="en-GB" smtClean="0"/>
              <a:t>3	Definition </a:t>
            </a:r>
          </a:p>
          <a:p>
            <a:pPr marL="0" indent="0">
              <a:buFont typeface="Arial" charset="0"/>
              <a:buNone/>
            </a:pPr>
            <a:r>
              <a:rPr lang="en-GB" smtClean="0"/>
              <a:t>4	Methodology	</a:t>
            </a:r>
          </a:p>
          <a:p>
            <a:pPr marL="0" indent="0">
              <a:buFont typeface="Arial" charset="0"/>
              <a:buNone/>
            </a:pPr>
            <a:r>
              <a:rPr lang="en-GB" smtClean="0"/>
              <a:t>5	Country overview	</a:t>
            </a:r>
          </a:p>
          <a:p>
            <a:pPr marL="0" indent="0">
              <a:buFont typeface="Arial" charset="0"/>
              <a:buNone/>
            </a:pPr>
            <a:r>
              <a:rPr lang="en-GB" smtClean="0"/>
              <a:t>6	What makes African seed entrepreneurs</a:t>
            </a:r>
          </a:p>
        </p:txBody>
      </p:sp>
    </p:spTree>
  </p:cSld>
  <p:clrMapOvr>
    <a:masterClrMapping/>
  </p:clrMapOvr>
  <p:transition spd="slow" advTm="1644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46163" y="984250"/>
          <a:ext cx="6985000" cy="4953000"/>
        </p:xfrm>
        <a:graphic>
          <a:graphicData uri="http://schemas.openxmlformats.org/drawingml/2006/table">
            <a:tbl>
              <a:tblPr firstRow="1" firstCol="1" bandRow="1" bandCol="1">
                <a:tableStyleId>{5C22544A-7EE6-4342-B048-85BDC9FD1C3A}</a:tableStyleId>
              </a:tblPr>
              <a:tblGrid>
                <a:gridCol w="3449273"/>
                <a:gridCol w="1178501"/>
                <a:gridCol w="1178501"/>
                <a:gridCol w="1178501"/>
              </a:tblGrid>
              <a:tr h="648072">
                <a:tc gridSpan="4">
                  <a:txBody>
                    <a:bodyPr/>
                    <a:lstStyle/>
                    <a:p>
                      <a:pPr algn="l">
                        <a:lnSpc>
                          <a:spcPct val="115000"/>
                        </a:lnSpc>
                        <a:spcBef>
                          <a:spcPts val="300"/>
                        </a:spcBef>
                        <a:spcAft>
                          <a:spcPts val="300"/>
                        </a:spcAft>
                      </a:pPr>
                      <a:r>
                        <a:rPr lang="en-GB" sz="2400" dirty="0">
                          <a:effectLst/>
                        </a:rPr>
                        <a:t>Table 5.7: Clients of </a:t>
                      </a:r>
                      <a:r>
                        <a:rPr lang="en-GB" sz="2400" dirty="0" smtClean="0">
                          <a:effectLst/>
                        </a:rPr>
                        <a:t>COPROSEM, Mali</a:t>
                      </a:r>
                      <a:endParaRPr lang="en-GB" sz="2400" dirty="0">
                        <a:effectLst/>
                        <a:latin typeface="Calibri"/>
                        <a:ea typeface="Calibri"/>
                        <a:cs typeface="Times New Roman"/>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r>
              <a:tr h="534103">
                <a:tc>
                  <a:txBody>
                    <a:bodyPr/>
                    <a:lstStyle/>
                    <a:p>
                      <a:pPr algn="l">
                        <a:lnSpc>
                          <a:spcPct val="115000"/>
                        </a:lnSpc>
                        <a:spcBef>
                          <a:spcPts val="300"/>
                        </a:spcBef>
                        <a:spcAft>
                          <a:spcPts val="300"/>
                        </a:spcAft>
                      </a:pPr>
                      <a:r>
                        <a:rPr lang="en-GB" sz="2400" dirty="0">
                          <a:effectLst/>
                        </a:rPr>
                        <a:t> </a:t>
                      </a:r>
                      <a:endParaRPr lang="en-GB" sz="2400" dirty="0">
                        <a:effectLst/>
                        <a:latin typeface="Calibri"/>
                        <a:ea typeface="Calibri"/>
                        <a:cs typeface="Times New Roman"/>
                      </a:endParaRPr>
                    </a:p>
                  </a:txBody>
                  <a:tcPr marL="68580" marR="68580" marT="0" marB="0"/>
                </a:tc>
                <a:tc>
                  <a:txBody>
                    <a:bodyPr/>
                    <a:lstStyle/>
                    <a:p>
                      <a:pPr algn="ctr">
                        <a:lnSpc>
                          <a:spcPct val="115000"/>
                        </a:lnSpc>
                        <a:spcBef>
                          <a:spcPts val="300"/>
                        </a:spcBef>
                        <a:spcAft>
                          <a:spcPts val="300"/>
                        </a:spcAft>
                      </a:pPr>
                      <a:r>
                        <a:rPr lang="en-GB" sz="2400">
                          <a:effectLst/>
                        </a:rPr>
                        <a:t>2006</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2009</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2015</a:t>
                      </a:r>
                      <a:endParaRPr lang="en-GB" sz="2400">
                        <a:effectLst/>
                        <a:latin typeface="Calibri"/>
                        <a:ea typeface="Calibri"/>
                        <a:cs typeface="Times New Roman"/>
                      </a:endParaRPr>
                    </a:p>
                  </a:txBody>
                  <a:tcPr marL="68580" marR="68580" marT="0" marB="0" anchor="ctr"/>
                </a:tc>
              </a:tr>
              <a:tr h="534103">
                <a:tc>
                  <a:txBody>
                    <a:bodyPr/>
                    <a:lstStyle/>
                    <a:p>
                      <a:pPr algn="l">
                        <a:lnSpc>
                          <a:spcPct val="115000"/>
                        </a:lnSpc>
                        <a:spcBef>
                          <a:spcPts val="300"/>
                        </a:spcBef>
                        <a:spcAft>
                          <a:spcPts val="300"/>
                        </a:spcAft>
                      </a:pPr>
                      <a:r>
                        <a:rPr lang="en-GB" sz="2400" dirty="0">
                          <a:effectLst/>
                        </a:rPr>
                        <a:t>Seed companies</a:t>
                      </a:r>
                      <a:endParaRPr lang="en-GB" sz="2400" dirty="0">
                        <a:effectLst/>
                        <a:latin typeface="Calibri"/>
                        <a:ea typeface="Calibri"/>
                        <a:cs typeface="Times New Roman"/>
                      </a:endParaRPr>
                    </a:p>
                  </a:txBody>
                  <a:tcPr marL="68580" marR="68580" marT="0" marB="0"/>
                </a:tc>
                <a:tc>
                  <a:txBody>
                    <a:bodyPr/>
                    <a:lstStyle/>
                    <a:p>
                      <a:pPr algn="ctr">
                        <a:lnSpc>
                          <a:spcPct val="115000"/>
                        </a:lnSpc>
                        <a:spcBef>
                          <a:spcPts val="300"/>
                        </a:spcBef>
                        <a:spcAft>
                          <a:spcPts val="300"/>
                        </a:spcAft>
                      </a:pPr>
                      <a:r>
                        <a:rPr lang="en-GB" sz="2400">
                          <a:effectLst/>
                        </a:rPr>
                        <a:t>2</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1</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1</a:t>
                      </a:r>
                      <a:endParaRPr lang="en-GB" sz="2400">
                        <a:effectLst/>
                        <a:latin typeface="Calibri"/>
                        <a:ea typeface="Calibri"/>
                        <a:cs typeface="Times New Roman"/>
                      </a:endParaRPr>
                    </a:p>
                  </a:txBody>
                  <a:tcPr marL="68580" marR="68580" marT="0" marB="0" anchor="ctr"/>
                </a:tc>
              </a:tr>
              <a:tr h="534103">
                <a:tc>
                  <a:txBody>
                    <a:bodyPr/>
                    <a:lstStyle/>
                    <a:p>
                      <a:pPr algn="l">
                        <a:lnSpc>
                          <a:spcPct val="115000"/>
                        </a:lnSpc>
                        <a:spcBef>
                          <a:spcPts val="300"/>
                        </a:spcBef>
                        <a:spcAft>
                          <a:spcPts val="300"/>
                        </a:spcAft>
                      </a:pPr>
                      <a:r>
                        <a:rPr lang="en-GB" sz="2400" dirty="0">
                          <a:effectLst/>
                        </a:rPr>
                        <a:t>Projects and NGOs</a:t>
                      </a:r>
                      <a:endParaRPr lang="en-GB" sz="2400" dirty="0">
                        <a:effectLst/>
                        <a:latin typeface="Calibri"/>
                        <a:ea typeface="Calibri"/>
                        <a:cs typeface="Times New Roman"/>
                      </a:endParaRPr>
                    </a:p>
                  </a:txBody>
                  <a:tcPr marL="68580" marR="68580" marT="0" marB="0"/>
                </a:tc>
                <a:tc>
                  <a:txBody>
                    <a:bodyPr/>
                    <a:lstStyle/>
                    <a:p>
                      <a:pPr algn="ctr">
                        <a:lnSpc>
                          <a:spcPct val="115000"/>
                        </a:lnSpc>
                        <a:spcBef>
                          <a:spcPts val="300"/>
                        </a:spcBef>
                        <a:spcAft>
                          <a:spcPts val="300"/>
                        </a:spcAft>
                      </a:pPr>
                      <a:r>
                        <a:rPr lang="en-GB" sz="2400">
                          <a:effectLst/>
                        </a:rPr>
                        <a:t>-</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2</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2</a:t>
                      </a:r>
                      <a:endParaRPr lang="en-GB" sz="2400">
                        <a:effectLst/>
                        <a:latin typeface="Calibri"/>
                        <a:ea typeface="Calibri"/>
                        <a:cs typeface="Times New Roman"/>
                      </a:endParaRPr>
                    </a:p>
                  </a:txBody>
                  <a:tcPr marL="68580" marR="68580" marT="0" marB="0" anchor="ctr"/>
                </a:tc>
              </a:tr>
              <a:tr h="534103">
                <a:tc>
                  <a:txBody>
                    <a:bodyPr/>
                    <a:lstStyle/>
                    <a:p>
                      <a:pPr algn="l">
                        <a:lnSpc>
                          <a:spcPct val="115000"/>
                        </a:lnSpc>
                        <a:spcBef>
                          <a:spcPts val="300"/>
                        </a:spcBef>
                        <a:spcAft>
                          <a:spcPts val="300"/>
                        </a:spcAft>
                      </a:pPr>
                      <a:r>
                        <a:rPr lang="en-GB" sz="2400" dirty="0">
                          <a:effectLst/>
                        </a:rPr>
                        <a:t>Sunday farmers</a:t>
                      </a:r>
                      <a:endParaRPr lang="en-GB" sz="2400" dirty="0">
                        <a:effectLst/>
                        <a:latin typeface="Calibri"/>
                        <a:ea typeface="Calibri"/>
                        <a:cs typeface="Times New Roman"/>
                      </a:endParaRPr>
                    </a:p>
                  </a:txBody>
                  <a:tcPr marL="68580" marR="68580" marT="0" marB="0"/>
                </a:tc>
                <a:tc>
                  <a:txBody>
                    <a:bodyPr/>
                    <a:lstStyle/>
                    <a:p>
                      <a:pPr algn="ctr">
                        <a:lnSpc>
                          <a:spcPct val="115000"/>
                        </a:lnSpc>
                        <a:spcBef>
                          <a:spcPts val="300"/>
                        </a:spcBef>
                        <a:spcAft>
                          <a:spcPts val="300"/>
                        </a:spcAft>
                      </a:pPr>
                      <a:r>
                        <a:rPr lang="en-GB" sz="2400">
                          <a:effectLst/>
                        </a:rPr>
                        <a:t>-</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3</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a:t>
                      </a:r>
                      <a:endParaRPr lang="en-GB" sz="2400">
                        <a:effectLst/>
                        <a:latin typeface="Calibri"/>
                        <a:ea typeface="Calibri"/>
                        <a:cs typeface="Times New Roman"/>
                      </a:endParaRPr>
                    </a:p>
                  </a:txBody>
                  <a:tcPr marL="68580" marR="68580" marT="0" marB="0" anchor="ctr"/>
                </a:tc>
              </a:tr>
              <a:tr h="534103">
                <a:tc>
                  <a:txBody>
                    <a:bodyPr/>
                    <a:lstStyle/>
                    <a:p>
                      <a:pPr algn="l">
                        <a:lnSpc>
                          <a:spcPct val="115000"/>
                        </a:lnSpc>
                        <a:spcBef>
                          <a:spcPts val="300"/>
                        </a:spcBef>
                        <a:spcAft>
                          <a:spcPts val="300"/>
                        </a:spcAft>
                      </a:pPr>
                      <a:r>
                        <a:rPr lang="en-GB" sz="2400" dirty="0">
                          <a:effectLst/>
                        </a:rPr>
                        <a:t>Individual farmers</a:t>
                      </a:r>
                      <a:endParaRPr lang="en-GB" sz="2400" dirty="0">
                        <a:effectLst/>
                        <a:latin typeface="Calibri"/>
                        <a:ea typeface="Calibri"/>
                        <a:cs typeface="Times New Roman"/>
                      </a:endParaRPr>
                    </a:p>
                  </a:txBody>
                  <a:tcPr marL="68580" marR="68580" marT="0" marB="0"/>
                </a:tc>
                <a:tc>
                  <a:txBody>
                    <a:bodyPr/>
                    <a:lstStyle/>
                    <a:p>
                      <a:pPr algn="ctr">
                        <a:lnSpc>
                          <a:spcPct val="115000"/>
                        </a:lnSpc>
                        <a:spcBef>
                          <a:spcPts val="300"/>
                        </a:spcBef>
                        <a:spcAft>
                          <a:spcPts val="300"/>
                        </a:spcAft>
                      </a:pPr>
                      <a:r>
                        <a:rPr lang="en-GB" sz="2400">
                          <a:effectLst/>
                        </a:rPr>
                        <a:t>1</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4</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3</a:t>
                      </a:r>
                      <a:endParaRPr lang="en-GB" sz="2400">
                        <a:effectLst/>
                        <a:latin typeface="Calibri"/>
                        <a:ea typeface="Calibri"/>
                        <a:cs typeface="Times New Roman"/>
                      </a:endParaRPr>
                    </a:p>
                  </a:txBody>
                  <a:tcPr marL="68580" marR="68580" marT="0" marB="0" anchor="ctr"/>
                </a:tc>
              </a:tr>
              <a:tr h="534103">
                <a:tc>
                  <a:txBody>
                    <a:bodyPr/>
                    <a:lstStyle/>
                    <a:p>
                      <a:pPr algn="l">
                        <a:lnSpc>
                          <a:spcPct val="115000"/>
                        </a:lnSpc>
                        <a:spcBef>
                          <a:spcPts val="300"/>
                        </a:spcBef>
                        <a:spcAft>
                          <a:spcPts val="300"/>
                        </a:spcAft>
                      </a:pPr>
                      <a:r>
                        <a:rPr lang="en-GB" sz="2400" dirty="0">
                          <a:effectLst/>
                        </a:rPr>
                        <a:t>Members</a:t>
                      </a:r>
                      <a:endParaRPr lang="en-GB" sz="2400" dirty="0">
                        <a:effectLst/>
                        <a:latin typeface="Calibri"/>
                        <a:ea typeface="Calibri"/>
                        <a:cs typeface="Times New Roman"/>
                      </a:endParaRPr>
                    </a:p>
                  </a:txBody>
                  <a:tcPr marL="68580" marR="68580" marT="0" marB="0"/>
                </a:tc>
                <a:tc>
                  <a:txBody>
                    <a:bodyPr/>
                    <a:lstStyle/>
                    <a:p>
                      <a:pPr algn="ctr">
                        <a:lnSpc>
                          <a:spcPct val="115000"/>
                        </a:lnSpc>
                        <a:spcBef>
                          <a:spcPts val="300"/>
                        </a:spcBef>
                        <a:spcAft>
                          <a:spcPts val="300"/>
                        </a:spcAft>
                      </a:pPr>
                      <a:r>
                        <a:rPr lang="en-GB" sz="2400">
                          <a:effectLst/>
                        </a:rPr>
                        <a:t>-</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5</a:t>
                      </a:r>
                      <a:endParaRPr lang="en-GB" sz="2400">
                        <a:effectLst/>
                        <a:latin typeface="Calibri"/>
                        <a:ea typeface="Calibri"/>
                        <a:cs typeface="Times New Roman"/>
                      </a:endParaRPr>
                    </a:p>
                  </a:txBody>
                  <a:tcPr marL="68580" marR="68580" marT="0" marB="0" anchor="ctr"/>
                </a:tc>
                <a:tc>
                  <a:txBody>
                    <a:bodyPr/>
                    <a:lstStyle/>
                    <a:p>
                      <a:pPr algn="ctr">
                        <a:lnSpc>
                          <a:spcPct val="115000"/>
                        </a:lnSpc>
                        <a:spcBef>
                          <a:spcPts val="300"/>
                        </a:spcBef>
                        <a:spcAft>
                          <a:spcPts val="300"/>
                        </a:spcAft>
                      </a:pPr>
                      <a:r>
                        <a:rPr lang="en-GB" sz="2400">
                          <a:effectLst/>
                        </a:rPr>
                        <a:t>4</a:t>
                      </a:r>
                      <a:endParaRPr lang="en-GB" sz="2400">
                        <a:effectLst/>
                        <a:latin typeface="Calibri"/>
                        <a:ea typeface="Calibri"/>
                        <a:cs typeface="Times New Roman"/>
                      </a:endParaRPr>
                    </a:p>
                  </a:txBody>
                  <a:tcPr marL="68580" marR="68580" marT="0" marB="0" anchor="ctr"/>
                </a:tc>
              </a:tr>
              <a:tr h="1101347">
                <a:tc gridSpan="4">
                  <a:txBody>
                    <a:bodyPr/>
                    <a:lstStyle/>
                    <a:p>
                      <a:pPr algn="l">
                        <a:lnSpc>
                          <a:spcPct val="115000"/>
                        </a:lnSpc>
                        <a:spcBef>
                          <a:spcPts val="300"/>
                        </a:spcBef>
                        <a:spcAft>
                          <a:spcPts val="300"/>
                        </a:spcAft>
                      </a:pPr>
                      <a:r>
                        <a:rPr lang="en-GB" sz="2400" dirty="0">
                          <a:effectLst/>
                        </a:rPr>
                        <a:t>*Ranking assessment by senior management of seed enterprise, 1 being the most important</a:t>
                      </a:r>
                      <a:endParaRPr lang="en-GB" sz="2400" dirty="0">
                        <a:effectLst/>
                        <a:latin typeface="Calibri"/>
                        <a:ea typeface="Calibri"/>
                        <a:cs typeface="Times New Roman"/>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r>
            </a:tbl>
          </a:graphicData>
        </a:graphic>
      </p:graphicFrame>
      <p:sp>
        <p:nvSpPr>
          <p:cNvPr id="2" name="Oval 1"/>
          <p:cNvSpPr/>
          <p:nvPr/>
        </p:nvSpPr>
        <p:spPr>
          <a:xfrm rot="2177730">
            <a:off x="5332413" y="1873250"/>
            <a:ext cx="652462" cy="2736850"/>
          </a:xfrm>
          <a:prstGeom prst="ellipse">
            <a:avLst/>
          </a:prstGeom>
          <a:solidFill>
            <a:srgbClr val="FFC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ustDataLst>
      <p:tags r:id="rId1"/>
    </p:custDataLst>
  </p:cSld>
  <p:clrMapOvr>
    <a:masterClrMapping/>
  </p:clrMapOvr>
  <p:transition spd="slow" advTm="292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endParaRPr lang="en-GB" smtClean="0"/>
          </a:p>
        </p:txBody>
      </p:sp>
      <p:pic>
        <p:nvPicPr>
          <p:cNvPr id="49154" name="Content Placeholder 3"/>
          <p:cNvPicPr>
            <a:picLocks noGrp="1" noChangeAspect="1"/>
          </p:cNvPicPr>
          <p:nvPr>
            <p:ph idx="1"/>
          </p:nvPr>
        </p:nvPicPr>
        <p:blipFill>
          <a:blip r:embed="rId2" cstate="print"/>
          <a:srcRect/>
          <a:stretch>
            <a:fillRect/>
          </a:stretch>
        </p:blipFill>
        <p:spPr>
          <a:xfrm>
            <a:off x="-7938" y="-26988"/>
            <a:ext cx="9180513" cy="6884988"/>
          </a:xfrm>
        </p:spPr>
      </p:pic>
    </p:spTree>
  </p:cSld>
  <p:clrMapOvr>
    <a:masterClrMapping/>
  </p:clrMapOvr>
  <p:transition spd="slow" advTm="1202"/>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nl-BE" dirty="0" smtClean="0"/>
              <a:t>“Seed projects should focus on improved varieties only”</a:t>
            </a:r>
            <a:endParaRPr lang="en-GB" dirty="0"/>
          </a:p>
        </p:txBody>
      </p:sp>
      <p:sp>
        <p:nvSpPr>
          <p:cNvPr id="50178" name="Title 1"/>
          <p:cNvSpPr txBox="1">
            <a:spLocks/>
          </p:cNvSpPr>
          <p:nvPr/>
        </p:nvSpPr>
        <p:spPr bwMode="auto">
          <a:xfrm>
            <a:off x="838200" y="2282825"/>
            <a:ext cx="7772400" cy="1470025"/>
          </a:xfrm>
          <a:prstGeom prst="rect">
            <a:avLst/>
          </a:prstGeom>
          <a:noFill/>
          <a:ln w="9525">
            <a:noFill/>
            <a:miter lim="800000"/>
            <a:headEnd/>
            <a:tailEnd/>
          </a:ln>
        </p:spPr>
        <p:txBody>
          <a:bodyPr anchor="ctr"/>
          <a:lstStyle/>
          <a:p>
            <a:pPr algn="ctr"/>
            <a:r>
              <a:rPr lang="en-GB" sz="4400">
                <a:latin typeface="Calibri" pitchFamily="34" charset="0"/>
              </a:rPr>
              <a:t>Guinea</a:t>
            </a:r>
          </a:p>
        </p:txBody>
      </p:sp>
    </p:spTree>
    <p:custDataLst>
      <p:tags r:id="rId1"/>
    </p:custDataLst>
  </p:cSld>
  <p:clrMapOvr>
    <a:masterClrMapping/>
  </p:clrMapOvr>
  <p:transition spd="slow" advTm="127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52227" name="Picture 3" descr="C:\Paul Van Mele\FAO seed system study 2010\Maps - eps files\GUINEA.eps"/>
          <p:cNvPicPr>
            <a:picLocks noChangeAspect="1" noChangeArrowheads="1"/>
          </p:cNvPicPr>
          <p:nvPr/>
        </p:nvPicPr>
        <p:blipFill>
          <a:blip r:embed="rId2" cstate="print"/>
          <a:srcRect/>
          <a:stretch>
            <a:fillRect/>
          </a:stretch>
        </p:blipFill>
        <p:spPr bwMode="auto">
          <a:xfrm>
            <a:off x="987425" y="260350"/>
            <a:ext cx="7200900" cy="6337300"/>
          </a:xfrm>
          <a:prstGeom prst="rect">
            <a:avLst/>
          </a:prstGeom>
          <a:noFill/>
          <a:ln w="9525">
            <a:noFill/>
            <a:miter lim="800000"/>
            <a:headEnd/>
            <a:tailEnd/>
          </a:ln>
        </p:spPr>
      </p:pic>
    </p:spTree>
  </p:cSld>
  <p:clrMapOvr>
    <a:masterClrMapping/>
  </p:clrMapOvr>
  <p:transition spd="slow" advTm="14852"/>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827088" y="1989138"/>
            <a:ext cx="7129462" cy="21701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weak government support for agriculture</a:t>
            </a:r>
          </a:p>
          <a:p>
            <a:pPr marL="342900" indent="-342900">
              <a:spcAft>
                <a:spcPts val="600"/>
              </a:spcAft>
              <a:buFont typeface="Arial" charset="0"/>
              <a:buChar char="•"/>
            </a:pPr>
            <a:r>
              <a:rPr lang="en-GB" sz="2400">
                <a:latin typeface="Calibri" pitchFamily="34" charset="0"/>
              </a:rPr>
              <a:t>political instability (internal, SL and Liberia)</a:t>
            </a:r>
          </a:p>
          <a:p>
            <a:pPr marL="342900" indent="-342900">
              <a:spcAft>
                <a:spcPts val="600"/>
              </a:spcAft>
              <a:buFont typeface="Arial" charset="0"/>
              <a:buChar char="•"/>
            </a:pPr>
            <a:r>
              <a:rPr lang="en-GB" sz="2400">
                <a:latin typeface="Calibri" pitchFamily="34" charset="0"/>
              </a:rPr>
              <a:t>lack of formal financial institutions</a:t>
            </a:r>
          </a:p>
          <a:p>
            <a:pPr marL="342900" indent="-342900">
              <a:spcAft>
                <a:spcPts val="600"/>
              </a:spcAft>
              <a:buFont typeface="Arial" charset="0"/>
              <a:buChar char="•"/>
            </a:pPr>
            <a:r>
              <a:rPr lang="en-GB" sz="2400">
                <a:latin typeface="Calibri" pitchFamily="34" charset="0"/>
              </a:rPr>
              <a:t>lots of local entrepreneurial initiatives, some started with outside support/exposure</a:t>
            </a:r>
          </a:p>
        </p:txBody>
      </p:sp>
      <p:sp>
        <p:nvSpPr>
          <p:cNvPr id="53250" name="Title 1"/>
          <p:cNvSpPr>
            <a:spLocks noGrp="1"/>
          </p:cNvSpPr>
          <p:nvPr>
            <p:ph type="ctrTitle"/>
          </p:nvPr>
        </p:nvSpPr>
        <p:spPr>
          <a:xfrm>
            <a:off x="685800" y="333375"/>
            <a:ext cx="7772400" cy="1470025"/>
          </a:xfrm>
        </p:spPr>
        <p:txBody>
          <a:bodyPr/>
          <a:lstStyle/>
          <a:p>
            <a:r>
              <a:rPr lang="en-GB" smtClean="0"/>
              <a:t>Guinea</a:t>
            </a:r>
          </a:p>
        </p:txBody>
      </p:sp>
    </p:spTree>
  </p:cSld>
  <p:clrMapOvr>
    <a:masterClrMapping/>
  </p:clrMapOvr>
  <p:transition spd="slow" advTm="20758"/>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ChangeArrowheads="1"/>
          </p:cNvSpPr>
          <p:nvPr/>
        </p:nvSpPr>
        <p:spPr bwMode="auto">
          <a:xfrm>
            <a:off x="827088" y="1878013"/>
            <a:ext cx="7129462" cy="1200150"/>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Mama Adama produces and sells seed of one local variety entirely on her own; trades cross-country via family ties</a:t>
            </a:r>
          </a:p>
        </p:txBody>
      </p:sp>
      <p:sp>
        <p:nvSpPr>
          <p:cNvPr id="54274" name="Title 1"/>
          <p:cNvSpPr>
            <a:spLocks noGrp="1"/>
          </p:cNvSpPr>
          <p:nvPr>
            <p:ph type="ctrTitle"/>
          </p:nvPr>
        </p:nvSpPr>
        <p:spPr>
          <a:xfrm>
            <a:off x="685800" y="333375"/>
            <a:ext cx="7772400" cy="1470025"/>
          </a:xfrm>
        </p:spPr>
        <p:txBody>
          <a:bodyPr/>
          <a:lstStyle/>
          <a:p>
            <a:r>
              <a:rPr lang="en-GB" smtClean="0"/>
              <a:t>Guinea</a:t>
            </a:r>
          </a:p>
        </p:txBody>
      </p:sp>
      <p:pic>
        <p:nvPicPr>
          <p:cNvPr id="54275" name="Picture 1"/>
          <p:cNvPicPr>
            <a:picLocks noChangeAspect="1"/>
          </p:cNvPicPr>
          <p:nvPr/>
        </p:nvPicPr>
        <p:blipFill>
          <a:blip r:embed="rId2" cstate="print"/>
          <a:srcRect/>
          <a:stretch>
            <a:fillRect/>
          </a:stretch>
        </p:blipFill>
        <p:spPr bwMode="auto">
          <a:xfrm>
            <a:off x="755650" y="5103813"/>
            <a:ext cx="1803400" cy="1350962"/>
          </a:xfrm>
          <a:prstGeom prst="rect">
            <a:avLst/>
          </a:prstGeom>
          <a:noFill/>
          <a:ln w="9525">
            <a:solidFill>
              <a:schemeClr val="tx1"/>
            </a:solidFill>
            <a:miter lim="800000"/>
            <a:headEnd/>
            <a:tailEnd/>
          </a:ln>
        </p:spPr>
      </p:pic>
      <p:pic>
        <p:nvPicPr>
          <p:cNvPr id="54276" name="Picture 3"/>
          <p:cNvPicPr>
            <a:picLocks noChangeAspect="1"/>
          </p:cNvPicPr>
          <p:nvPr/>
        </p:nvPicPr>
        <p:blipFill>
          <a:blip r:embed="rId3" cstate="print"/>
          <a:srcRect/>
          <a:stretch>
            <a:fillRect/>
          </a:stretch>
        </p:blipFill>
        <p:spPr bwMode="auto">
          <a:xfrm>
            <a:off x="2686050" y="4089400"/>
            <a:ext cx="3152775" cy="2365375"/>
          </a:xfrm>
          <a:prstGeom prst="rect">
            <a:avLst/>
          </a:prstGeom>
          <a:noFill/>
          <a:ln w="9525">
            <a:solidFill>
              <a:schemeClr val="tx1"/>
            </a:solidFill>
            <a:miter lim="800000"/>
            <a:headEnd/>
            <a:tailEnd/>
          </a:ln>
        </p:spPr>
      </p:pic>
      <p:pic>
        <p:nvPicPr>
          <p:cNvPr id="54277" name="Picture 6"/>
          <p:cNvPicPr>
            <a:picLocks noChangeAspect="1"/>
          </p:cNvPicPr>
          <p:nvPr/>
        </p:nvPicPr>
        <p:blipFill>
          <a:blip r:embed="rId4" cstate="print"/>
          <a:srcRect/>
          <a:stretch>
            <a:fillRect/>
          </a:stretch>
        </p:blipFill>
        <p:spPr bwMode="auto">
          <a:xfrm>
            <a:off x="6011863" y="3284538"/>
            <a:ext cx="2376487" cy="3171825"/>
          </a:xfrm>
          <a:prstGeom prst="rect">
            <a:avLst/>
          </a:prstGeom>
          <a:noFill/>
          <a:ln w="9525">
            <a:solidFill>
              <a:schemeClr val="tx1"/>
            </a:solidFill>
            <a:miter lim="800000"/>
            <a:headEnd/>
            <a:tailEnd/>
          </a:ln>
        </p:spPr>
      </p:pic>
    </p:spTree>
  </p:cSld>
  <p:clrMapOvr>
    <a:masterClrMapping/>
  </p:clrMapOvr>
  <p:transition spd="slow" advTm="2534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827088" y="1700213"/>
            <a:ext cx="7129462" cy="23860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Sharif began producing and selling seed of improved varieties under various projects, but shifted to local ones when he had to pay the full cost of fertilisers</a:t>
            </a:r>
          </a:p>
          <a:p>
            <a:pPr marL="342900" indent="-342900">
              <a:spcAft>
                <a:spcPts val="600"/>
              </a:spcAft>
              <a:buFont typeface="Arial" charset="0"/>
              <a:buChar char="•"/>
            </a:pPr>
            <a:r>
              <a:rPr lang="en-GB" sz="2400">
                <a:latin typeface="Calibri" pitchFamily="34" charset="0"/>
              </a:rPr>
              <a:t>El-Hadj Sow is a trader, inspired by his visit to France, who started growing potato, rice, maize and cowpea seed largely on his own, and he made it work</a:t>
            </a:r>
          </a:p>
        </p:txBody>
      </p:sp>
      <p:sp>
        <p:nvSpPr>
          <p:cNvPr id="55298" name="Title 1"/>
          <p:cNvSpPr>
            <a:spLocks noGrp="1"/>
          </p:cNvSpPr>
          <p:nvPr>
            <p:ph type="ctrTitle"/>
          </p:nvPr>
        </p:nvSpPr>
        <p:spPr>
          <a:xfrm>
            <a:off x="685800" y="333375"/>
            <a:ext cx="7772400" cy="1470025"/>
          </a:xfrm>
        </p:spPr>
        <p:txBody>
          <a:bodyPr/>
          <a:lstStyle/>
          <a:p>
            <a:r>
              <a:rPr lang="en-GB" smtClean="0"/>
              <a:t>Guinea</a:t>
            </a:r>
          </a:p>
        </p:txBody>
      </p:sp>
      <p:pic>
        <p:nvPicPr>
          <p:cNvPr id="55299" name="Picture 3"/>
          <p:cNvPicPr>
            <a:picLocks noChangeAspect="1"/>
          </p:cNvPicPr>
          <p:nvPr/>
        </p:nvPicPr>
        <p:blipFill>
          <a:blip r:embed="rId2" cstate="print"/>
          <a:srcRect/>
          <a:stretch>
            <a:fillRect/>
          </a:stretch>
        </p:blipFill>
        <p:spPr bwMode="auto">
          <a:xfrm>
            <a:off x="4716463" y="4508500"/>
            <a:ext cx="2735262" cy="2049463"/>
          </a:xfrm>
          <a:prstGeom prst="rect">
            <a:avLst/>
          </a:prstGeom>
          <a:noFill/>
          <a:ln w="9525">
            <a:solidFill>
              <a:schemeClr val="tx1"/>
            </a:solidFill>
            <a:miter lim="800000"/>
            <a:headEnd/>
            <a:tailEnd/>
          </a:ln>
        </p:spPr>
      </p:pic>
      <p:pic>
        <p:nvPicPr>
          <p:cNvPr id="55300" name="Picture 1"/>
          <p:cNvPicPr>
            <a:picLocks noChangeAspect="1"/>
          </p:cNvPicPr>
          <p:nvPr/>
        </p:nvPicPr>
        <p:blipFill>
          <a:blip r:embed="rId3" cstate="print"/>
          <a:srcRect/>
          <a:stretch>
            <a:fillRect/>
          </a:stretch>
        </p:blipFill>
        <p:spPr bwMode="auto">
          <a:xfrm>
            <a:off x="1547813" y="4494213"/>
            <a:ext cx="2663825" cy="2027237"/>
          </a:xfrm>
          <a:prstGeom prst="rect">
            <a:avLst/>
          </a:prstGeom>
          <a:noFill/>
          <a:ln w="9525">
            <a:solidFill>
              <a:schemeClr val="tx1"/>
            </a:solidFill>
            <a:miter lim="800000"/>
            <a:headEnd/>
            <a:tailEnd/>
          </a:ln>
        </p:spPr>
      </p:pic>
    </p:spTree>
  </p:cSld>
  <p:clrMapOvr>
    <a:masterClrMapping/>
  </p:clrMapOvr>
  <p:transition spd="slow" advTm="6730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ChangeArrowheads="1"/>
          </p:cNvSpPr>
          <p:nvPr/>
        </p:nvSpPr>
        <p:spPr bwMode="auto">
          <a:xfrm>
            <a:off x="827088" y="1700213"/>
            <a:ext cx="7273925" cy="3570287"/>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certification services are nascent, creating an opportunity for small, private enterprises to produce and sell quality seed of local varieties, but also blocking entrepreneurs from exporting seed to neighbouring countries</a:t>
            </a:r>
          </a:p>
          <a:p>
            <a:pPr marL="342900" indent="-342900">
              <a:spcAft>
                <a:spcPts val="600"/>
              </a:spcAft>
              <a:buFont typeface="Arial" charset="0"/>
              <a:buChar char="•"/>
            </a:pPr>
            <a:r>
              <a:rPr lang="en-GB" sz="2400">
                <a:latin typeface="Calibri" pitchFamily="34" charset="0"/>
              </a:rPr>
              <a:t>professional seed traders exist, but have always been ignored by formal seed projects </a:t>
            </a:r>
          </a:p>
          <a:p>
            <a:pPr marL="342900" indent="-342900">
              <a:spcAft>
                <a:spcPts val="600"/>
              </a:spcAft>
              <a:buFont typeface="Arial" charset="0"/>
              <a:buChar char="•"/>
            </a:pPr>
            <a:r>
              <a:rPr lang="nl-BE" sz="2400">
                <a:latin typeface="Calibri" pitchFamily="34" charset="0"/>
              </a:rPr>
              <a:t>traders equally sell improved and local varieties, offering what farmers want</a:t>
            </a:r>
            <a:endParaRPr lang="en-GB" sz="2400">
              <a:latin typeface="Calibri" pitchFamily="34" charset="0"/>
            </a:endParaRPr>
          </a:p>
        </p:txBody>
      </p:sp>
      <p:sp>
        <p:nvSpPr>
          <p:cNvPr id="56322" name="Title 1"/>
          <p:cNvSpPr>
            <a:spLocks noGrp="1"/>
          </p:cNvSpPr>
          <p:nvPr>
            <p:ph type="ctrTitle"/>
          </p:nvPr>
        </p:nvSpPr>
        <p:spPr>
          <a:xfrm>
            <a:off x="685800" y="333375"/>
            <a:ext cx="7772400" cy="1470025"/>
          </a:xfrm>
        </p:spPr>
        <p:txBody>
          <a:bodyPr/>
          <a:lstStyle/>
          <a:p>
            <a:r>
              <a:rPr lang="en-GB" smtClean="0"/>
              <a:t>Guinea</a:t>
            </a:r>
          </a:p>
        </p:txBody>
      </p:sp>
    </p:spTree>
  </p:cSld>
  <p:clrMapOvr>
    <a:masterClrMapping/>
  </p:clrMapOvr>
  <p:transition spd="slow" advTm="51209"/>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advTm="12846"/>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nl-BE" dirty="0" smtClean="0"/>
              <a:t>“Seed enterprises continuously need new varieties to stay in business”</a:t>
            </a:r>
            <a:endParaRPr lang="en-GB" dirty="0"/>
          </a:p>
        </p:txBody>
      </p:sp>
      <p:sp>
        <p:nvSpPr>
          <p:cNvPr id="58370" name="Title 1"/>
          <p:cNvSpPr txBox="1">
            <a:spLocks/>
          </p:cNvSpPr>
          <p:nvPr/>
        </p:nvSpPr>
        <p:spPr bwMode="auto">
          <a:xfrm>
            <a:off x="838200" y="2282825"/>
            <a:ext cx="7772400" cy="1470025"/>
          </a:xfrm>
          <a:prstGeom prst="rect">
            <a:avLst/>
          </a:prstGeom>
          <a:noFill/>
          <a:ln w="9525">
            <a:noFill/>
            <a:miter lim="800000"/>
            <a:headEnd/>
            <a:tailEnd/>
          </a:ln>
        </p:spPr>
        <p:txBody>
          <a:bodyPr anchor="ctr"/>
          <a:lstStyle/>
          <a:p>
            <a:pPr algn="ctr"/>
            <a:r>
              <a:rPr lang="en-GB" sz="4400">
                <a:latin typeface="Calibri" pitchFamily="34" charset="0"/>
              </a:rPr>
              <a:t>The Gambia</a:t>
            </a:r>
          </a:p>
        </p:txBody>
      </p:sp>
    </p:spTree>
    <p:custDataLst>
      <p:tags r:id="rId1"/>
    </p:custDataLst>
  </p:cSld>
  <p:clrMapOvr>
    <a:masterClrMapping/>
  </p:clrMapOvr>
  <p:transition spd="slow" advTm="172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p:txBody>
          <a:bodyPr/>
          <a:lstStyle/>
          <a:p>
            <a:r>
              <a:rPr lang="en-GB" smtClean="0"/>
              <a:t>1. The issues</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GB" dirty="0" smtClean="0"/>
              <a:t>“There </a:t>
            </a:r>
            <a:r>
              <a:rPr lang="en-GB" dirty="0"/>
              <a:t>are no successful seed enterprises in </a:t>
            </a:r>
            <a:r>
              <a:rPr lang="en-GB" dirty="0" smtClean="0"/>
              <a:t>Africa”</a:t>
            </a:r>
            <a:endParaRPr lang="en-GB" dirty="0"/>
          </a:p>
        </p:txBody>
      </p:sp>
    </p:spTree>
  </p:cSld>
  <p:clrMapOvr>
    <a:masterClrMapping/>
  </p:clrMapOvr>
  <p:transition spd="slow" advTm="18401"/>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60419" name="Picture 3" descr="C:\Paul Van Mele\FAO seed system study 2010\Maps - eps files\The Gambia.eps"/>
          <p:cNvPicPr>
            <a:picLocks noChangeAspect="1" noChangeArrowheads="1"/>
          </p:cNvPicPr>
          <p:nvPr/>
        </p:nvPicPr>
        <p:blipFill>
          <a:blip r:embed="rId2" cstate="print"/>
          <a:srcRect/>
          <a:stretch>
            <a:fillRect/>
          </a:stretch>
        </p:blipFill>
        <p:spPr bwMode="auto">
          <a:xfrm>
            <a:off x="323850" y="404813"/>
            <a:ext cx="8569325" cy="6119812"/>
          </a:xfrm>
          <a:prstGeom prst="rect">
            <a:avLst/>
          </a:prstGeom>
          <a:noFill/>
          <a:ln w="9525">
            <a:noFill/>
            <a:miter lim="800000"/>
            <a:headEnd/>
            <a:tailEnd/>
          </a:ln>
        </p:spPr>
      </p:pic>
    </p:spTree>
  </p:cSld>
  <p:clrMapOvr>
    <a:masterClrMapping/>
  </p:clrMapOvr>
  <p:transition spd="slow" advTm="274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p:cNvSpPr>
            <a:spLocks noChangeArrowheads="1"/>
          </p:cNvSpPr>
          <p:nvPr/>
        </p:nvSpPr>
        <p:spPr bwMode="auto">
          <a:xfrm>
            <a:off x="827088" y="2252663"/>
            <a:ext cx="7561262" cy="21701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produces enough coarse grains to be self-sufficient, </a:t>
            </a:r>
            <a:br>
              <a:rPr lang="en-GB" sz="2400">
                <a:latin typeface="Calibri" pitchFamily="34" charset="0"/>
              </a:rPr>
            </a:br>
            <a:r>
              <a:rPr lang="en-GB" sz="2400">
                <a:latin typeface="Calibri" pitchFamily="34" charset="0"/>
              </a:rPr>
              <a:t>but much is exported </a:t>
            </a:r>
          </a:p>
          <a:p>
            <a:pPr marL="342900" indent="-342900">
              <a:spcAft>
                <a:spcPts val="600"/>
              </a:spcAft>
              <a:buFont typeface="Arial" charset="0"/>
              <a:buChar char="•"/>
            </a:pPr>
            <a:r>
              <a:rPr lang="en-GB" sz="2400">
                <a:latin typeface="Calibri" pitchFamily="34" charset="0"/>
              </a:rPr>
              <a:t>Gambians prefer eating rice, which is easier to prepare</a:t>
            </a:r>
          </a:p>
          <a:p>
            <a:pPr marL="342900" indent="-342900">
              <a:spcAft>
                <a:spcPts val="600"/>
              </a:spcAft>
              <a:buFont typeface="Arial" charset="0"/>
              <a:buChar char="•"/>
            </a:pPr>
            <a:r>
              <a:rPr lang="en-GB" sz="2400">
                <a:latin typeface="Calibri" pitchFamily="34" charset="0"/>
              </a:rPr>
              <a:t>80% of the rice eaten in The Gambia is imported</a:t>
            </a:r>
          </a:p>
          <a:p>
            <a:pPr marL="342900" indent="-342900">
              <a:spcAft>
                <a:spcPts val="600"/>
              </a:spcAft>
              <a:buFont typeface="Arial" charset="0"/>
              <a:buChar char="•"/>
            </a:pPr>
            <a:r>
              <a:rPr lang="en-GB" sz="2400">
                <a:latin typeface="Calibri" pitchFamily="34" charset="0"/>
              </a:rPr>
              <a:t>no seed laws and no system of seed certification</a:t>
            </a:r>
          </a:p>
        </p:txBody>
      </p:sp>
      <p:sp>
        <p:nvSpPr>
          <p:cNvPr id="61442" name="Title 1"/>
          <p:cNvSpPr>
            <a:spLocks noGrp="1"/>
          </p:cNvSpPr>
          <p:nvPr>
            <p:ph type="ctrTitle"/>
          </p:nvPr>
        </p:nvSpPr>
        <p:spPr>
          <a:xfrm>
            <a:off x="685800" y="333375"/>
            <a:ext cx="7772400" cy="1470025"/>
          </a:xfrm>
        </p:spPr>
        <p:txBody>
          <a:bodyPr/>
          <a:lstStyle/>
          <a:p>
            <a:r>
              <a:rPr lang="en-GB" smtClean="0"/>
              <a:t>The Gambia</a:t>
            </a:r>
          </a:p>
        </p:txBody>
      </p:sp>
    </p:spTree>
  </p:cSld>
  <p:clrMapOvr>
    <a:masterClrMapping/>
  </p:clrMapOvr>
  <p:transition spd="slow" advTm="9314"/>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noChangeArrowheads="1"/>
          </p:cNvSpPr>
          <p:nvPr/>
        </p:nvSpPr>
        <p:spPr bwMode="auto">
          <a:xfrm>
            <a:off x="827088" y="2219325"/>
            <a:ext cx="7561262" cy="1570038"/>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Gambia Horticultural Enterprises has continued investing in marketing; runs the largest farm supply company, selling seed, agrochemicals and machinery, even exporting some products to Europe </a:t>
            </a:r>
          </a:p>
        </p:txBody>
      </p:sp>
      <p:sp>
        <p:nvSpPr>
          <p:cNvPr id="62466" name="Title 1"/>
          <p:cNvSpPr>
            <a:spLocks noGrp="1"/>
          </p:cNvSpPr>
          <p:nvPr>
            <p:ph type="ctrTitle"/>
          </p:nvPr>
        </p:nvSpPr>
        <p:spPr>
          <a:xfrm>
            <a:off x="685800" y="333375"/>
            <a:ext cx="7772400" cy="1470025"/>
          </a:xfrm>
        </p:spPr>
        <p:txBody>
          <a:bodyPr/>
          <a:lstStyle/>
          <a:p>
            <a:r>
              <a:rPr lang="en-GB" smtClean="0"/>
              <a:t>The Gambia</a:t>
            </a:r>
          </a:p>
        </p:txBody>
      </p:sp>
    </p:spTree>
  </p:cSld>
  <p:clrMapOvr>
    <a:masterClrMapping/>
  </p:clrMapOvr>
  <p:transition spd="slow" advTm="19023"/>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endParaRPr lang="en-GB" smtClean="0"/>
          </a:p>
        </p:txBody>
      </p:sp>
      <p:graphicFrame>
        <p:nvGraphicFramePr>
          <p:cNvPr id="4" name="Table 3"/>
          <p:cNvGraphicFramePr>
            <a:graphicFrameLocks noGrp="1"/>
          </p:cNvGraphicFramePr>
          <p:nvPr/>
        </p:nvGraphicFramePr>
        <p:xfrm>
          <a:off x="250825" y="620713"/>
          <a:ext cx="8642350" cy="5811837"/>
        </p:xfrm>
        <a:graphic>
          <a:graphicData uri="http://schemas.openxmlformats.org/drawingml/2006/table">
            <a:tbl>
              <a:tblPr firstRow="1" firstCol="1" bandRow="1">
                <a:tableStyleId>{5C22544A-7EE6-4342-B048-85BDC9FD1C3A}</a:tableStyleId>
              </a:tblPr>
              <a:tblGrid>
                <a:gridCol w="1629655"/>
                <a:gridCol w="1136968"/>
                <a:gridCol w="1231716"/>
                <a:gridCol w="1231716"/>
                <a:gridCol w="1231716"/>
                <a:gridCol w="1136968"/>
                <a:gridCol w="1042222"/>
              </a:tblGrid>
              <a:tr h="456605">
                <a:tc gridSpan="7">
                  <a:txBody>
                    <a:bodyPr/>
                    <a:lstStyle/>
                    <a:p>
                      <a:pPr>
                        <a:lnSpc>
                          <a:spcPct val="115000"/>
                        </a:lnSpc>
                        <a:spcBef>
                          <a:spcPts val="300"/>
                        </a:spcBef>
                        <a:spcAft>
                          <a:spcPts val="300"/>
                        </a:spcAft>
                      </a:pPr>
                      <a:r>
                        <a:rPr lang="en-GB" sz="1800" dirty="0">
                          <a:effectLst/>
                        </a:rPr>
                        <a:t>Table 7.2: Seed sales, Gambia Horticultural Enterprises</a:t>
                      </a:r>
                      <a:endParaRPr lang="en-GB" sz="1800" dirty="0">
                        <a:effectLst/>
                        <a:latin typeface="Calibri"/>
                        <a:ea typeface="Times New Roman"/>
                        <a:cs typeface="Times New Roman"/>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456605">
                <a:tc>
                  <a:txBody>
                    <a:bodyPr/>
                    <a:lstStyle/>
                    <a:p>
                      <a:pPr algn="ctr">
                        <a:lnSpc>
                          <a:spcPct val="115000"/>
                        </a:lnSpc>
                        <a:spcBef>
                          <a:spcPts val="300"/>
                        </a:spcBef>
                        <a:spcAft>
                          <a:spcPts val="300"/>
                        </a:spcAft>
                      </a:pPr>
                      <a:r>
                        <a:rPr lang="en-GB" sz="1800">
                          <a:effectLst/>
                        </a:rPr>
                        <a:t> </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dirty="0">
                          <a:effectLst/>
                        </a:rPr>
                        <a:t>1990</a:t>
                      </a:r>
                      <a:endParaRPr lang="en-GB" sz="1800" dirty="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1993</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1997</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2000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2005</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2009</a:t>
                      </a:r>
                      <a:endParaRPr lang="en-GB" sz="1800">
                        <a:effectLst/>
                        <a:latin typeface="Calibri"/>
                        <a:ea typeface="Times New Roman"/>
                        <a:cs typeface="Times New Roman"/>
                      </a:endParaRPr>
                    </a:p>
                  </a:txBody>
                  <a:tcPr marL="68580" marR="68580" marT="0" marB="0"/>
                </a:tc>
              </a:tr>
              <a:tr h="575421">
                <a:tc>
                  <a:txBody>
                    <a:bodyPr/>
                    <a:lstStyle/>
                    <a:p>
                      <a:pPr>
                        <a:lnSpc>
                          <a:spcPct val="115000"/>
                        </a:lnSpc>
                        <a:spcBef>
                          <a:spcPts val="300"/>
                        </a:spcBef>
                        <a:spcAft>
                          <a:spcPts val="300"/>
                        </a:spcAft>
                      </a:pPr>
                      <a:r>
                        <a:rPr lang="en-GB" sz="1800">
                          <a:effectLst/>
                        </a:rPr>
                        <a:t> </a:t>
                      </a:r>
                      <a:endParaRPr lang="en-GB" sz="1800">
                        <a:effectLst/>
                        <a:latin typeface="Calibri"/>
                        <a:ea typeface="Times New Roman"/>
                        <a:cs typeface="Times New Roman"/>
                      </a:endParaRPr>
                    </a:p>
                  </a:txBody>
                  <a:tcPr marL="68580" marR="68580" marT="0" marB="0"/>
                </a:tc>
                <a:tc gridSpan="6">
                  <a:txBody>
                    <a:bodyPr/>
                    <a:lstStyle/>
                    <a:p>
                      <a:pPr algn="ctr">
                        <a:lnSpc>
                          <a:spcPct val="115000"/>
                        </a:lnSpc>
                        <a:spcBef>
                          <a:spcPts val="300"/>
                        </a:spcBef>
                        <a:spcAft>
                          <a:spcPts val="300"/>
                        </a:spcAft>
                      </a:pPr>
                      <a:r>
                        <a:rPr lang="en-GB" sz="1800">
                          <a:effectLst/>
                        </a:rPr>
                        <a:t>Importance (%) of seed sales in total company’s turnover</a:t>
                      </a:r>
                      <a:endParaRPr lang="en-GB" sz="1800">
                        <a:effectLst/>
                        <a:latin typeface="Calibri"/>
                        <a:ea typeface="Times New Roman"/>
                        <a:cs typeface="Times New Roman"/>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456605">
                <a:tc>
                  <a:txBody>
                    <a:bodyPr/>
                    <a:lstStyle/>
                    <a:p>
                      <a:pPr>
                        <a:lnSpc>
                          <a:spcPct val="115000"/>
                        </a:lnSpc>
                        <a:spcBef>
                          <a:spcPts val="300"/>
                        </a:spcBef>
                        <a:spcAft>
                          <a:spcPts val="300"/>
                        </a:spcAft>
                      </a:pPr>
                      <a:r>
                        <a:rPr lang="en-GB" sz="1800">
                          <a:effectLst/>
                        </a:rPr>
                        <a:t>Seed sales </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100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80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70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50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40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30</a:t>
                      </a:r>
                      <a:endParaRPr lang="en-GB" sz="1800">
                        <a:effectLst/>
                        <a:latin typeface="Calibri"/>
                        <a:ea typeface="Times New Roman"/>
                        <a:cs typeface="Times New Roman"/>
                      </a:endParaRPr>
                    </a:p>
                  </a:txBody>
                  <a:tcPr marL="68580" marR="68580" marT="0" marB="0"/>
                </a:tc>
              </a:tr>
              <a:tr h="456605">
                <a:tc>
                  <a:txBody>
                    <a:bodyPr/>
                    <a:lstStyle/>
                    <a:p>
                      <a:pPr>
                        <a:lnSpc>
                          <a:spcPct val="115000"/>
                        </a:lnSpc>
                        <a:spcBef>
                          <a:spcPts val="300"/>
                        </a:spcBef>
                        <a:spcAft>
                          <a:spcPts val="300"/>
                        </a:spcAft>
                      </a:pPr>
                      <a:r>
                        <a:rPr lang="en-GB" sz="1800">
                          <a:effectLst/>
                        </a:rPr>
                        <a:t> </a:t>
                      </a:r>
                      <a:endParaRPr lang="en-GB" sz="1800">
                        <a:effectLst/>
                        <a:latin typeface="Calibri"/>
                        <a:ea typeface="Times New Roman"/>
                        <a:cs typeface="Times New Roman"/>
                      </a:endParaRPr>
                    </a:p>
                  </a:txBody>
                  <a:tcPr marL="68580" marR="68580" marT="0" marB="0"/>
                </a:tc>
                <a:tc gridSpan="6">
                  <a:txBody>
                    <a:bodyPr/>
                    <a:lstStyle/>
                    <a:p>
                      <a:pPr algn="ctr">
                        <a:lnSpc>
                          <a:spcPct val="115000"/>
                        </a:lnSpc>
                        <a:spcBef>
                          <a:spcPts val="300"/>
                        </a:spcBef>
                        <a:spcAft>
                          <a:spcPts val="300"/>
                        </a:spcAft>
                      </a:pPr>
                      <a:r>
                        <a:rPr lang="en-GB" sz="1800">
                          <a:effectLst/>
                        </a:rPr>
                        <a:t>Seed quantities sold (tonnes)</a:t>
                      </a:r>
                      <a:endParaRPr lang="en-GB" sz="1800">
                        <a:effectLst/>
                        <a:latin typeface="Calibri"/>
                        <a:ea typeface="Times New Roman"/>
                        <a:cs typeface="Times New Roman"/>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456605">
                <a:tc>
                  <a:txBody>
                    <a:bodyPr/>
                    <a:lstStyle/>
                    <a:p>
                      <a:pPr>
                        <a:lnSpc>
                          <a:spcPct val="115000"/>
                        </a:lnSpc>
                        <a:spcBef>
                          <a:spcPts val="300"/>
                        </a:spcBef>
                        <a:spcAft>
                          <a:spcPts val="300"/>
                        </a:spcAft>
                      </a:pPr>
                      <a:r>
                        <a:rPr lang="en-GB" sz="1800">
                          <a:effectLst/>
                        </a:rPr>
                        <a:t>Vegetables </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0.5</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1.0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3.0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5.0</a:t>
                      </a:r>
                      <a:endParaRPr lang="en-GB" sz="1800">
                        <a:effectLst/>
                        <a:latin typeface="Calibri"/>
                        <a:ea typeface="Times New Roman"/>
                        <a:cs typeface="Times New Roman"/>
                      </a:endParaRPr>
                    </a:p>
                  </a:txBody>
                  <a:tcPr marL="68580" marR="68580" marT="0" marB="0"/>
                </a:tc>
              </a:tr>
              <a:tr h="456605">
                <a:tc>
                  <a:txBody>
                    <a:bodyPr/>
                    <a:lstStyle/>
                    <a:p>
                      <a:pPr>
                        <a:lnSpc>
                          <a:spcPct val="115000"/>
                        </a:lnSpc>
                        <a:spcBef>
                          <a:spcPts val="300"/>
                        </a:spcBef>
                        <a:spcAft>
                          <a:spcPts val="300"/>
                        </a:spcAft>
                      </a:pPr>
                      <a:r>
                        <a:rPr lang="en-GB" sz="1800">
                          <a:effectLst/>
                        </a:rPr>
                        <a:t>Field crops </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1.0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3.0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dirty="0">
                          <a:effectLst/>
                        </a:rPr>
                        <a:t>50.0</a:t>
                      </a:r>
                      <a:endParaRPr lang="en-GB" sz="1800" dirty="0">
                        <a:effectLst/>
                        <a:latin typeface="Calibri"/>
                        <a:ea typeface="Times New Roman"/>
                        <a:cs typeface="Times New Roman"/>
                      </a:endParaRPr>
                    </a:p>
                  </a:txBody>
                  <a:tcPr marL="68580" marR="68580" marT="0" marB="0"/>
                </a:tc>
              </a:tr>
              <a:tr h="456605">
                <a:tc>
                  <a:txBody>
                    <a:bodyPr/>
                    <a:lstStyle/>
                    <a:p>
                      <a:pPr>
                        <a:lnSpc>
                          <a:spcPct val="115000"/>
                        </a:lnSpc>
                        <a:spcBef>
                          <a:spcPts val="300"/>
                        </a:spcBef>
                        <a:spcAft>
                          <a:spcPts val="300"/>
                        </a:spcAft>
                      </a:pPr>
                      <a:r>
                        <a:rPr lang="en-GB" sz="1800">
                          <a:effectLst/>
                        </a:rPr>
                        <a:t> </a:t>
                      </a:r>
                      <a:endParaRPr lang="en-GB" sz="1800">
                        <a:effectLst/>
                        <a:latin typeface="Calibri"/>
                        <a:ea typeface="Times New Roman"/>
                        <a:cs typeface="Times New Roman"/>
                      </a:endParaRPr>
                    </a:p>
                  </a:txBody>
                  <a:tcPr marL="68580" marR="68580" marT="0" marB="0"/>
                </a:tc>
                <a:tc gridSpan="6">
                  <a:txBody>
                    <a:bodyPr/>
                    <a:lstStyle/>
                    <a:p>
                      <a:pPr algn="ctr">
                        <a:lnSpc>
                          <a:spcPct val="115000"/>
                        </a:lnSpc>
                        <a:spcBef>
                          <a:spcPts val="300"/>
                        </a:spcBef>
                        <a:spcAft>
                          <a:spcPts val="300"/>
                        </a:spcAft>
                      </a:pPr>
                      <a:r>
                        <a:rPr lang="en-GB" sz="1800">
                          <a:effectLst/>
                        </a:rPr>
                        <a:t>Share (%) of individual field crops in the total sales of field crops</a:t>
                      </a:r>
                      <a:endParaRPr lang="en-GB" sz="1800">
                        <a:effectLst/>
                        <a:latin typeface="Calibri"/>
                        <a:ea typeface="Times New Roman"/>
                        <a:cs typeface="Times New Roman"/>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456605">
                <a:tc>
                  <a:txBody>
                    <a:bodyPr/>
                    <a:lstStyle/>
                    <a:p>
                      <a:pPr>
                        <a:lnSpc>
                          <a:spcPct val="115000"/>
                        </a:lnSpc>
                        <a:spcBef>
                          <a:spcPts val="300"/>
                        </a:spcBef>
                        <a:spcAft>
                          <a:spcPts val="300"/>
                        </a:spcAft>
                      </a:pPr>
                      <a:r>
                        <a:rPr lang="en-GB" sz="1800">
                          <a:effectLst/>
                        </a:rPr>
                        <a:t>Rice</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50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50</a:t>
                      </a:r>
                      <a:endParaRPr lang="en-GB" sz="1800">
                        <a:effectLst/>
                        <a:latin typeface="Calibri"/>
                        <a:ea typeface="Times New Roman"/>
                        <a:cs typeface="Times New Roman"/>
                      </a:endParaRPr>
                    </a:p>
                  </a:txBody>
                  <a:tcPr marL="68580" marR="68580" marT="0" marB="0"/>
                </a:tc>
              </a:tr>
              <a:tr h="456605">
                <a:tc>
                  <a:txBody>
                    <a:bodyPr/>
                    <a:lstStyle/>
                    <a:p>
                      <a:pPr>
                        <a:lnSpc>
                          <a:spcPct val="115000"/>
                        </a:lnSpc>
                        <a:spcBef>
                          <a:spcPts val="300"/>
                        </a:spcBef>
                        <a:spcAft>
                          <a:spcPts val="300"/>
                        </a:spcAft>
                      </a:pPr>
                      <a:r>
                        <a:rPr lang="en-GB" sz="1800">
                          <a:effectLst/>
                        </a:rPr>
                        <a:t>Groundnut</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10</a:t>
                      </a:r>
                      <a:endParaRPr lang="en-GB" sz="1800">
                        <a:effectLst/>
                        <a:latin typeface="Calibri"/>
                        <a:ea typeface="Times New Roman"/>
                        <a:cs typeface="Times New Roman"/>
                      </a:endParaRPr>
                    </a:p>
                  </a:txBody>
                  <a:tcPr marL="68580" marR="68580" marT="0" marB="0"/>
                </a:tc>
              </a:tr>
              <a:tr h="456605">
                <a:tc>
                  <a:txBody>
                    <a:bodyPr/>
                    <a:lstStyle/>
                    <a:p>
                      <a:pPr>
                        <a:lnSpc>
                          <a:spcPct val="115000"/>
                        </a:lnSpc>
                        <a:spcBef>
                          <a:spcPts val="300"/>
                        </a:spcBef>
                        <a:spcAft>
                          <a:spcPts val="300"/>
                        </a:spcAft>
                      </a:pPr>
                      <a:r>
                        <a:rPr lang="en-GB" sz="1800">
                          <a:effectLst/>
                        </a:rPr>
                        <a:t>Maize </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20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30</a:t>
                      </a:r>
                      <a:endParaRPr lang="en-GB" sz="1800">
                        <a:effectLst/>
                        <a:latin typeface="Calibri"/>
                        <a:ea typeface="Times New Roman"/>
                        <a:cs typeface="Times New Roman"/>
                      </a:endParaRPr>
                    </a:p>
                  </a:txBody>
                  <a:tcPr marL="68580" marR="68580" marT="0" marB="0"/>
                </a:tc>
              </a:tr>
              <a:tr h="670548">
                <a:tc>
                  <a:txBody>
                    <a:bodyPr/>
                    <a:lstStyle/>
                    <a:p>
                      <a:pPr>
                        <a:lnSpc>
                          <a:spcPct val="115000"/>
                        </a:lnSpc>
                        <a:spcBef>
                          <a:spcPts val="300"/>
                        </a:spcBef>
                        <a:spcAft>
                          <a:spcPts val="300"/>
                        </a:spcAft>
                      </a:pPr>
                      <a:r>
                        <a:rPr lang="en-GB" sz="1800">
                          <a:effectLst/>
                        </a:rPr>
                        <a:t>Sorghum &amp; millet </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NA</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a:effectLst/>
                        </a:rPr>
                        <a:t>10</a:t>
                      </a:r>
                      <a:endParaRPr lang="en-GB" sz="180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GB" sz="1800" dirty="0">
                          <a:effectLst/>
                        </a:rPr>
                        <a:t>10</a:t>
                      </a:r>
                      <a:endParaRPr lang="en-GB" sz="1800" dirty="0">
                        <a:effectLst/>
                        <a:latin typeface="Calibri"/>
                        <a:ea typeface="Times New Roman"/>
                        <a:cs typeface="Times New Roman"/>
                      </a:endParaRPr>
                    </a:p>
                  </a:txBody>
                  <a:tcPr marL="68580" marR="68580" marT="0" marB="0"/>
                </a:tc>
              </a:tr>
            </a:tbl>
          </a:graphicData>
        </a:graphic>
      </p:graphicFrame>
      <p:sp>
        <p:nvSpPr>
          <p:cNvPr id="3" name="Oval 2"/>
          <p:cNvSpPr/>
          <p:nvPr/>
        </p:nvSpPr>
        <p:spPr>
          <a:xfrm>
            <a:off x="2065338" y="1989138"/>
            <a:ext cx="792162" cy="1944687"/>
          </a:xfrm>
          <a:prstGeom prst="ellipse">
            <a:avLst/>
          </a:prstGeom>
          <a:solidFill>
            <a:srgbClr val="FFC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Oval 4"/>
          <p:cNvSpPr/>
          <p:nvPr/>
        </p:nvSpPr>
        <p:spPr>
          <a:xfrm>
            <a:off x="7983538" y="1989138"/>
            <a:ext cx="792162" cy="1944687"/>
          </a:xfrm>
          <a:prstGeom prst="ellipse">
            <a:avLst/>
          </a:prstGeom>
          <a:solidFill>
            <a:srgbClr val="FFC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ustDataLst>
      <p:tags r:id="rId1"/>
    </p:custDataLst>
  </p:cSld>
  <p:clrMapOvr>
    <a:masterClrMapping/>
  </p:clrMapOvr>
  <p:transition spd="slow" advTm="813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4"/>
          <p:cNvSpPr>
            <a:spLocks noChangeArrowheads="1"/>
          </p:cNvSpPr>
          <p:nvPr/>
        </p:nvSpPr>
        <p:spPr bwMode="auto">
          <a:xfrm>
            <a:off x="827088" y="2114550"/>
            <a:ext cx="7561262" cy="1570038"/>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Jambur Kafo, women’s cooperative, already a self-organised group doing PVS with NARI, who gives them seed and advice; sells only NERICA rice seed since 2002; makes deft use of radio and TV to advertise nationally</a:t>
            </a:r>
          </a:p>
        </p:txBody>
      </p:sp>
      <p:sp>
        <p:nvSpPr>
          <p:cNvPr id="64514" name="Title 1"/>
          <p:cNvSpPr>
            <a:spLocks noGrp="1"/>
          </p:cNvSpPr>
          <p:nvPr>
            <p:ph type="ctrTitle"/>
          </p:nvPr>
        </p:nvSpPr>
        <p:spPr>
          <a:xfrm>
            <a:off x="685800" y="333375"/>
            <a:ext cx="7772400" cy="1470025"/>
          </a:xfrm>
        </p:spPr>
        <p:txBody>
          <a:bodyPr/>
          <a:lstStyle/>
          <a:p>
            <a:r>
              <a:rPr lang="en-GB" smtClean="0"/>
              <a:t>The Gambia</a:t>
            </a:r>
          </a:p>
        </p:txBody>
      </p:sp>
    </p:spTree>
  </p:cSld>
  <p:clrMapOvr>
    <a:masterClrMapping/>
  </p:clrMapOvr>
  <p:transition spd="slow" advTm="4295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7088" y="2166938"/>
            <a:ext cx="7416800" cy="2908300"/>
          </a:xfrm>
          <a:prstGeom prst="rect">
            <a:avLst/>
          </a:prstGeom>
        </p:spPr>
        <p:txBody>
          <a:bodyPr>
            <a:spAutoFit/>
          </a:bodyPr>
          <a:lstStyle/>
          <a:p>
            <a:pPr marL="342900" indent="-342900" fontAlgn="auto">
              <a:spcBef>
                <a:spcPts val="0"/>
              </a:spcBef>
              <a:spcAft>
                <a:spcPts val="600"/>
              </a:spcAft>
              <a:buFont typeface="Arial" pitchFamily="34" charset="0"/>
              <a:buChar char="•"/>
              <a:defRPr/>
            </a:pPr>
            <a:r>
              <a:rPr lang="en-GB" sz="2400" dirty="0">
                <a:latin typeface="+mn-lt"/>
              </a:rPr>
              <a:t>all </a:t>
            </a:r>
            <a:r>
              <a:rPr lang="en-GB" sz="2400" dirty="0">
                <a:latin typeface="+mn-lt"/>
              </a:rPr>
              <a:t>enterprises have </a:t>
            </a:r>
            <a:r>
              <a:rPr lang="en-GB" sz="2400" dirty="0">
                <a:latin typeface="+mn-lt"/>
              </a:rPr>
              <a:t>close ties with research, extension and media </a:t>
            </a:r>
          </a:p>
          <a:p>
            <a:pPr marL="342900" indent="-342900" fontAlgn="auto">
              <a:spcBef>
                <a:spcPts val="0"/>
              </a:spcBef>
              <a:spcAft>
                <a:spcPts val="600"/>
              </a:spcAft>
              <a:buFont typeface="Arial" pitchFamily="34" charset="0"/>
              <a:buChar char="•"/>
              <a:defRPr/>
            </a:pPr>
            <a:r>
              <a:rPr lang="en-GB" sz="2400" dirty="0">
                <a:latin typeface="+mn-lt"/>
              </a:rPr>
              <a:t>demand for </a:t>
            </a:r>
            <a:r>
              <a:rPr lang="en-GB" sz="2400" dirty="0">
                <a:latin typeface="+mn-lt"/>
              </a:rPr>
              <a:t>rice </a:t>
            </a:r>
            <a:r>
              <a:rPr lang="en-GB" sz="2400" dirty="0">
                <a:latin typeface="+mn-lt"/>
              </a:rPr>
              <a:t>seed is tied to demand for grain, which is high, since rice is the staple food </a:t>
            </a:r>
          </a:p>
          <a:p>
            <a:pPr marL="342900" indent="-342900" fontAlgn="auto">
              <a:spcBef>
                <a:spcPts val="0"/>
              </a:spcBef>
              <a:spcAft>
                <a:spcPts val="600"/>
              </a:spcAft>
              <a:buFont typeface="Arial" pitchFamily="34" charset="0"/>
              <a:buChar char="•"/>
              <a:defRPr/>
            </a:pPr>
            <a:r>
              <a:rPr lang="nl-BE" sz="2400" dirty="0">
                <a:latin typeface="+mn-lt"/>
              </a:rPr>
              <a:t>enterprises have been selling same upland </a:t>
            </a:r>
            <a:r>
              <a:rPr lang="en-GB" sz="2400" dirty="0">
                <a:latin typeface="+mn-lt"/>
              </a:rPr>
              <a:t>NERICA </a:t>
            </a:r>
            <a:r>
              <a:rPr lang="nl-BE" sz="2400" dirty="0">
                <a:latin typeface="+mn-lt"/>
              </a:rPr>
              <a:t>rice varieties for a </a:t>
            </a:r>
            <a:r>
              <a:rPr lang="nl-BE" sz="2400" dirty="0">
                <a:latin typeface="+mn-lt"/>
              </a:rPr>
              <a:t>decade, but </a:t>
            </a:r>
            <a:r>
              <a:rPr lang="nl-BE" sz="2400" dirty="0">
                <a:latin typeface="+mn-lt"/>
              </a:rPr>
              <a:t>renewal </a:t>
            </a:r>
            <a:r>
              <a:rPr lang="nl-BE" sz="2400" dirty="0">
                <a:latin typeface="+mn-lt"/>
              </a:rPr>
              <a:t>of FS is overdue!</a:t>
            </a:r>
            <a:endParaRPr lang="en-GB" sz="2400" dirty="0">
              <a:latin typeface="+mn-lt"/>
            </a:endParaRPr>
          </a:p>
          <a:p>
            <a:pPr fontAlgn="auto">
              <a:spcBef>
                <a:spcPts val="0"/>
              </a:spcBef>
              <a:spcAft>
                <a:spcPts val="600"/>
              </a:spcAft>
              <a:defRPr/>
            </a:pPr>
            <a:endParaRPr lang="en-GB" sz="2400" dirty="0">
              <a:latin typeface="+mn-lt"/>
            </a:endParaRPr>
          </a:p>
        </p:txBody>
      </p:sp>
      <p:sp>
        <p:nvSpPr>
          <p:cNvPr id="65538" name="Title 1"/>
          <p:cNvSpPr>
            <a:spLocks noGrp="1"/>
          </p:cNvSpPr>
          <p:nvPr>
            <p:ph type="ctrTitle"/>
          </p:nvPr>
        </p:nvSpPr>
        <p:spPr>
          <a:xfrm>
            <a:off x="685800" y="333375"/>
            <a:ext cx="7772400" cy="1470025"/>
          </a:xfrm>
        </p:spPr>
        <p:txBody>
          <a:bodyPr/>
          <a:lstStyle/>
          <a:p>
            <a:r>
              <a:rPr lang="en-GB" smtClean="0"/>
              <a:t>The Gambia</a:t>
            </a:r>
          </a:p>
        </p:txBody>
      </p:sp>
    </p:spTree>
  </p:cSld>
  <p:clrMapOvr>
    <a:masterClrMapping/>
  </p:clrMapOvr>
  <p:transition spd="slow" advTm="50487"/>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66563" name="Picture 4"/>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advTm="30953"/>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656388" cy="1558925"/>
          </a:xfrm>
        </p:spPr>
        <p:txBody>
          <a:bodyPr rtlCol="0">
            <a:normAutofit/>
          </a:bodyPr>
          <a:lstStyle/>
          <a:p>
            <a:pPr fontAlgn="auto">
              <a:spcAft>
                <a:spcPts val="0"/>
              </a:spcAft>
              <a:buFont typeface="Arial" pitchFamily="34" charset="0"/>
              <a:buNone/>
              <a:defRPr/>
            </a:pPr>
            <a:r>
              <a:rPr lang="nl-BE" dirty="0" smtClean="0"/>
              <a:t>“When governments produce seed, farmers are more seed secure”</a:t>
            </a:r>
          </a:p>
        </p:txBody>
      </p:sp>
      <p:sp>
        <p:nvSpPr>
          <p:cNvPr id="67586" name="Title 1"/>
          <p:cNvSpPr txBox="1">
            <a:spLocks/>
          </p:cNvSpPr>
          <p:nvPr/>
        </p:nvSpPr>
        <p:spPr bwMode="auto">
          <a:xfrm>
            <a:off x="838200" y="2282825"/>
            <a:ext cx="7772400" cy="1470025"/>
          </a:xfrm>
          <a:prstGeom prst="rect">
            <a:avLst/>
          </a:prstGeom>
          <a:noFill/>
          <a:ln w="9525">
            <a:noFill/>
            <a:miter lim="800000"/>
            <a:headEnd/>
            <a:tailEnd/>
          </a:ln>
        </p:spPr>
        <p:txBody>
          <a:bodyPr anchor="ctr"/>
          <a:lstStyle/>
          <a:p>
            <a:pPr algn="ctr"/>
            <a:r>
              <a:rPr lang="en-GB" sz="4400">
                <a:latin typeface="Calibri" pitchFamily="34" charset="0"/>
              </a:rPr>
              <a:t>Morocco</a:t>
            </a:r>
          </a:p>
        </p:txBody>
      </p:sp>
    </p:spTree>
    <p:custDataLst>
      <p:tags r:id="rId1"/>
    </p:custDataLst>
  </p:cSld>
  <p:clrMapOvr>
    <a:masterClrMapping/>
  </p:clrMapOvr>
  <p:transition spd="slow" advTm="94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69635" name="Picture 3" descr="C:\Paul Van Mele\FAO seed system study 2010\Maps - eps files\MOROCCO.eps"/>
          <p:cNvPicPr>
            <a:picLocks noChangeAspect="1" noChangeArrowheads="1"/>
          </p:cNvPicPr>
          <p:nvPr/>
        </p:nvPicPr>
        <p:blipFill>
          <a:blip r:embed="rId2" cstate="print"/>
          <a:srcRect/>
          <a:stretch>
            <a:fillRect/>
          </a:stretch>
        </p:blipFill>
        <p:spPr bwMode="auto">
          <a:xfrm>
            <a:off x="611188" y="333375"/>
            <a:ext cx="7921625" cy="6191250"/>
          </a:xfrm>
          <a:prstGeom prst="rect">
            <a:avLst/>
          </a:prstGeom>
          <a:noFill/>
          <a:ln w="9525">
            <a:noFill/>
            <a:miter lim="800000"/>
            <a:headEnd/>
            <a:tailEnd/>
          </a:ln>
        </p:spPr>
      </p:pic>
    </p:spTree>
  </p:cSld>
  <p:clrMapOvr>
    <a:masterClrMapping/>
  </p:clrMapOvr>
  <p:transition spd="slow" advTm="4269"/>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ChangeArrowheads="1"/>
          </p:cNvSpPr>
          <p:nvPr/>
        </p:nvSpPr>
        <p:spPr bwMode="auto">
          <a:xfrm>
            <a:off x="827088" y="1989138"/>
            <a:ext cx="7129462" cy="2908300"/>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cereals grown on 58% of the cultivated land</a:t>
            </a:r>
          </a:p>
          <a:p>
            <a:pPr marL="342900" indent="-342900">
              <a:spcAft>
                <a:spcPts val="600"/>
              </a:spcAft>
              <a:buFont typeface="Arial" charset="0"/>
              <a:buChar char="•"/>
            </a:pPr>
            <a:r>
              <a:rPr lang="en-GB" sz="2400">
                <a:latin typeface="Calibri" pitchFamily="34" charset="0"/>
              </a:rPr>
              <a:t>government fixes prices for agricultural commodities, inputs and services</a:t>
            </a:r>
          </a:p>
          <a:p>
            <a:pPr marL="342900" indent="-342900">
              <a:spcAft>
                <a:spcPts val="600"/>
              </a:spcAft>
              <a:buFont typeface="Arial" charset="0"/>
              <a:buChar char="•"/>
            </a:pPr>
            <a:r>
              <a:rPr lang="en-GB" sz="2400">
                <a:latin typeface="Calibri" pitchFamily="34" charset="0"/>
              </a:rPr>
              <a:t>government provides infrastructure, research, training and extension, marketing and credit</a:t>
            </a:r>
          </a:p>
          <a:p>
            <a:pPr marL="342900" indent="-342900">
              <a:spcAft>
                <a:spcPts val="600"/>
              </a:spcAft>
              <a:buFont typeface="Arial" charset="0"/>
              <a:buChar char="•"/>
            </a:pPr>
            <a:r>
              <a:rPr lang="en-GB" sz="2400">
                <a:latin typeface="Calibri" pitchFamily="34" charset="0"/>
              </a:rPr>
              <a:t>national and foreign seed producers, and two national seed traders associations</a:t>
            </a:r>
          </a:p>
        </p:txBody>
      </p:sp>
      <p:sp>
        <p:nvSpPr>
          <p:cNvPr id="70658" name="Title 1"/>
          <p:cNvSpPr>
            <a:spLocks noGrp="1"/>
          </p:cNvSpPr>
          <p:nvPr>
            <p:ph type="ctrTitle"/>
          </p:nvPr>
        </p:nvSpPr>
        <p:spPr>
          <a:xfrm>
            <a:off x="685800" y="333375"/>
            <a:ext cx="7772400" cy="1470025"/>
          </a:xfrm>
        </p:spPr>
        <p:txBody>
          <a:bodyPr/>
          <a:lstStyle/>
          <a:p>
            <a:r>
              <a:rPr lang="en-GB" smtClean="0"/>
              <a:t>Morocco</a:t>
            </a:r>
          </a:p>
        </p:txBody>
      </p:sp>
    </p:spTree>
  </p:cSld>
  <p:clrMapOvr>
    <a:masterClrMapping/>
  </p:clrMapOvr>
  <p:transition spd="slow" advTm="1678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ChangeArrowheads="1"/>
          </p:cNvSpPr>
          <p:nvPr/>
        </p:nvSpPr>
        <p:spPr bwMode="auto">
          <a:xfrm>
            <a:off x="827088" y="1844675"/>
            <a:ext cx="7993062" cy="3508375"/>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governments invested heavily in producing seed of their food security crops</a:t>
            </a:r>
          </a:p>
          <a:p>
            <a:pPr marL="342900" indent="-342900">
              <a:spcAft>
                <a:spcPts val="600"/>
              </a:spcAft>
              <a:buFont typeface="Arial" charset="0"/>
              <a:buChar char="•"/>
            </a:pPr>
            <a:r>
              <a:rPr lang="en-GB" sz="2400">
                <a:latin typeface="Calibri" pitchFamily="34" charset="0"/>
              </a:rPr>
              <a:t>structural adjustment policy in the 1980s </a:t>
            </a:r>
          </a:p>
          <a:p>
            <a:pPr marL="342900" indent="-342900">
              <a:spcAft>
                <a:spcPts val="600"/>
              </a:spcAft>
              <a:buFont typeface="Arial" charset="0"/>
              <a:buChar char="•"/>
            </a:pPr>
            <a:r>
              <a:rPr lang="en-GB" sz="2400">
                <a:latin typeface="Calibri" pitchFamily="34" charset="0"/>
              </a:rPr>
              <a:t>governments abandoned plant breeding and seed provision</a:t>
            </a:r>
          </a:p>
          <a:p>
            <a:pPr marL="342900" indent="-342900">
              <a:spcAft>
                <a:spcPts val="600"/>
              </a:spcAft>
              <a:buFont typeface="Arial" charset="0"/>
              <a:buChar char="•"/>
            </a:pPr>
            <a:r>
              <a:rPr lang="en-GB" sz="2400">
                <a:latin typeface="Calibri" pitchFamily="34" charset="0"/>
              </a:rPr>
              <a:t>ignoring the difficulties for the private sector</a:t>
            </a:r>
          </a:p>
          <a:p>
            <a:pPr marL="342900" indent="-342900">
              <a:spcAft>
                <a:spcPts val="600"/>
              </a:spcAft>
              <a:buFont typeface="Arial" charset="0"/>
              <a:buChar char="•"/>
            </a:pPr>
            <a:r>
              <a:rPr lang="en-GB" sz="2400">
                <a:latin typeface="Calibri" pitchFamily="34" charset="0"/>
              </a:rPr>
              <a:t>seed is alive and delicate (unlike mobile phones)</a:t>
            </a:r>
          </a:p>
          <a:p>
            <a:pPr marL="342900" indent="-342900">
              <a:spcAft>
                <a:spcPts val="600"/>
              </a:spcAft>
              <a:buFont typeface="Arial" charset="0"/>
              <a:buChar char="•"/>
            </a:pPr>
            <a:r>
              <a:rPr lang="en-GB" sz="2400">
                <a:latin typeface="Calibri" pitchFamily="34" charset="0"/>
              </a:rPr>
              <a:t>&gt; 90% is farm-saved seed (although much of modern cvs)</a:t>
            </a:r>
          </a:p>
          <a:p>
            <a:pPr marL="342900" indent="-342900">
              <a:spcAft>
                <a:spcPts val="600"/>
              </a:spcAft>
              <a:buFont typeface="Arial" charset="0"/>
              <a:buChar char="•"/>
            </a:pPr>
            <a:r>
              <a:rPr lang="en-GB" sz="2400">
                <a:latin typeface="Calibri" pitchFamily="34" charset="0"/>
              </a:rPr>
              <a:t>large companies often ignore seeds with thin profit margins</a:t>
            </a:r>
          </a:p>
        </p:txBody>
      </p:sp>
      <p:sp>
        <p:nvSpPr>
          <p:cNvPr id="19458" name="Title 1"/>
          <p:cNvSpPr>
            <a:spLocks noGrp="1"/>
          </p:cNvSpPr>
          <p:nvPr>
            <p:ph type="ctrTitle"/>
          </p:nvPr>
        </p:nvSpPr>
        <p:spPr>
          <a:xfrm>
            <a:off x="685800" y="333375"/>
            <a:ext cx="7772400" cy="1470025"/>
          </a:xfrm>
        </p:spPr>
        <p:txBody>
          <a:bodyPr/>
          <a:lstStyle/>
          <a:p>
            <a:r>
              <a:rPr lang="en-GB" smtClean="0"/>
              <a:t>The issues  </a:t>
            </a:r>
          </a:p>
        </p:txBody>
      </p:sp>
    </p:spTree>
  </p:cSld>
  <p:clrMapOvr>
    <a:masterClrMapping/>
  </p:clrMapOvr>
  <p:transition spd="slow" advTm="3068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p:cNvSpPr>
            <a:spLocks noChangeArrowheads="1"/>
          </p:cNvSpPr>
          <p:nvPr/>
        </p:nvSpPr>
        <p:spPr bwMode="auto">
          <a:xfrm>
            <a:off x="827088" y="1989138"/>
            <a:ext cx="7129462" cy="24622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SONACOS defied structural adjustment and produced seed of wheat and other crops</a:t>
            </a:r>
          </a:p>
          <a:p>
            <a:pPr marL="342900" indent="-342900">
              <a:spcAft>
                <a:spcPts val="600"/>
              </a:spcAft>
              <a:buFont typeface="Arial" charset="0"/>
              <a:buChar char="•"/>
            </a:pPr>
            <a:r>
              <a:rPr lang="en-GB" sz="2400">
                <a:latin typeface="Calibri" pitchFamily="34" charset="0"/>
              </a:rPr>
              <a:t>renders the services it is assigned, and remains free of corruption and mismanagement</a:t>
            </a:r>
          </a:p>
          <a:p>
            <a:pPr marL="342900" indent="-342900">
              <a:spcAft>
                <a:spcPts val="600"/>
              </a:spcAft>
              <a:buFont typeface="Arial" charset="0"/>
              <a:buChar char="•"/>
            </a:pPr>
            <a:r>
              <a:rPr lang="en-GB" sz="2400">
                <a:latin typeface="Calibri" pitchFamily="34" charset="0"/>
              </a:rPr>
              <a:t>for many years it put quality seed into the hands of smallholders</a:t>
            </a:r>
          </a:p>
        </p:txBody>
      </p:sp>
      <p:sp>
        <p:nvSpPr>
          <p:cNvPr id="71682" name="Title 1"/>
          <p:cNvSpPr>
            <a:spLocks noGrp="1"/>
          </p:cNvSpPr>
          <p:nvPr>
            <p:ph type="ctrTitle"/>
          </p:nvPr>
        </p:nvSpPr>
        <p:spPr>
          <a:xfrm>
            <a:off x="685800" y="333375"/>
            <a:ext cx="7772400" cy="1470025"/>
          </a:xfrm>
        </p:spPr>
        <p:txBody>
          <a:bodyPr/>
          <a:lstStyle/>
          <a:p>
            <a:r>
              <a:rPr lang="en-GB" smtClean="0"/>
              <a:t>Morocco</a:t>
            </a:r>
          </a:p>
        </p:txBody>
      </p:sp>
    </p:spTree>
  </p:cSld>
  <p:clrMapOvr>
    <a:masterClrMapping/>
  </p:clrMapOvr>
  <p:transition spd="slow" advTm="17694"/>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4"/>
          <p:cNvSpPr>
            <a:spLocks noChangeArrowheads="1"/>
          </p:cNvSpPr>
          <p:nvPr/>
        </p:nvSpPr>
        <p:spPr bwMode="auto">
          <a:xfrm>
            <a:off x="827088" y="1989138"/>
            <a:ext cx="7129462" cy="1354137"/>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however, agricultural output in Morocco has declined</a:t>
            </a:r>
          </a:p>
          <a:p>
            <a:pPr marL="342900" indent="-342900">
              <a:spcAft>
                <a:spcPts val="600"/>
              </a:spcAft>
              <a:buFont typeface="Arial" charset="0"/>
              <a:buChar char="•"/>
            </a:pPr>
            <a:r>
              <a:rPr lang="en-GB" sz="2400">
                <a:latin typeface="Calibri" pitchFamily="34" charset="0"/>
              </a:rPr>
              <a:t>declining demand for seed </a:t>
            </a:r>
          </a:p>
          <a:p>
            <a:pPr marL="342900" indent="-342900">
              <a:spcAft>
                <a:spcPts val="600"/>
              </a:spcAft>
              <a:buFont typeface="Arial" charset="0"/>
              <a:buChar char="•"/>
            </a:pPr>
            <a:r>
              <a:rPr lang="en-GB" sz="2400">
                <a:latin typeface="Calibri" pitchFamily="34" charset="0"/>
              </a:rPr>
              <a:t>government started to privatise agriculture and seed</a:t>
            </a:r>
          </a:p>
        </p:txBody>
      </p:sp>
      <p:sp>
        <p:nvSpPr>
          <p:cNvPr id="72706" name="Title 1"/>
          <p:cNvSpPr>
            <a:spLocks noGrp="1"/>
          </p:cNvSpPr>
          <p:nvPr>
            <p:ph type="ctrTitle"/>
          </p:nvPr>
        </p:nvSpPr>
        <p:spPr>
          <a:xfrm>
            <a:off x="685800" y="333375"/>
            <a:ext cx="7772400" cy="1470025"/>
          </a:xfrm>
        </p:spPr>
        <p:txBody>
          <a:bodyPr/>
          <a:lstStyle/>
          <a:p>
            <a:r>
              <a:rPr lang="en-GB" smtClean="0"/>
              <a:t>Morocco</a:t>
            </a:r>
          </a:p>
        </p:txBody>
      </p:sp>
      <p:pic>
        <p:nvPicPr>
          <p:cNvPr id="72707" name="Picture 1"/>
          <p:cNvPicPr>
            <a:picLocks noChangeAspect="1"/>
          </p:cNvPicPr>
          <p:nvPr/>
        </p:nvPicPr>
        <p:blipFill>
          <a:blip r:embed="rId2" cstate="print"/>
          <a:srcRect/>
          <a:stretch>
            <a:fillRect/>
          </a:stretch>
        </p:blipFill>
        <p:spPr bwMode="auto">
          <a:xfrm>
            <a:off x="900113" y="3975100"/>
            <a:ext cx="3279775" cy="2395538"/>
          </a:xfrm>
          <a:prstGeom prst="rect">
            <a:avLst/>
          </a:prstGeom>
          <a:noFill/>
          <a:ln w="9525">
            <a:solidFill>
              <a:schemeClr val="tx1"/>
            </a:solidFill>
            <a:miter lim="800000"/>
            <a:headEnd/>
            <a:tailEnd/>
          </a:ln>
        </p:spPr>
      </p:pic>
      <p:pic>
        <p:nvPicPr>
          <p:cNvPr id="72708" name="Picture 2"/>
          <p:cNvPicPr>
            <a:picLocks noChangeAspect="1"/>
          </p:cNvPicPr>
          <p:nvPr/>
        </p:nvPicPr>
        <p:blipFill>
          <a:blip r:embed="rId3" cstate="print"/>
          <a:srcRect/>
          <a:stretch>
            <a:fillRect/>
          </a:stretch>
        </p:blipFill>
        <p:spPr bwMode="auto">
          <a:xfrm>
            <a:off x="4395788" y="3975100"/>
            <a:ext cx="3336925" cy="2395538"/>
          </a:xfrm>
          <a:prstGeom prst="rect">
            <a:avLst/>
          </a:prstGeom>
          <a:noFill/>
          <a:ln w="9525">
            <a:solidFill>
              <a:schemeClr val="tx1"/>
            </a:solidFill>
            <a:miter lim="800000"/>
            <a:headEnd/>
            <a:tailEnd/>
          </a:ln>
        </p:spPr>
      </p:pic>
    </p:spTree>
  </p:cSld>
  <p:clrMapOvr>
    <a:masterClrMapping/>
  </p:clrMapOvr>
  <p:transition spd="slow" advTm="11403"/>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71550" y="476250"/>
          <a:ext cx="7200900" cy="5973763"/>
        </p:xfrm>
        <a:graphic>
          <a:graphicData uri="http://schemas.openxmlformats.org/drawingml/2006/table">
            <a:tbl>
              <a:tblPr firstRow="1" firstCol="1" bandRow="1">
                <a:tableStyleId>{5C22544A-7EE6-4342-B048-85BDC9FD1C3A}</a:tableStyleId>
              </a:tblPr>
              <a:tblGrid>
                <a:gridCol w="1682722"/>
                <a:gridCol w="1557638"/>
                <a:gridCol w="2448272"/>
                <a:gridCol w="1512168"/>
              </a:tblGrid>
              <a:tr h="432048">
                <a:tc gridSpan="4">
                  <a:txBody>
                    <a:bodyPr/>
                    <a:lstStyle/>
                    <a:p>
                      <a:pPr algn="l">
                        <a:lnSpc>
                          <a:spcPct val="150000"/>
                        </a:lnSpc>
                        <a:spcBef>
                          <a:spcPts val="300"/>
                        </a:spcBef>
                        <a:spcAft>
                          <a:spcPts val="300"/>
                        </a:spcAft>
                      </a:pPr>
                      <a:r>
                        <a:rPr lang="en-GB" sz="2000" dirty="0">
                          <a:effectLst/>
                        </a:rPr>
                        <a:t>Table 8.4. Distribution of private seed companies in </a:t>
                      </a:r>
                      <a:r>
                        <a:rPr lang="en-GB" sz="2000" dirty="0" smtClean="0">
                          <a:effectLst/>
                        </a:rPr>
                        <a:t>Morocco</a:t>
                      </a:r>
                    </a:p>
                    <a:p>
                      <a:pPr algn="l">
                        <a:lnSpc>
                          <a:spcPct val="150000"/>
                        </a:lnSpc>
                        <a:spcBef>
                          <a:spcPts val="300"/>
                        </a:spcBef>
                        <a:spcAft>
                          <a:spcPts val="300"/>
                        </a:spcAft>
                      </a:pPr>
                      <a:endParaRPr lang="en-GB" sz="800" dirty="0" smtClean="0">
                        <a:effectLst/>
                      </a:endParaRPr>
                    </a:p>
                  </a:txBody>
                  <a:tcPr marL="68580" marR="68580" marT="0" marB="0" anchor="b"/>
                </a:tc>
                <a:tc hMerge="1">
                  <a:txBody>
                    <a:bodyPr/>
                    <a:lstStyle/>
                    <a:p>
                      <a:endParaRPr lang="en-GB"/>
                    </a:p>
                  </a:txBody>
                  <a:tcPr/>
                </a:tc>
                <a:tc hMerge="1">
                  <a:txBody>
                    <a:bodyPr/>
                    <a:lstStyle/>
                    <a:p>
                      <a:endParaRPr lang="en-GB"/>
                    </a:p>
                  </a:txBody>
                  <a:tcPr/>
                </a:tc>
                <a:tc hMerge="1">
                  <a:txBody>
                    <a:bodyPr/>
                    <a:lstStyle/>
                    <a:p>
                      <a:endParaRPr lang="en-GB"/>
                    </a:p>
                  </a:txBody>
                  <a:tcPr/>
                </a:tc>
              </a:tr>
              <a:tr h="760218">
                <a:tc>
                  <a:txBody>
                    <a:bodyPr/>
                    <a:lstStyle/>
                    <a:p>
                      <a:pPr algn="l">
                        <a:lnSpc>
                          <a:spcPct val="115000"/>
                        </a:lnSpc>
                        <a:spcBef>
                          <a:spcPts val="300"/>
                        </a:spcBef>
                        <a:spcAft>
                          <a:spcPts val="300"/>
                        </a:spcAft>
                      </a:pPr>
                      <a:r>
                        <a:rPr lang="en-US" sz="2000" dirty="0">
                          <a:effectLst/>
                        </a:rPr>
                        <a:t>Location headquarters </a:t>
                      </a:r>
                      <a:endParaRPr lang="en-GB" sz="2000" dirty="0">
                        <a:effectLst/>
                        <a:latin typeface="Calibri"/>
                        <a:ea typeface="Times New Roman"/>
                        <a:cs typeface="Times New Roman"/>
                      </a:endParaRPr>
                    </a:p>
                  </a:txBody>
                  <a:tcPr marL="68580" marR="68580" marT="0" marB="0"/>
                </a:tc>
                <a:tc>
                  <a:txBody>
                    <a:bodyPr/>
                    <a:lstStyle/>
                    <a:p>
                      <a:pPr algn="ctr">
                        <a:lnSpc>
                          <a:spcPct val="115000"/>
                        </a:lnSpc>
                        <a:spcBef>
                          <a:spcPts val="300"/>
                        </a:spcBef>
                        <a:spcAft>
                          <a:spcPts val="300"/>
                        </a:spcAft>
                      </a:pPr>
                      <a:r>
                        <a:rPr lang="en-US" sz="2000">
                          <a:effectLst/>
                        </a:rPr>
                        <a:t>Number of seed companies</a:t>
                      </a:r>
                      <a:endParaRPr lang="en-GB" sz="2000">
                        <a:effectLst/>
                        <a:latin typeface="Calibri"/>
                        <a:ea typeface="Times New Roman"/>
                        <a:cs typeface="Times New Roman"/>
                      </a:endParaRPr>
                    </a:p>
                  </a:txBody>
                  <a:tcPr marL="68580" marR="68580" marT="0" marB="0"/>
                </a:tc>
                <a:tc>
                  <a:txBody>
                    <a:bodyPr/>
                    <a:lstStyle/>
                    <a:p>
                      <a:pPr algn="r">
                        <a:lnSpc>
                          <a:spcPct val="115000"/>
                        </a:lnSpc>
                        <a:spcBef>
                          <a:spcPts val="300"/>
                        </a:spcBef>
                        <a:spcAft>
                          <a:spcPts val="300"/>
                        </a:spcAft>
                      </a:pPr>
                      <a:r>
                        <a:rPr lang="en-US" sz="2000" b="1" dirty="0">
                          <a:solidFill>
                            <a:schemeClr val="bg1"/>
                          </a:solidFill>
                          <a:effectLst/>
                        </a:rPr>
                        <a:t>Crops for which certified seed is produced </a:t>
                      </a:r>
                      <a:endParaRPr lang="en-GB" sz="2000" b="1" dirty="0">
                        <a:solidFill>
                          <a:schemeClr val="bg1"/>
                        </a:solidFill>
                        <a:effectLst/>
                        <a:latin typeface="Calibri"/>
                        <a:ea typeface="Times New Roman"/>
                        <a:cs typeface="Times New Roman"/>
                      </a:endParaRPr>
                    </a:p>
                  </a:txBody>
                  <a:tcPr marL="68580" marR="68580" marT="0" marB="0">
                    <a:solidFill>
                      <a:schemeClr val="accent1"/>
                    </a:solidFill>
                  </a:tcPr>
                </a:tc>
                <a:tc>
                  <a:txBody>
                    <a:bodyPr/>
                    <a:lstStyle/>
                    <a:p>
                      <a:pPr algn="ctr">
                        <a:lnSpc>
                          <a:spcPct val="115000"/>
                        </a:lnSpc>
                        <a:spcBef>
                          <a:spcPts val="300"/>
                        </a:spcBef>
                        <a:spcAft>
                          <a:spcPts val="300"/>
                        </a:spcAft>
                      </a:pPr>
                      <a:r>
                        <a:rPr lang="en-US" sz="2000">
                          <a:effectLst/>
                        </a:rPr>
                        <a:t>Number of seed companies</a:t>
                      </a:r>
                      <a:endParaRPr lang="en-GB" sz="2000">
                        <a:effectLst/>
                        <a:latin typeface="Calibri"/>
                        <a:ea typeface="Times New Roman"/>
                        <a:cs typeface="Times New Roman"/>
                      </a:endParaRPr>
                    </a:p>
                  </a:txBody>
                  <a:tcPr marL="68580" marR="68580" marT="0" marB="0"/>
                </a:tc>
              </a:tr>
              <a:tr h="333582">
                <a:tc>
                  <a:txBody>
                    <a:bodyPr/>
                    <a:lstStyle/>
                    <a:p>
                      <a:pPr algn="l">
                        <a:lnSpc>
                          <a:spcPct val="115000"/>
                        </a:lnSpc>
                        <a:spcBef>
                          <a:spcPts val="300"/>
                        </a:spcBef>
                        <a:spcAft>
                          <a:spcPts val="300"/>
                        </a:spcAft>
                      </a:pPr>
                      <a:r>
                        <a:rPr lang="en-US" sz="2000" dirty="0">
                          <a:effectLst/>
                        </a:rPr>
                        <a:t>Casablanca</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54</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Food legumes</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68</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a:effectLst/>
                        </a:rPr>
                        <a:t>Rabat</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11</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Maize</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60</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err="1">
                          <a:effectLst/>
                        </a:rPr>
                        <a:t>Fès</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8</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Oilseed crops</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50</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err="1">
                          <a:effectLst/>
                        </a:rPr>
                        <a:t>Kenitra</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7</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Forage legumes</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44</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a:effectLst/>
                        </a:rPr>
                        <a:t>Agadir</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3</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Vegetables</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35</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a:effectLst/>
                        </a:rPr>
                        <a:t>El </a:t>
                      </a:r>
                      <a:r>
                        <a:rPr lang="en-US" sz="2000" dirty="0" err="1">
                          <a:effectLst/>
                        </a:rPr>
                        <a:t>Jadida</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3</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Wheat and barley</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9</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err="1">
                          <a:effectLst/>
                        </a:rPr>
                        <a:t>Sidi</a:t>
                      </a:r>
                      <a:r>
                        <a:rPr lang="en-US" sz="2000" dirty="0">
                          <a:effectLst/>
                        </a:rPr>
                        <a:t> </a:t>
                      </a:r>
                      <a:r>
                        <a:rPr lang="en-US" sz="2000" dirty="0" err="1">
                          <a:effectLst/>
                        </a:rPr>
                        <a:t>Bennour</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2</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Potato</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4</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err="1">
                          <a:effectLst/>
                        </a:rPr>
                        <a:t>Berkane</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1</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Rice</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3</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a:effectLst/>
                        </a:rPr>
                        <a:t>Meknes</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1</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Sugar beet</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1</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err="1">
                          <a:effectLst/>
                        </a:rPr>
                        <a:t>Nador</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1</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Forage beet</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1</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err="1">
                          <a:effectLst/>
                        </a:rPr>
                        <a:t>Beni</a:t>
                      </a:r>
                      <a:r>
                        <a:rPr lang="en-US" sz="2000" dirty="0">
                          <a:effectLst/>
                        </a:rPr>
                        <a:t> </a:t>
                      </a:r>
                      <a:r>
                        <a:rPr lang="en-US" sz="2000" dirty="0" err="1">
                          <a:effectLst/>
                        </a:rPr>
                        <a:t>Mellal</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1</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solidFill>
                            <a:schemeClr val="bg1"/>
                          </a:solidFill>
                          <a:effectLst/>
                        </a:rPr>
                        <a:t>Cotton</a:t>
                      </a:r>
                      <a:endParaRPr lang="en-GB" sz="2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Bef>
                          <a:spcPts val="300"/>
                        </a:spcBef>
                        <a:spcAft>
                          <a:spcPts val="300"/>
                        </a:spcAft>
                      </a:pPr>
                      <a:r>
                        <a:rPr lang="en-US" sz="2000">
                          <a:effectLst/>
                        </a:rPr>
                        <a:t>1</a:t>
                      </a:r>
                      <a:endParaRPr lang="en-GB" sz="2000">
                        <a:effectLst/>
                        <a:latin typeface="Calibri"/>
                        <a:ea typeface="Times New Roman"/>
                        <a:cs typeface="Times New Roman"/>
                      </a:endParaRPr>
                    </a:p>
                  </a:txBody>
                  <a:tcPr marL="68580" marR="68580" marT="0" marB="0" anchor="ctr"/>
                </a:tc>
              </a:tr>
              <a:tr h="333582">
                <a:tc>
                  <a:txBody>
                    <a:bodyPr/>
                    <a:lstStyle/>
                    <a:p>
                      <a:pPr algn="l">
                        <a:lnSpc>
                          <a:spcPct val="115000"/>
                        </a:lnSpc>
                        <a:spcBef>
                          <a:spcPts val="300"/>
                        </a:spcBef>
                        <a:spcAft>
                          <a:spcPts val="300"/>
                        </a:spcAft>
                      </a:pPr>
                      <a:r>
                        <a:rPr lang="en-US" sz="2000" dirty="0">
                          <a:effectLst/>
                        </a:rPr>
                        <a:t>Total</a:t>
                      </a:r>
                      <a:endParaRPr lang="en-GB" sz="2000" dirty="0">
                        <a:effectLst/>
                        <a:latin typeface="Calibri"/>
                        <a:ea typeface="Times New Roman"/>
                        <a:cs typeface="Times New Roman"/>
                      </a:endParaRPr>
                    </a:p>
                  </a:txBody>
                  <a:tcPr marL="68580" marR="68580" marT="0" marB="0" anchor="ctr"/>
                </a:tc>
                <a:tc>
                  <a:txBody>
                    <a:bodyPr/>
                    <a:lstStyle/>
                    <a:p>
                      <a:pPr algn="ctr">
                        <a:lnSpc>
                          <a:spcPct val="115000"/>
                        </a:lnSpc>
                        <a:spcBef>
                          <a:spcPts val="300"/>
                        </a:spcBef>
                        <a:spcAft>
                          <a:spcPts val="300"/>
                        </a:spcAft>
                      </a:pPr>
                      <a:r>
                        <a:rPr lang="en-US" sz="2000">
                          <a:effectLst/>
                        </a:rPr>
                        <a:t>92</a:t>
                      </a:r>
                      <a:endParaRPr lang="en-GB" sz="20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US" sz="2000" b="1" dirty="0">
                          <a:effectLst/>
                        </a:rPr>
                        <a:t> </a:t>
                      </a:r>
                      <a:endParaRPr lang="en-GB" sz="2000" b="1" dirty="0">
                        <a:effectLst/>
                        <a:latin typeface="Calibri"/>
                        <a:ea typeface="Times New Roman"/>
                        <a:cs typeface="Times New Roman"/>
                      </a:endParaRPr>
                    </a:p>
                  </a:txBody>
                  <a:tcPr marL="68580" marR="68580" marT="0" marB="0" anchor="ctr">
                    <a:solidFill>
                      <a:schemeClr val="accent1"/>
                    </a:solidFill>
                  </a:tcPr>
                </a:tc>
                <a:tc>
                  <a:txBody>
                    <a:bodyPr/>
                    <a:lstStyle/>
                    <a:p>
                      <a:pPr algn="r">
                        <a:lnSpc>
                          <a:spcPct val="115000"/>
                        </a:lnSpc>
                        <a:spcBef>
                          <a:spcPts val="300"/>
                        </a:spcBef>
                        <a:spcAft>
                          <a:spcPts val="300"/>
                        </a:spcAft>
                      </a:pPr>
                      <a:r>
                        <a:rPr lang="en-US" sz="2000" dirty="0">
                          <a:effectLst/>
                        </a:rPr>
                        <a:t> </a:t>
                      </a:r>
                      <a:endParaRPr lang="en-GB" sz="2000" dirty="0">
                        <a:effectLst/>
                        <a:latin typeface="Calibri"/>
                        <a:ea typeface="Times New Roman"/>
                        <a:cs typeface="Times New Roman"/>
                      </a:endParaRPr>
                    </a:p>
                  </a:txBody>
                  <a:tcPr marL="68580" marR="68580" marT="0" marB="0" anchor="ctr"/>
                </a:tc>
              </a:tr>
            </a:tbl>
          </a:graphicData>
        </a:graphic>
      </p:graphicFrame>
    </p:spTree>
  </p:cSld>
  <p:clrMapOvr>
    <a:masterClrMapping/>
  </p:clrMapOvr>
  <p:transition spd="slow" advTm="30196"/>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584950" cy="1752600"/>
          </a:xfrm>
        </p:spPr>
        <p:txBody>
          <a:bodyPr rtlCol="0">
            <a:normAutofit/>
          </a:bodyPr>
          <a:lstStyle/>
          <a:p>
            <a:pPr fontAlgn="auto">
              <a:spcAft>
                <a:spcPts val="0"/>
              </a:spcAft>
              <a:buFont typeface="Arial" pitchFamily="34" charset="0"/>
              <a:buNone/>
              <a:defRPr/>
            </a:pPr>
            <a:r>
              <a:rPr lang="nl-BE" dirty="0" smtClean="0"/>
              <a:t>“Strict </a:t>
            </a:r>
            <a:r>
              <a:rPr lang="nl-BE" dirty="0"/>
              <a:t>government regulations </a:t>
            </a:r>
            <a:r>
              <a:rPr lang="nl-BE" dirty="0" smtClean="0"/>
              <a:t>are needed for seed enterprises to thrive”</a:t>
            </a:r>
            <a:endParaRPr lang="en-GB" dirty="0"/>
          </a:p>
        </p:txBody>
      </p:sp>
      <p:sp>
        <p:nvSpPr>
          <p:cNvPr id="75778" name="Title 1"/>
          <p:cNvSpPr txBox="1">
            <a:spLocks/>
          </p:cNvSpPr>
          <p:nvPr/>
        </p:nvSpPr>
        <p:spPr bwMode="auto">
          <a:xfrm>
            <a:off x="838200" y="2282825"/>
            <a:ext cx="7772400" cy="1470025"/>
          </a:xfrm>
          <a:prstGeom prst="rect">
            <a:avLst/>
          </a:prstGeom>
          <a:noFill/>
          <a:ln w="9525">
            <a:noFill/>
            <a:miter lim="800000"/>
            <a:headEnd/>
            <a:tailEnd/>
          </a:ln>
        </p:spPr>
        <p:txBody>
          <a:bodyPr anchor="ctr"/>
          <a:lstStyle/>
          <a:p>
            <a:pPr algn="ctr"/>
            <a:r>
              <a:rPr lang="en-GB" sz="4400">
                <a:latin typeface="Calibri" pitchFamily="34" charset="0"/>
              </a:rPr>
              <a:t>Kenya</a:t>
            </a:r>
          </a:p>
        </p:txBody>
      </p:sp>
    </p:spTree>
    <p:custDataLst>
      <p:tags r:id="rId1"/>
    </p:custDataLst>
  </p:cSld>
  <p:clrMapOvr>
    <a:masterClrMapping/>
  </p:clrMapOvr>
  <p:transition spd="slow" advTm="160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77827" name="Picture 3" descr="C:\Paul Van Mele\FAO seed system study 2010\Maps - eps files\KENYA.eps"/>
          <p:cNvPicPr>
            <a:picLocks noChangeAspect="1" noChangeArrowheads="1"/>
          </p:cNvPicPr>
          <p:nvPr/>
        </p:nvPicPr>
        <p:blipFill>
          <a:blip r:embed="rId2" cstate="print"/>
          <a:srcRect/>
          <a:stretch>
            <a:fillRect/>
          </a:stretch>
        </p:blipFill>
        <p:spPr bwMode="auto">
          <a:xfrm>
            <a:off x="827088" y="333375"/>
            <a:ext cx="7561262" cy="6264275"/>
          </a:xfrm>
          <a:prstGeom prst="rect">
            <a:avLst/>
          </a:prstGeom>
          <a:noFill/>
          <a:ln w="9525">
            <a:noFill/>
            <a:miter lim="800000"/>
            <a:headEnd/>
            <a:tailEnd/>
          </a:ln>
        </p:spPr>
      </p:pic>
    </p:spTree>
  </p:cSld>
  <p:clrMapOvr>
    <a:masterClrMapping/>
  </p:clrMapOvr>
  <p:transition spd="slow" advTm="13137"/>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
          <p:cNvSpPr>
            <a:spLocks noChangeArrowheads="1"/>
          </p:cNvSpPr>
          <p:nvPr/>
        </p:nvSpPr>
        <p:spPr bwMode="auto">
          <a:xfrm>
            <a:off x="827088" y="1989138"/>
            <a:ext cx="7129462" cy="3354387"/>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maize and beans have historically been popularised unlike other crops</a:t>
            </a:r>
          </a:p>
          <a:p>
            <a:pPr marL="342900" indent="-342900">
              <a:spcAft>
                <a:spcPts val="600"/>
              </a:spcAft>
              <a:buFont typeface="Arial" charset="0"/>
              <a:buChar char="•"/>
            </a:pPr>
            <a:r>
              <a:rPr lang="en-GB" sz="2400">
                <a:latin typeface="Calibri" pitchFamily="34" charset="0"/>
              </a:rPr>
              <a:t>very rigid seed regulation</a:t>
            </a:r>
          </a:p>
          <a:p>
            <a:pPr marL="342900" indent="-342900">
              <a:spcAft>
                <a:spcPts val="600"/>
              </a:spcAft>
              <a:buFont typeface="Arial" charset="0"/>
              <a:buChar char="•"/>
            </a:pPr>
            <a:r>
              <a:rPr lang="en-GB" sz="2400">
                <a:latin typeface="Calibri" pitchFamily="34" charset="0"/>
              </a:rPr>
              <a:t>85% of total 34,000 tons of certified seed is for hybrid maize </a:t>
            </a:r>
          </a:p>
          <a:p>
            <a:pPr marL="342900" indent="-342900">
              <a:spcAft>
                <a:spcPts val="600"/>
              </a:spcAft>
              <a:buFont typeface="Arial" charset="0"/>
              <a:buChar char="•"/>
            </a:pPr>
            <a:r>
              <a:rPr lang="en-GB" sz="2400">
                <a:latin typeface="Calibri" pitchFamily="34" charset="0"/>
              </a:rPr>
              <a:t>large companies producing OPVs have either opted out, or scaled back due to low profits</a:t>
            </a:r>
          </a:p>
          <a:p>
            <a:pPr marL="342900" indent="-342900">
              <a:spcAft>
                <a:spcPts val="600"/>
              </a:spcAft>
              <a:buFont typeface="Arial" charset="0"/>
              <a:buChar char="•"/>
            </a:pPr>
            <a:r>
              <a:rPr lang="en-GB" sz="2400">
                <a:latin typeface="Calibri" pitchFamily="34" charset="0"/>
              </a:rPr>
              <a:t>seed companies grew from 18 (1996) to 73 (2010)</a:t>
            </a:r>
          </a:p>
        </p:txBody>
      </p:sp>
      <p:sp>
        <p:nvSpPr>
          <p:cNvPr id="78850" name="Title 1"/>
          <p:cNvSpPr>
            <a:spLocks noGrp="1"/>
          </p:cNvSpPr>
          <p:nvPr>
            <p:ph type="ctrTitle"/>
          </p:nvPr>
        </p:nvSpPr>
        <p:spPr>
          <a:xfrm>
            <a:off x="685800" y="333375"/>
            <a:ext cx="7772400" cy="1470025"/>
          </a:xfrm>
        </p:spPr>
        <p:txBody>
          <a:bodyPr/>
          <a:lstStyle/>
          <a:p>
            <a:r>
              <a:rPr lang="en-GB" smtClean="0"/>
              <a:t>Kenya</a:t>
            </a:r>
          </a:p>
        </p:txBody>
      </p:sp>
    </p:spTree>
  </p:cSld>
  <p:clrMapOvr>
    <a:masterClrMapping/>
  </p:clrMapOvr>
  <p:transition spd="slow" advTm="39374"/>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ChangeArrowheads="1"/>
          </p:cNvSpPr>
          <p:nvPr/>
        </p:nvSpPr>
        <p:spPr bwMode="auto">
          <a:xfrm>
            <a:off x="611188" y="1557338"/>
            <a:ext cx="8137525" cy="2616200"/>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Western Seed Company &gt; OPV and hybrid maize seed </a:t>
            </a:r>
          </a:p>
          <a:p>
            <a:pPr marL="342900" indent="-342900">
              <a:spcAft>
                <a:spcPts val="600"/>
              </a:spcAft>
              <a:buFont typeface="Arial" charset="0"/>
              <a:buChar char="•"/>
            </a:pPr>
            <a:r>
              <a:rPr lang="en-GB" sz="2400">
                <a:latin typeface="Calibri" pitchFamily="34" charset="0"/>
              </a:rPr>
              <a:t>reaches 200,000 farmers through its network of distributors </a:t>
            </a:r>
          </a:p>
          <a:p>
            <a:pPr marL="342900" indent="-342900">
              <a:spcAft>
                <a:spcPts val="600"/>
              </a:spcAft>
              <a:buFont typeface="Arial" charset="0"/>
              <a:buChar char="•"/>
            </a:pPr>
            <a:r>
              <a:rPr lang="en-GB" sz="2400">
                <a:latin typeface="Calibri" pitchFamily="34" charset="0"/>
              </a:rPr>
              <a:t>no credit to agrodealers who are all trained by the company</a:t>
            </a:r>
          </a:p>
          <a:p>
            <a:pPr marL="342900" indent="-342900">
              <a:spcAft>
                <a:spcPts val="600"/>
              </a:spcAft>
              <a:buFont typeface="Arial" charset="0"/>
              <a:buChar char="•"/>
            </a:pPr>
            <a:r>
              <a:rPr lang="en-GB" sz="2400">
                <a:latin typeface="Calibri" pitchFamily="34" charset="0"/>
              </a:rPr>
              <a:t>prints recommended prices on its packages </a:t>
            </a:r>
          </a:p>
          <a:p>
            <a:pPr marL="342900" indent="-342900">
              <a:spcAft>
                <a:spcPts val="600"/>
              </a:spcAft>
              <a:buFont typeface="Arial" charset="0"/>
              <a:buChar char="•"/>
            </a:pPr>
            <a:r>
              <a:rPr lang="en-GB" sz="2400">
                <a:latin typeface="Calibri" pitchFamily="34" charset="0"/>
              </a:rPr>
              <a:t>OPVs have a unique niche when adapted to drought, infertile soils and Striga enjoying brisker sales</a:t>
            </a:r>
          </a:p>
        </p:txBody>
      </p:sp>
      <p:sp>
        <p:nvSpPr>
          <p:cNvPr id="79874" name="Title 1"/>
          <p:cNvSpPr>
            <a:spLocks noGrp="1"/>
          </p:cNvSpPr>
          <p:nvPr>
            <p:ph type="ctrTitle"/>
          </p:nvPr>
        </p:nvSpPr>
        <p:spPr>
          <a:xfrm>
            <a:off x="685800" y="333375"/>
            <a:ext cx="7772400" cy="1470025"/>
          </a:xfrm>
        </p:spPr>
        <p:txBody>
          <a:bodyPr/>
          <a:lstStyle/>
          <a:p>
            <a:r>
              <a:rPr lang="en-GB" smtClean="0"/>
              <a:t>Kenya</a:t>
            </a:r>
          </a:p>
        </p:txBody>
      </p:sp>
      <p:pic>
        <p:nvPicPr>
          <p:cNvPr id="79875" name="Picture 3"/>
          <p:cNvPicPr>
            <a:picLocks noChangeAspect="1"/>
          </p:cNvPicPr>
          <p:nvPr/>
        </p:nvPicPr>
        <p:blipFill>
          <a:blip r:embed="rId2" cstate="print"/>
          <a:srcRect/>
          <a:stretch>
            <a:fillRect/>
          </a:stretch>
        </p:blipFill>
        <p:spPr bwMode="auto">
          <a:xfrm>
            <a:off x="1763713" y="4508500"/>
            <a:ext cx="2497137" cy="1871663"/>
          </a:xfrm>
          <a:prstGeom prst="rect">
            <a:avLst/>
          </a:prstGeom>
          <a:noFill/>
          <a:ln w="9525">
            <a:noFill/>
            <a:miter lim="800000"/>
            <a:headEnd/>
            <a:tailEnd/>
          </a:ln>
        </p:spPr>
      </p:pic>
      <p:pic>
        <p:nvPicPr>
          <p:cNvPr id="79876" name="Picture 6"/>
          <p:cNvPicPr>
            <a:picLocks noChangeAspect="1"/>
          </p:cNvPicPr>
          <p:nvPr/>
        </p:nvPicPr>
        <p:blipFill>
          <a:blip r:embed="rId3" cstate="print"/>
          <a:srcRect/>
          <a:stretch>
            <a:fillRect/>
          </a:stretch>
        </p:blipFill>
        <p:spPr bwMode="auto">
          <a:xfrm>
            <a:off x="4535488" y="4508500"/>
            <a:ext cx="2497137" cy="1871663"/>
          </a:xfrm>
          <a:prstGeom prst="rect">
            <a:avLst/>
          </a:prstGeom>
          <a:noFill/>
          <a:ln w="9525">
            <a:noFill/>
            <a:miter lim="800000"/>
            <a:headEnd/>
            <a:tailEnd/>
          </a:ln>
        </p:spPr>
      </p:pic>
    </p:spTree>
  </p:cSld>
  <p:clrMapOvr>
    <a:masterClrMapping/>
  </p:clrMapOvr>
  <p:transition spd="slow" advTm="37584"/>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p:cNvSpPr>
            <a:spLocks noChangeArrowheads="1"/>
          </p:cNvSpPr>
          <p:nvPr/>
        </p:nvSpPr>
        <p:spPr bwMode="auto">
          <a:xfrm>
            <a:off x="827088" y="1773238"/>
            <a:ext cx="7489825" cy="1938337"/>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Sungus is a family farm that used a bit of land, some creativity and hard work to spring-board off a German seed course to become a professional producer of seed potatoes; uses staggered planting to spread cash flow; near its customers to sell seed rapidly after harvest </a:t>
            </a:r>
          </a:p>
        </p:txBody>
      </p:sp>
      <p:sp>
        <p:nvSpPr>
          <p:cNvPr id="80898" name="Title 1"/>
          <p:cNvSpPr>
            <a:spLocks noGrp="1"/>
          </p:cNvSpPr>
          <p:nvPr>
            <p:ph type="ctrTitle"/>
          </p:nvPr>
        </p:nvSpPr>
        <p:spPr>
          <a:xfrm>
            <a:off x="685800" y="333375"/>
            <a:ext cx="7772400" cy="1470025"/>
          </a:xfrm>
        </p:spPr>
        <p:txBody>
          <a:bodyPr/>
          <a:lstStyle/>
          <a:p>
            <a:r>
              <a:rPr lang="en-GB" smtClean="0"/>
              <a:t>Kenya</a:t>
            </a:r>
          </a:p>
        </p:txBody>
      </p:sp>
      <p:pic>
        <p:nvPicPr>
          <p:cNvPr id="80899" name="Picture 3"/>
          <p:cNvPicPr>
            <a:picLocks noChangeAspect="1"/>
          </p:cNvPicPr>
          <p:nvPr/>
        </p:nvPicPr>
        <p:blipFill>
          <a:blip r:embed="rId2" cstate="print"/>
          <a:srcRect/>
          <a:stretch>
            <a:fillRect/>
          </a:stretch>
        </p:blipFill>
        <p:spPr bwMode="auto">
          <a:xfrm>
            <a:off x="4473575" y="4365625"/>
            <a:ext cx="2690813" cy="2016125"/>
          </a:xfrm>
          <a:prstGeom prst="rect">
            <a:avLst/>
          </a:prstGeom>
          <a:noFill/>
          <a:ln w="9525">
            <a:noFill/>
            <a:miter lim="800000"/>
            <a:headEnd/>
            <a:tailEnd/>
          </a:ln>
        </p:spPr>
      </p:pic>
      <p:pic>
        <p:nvPicPr>
          <p:cNvPr id="80900" name="Picture 6"/>
          <p:cNvPicPr>
            <a:picLocks noChangeAspect="1"/>
          </p:cNvPicPr>
          <p:nvPr/>
        </p:nvPicPr>
        <p:blipFill>
          <a:blip r:embed="rId3" cstate="print"/>
          <a:srcRect/>
          <a:stretch>
            <a:fillRect/>
          </a:stretch>
        </p:blipFill>
        <p:spPr bwMode="auto">
          <a:xfrm>
            <a:off x="1835150" y="4365625"/>
            <a:ext cx="2411413" cy="2016125"/>
          </a:xfrm>
          <a:prstGeom prst="rect">
            <a:avLst/>
          </a:prstGeom>
          <a:noFill/>
          <a:ln w="9525">
            <a:noFill/>
            <a:miter lim="800000"/>
            <a:headEnd/>
            <a:tailEnd/>
          </a:ln>
        </p:spPr>
      </p:pic>
    </p:spTree>
  </p:cSld>
  <p:clrMapOvr>
    <a:masterClrMapping/>
  </p:clrMapOvr>
  <p:transition spd="slow" advTm="40652"/>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p:cNvSpPr>
            <a:spLocks noChangeArrowheads="1"/>
          </p:cNvSpPr>
          <p:nvPr/>
        </p:nvSpPr>
        <p:spPr bwMode="auto">
          <a:xfrm>
            <a:off x="827088" y="1557338"/>
            <a:ext cx="7416800" cy="27543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CBOs and family seed enterprises can provide clean seed and serve smallholders, especially through partnerships with research institutes and seed companies, and should not be forced into certification</a:t>
            </a:r>
          </a:p>
          <a:p>
            <a:pPr marL="342900" indent="-342900">
              <a:spcAft>
                <a:spcPts val="600"/>
              </a:spcAft>
              <a:buFont typeface="Arial" charset="0"/>
              <a:buChar char="•"/>
            </a:pPr>
            <a:r>
              <a:rPr lang="en-GB" sz="2400">
                <a:latin typeface="Calibri" pitchFamily="34" charset="0"/>
              </a:rPr>
              <a:t>fragmented legislation (for fertiliser, seed certification, export, taxes, monitoring pesticide use,…) increases transaction costs for companies</a:t>
            </a:r>
          </a:p>
        </p:txBody>
      </p:sp>
      <p:sp>
        <p:nvSpPr>
          <p:cNvPr id="81922" name="Title 1"/>
          <p:cNvSpPr>
            <a:spLocks noGrp="1"/>
          </p:cNvSpPr>
          <p:nvPr>
            <p:ph type="ctrTitle"/>
          </p:nvPr>
        </p:nvSpPr>
        <p:spPr>
          <a:xfrm>
            <a:off x="685800" y="333375"/>
            <a:ext cx="7772400" cy="1470025"/>
          </a:xfrm>
        </p:spPr>
        <p:txBody>
          <a:bodyPr/>
          <a:lstStyle/>
          <a:p>
            <a:r>
              <a:rPr lang="en-GB" smtClean="0"/>
              <a:t>Kenya</a:t>
            </a:r>
          </a:p>
        </p:txBody>
      </p:sp>
      <p:pic>
        <p:nvPicPr>
          <p:cNvPr id="81923" name="Content Placeholder 3"/>
          <p:cNvPicPr>
            <a:picLocks noChangeAspect="1"/>
          </p:cNvPicPr>
          <p:nvPr/>
        </p:nvPicPr>
        <p:blipFill>
          <a:blip r:embed="rId2" cstate="print"/>
          <a:srcRect/>
          <a:stretch>
            <a:fillRect/>
          </a:stretch>
        </p:blipFill>
        <p:spPr bwMode="auto">
          <a:xfrm>
            <a:off x="3257550" y="4537075"/>
            <a:ext cx="2555875" cy="1916113"/>
          </a:xfrm>
          <a:prstGeom prst="rect">
            <a:avLst/>
          </a:prstGeom>
          <a:noFill/>
          <a:ln w="9525">
            <a:noFill/>
            <a:miter lim="800000"/>
            <a:headEnd/>
            <a:tailEnd/>
          </a:ln>
        </p:spPr>
      </p:pic>
    </p:spTree>
  </p:cSld>
  <p:clrMapOvr>
    <a:masterClrMapping/>
  </p:clrMapOvr>
  <p:transition spd="slow" advTm="47405"/>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nl-BE" dirty="0" smtClean="0"/>
              <a:t>“Anyone can start a seed business”</a:t>
            </a:r>
            <a:endParaRPr lang="en-GB" dirty="0"/>
          </a:p>
        </p:txBody>
      </p:sp>
      <p:sp>
        <p:nvSpPr>
          <p:cNvPr id="82946" name="Title 1"/>
          <p:cNvSpPr txBox="1">
            <a:spLocks/>
          </p:cNvSpPr>
          <p:nvPr/>
        </p:nvSpPr>
        <p:spPr bwMode="auto">
          <a:xfrm>
            <a:off x="838200" y="2282825"/>
            <a:ext cx="7772400" cy="1470025"/>
          </a:xfrm>
          <a:prstGeom prst="rect">
            <a:avLst/>
          </a:prstGeom>
          <a:noFill/>
          <a:ln w="9525">
            <a:noFill/>
            <a:miter lim="800000"/>
            <a:headEnd/>
            <a:tailEnd/>
          </a:ln>
        </p:spPr>
        <p:txBody>
          <a:bodyPr anchor="ctr"/>
          <a:lstStyle/>
          <a:p>
            <a:pPr algn="ctr"/>
            <a:r>
              <a:rPr lang="en-GB" sz="4400">
                <a:latin typeface="Calibri" pitchFamily="34" charset="0"/>
              </a:rPr>
              <a:t>Uganda</a:t>
            </a:r>
          </a:p>
        </p:txBody>
      </p:sp>
    </p:spTree>
    <p:custDataLst>
      <p:tags r:id="rId1"/>
    </p:custDataLst>
  </p:cSld>
  <p:clrMapOvr>
    <a:masterClrMapping/>
  </p:clrMapOvr>
  <p:transition spd="slow" advTm="60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endParaRPr lang="en-GB" smtClean="0"/>
          </a:p>
        </p:txBody>
      </p:sp>
      <p:pic>
        <p:nvPicPr>
          <p:cNvPr id="20482" name="Content Placeholder 5"/>
          <p:cNvPicPr>
            <a:picLocks noGrp="1" noChangeAspect="1"/>
          </p:cNvPicPr>
          <p:nvPr>
            <p:ph idx="1"/>
          </p:nvPr>
        </p:nvPicPr>
        <p:blipFill>
          <a:blip r:embed="rId2" cstate="print"/>
          <a:srcRect/>
          <a:stretch>
            <a:fillRect/>
          </a:stretch>
        </p:blipFill>
        <p:spPr>
          <a:xfrm>
            <a:off x="0" y="-26988"/>
            <a:ext cx="9180513" cy="6884988"/>
          </a:xfrm>
        </p:spPr>
      </p:pic>
    </p:spTree>
  </p:cSld>
  <p:clrMapOvr>
    <a:masterClrMapping/>
  </p:clrMapOvr>
  <p:transition spd="slow" advTm="13588"/>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84995" name="Picture 3" descr="C:\Paul Van Mele\FAO seed system study 2010\Maps - eps files\UGANDA.eps"/>
          <p:cNvPicPr>
            <a:picLocks noChangeAspect="1" noChangeArrowheads="1"/>
          </p:cNvPicPr>
          <p:nvPr/>
        </p:nvPicPr>
        <p:blipFill>
          <a:blip r:embed="rId2" cstate="print"/>
          <a:srcRect/>
          <a:stretch>
            <a:fillRect/>
          </a:stretch>
        </p:blipFill>
        <p:spPr bwMode="auto">
          <a:xfrm>
            <a:off x="900113" y="260350"/>
            <a:ext cx="7343775" cy="6337300"/>
          </a:xfrm>
          <a:prstGeom prst="rect">
            <a:avLst/>
          </a:prstGeom>
          <a:noFill/>
          <a:ln w="9525">
            <a:noFill/>
            <a:miter lim="800000"/>
            <a:headEnd/>
            <a:tailEnd/>
          </a:ln>
        </p:spPr>
      </p:pic>
    </p:spTree>
  </p:cSld>
  <p:clrMapOvr>
    <a:masterClrMapping/>
  </p:clrMapOvr>
  <p:transition spd="slow" advTm="5274"/>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4"/>
          <p:cNvSpPr>
            <a:spLocks noChangeArrowheads="1"/>
          </p:cNvSpPr>
          <p:nvPr/>
        </p:nvSpPr>
        <p:spPr bwMode="auto">
          <a:xfrm>
            <a:off x="684213" y="1844675"/>
            <a:ext cx="7848600" cy="3508375"/>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two rainy seasons = faster cash flow, but drying challenges </a:t>
            </a:r>
          </a:p>
          <a:p>
            <a:pPr marL="342900" indent="-342900">
              <a:spcAft>
                <a:spcPts val="600"/>
              </a:spcAft>
              <a:buFont typeface="Arial" charset="0"/>
              <a:buChar char="•"/>
            </a:pPr>
            <a:r>
              <a:rPr lang="en-GB" sz="2400">
                <a:latin typeface="Calibri" pitchFamily="34" charset="0"/>
              </a:rPr>
              <a:t>grain markets are protected and rapidly expanding </a:t>
            </a:r>
          </a:p>
          <a:p>
            <a:pPr marL="342900" indent="-342900">
              <a:spcAft>
                <a:spcPts val="600"/>
              </a:spcAft>
              <a:buFont typeface="Arial" charset="0"/>
              <a:buChar char="•"/>
            </a:pPr>
            <a:r>
              <a:rPr lang="en-GB" sz="2400">
                <a:latin typeface="Calibri" pitchFamily="34" charset="0"/>
              </a:rPr>
              <a:t>demand for maize, beans and upland rice seed increased because of: </a:t>
            </a:r>
          </a:p>
          <a:p>
            <a:pPr marL="800100" lvl="1" indent="-342900">
              <a:spcAft>
                <a:spcPts val="600"/>
              </a:spcAft>
              <a:buFont typeface="Arial" charset="0"/>
              <a:buChar char="•"/>
            </a:pPr>
            <a:r>
              <a:rPr lang="en-GB" sz="2400">
                <a:latin typeface="Calibri" pitchFamily="34" charset="0"/>
              </a:rPr>
              <a:t>opening up land in the North (since 2008)</a:t>
            </a:r>
          </a:p>
          <a:p>
            <a:pPr marL="800100" lvl="1" indent="-342900">
              <a:spcAft>
                <a:spcPts val="600"/>
              </a:spcAft>
              <a:buFont typeface="Arial" charset="0"/>
              <a:buChar char="•"/>
            </a:pPr>
            <a:r>
              <a:rPr lang="en-GB" sz="2400">
                <a:latin typeface="Calibri" pitchFamily="34" charset="0"/>
              </a:rPr>
              <a:t>substitution to disease-striken bananas/cassava </a:t>
            </a:r>
          </a:p>
          <a:p>
            <a:pPr marL="342900" indent="-342900">
              <a:spcAft>
                <a:spcPts val="600"/>
              </a:spcAft>
              <a:buFont typeface="Arial" charset="0"/>
              <a:buChar char="•"/>
            </a:pPr>
            <a:r>
              <a:rPr lang="en-GB" sz="2400">
                <a:latin typeface="Calibri" pitchFamily="34" charset="0"/>
              </a:rPr>
              <a:t>17 local seed companies &gt; 50 distributors &gt; 2000 stockists</a:t>
            </a:r>
          </a:p>
          <a:p>
            <a:pPr marL="342900" indent="-342900">
              <a:spcAft>
                <a:spcPts val="600"/>
              </a:spcAft>
              <a:buFont typeface="Arial" charset="0"/>
              <a:buChar char="•"/>
            </a:pPr>
            <a:r>
              <a:rPr lang="en-GB" sz="2400">
                <a:latin typeface="Calibri" pitchFamily="34" charset="0"/>
              </a:rPr>
              <a:t>supportive financial market and services</a:t>
            </a:r>
          </a:p>
        </p:txBody>
      </p:sp>
      <p:sp>
        <p:nvSpPr>
          <p:cNvPr id="86018" name="Title 1"/>
          <p:cNvSpPr>
            <a:spLocks noGrp="1"/>
          </p:cNvSpPr>
          <p:nvPr>
            <p:ph type="ctrTitle"/>
          </p:nvPr>
        </p:nvSpPr>
        <p:spPr>
          <a:xfrm>
            <a:off x="685800" y="333375"/>
            <a:ext cx="7772400" cy="1470025"/>
          </a:xfrm>
        </p:spPr>
        <p:txBody>
          <a:bodyPr/>
          <a:lstStyle/>
          <a:p>
            <a:r>
              <a:rPr lang="en-GB" smtClean="0"/>
              <a:t>Uganda</a:t>
            </a:r>
          </a:p>
        </p:txBody>
      </p:sp>
    </p:spTree>
  </p:cSld>
  <p:clrMapOvr>
    <a:masterClrMapping/>
  </p:clrMapOvr>
  <p:transition spd="slow" advTm="41949"/>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ChangeArrowheads="1"/>
          </p:cNvSpPr>
          <p:nvPr/>
        </p:nvSpPr>
        <p:spPr bwMode="auto">
          <a:xfrm>
            <a:off x="827088" y="1700213"/>
            <a:ext cx="7129462" cy="1570037"/>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NASECO started as an NGO initiative, eventually producing 2,600 tons of seed of 24 varieties of food crops (half of which OPV maize); invests in packaging to reduce counterfeiters</a:t>
            </a:r>
          </a:p>
        </p:txBody>
      </p:sp>
      <p:sp>
        <p:nvSpPr>
          <p:cNvPr id="87042" name="Title 1"/>
          <p:cNvSpPr>
            <a:spLocks noGrp="1"/>
          </p:cNvSpPr>
          <p:nvPr>
            <p:ph type="ctrTitle"/>
          </p:nvPr>
        </p:nvSpPr>
        <p:spPr>
          <a:xfrm>
            <a:off x="685800" y="333375"/>
            <a:ext cx="7772400" cy="1470025"/>
          </a:xfrm>
        </p:spPr>
        <p:txBody>
          <a:bodyPr/>
          <a:lstStyle/>
          <a:p>
            <a:r>
              <a:rPr lang="en-GB" smtClean="0"/>
              <a:t>Uganda</a:t>
            </a:r>
          </a:p>
        </p:txBody>
      </p:sp>
      <p:pic>
        <p:nvPicPr>
          <p:cNvPr id="87043" name="Picture 1"/>
          <p:cNvPicPr>
            <a:picLocks noChangeAspect="1"/>
          </p:cNvPicPr>
          <p:nvPr/>
        </p:nvPicPr>
        <p:blipFill>
          <a:blip r:embed="rId2" cstate="print"/>
          <a:srcRect/>
          <a:stretch>
            <a:fillRect/>
          </a:stretch>
        </p:blipFill>
        <p:spPr bwMode="auto">
          <a:xfrm>
            <a:off x="323850" y="3573463"/>
            <a:ext cx="2222500" cy="2962275"/>
          </a:xfrm>
          <a:prstGeom prst="rect">
            <a:avLst/>
          </a:prstGeom>
          <a:noFill/>
          <a:ln w="9525">
            <a:solidFill>
              <a:schemeClr val="tx1"/>
            </a:solidFill>
            <a:miter lim="800000"/>
            <a:headEnd/>
            <a:tailEnd/>
          </a:ln>
        </p:spPr>
      </p:pic>
      <p:pic>
        <p:nvPicPr>
          <p:cNvPr id="87044" name="Picture 2"/>
          <p:cNvPicPr>
            <a:picLocks noChangeAspect="1"/>
          </p:cNvPicPr>
          <p:nvPr/>
        </p:nvPicPr>
        <p:blipFill>
          <a:blip r:embed="rId3" cstate="print"/>
          <a:srcRect/>
          <a:stretch>
            <a:fillRect/>
          </a:stretch>
        </p:blipFill>
        <p:spPr bwMode="auto">
          <a:xfrm>
            <a:off x="2719388" y="4313238"/>
            <a:ext cx="2963862" cy="2222500"/>
          </a:xfrm>
          <a:prstGeom prst="rect">
            <a:avLst/>
          </a:prstGeom>
          <a:noFill/>
          <a:ln w="9525">
            <a:solidFill>
              <a:schemeClr val="tx1"/>
            </a:solidFill>
            <a:miter lim="800000"/>
            <a:headEnd/>
            <a:tailEnd/>
          </a:ln>
        </p:spPr>
      </p:pic>
      <p:pic>
        <p:nvPicPr>
          <p:cNvPr id="87045" name="Picture 3"/>
          <p:cNvPicPr>
            <a:picLocks noChangeAspect="1"/>
          </p:cNvPicPr>
          <p:nvPr/>
        </p:nvPicPr>
        <p:blipFill>
          <a:blip r:embed="rId4" cstate="print"/>
          <a:srcRect/>
          <a:stretch>
            <a:fillRect/>
          </a:stretch>
        </p:blipFill>
        <p:spPr bwMode="auto">
          <a:xfrm>
            <a:off x="5853113" y="4313238"/>
            <a:ext cx="2967037" cy="2222500"/>
          </a:xfrm>
          <a:prstGeom prst="rect">
            <a:avLst/>
          </a:prstGeom>
          <a:noFill/>
          <a:ln w="9525">
            <a:solidFill>
              <a:schemeClr val="tx1"/>
            </a:solidFill>
            <a:miter lim="800000"/>
            <a:headEnd/>
            <a:tailEnd/>
          </a:ln>
        </p:spPr>
      </p:pic>
    </p:spTree>
  </p:cSld>
  <p:clrMapOvr>
    <a:masterClrMapping/>
  </p:clrMapOvr>
  <p:transition spd="slow" advTm="2117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900113" y="476250"/>
          <a:ext cx="7343775" cy="5889625"/>
        </p:xfrm>
        <a:graphic>
          <a:graphicData uri="http://schemas.openxmlformats.org/drawingml/2006/table">
            <a:tbl>
              <a:tblPr>
                <a:tableStyleId>{5C22544A-7EE6-4342-B048-85BDC9FD1C3A}</a:tableStyleId>
              </a:tblPr>
              <a:tblGrid>
                <a:gridCol w="2303712"/>
                <a:gridCol w="1800743"/>
                <a:gridCol w="1656184"/>
                <a:gridCol w="1584176"/>
              </a:tblGrid>
              <a:tr h="384042">
                <a:tc gridSpan="4">
                  <a:txBody>
                    <a:bodyPr/>
                    <a:lstStyle/>
                    <a:p>
                      <a:pPr algn="l">
                        <a:lnSpc>
                          <a:spcPct val="115000"/>
                        </a:lnSpc>
                        <a:spcAft>
                          <a:spcPts val="600"/>
                        </a:spcAft>
                      </a:pPr>
                      <a:r>
                        <a:rPr lang="en-GB" sz="2400" dirty="0">
                          <a:solidFill>
                            <a:schemeClr val="bg1"/>
                          </a:solidFill>
                          <a:effectLst/>
                        </a:rPr>
                        <a:t>Table 10.2: Seed produced (tonnes), NASECO</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384042">
                <a:tc>
                  <a:txBody>
                    <a:bodyPr/>
                    <a:lstStyle/>
                    <a:p>
                      <a:pPr algn="l">
                        <a:lnSpc>
                          <a:spcPct val="115000"/>
                        </a:lnSpc>
                        <a:spcBef>
                          <a:spcPts val="300"/>
                        </a:spcBef>
                        <a:spcAft>
                          <a:spcPts val="300"/>
                        </a:spcAft>
                      </a:pPr>
                      <a:r>
                        <a:rPr lang="en-GB" sz="2400" dirty="0">
                          <a:effectLst/>
                        </a:rPr>
                        <a:t> </a:t>
                      </a:r>
                      <a:endParaRPr lang="en-GB" sz="2400" dirty="0">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marL="0" algn="r" defTabSz="914400" rtl="0" eaLnBrk="1" latinLnBrk="0" hangingPunct="1">
                        <a:lnSpc>
                          <a:spcPct val="115000"/>
                        </a:lnSpc>
                        <a:spcBef>
                          <a:spcPts val="300"/>
                        </a:spcBef>
                        <a:spcAft>
                          <a:spcPts val="300"/>
                        </a:spcAft>
                      </a:pPr>
                      <a:r>
                        <a:rPr lang="en-GB" sz="2400" b="1" kern="1200" dirty="0">
                          <a:solidFill>
                            <a:schemeClr val="dk1"/>
                          </a:solidFill>
                          <a:effectLst/>
                          <a:latin typeface="+mn-lt"/>
                          <a:ea typeface="+mn-ea"/>
                          <a:cs typeface="+mn-cs"/>
                        </a:rPr>
                        <a:t>2005</a:t>
                      </a:r>
                    </a:p>
                  </a:txBody>
                  <a:tcPr marL="68580" marR="68580" marT="0" marB="0" anchor="ctr">
                    <a:solidFill>
                      <a:srgbClr val="D0D8E8"/>
                    </a:solidFill>
                  </a:tcPr>
                </a:tc>
                <a:tc>
                  <a:txBody>
                    <a:bodyPr/>
                    <a:lstStyle/>
                    <a:p>
                      <a:pPr marL="0" algn="r" defTabSz="914400" rtl="0" eaLnBrk="1" latinLnBrk="0" hangingPunct="1">
                        <a:lnSpc>
                          <a:spcPct val="115000"/>
                        </a:lnSpc>
                        <a:spcBef>
                          <a:spcPts val="300"/>
                        </a:spcBef>
                        <a:spcAft>
                          <a:spcPts val="300"/>
                        </a:spcAft>
                      </a:pPr>
                      <a:r>
                        <a:rPr lang="en-GB" sz="2400" b="1" kern="1200" dirty="0">
                          <a:solidFill>
                            <a:schemeClr val="dk1"/>
                          </a:solidFill>
                          <a:effectLst/>
                          <a:latin typeface="+mn-lt"/>
                          <a:ea typeface="+mn-ea"/>
                          <a:cs typeface="+mn-cs"/>
                        </a:rPr>
                        <a:t>2007</a:t>
                      </a:r>
                    </a:p>
                  </a:txBody>
                  <a:tcPr marL="68580" marR="68580" marT="0" marB="0" anchor="ctr">
                    <a:solidFill>
                      <a:srgbClr val="D0D8E8"/>
                    </a:solidFill>
                  </a:tcPr>
                </a:tc>
                <a:tc>
                  <a:txBody>
                    <a:bodyPr/>
                    <a:lstStyle/>
                    <a:p>
                      <a:pPr marL="0" algn="r" defTabSz="914400" rtl="0" eaLnBrk="1" latinLnBrk="0" hangingPunct="1">
                        <a:lnSpc>
                          <a:spcPct val="115000"/>
                        </a:lnSpc>
                        <a:spcBef>
                          <a:spcPts val="300"/>
                        </a:spcBef>
                        <a:spcAft>
                          <a:spcPts val="300"/>
                        </a:spcAft>
                      </a:pPr>
                      <a:r>
                        <a:rPr lang="en-GB" sz="2400" b="1" kern="1200" dirty="0">
                          <a:solidFill>
                            <a:schemeClr val="dk1"/>
                          </a:solidFill>
                          <a:effectLst/>
                          <a:latin typeface="+mn-lt"/>
                          <a:ea typeface="+mn-ea"/>
                          <a:cs typeface="+mn-cs"/>
                        </a:rPr>
                        <a:t>2009</a:t>
                      </a:r>
                    </a:p>
                  </a:txBody>
                  <a:tcPr marL="68580" marR="68580" marT="0" marB="0" anchor="ctr">
                    <a:solidFill>
                      <a:srgbClr val="D0D8E8"/>
                    </a:solidFill>
                  </a:tcPr>
                </a:tc>
              </a:tr>
              <a:tr h="384042">
                <a:tc>
                  <a:txBody>
                    <a:bodyPr/>
                    <a:lstStyle/>
                    <a:p>
                      <a:pPr algn="l">
                        <a:lnSpc>
                          <a:spcPct val="115000"/>
                        </a:lnSpc>
                        <a:spcBef>
                          <a:spcPts val="300"/>
                        </a:spcBef>
                        <a:spcAft>
                          <a:spcPts val="300"/>
                        </a:spcAft>
                      </a:pPr>
                      <a:r>
                        <a:rPr lang="en-GB" sz="2400" dirty="0">
                          <a:solidFill>
                            <a:schemeClr val="bg1"/>
                          </a:solidFill>
                          <a:effectLst/>
                        </a:rPr>
                        <a:t>Maize OPV</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864</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682</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1,360</a:t>
                      </a:r>
                      <a:endParaRPr lang="en-GB" sz="2400" dirty="0">
                        <a:effectLst/>
                        <a:latin typeface="Calibri"/>
                        <a:ea typeface="Times New Roman"/>
                        <a:cs typeface="Times New Roman"/>
                      </a:endParaRPr>
                    </a:p>
                  </a:txBody>
                  <a:tcPr marL="68580" marR="68580" marT="0" marB="0" anchor="ctr"/>
                </a:tc>
              </a:tr>
              <a:tr h="384042">
                <a:tc>
                  <a:txBody>
                    <a:bodyPr/>
                    <a:lstStyle/>
                    <a:p>
                      <a:pPr algn="l">
                        <a:lnSpc>
                          <a:spcPct val="115000"/>
                        </a:lnSpc>
                        <a:spcBef>
                          <a:spcPts val="300"/>
                        </a:spcBef>
                        <a:spcAft>
                          <a:spcPts val="300"/>
                        </a:spcAft>
                      </a:pPr>
                      <a:r>
                        <a:rPr lang="en-GB" sz="2400" dirty="0">
                          <a:solidFill>
                            <a:schemeClr val="bg1"/>
                          </a:solidFill>
                          <a:effectLst/>
                        </a:rPr>
                        <a:t>Maize hybrid</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2</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259</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208</a:t>
                      </a:r>
                      <a:endParaRPr lang="en-GB" sz="2400" dirty="0">
                        <a:effectLst/>
                        <a:latin typeface="Calibri"/>
                        <a:ea typeface="Times New Roman"/>
                        <a:cs typeface="Times New Roman"/>
                      </a:endParaRPr>
                    </a:p>
                  </a:txBody>
                  <a:tcPr marL="68580" marR="68580" marT="0" marB="0" anchor="ctr">
                    <a:solidFill>
                      <a:srgbClr val="D0D8E8"/>
                    </a:solidFill>
                  </a:tcPr>
                </a:tc>
              </a:tr>
              <a:tr h="384042">
                <a:tc>
                  <a:txBody>
                    <a:bodyPr/>
                    <a:lstStyle/>
                    <a:p>
                      <a:pPr algn="l">
                        <a:lnSpc>
                          <a:spcPct val="115000"/>
                        </a:lnSpc>
                        <a:spcBef>
                          <a:spcPts val="300"/>
                        </a:spcBef>
                        <a:spcAft>
                          <a:spcPts val="300"/>
                        </a:spcAft>
                      </a:pPr>
                      <a:r>
                        <a:rPr lang="en-GB" sz="2400" dirty="0">
                          <a:solidFill>
                            <a:schemeClr val="bg1"/>
                          </a:solidFill>
                          <a:effectLst/>
                        </a:rPr>
                        <a:t>Bean</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69</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490</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196</a:t>
                      </a:r>
                      <a:endParaRPr lang="en-GB" sz="2400" dirty="0">
                        <a:effectLst/>
                        <a:latin typeface="Calibri"/>
                        <a:ea typeface="Times New Roman"/>
                        <a:cs typeface="Times New Roman"/>
                      </a:endParaRPr>
                    </a:p>
                  </a:txBody>
                  <a:tcPr marL="68580" marR="68580" marT="0" marB="0" anchor="ctr"/>
                </a:tc>
              </a:tr>
              <a:tr h="384042">
                <a:tc>
                  <a:txBody>
                    <a:bodyPr/>
                    <a:lstStyle/>
                    <a:p>
                      <a:pPr algn="l">
                        <a:lnSpc>
                          <a:spcPct val="115000"/>
                        </a:lnSpc>
                        <a:spcBef>
                          <a:spcPts val="300"/>
                        </a:spcBef>
                        <a:spcAft>
                          <a:spcPts val="300"/>
                        </a:spcAft>
                      </a:pPr>
                      <a:r>
                        <a:rPr lang="en-GB" sz="2400" dirty="0">
                          <a:solidFill>
                            <a:schemeClr val="bg1"/>
                          </a:solidFill>
                          <a:effectLst/>
                        </a:rPr>
                        <a:t>Rice</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458</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297</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417</a:t>
                      </a:r>
                      <a:endParaRPr lang="en-GB" sz="2400" dirty="0">
                        <a:effectLst/>
                        <a:latin typeface="Calibri"/>
                        <a:ea typeface="Times New Roman"/>
                        <a:cs typeface="Times New Roman"/>
                      </a:endParaRPr>
                    </a:p>
                  </a:txBody>
                  <a:tcPr marL="68580" marR="68580" marT="0" marB="0" anchor="ctr">
                    <a:solidFill>
                      <a:srgbClr val="D0D8E8"/>
                    </a:solidFill>
                  </a:tcPr>
                </a:tc>
              </a:tr>
              <a:tr h="384042">
                <a:tc>
                  <a:txBody>
                    <a:bodyPr/>
                    <a:lstStyle/>
                    <a:p>
                      <a:pPr algn="l">
                        <a:lnSpc>
                          <a:spcPct val="115000"/>
                        </a:lnSpc>
                        <a:spcBef>
                          <a:spcPts val="300"/>
                        </a:spcBef>
                        <a:spcAft>
                          <a:spcPts val="300"/>
                        </a:spcAft>
                      </a:pPr>
                      <a:r>
                        <a:rPr lang="en-GB" sz="2400" dirty="0">
                          <a:solidFill>
                            <a:schemeClr val="bg1"/>
                          </a:solidFill>
                          <a:effectLst/>
                        </a:rPr>
                        <a:t>Sorghum</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84</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22</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129</a:t>
                      </a:r>
                      <a:endParaRPr lang="en-GB" sz="2400" dirty="0">
                        <a:effectLst/>
                        <a:latin typeface="Calibri"/>
                        <a:ea typeface="Times New Roman"/>
                        <a:cs typeface="Times New Roman"/>
                      </a:endParaRPr>
                    </a:p>
                  </a:txBody>
                  <a:tcPr marL="68580" marR="68580" marT="0" marB="0" anchor="ctr"/>
                </a:tc>
              </a:tr>
              <a:tr h="384042">
                <a:tc>
                  <a:txBody>
                    <a:bodyPr/>
                    <a:lstStyle/>
                    <a:p>
                      <a:pPr algn="l">
                        <a:lnSpc>
                          <a:spcPct val="115000"/>
                        </a:lnSpc>
                        <a:spcBef>
                          <a:spcPts val="300"/>
                        </a:spcBef>
                        <a:spcAft>
                          <a:spcPts val="300"/>
                        </a:spcAft>
                      </a:pPr>
                      <a:r>
                        <a:rPr lang="en-GB" sz="2400" dirty="0">
                          <a:solidFill>
                            <a:schemeClr val="bg1"/>
                          </a:solidFill>
                          <a:effectLst/>
                        </a:rPr>
                        <a:t>Finger millet</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2</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52</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86</a:t>
                      </a:r>
                      <a:endParaRPr lang="en-GB" sz="2400" dirty="0">
                        <a:effectLst/>
                        <a:latin typeface="Calibri"/>
                        <a:ea typeface="Times New Roman"/>
                        <a:cs typeface="Times New Roman"/>
                      </a:endParaRPr>
                    </a:p>
                  </a:txBody>
                  <a:tcPr marL="68580" marR="68580" marT="0" marB="0" anchor="ctr">
                    <a:solidFill>
                      <a:srgbClr val="D0D8E8"/>
                    </a:solidFill>
                  </a:tcPr>
                </a:tc>
              </a:tr>
              <a:tr h="384042">
                <a:tc>
                  <a:txBody>
                    <a:bodyPr/>
                    <a:lstStyle/>
                    <a:p>
                      <a:pPr algn="l">
                        <a:lnSpc>
                          <a:spcPct val="115000"/>
                        </a:lnSpc>
                        <a:spcBef>
                          <a:spcPts val="300"/>
                        </a:spcBef>
                        <a:spcAft>
                          <a:spcPts val="300"/>
                        </a:spcAft>
                      </a:pPr>
                      <a:r>
                        <a:rPr lang="en-GB" sz="2400" dirty="0">
                          <a:solidFill>
                            <a:schemeClr val="bg1"/>
                          </a:solidFill>
                          <a:effectLst/>
                        </a:rPr>
                        <a:t>Groundnut</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141</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434</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129</a:t>
                      </a:r>
                      <a:endParaRPr lang="en-GB" sz="2400" dirty="0">
                        <a:effectLst/>
                        <a:latin typeface="Calibri"/>
                        <a:ea typeface="Times New Roman"/>
                        <a:cs typeface="Times New Roman"/>
                      </a:endParaRPr>
                    </a:p>
                  </a:txBody>
                  <a:tcPr marL="68580" marR="68580" marT="0" marB="0" anchor="ctr"/>
                </a:tc>
              </a:tr>
              <a:tr h="384042">
                <a:tc>
                  <a:txBody>
                    <a:bodyPr/>
                    <a:lstStyle/>
                    <a:p>
                      <a:pPr algn="l">
                        <a:lnSpc>
                          <a:spcPct val="115000"/>
                        </a:lnSpc>
                        <a:spcBef>
                          <a:spcPts val="300"/>
                        </a:spcBef>
                        <a:spcAft>
                          <a:spcPts val="300"/>
                        </a:spcAft>
                      </a:pPr>
                      <a:r>
                        <a:rPr lang="en-GB" sz="2400" dirty="0">
                          <a:solidFill>
                            <a:schemeClr val="bg1"/>
                          </a:solidFill>
                          <a:effectLst/>
                        </a:rPr>
                        <a:t>Cowpea</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75</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63</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74</a:t>
                      </a:r>
                      <a:endParaRPr lang="en-GB" sz="2400" dirty="0">
                        <a:effectLst/>
                        <a:latin typeface="Calibri"/>
                        <a:ea typeface="Times New Roman"/>
                        <a:cs typeface="Times New Roman"/>
                      </a:endParaRPr>
                    </a:p>
                  </a:txBody>
                  <a:tcPr marL="68580" marR="68580" marT="0" marB="0" anchor="ctr">
                    <a:solidFill>
                      <a:srgbClr val="D0D8E8"/>
                    </a:solidFill>
                  </a:tcPr>
                </a:tc>
              </a:tr>
              <a:tr h="384042">
                <a:tc>
                  <a:txBody>
                    <a:bodyPr/>
                    <a:lstStyle/>
                    <a:p>
                      <a:pPr algn="l">
                        <a:lnSpc>
                          <a:spcPct val="115000"/>
                        </a:lnSpc>
                        <a:spcBef>
                          <a:spcPts val="300"/>
                        </a:spcBef>
                        <a:spcAft>
                          <a:spcPts val="300"/>
                        </a:spcAft>
                      </a:pPr>
                      <a:r>
                        <a:rPr lang="en-GB" sz="2400" dirty="0">
                          <a:solidFill>
                            <a:schemeClr val="bg1"/>
                          </a:solidFill>
                          <a:effectLst/>
                        </a:rPr>
                        <a:t>Soya bean</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16</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28</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4</a:t>
                      </a:r>
                      <a:endParaRPr lang="en-GB" sz="2400" dirty="0">
                        <a:effectLst/>
                        <a:latin typeface="Calibri"/>
                        <a:ea typeface="Times New Roman"/>
                        <a:cs typeface="Times New Roman"/>
                      </a:endParaRPr>
                    </a:p>
                  </a:txBody>
                  <a:tcPr marL="68580" marR="68580" marT="0" marB="0" anchor="ctr"/>
                </a:tc>
              </a:tr>
              <a:tr h="384042">
                <a:tc>
                  <a:txBody>
                    <a:bodyPr/>
                    <a:lstStyle/>
                    <a:p>
                      <a:pPr algn="l">
                        <a:lnSpc>
                          <a:spcPct val="115000"/>
                        </a:lnSpc>
                        <a:spcBef>
                          <a:spcPts val="300"/>
                        </a:spcBef>
                        <a:spcAft>
                          <a:spcPts val="300"/>
                        </a:spcAft>
                      </a:pPr>
                      <a:r>
                        <a:rPr lang="en-GB" sz="2400" dirty="0">
                          <a:solidFill>
                            <a:schemeClr val="bg1"/>
                          </a:solidFill>
                          <a:effectLst/>
                        </a:rPr>
                        <a:t>Green gram</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a:effectLst/>
                        </a:rPr>
                        <a:t>-</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66</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23</a:t>
                      </a:r>
                      <a:endParaRPr lang="en-GB" sz="2400" dirty="0">
                        <a:effectLst/>
                        <a:latin typeface="Calibri"/>
                        <a:ea typeface="Times New Roman"/>
                        <a:cs typeface="Times New Roman"/>
                      </a:endParaRPr>
                    </a:p>
                  </a:txBody>
                  <a:tcPr marL="68580" marR="68580" marT="0" marB="0" anchor="ctr">
                    <a:solidFill>
                      <a:srgbClr val="D0D8E8"/>
                    </a:solidFill>
                  </a:tcPr>
                </a:tc>
              </a:tr>
              <a:tr h="384042">
                <a:tc>
                  <a:txBody>
                    <a:bodyPr/>
                    <a:lstStyle/>
                    <a:p>
                      <a:pPr algn="l">
                        <a:lnSpc>
                          <a:spcPct val="115000"/>
                        </a:lnSpc>
                        <a:spcBef>
                          <a:spcPts val="300"/>
                        </a:spcBef>
                        <a:spcAft>
                          <a:spcPts val="300"/>
                        </a:spcAft>
                      </a:pPr>
                      <a:r>
                        <a:rPr lang="en-GB" sz="2400" dirty="0">
                          <a:solidFill>
                            <a:schemeClr val="bg1"/>
                          </a:solidFill>
                          <a:effectLst/>
                        </a:rPr>
                        <a:t>Others</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a:effectLst/>
                        </a:rPr>
                        <a:t>-</a:t>
                      </a:r>
                      <a:endParaRPr lang="en-GB" sz="240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14</a:t>
                      </a:r>
                      <a:endParaRPr lang="en-GB" sz="2400" dirty="0">
                        <a:effectLst/>
                        <a:latin typeface="Calibri"/>
                        <a:ea typeface="Times New Roman"/>
                        <a:cs typeface="Times New Roman"/>
                      </a:endParaRPr>
                    </a:p>
                  </a:txBody>
                  <a:tcPr marL="68580" marR="68580" marT="0" marB="0" anchor="ctr"/>
                </a:tc>
                <a:tc>
                  <a:txBody>
                    <a:bodyPr/>
                    <a:lstStyle/>
                    <a:p>
                      <a:pPr algn="r">
                        <a:lnSpc>
                          <a:spcPct val="115000"/>
                        </a:lnSpc>
                        <a:spcBef>
                          <a:spcPts val="300"/>
                        </a:spcBef>
                        <a:spcAft>
                          <a:spcPts val="300"/>
                        </a:spcAft>
                      </a:pPr>
                      <a:r>
                        <a:rPr lang="en-GB" sz="2400" dirty="0" smtClean="0">
                          <a:effectLst/>
                        </a:rPr>
                        <a:t>2</a:t>
                      </a:r>
                      <a:endParaRPr lang="en-GB" sz="2400" dirty="0">
                        <a:effectLst/>
                        <a:latin typeface="Calibri"/>
                        <a:ea typeface="Times New Roman"/>
                        <a:cs typeface="Times New Roman"/>
                      </a:endParaRPr>
                    </a:p>
                  </a:txBody>
                  <a:tcPr marL="68580" marR="68580" marT="0" marB="0" anchor="ctr"/>
                </a:tc>
              </a:tr>
              <a:tr h="384042">
                <a:tc>
                  <a:txBody>
                    <a:bodyPr/>
                    <a:lstStyle/>
                    <a:p>
                      <a:pPr algn="l">
                        <a:lnSpc>
                          <a:spcPct val="115000"/>
                        </a:lnSpc>
                        <a:spcBef>
                          <a:spcPts val="300"/>
                        </a:spcBef>
                        <a:spcAft>
                          <a:spcPts val="300"/>
                        </a:spcAft>
                      </a:pPr>
                      <a:r>
                        <a:rPr lang="en-GB" sz="2400" dirty="0">
                          <a:solidFill>
                            <a:schemeClr val="bg1"/>
                          </a:solidFill>
                          <a:effectLst/>
                        </a:rPr>
                        <a:t>Total</a:t>
                      </a:r>
                      <a:endParaRPr lang="en-GB" sz="2400" dirty="0">
                        <a:solidFill>
                          <a:schemeClr val="bg1"/>
                        </a:solidFill>
                        <a:effectLst/>
                        <a:latin typeface="Calibri"/>
                        <a:ea typeface="Times New Roman"/>
                        <a:cs typeface="Times New Roman"/>
                      </a:endParaRPr>
                    </a:p>
                  </a:txBody>
                  <a:tcPr marL="68580" marR="68580" marT="0" marB="0" anchor="ctr">
                    <a:solidFill>
                      <a:schemeClr val="tx2">
                        <a:lumMod val="40000"/>
                        <a:lumOff val="60000"/>
                      </a:schemeClr>
                    </a:solidFill>
                  </a:tcPr>
                </a:tc>
                <a:tc>
                  <a:txBody>
                    <a:bodyPr/>
                    <a:lstStyle/>
                    <a:p>
                      <a:pPr algn="r">
                        <a:lnSpc>
                          <a:spcPct val="115000"/>
                        </a:lnSpc>
                        <a:spcBef>
                          <a:spcPts val="300"/>
                        </a:spcBef>
                        <a:spcAft>
                          <a:spcPts val="300"/>
                        </a:spcAft>
                      </a:pPr>
                      <a:r>
                        <a:rPr lang="en-GB" sz="2400" dirty="0" smtClean="0">
                          <a:effectLst/>
                        </a:rPr>
                        <a:t>1,710</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2,405</a:t>
                      </a:r>
                      <a:endParaRPr lang="en-GB" sz="2400" dirty="0">
                        <a:effectLst/>
                        <a:latin typeface="Calibri"/>
                        <a:ea typeface="Times New Roman"/>
                        <a:cs typeface="Times New Roman"/>
                      </a:endParaRPr>
                    </a:p>
                  </a:txBody>
                  <a:tcPr marL="68580" marR="68580" marT="0" marB="0" anchor="ctr">
                    <a:solidFill>
                      <a:srgbClr val="D0D8E8"/>
                    </a:solidFill>
                  </a:tcPr>
                </a:tc>
                <a:tc>
                  <a:txBody>
                    <a:bodyPr/>
                    <a:lstStyle/>
                    <a:p>
                      <a:pPr algn="r">
                        <a:lnSpc>
                          <a:spcPct val="115000"/>
                        </a:lnSpc>
                        <a:spcBef>
                          <a:spcPts val="300"/>
                        </a:spcBef>
                        <a:spcAft>
                          <a:spcPts val="300"/>
                        </a:spcAft>
                      </a:pPr>
                      <a:r>
                        <a:rPr lang="en-GB" sz="2400" dirty="0" smtClean="0">
                          <a:effectLst/>
                        </a:rPr>
                        <a:t>2,628</a:t>
                      </a:r>
                      <a:endParaRPr lang="en-GB" sz="2400" dirty="0">
                        <a:effectLst/>
                        <a:latin typeface="Calibri"/>
                        <a:ea typeface="Times New Roman"/>
                        <a:cs typeface="Times New Roman"/>
                      </a:endParaRPr>
                    </a:p>
                  </a:txBody>
                  <a:tcPr marL="68580" marR="68580" marT="0" marB="0" anchor="ctr">
                    <a:solidFill>
                      <a:srgbClr val="D0D8E8"/>
                    </a:solidFill>
                  </a:tcPr>
                </a:tc>
              </a:tr>
            </a:tbl>
          </a:graphicData>
        </a:graphic>
      </p:graphicFrame>
    </p:spTree>
  </p:cSld>
  <p:clrMapOvr>
    <a:masterClrMapping/>
  </p:clrMapOvr>
  <p:transition spd="slow" advTm="10356"/>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ChangeArrowheads="1"/>
          </p:cNvSpPr>
          <p:nvPr/>
        </p:nvSpPr>
        <p:spPr bwMode="auto">
          <a:xfrm>
            <a:off x="827088" y="1700213"/>
            <a:ext cx="7129462" cy="1939925"/>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a community-based enterprise started as a farmer field school (FFS) in 1999, which selected disease-resistant bean varieties and ended up training and supervising various bean producers’ groups, selling small packs of seed through a network of stockists </a:t>
            </a:r>
          </a:p>
        </p:txBody>
      </p:sp>
      <p:sp>
        <p:nvSpPr>
          <p:cNvPr id="89090" name="Title 1"/>
          <p:cNvSpPr>
            <a:spLocks noGrp="1"/>
          </p:cNvSpPr>
          <p:nvPr>
            <p:ph type="ctrTitle"/>
          </p:nvPr>
        </p:nvSpPr>
        <p:spPr>
          <a:xfrm>
            <a:off x="685800" y="333375"/>
            <a:ext cx="7772400" cy="1470025"/>
          </a:xfrm>
        </p:spPr>
        <p:txBody>
          <a:bodyPr/>
          <a:lstStyle/>
          <a:p>
            <a:r>
              <a:rPr lang="en-GB" smtClean="0"/>
              <a:t>Uganda</a:t>
            </a:r>
          </a:p>
        </p:txBody>
      </p:sp>
      <p:pic>
        <p:nvPicPr>
          <p:cNvPr id="89091" name="Picture 1"/>
          <p:cNvPicPr>
            <a:picLocks noChangeAspect="1"/>
          </p:cNvPicPr>
          <p:nvPr/>
        </p:nvPicPr>
        <p:blipFill>
          <a:blip r:embed="rId2" cstate="print"/>
          <a:srcRect/>
          <a:stretch>
            <a:fillRect/>
          </a:stretch>
        </p:blipFill>
        <p:spPr bwMode="auto">
          <a:xfrm>
            <a:off x="1328738" y="3860800"/>
            <a:ext cx="2235200" cy="2844800"/>
          </a:xfrm>
          <a:prstGeom prst="rect">
            <a:avLst/>
          </a:prstGeom>
          <a:noFill/>
          <a:ln w="9525">
            <a:solidFill>
              <a:schemeClr val="tx1"/>
            </a:solidFill>
            <a:miter lim="800000"/>
            <a:headEnd/>
            <a:tailEnd/>
          </a:ln>
        </p:spPr>
      </p:pic>
      <p:pic>
        <p:nvPicPr>
          <p:cNvPr id="89092" name="Picture 2"/>
          <p:cNvPicPr>
            <a:picLocks noChangeAspect="1"/>
          </p:cNvPicPr>
          <p:nvPr/>
        </p:nvPicPr>
        <p:blipFill>
          <a:blip r:embed="rId3" cstate="print"/>
          <a:srcRect/>
          <a:stretch>
            <a:fillRect/>
          </a:stretch>
        </p:blipFill>
        <p:spPr bwMode="auto">
          <a:xfrm>
            <a:off x="4014788" y="3860800"/>
            <a:ext cx="3797300" cy="2847975"/>
          </a:xfrm>
          <a:prstGeom prst="rect">
            <a:avLst/>
          </a:prstGeom>
          <a:noFill/>
          <a:ln w="9525">
            <a:solidFill>
              <a:schemeClr val="tx1"/>
            </a:solidFill>
            <a:miter lim="800000"/>
            <a:headEnd/>
            <a:tailEnd/>
          </a:ln>
        </p:spPr>
      </p:pic>
    </p:spTree>
  </p:cSld>
  <p:clrMapOvr>
    <a:masterClrMapping/>
  </p:clrMapOvr>
  <p:transition spd="slow" advTm="3881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4"/>
          <p:cNvSpPr>
            <a:spLocks noChangeArrowheads="1"/>
          </p:cNvSpPr>
          <p:nvPr/>
        </p:nvSpPr>
        <p:spPr bwMode="auto">
          <a:xfrm>
            <a:off x="827088" y="1989138"/>
            <a:ext cx="7129462" cy="3354387"/>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Uganda National Agro-input Dealers Association (UNADA):</a:t>
            </a:r>
          </a:p>
          <a:p>
            <a:pPr marL="800100" lvl="1" indent="-342900">
              <a:spcAft>
                <a:spcPts val="600"/>
              </a:spcAft>
              <a:buFont typeface="Arial" charset="0"/>
              <a:buChar char="•"/>
            </a:pPr>
            <a:r>
              <a:rPr lang="en-GB" sz="2400">
                <a:latin typeface="Calibri" pitchFamily="34" charset="0"/>
              </a:rPr>
              <a:t>hosts half of the seed companies, distributors and about 2000 agrodealers</a:t>
            </a:r>
          </a:p>
          <a:p>
            <a:pPr marL="800100" lvl="1" indent="-342900">
              <a:spcAft>
                <a:spcPts val="600"/>
              </a:spcAft>
              <a:buFont typeface="Arial" charset="0"/>
              <a:buChar char="•"/>
            </a:pPr>
            <a:r>
              <a:rPr lang="en-GB" sz="2400">
                <a:latin typeface="Calibri" pitchFamily="34" charset="0"/>
              </a:rPr>
              <a:t>provides training, market promotion and linkages</a:t>
            </a:r>
          </a:p>
          <a:p>
            <a:pPr marL="342900" indent="-342900">
              <a:spcAft>
                <a:spcPts val="600"/>
              </a:spcAft>
              <a:buFont typeface="Arial" charset="0"/>
              <a:buChar char="•"/>
            </a:pPr>
            <a:r>
              <a:rPr lang="en-GB" sz="2400">
                <a:latin typeface="Calibri" pitchFamily="34" charset="0"/>
              </a:rPr>
              <a:t>since 2009 credit guarantee funds have allowed agrodealers to buy enough seed</a:t>
            </a:r>
          </a:p>
          <a:p>
            <a:pPr marL="342900" indent="-342900">
              <a:spcAft>
                <a:spcPts val="600"/>
              </a:spcAft>
              <a:buFont typeface="Arial" charset="0"/>
              <a:buChar char="•"/>
            </a:pPr>
            <a:r>
              <a:rPr lang="en-GB" sz="2400">
                <a:latin typeface="Calibri" pitchFamily="34" charset="0"/>
              </a:rPr>
              <a:t>seed companies prefer such sector-wide efforts</a:t>
            </a:r>
          </a:p>
        </p:txBody>
      </p:sp>
      <p:sp>
        <p:nvSpPr>
          <p:cNvPr id="90114" name="Title 1"/>
          <p:cNvSpPr>
            <a:spLocks noGrp="1"/>
          </p:cNvSpPr>
          <p:nvPr>
            <p:ph type="ctrTitle"/>
          </p:nvPr>
        </p:nvSpPr>
        <p:spPr>
          <a:xfrm>
            <a:off x="685800" y="333375"/>
            <a:ext cx="7772400" cy="1470025"/>
          </a:xfrm>
        </p:spPr>
        <p:txBody>
          <a:bodyPr/>
          <a:lstStyle/>
          <a:p>
            <a:r>
              <a:rPr lang="en-GB" smtClean="0"/>
              <a:t>Uganda</a:t>
            </a:r>
          </a:p>
        </p:txBody>
      </p:sp>
    </p:spTree>
  </p:cSld>
  <p:clrMapOvr>
    <a:masterClrMapping/>
  </p:clrMapOvr>
  <p:transition spd="slow" advTm="46864"/>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91139" name="Picture 4"/>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advTm="1856"/>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nl-BE" dirty="0" smtClean="0"/>
              <a:t>“Family relations hinder enterprise development in Africa”</a:t>
            </a:r>
            <a:endParaRPr lang="en-GB" dirty="0"/>
          </a:p>
        </p:txBody>
      </p:sp>
      <p:sp>
        <p:nvSpPr>
          <p:cNvPr id="92162" name="Title 1"/>
          <p:cNvSpPr txBox="1">
            <a:spLocks/>
          </p:cNvSpPr>
          <p:nvPr/>
        </p:nvSpPr>
        <p:spPr bwMode="auto">
          <a:xfrm>
            <a:off x="838200" y="2282825"/>
            <a:ext cx="7772400" cy="1470025"/>
          </a:xfrm>
          <a:prstGeom prst="rect">
            <a:avLst/>
          </a:prstGeom>
          <a:noFill/>
          <a:ln w="9525">
            <a:noFill/>
            <a:miter lim="800000"/>
            <a:headEnd/>
            <a:tailEnd/>
          </a:ln>
        </p:spPr>
        <p:txBody>
          <a:bodyPr anchor="ctr"/>
          <a:lstStyle/>
          <a:p>
            <a:pPr algn="ctr"/>
            <a:r>
              <a:rPr lang="en-GB" sz="4400">
                <a:latin typeface="Calibri" pitchFamily="34" charset="0"/>
              </a:rPr>
              <a:t>Madagascar</a:t>
            </a:r>
          </a:p>
        </p:txBody>
      </p:sp>
    </p:spTree>
    <p:custDataLst>
      <p:tags r:id="rId1"/>
    </p:custDataLst>
  </p:cSld>
  <p:clrMapOvr>
    <a:masterClrMapping/>
  </p:clrMapOvr>
  <p:transition spd="slow" advTm="109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94211" name="Picture 3" descr="C:\Paul Van Mele\FAO seed system study 2010\Maps - eps files\MADAGASCAR.eps"/>
          <p:cNvPicPr>
            <a:picLocks noChangeAspect="1" noChangeArrowheads="1"/>
          </p:cNvPicPr>
          <p:nvPr/>
        </p:nvPicPr>
        <p:blipFill>
          <a:blip r:embed="rId2" cstate="print"/>
          <a:srcRect/>
          <a:stretch>
            <a:fillRect/>
          </a:stretch>
        </p:blipFill>
        <p:spPr bwMode="auto">
          <a:xfrm>
            <a:off x="1403350" y="71438"/>
            <a:ext cx="6337300" cy="6670675"/>
          </a:xfrm>
          <a:prstGeom prst="rect">
            <a:avLst/>
          </a:prstGeom>
          <a:noFill/>
          <a:ln w="9525">
            <a:noFill/>
            <a:miter lim="800000"/>
            <a:headEnd/>
            <a:tailEnd/>
          </a:ln>
        </p:spPr>
      </p:pic>
    </p:spTree>
  </p:cSld>
  <p:clrMapOvr>
    <a:masterClrMapping/>
  </p:clrMapOvr>
  <p:transition spd="slow" advTm="4819"/>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4"/>
          <p:cNvSpPr>
            <a:spLocks noChangeArrowheads="1"/>
          </p:cNvSpPr>
          <p:nvPr/>
        </p:nvSpPr>
        <p:spPr bwMode="auto">
          <a:xfrm>
            <a:off x="827088" y="1989138"/>
            <a:ext cx="7129462" cy="25384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island liable to cyclones, flooding and drought </a:t>
            </a:r>
          </a:p>
          <a:p>
            <a:pPr marL="342900" indent="-342900">
              <a:spcAft>
                <a:spcPts val="600"/>
              </a:spcAft>
              <a:buFont typeface="Arial" charset="0"/>
              <a:buChar char="•"/>
            </a:pPr>
            <a:r>
              <a:rPr lang="en-GB" sz="2400">
                <a:latin typeface="Calibri" pitchFamily="34" charset="0"/>
              </a:rPr>
              <a:t>privatisation of twenty seed multiplication centres began in 1995 </a:t>
            </a:r>
          </a:p>
          <a:p>
            <a:pPr marL="342900" indent="-342900">
              <a:spcAft>
                <a:spcPts val="600"/>
              </a:spcAft>
              <a:buFont typeface="Arial" charset="0"/>
              <a:buChar char="•"/>
            </a:pPr>
            <a:r>
              <a:rPr lang="en-GB" sz="2400">
                <a:latin typeface="Calibri" pitchFamily="34" charset="0"/>
              </a:rPr>
              <a:t>Green Revolution plan in 2006 and boost of upland rice cultivation &gt; no food crisis</a:t>
            </a:r>
          </a:p>
          <a:p>
            <a:pPr marL="342900" indent="-342900">
              <a:spcAft>
                <a:spcPts val="600"/>
              </a:spcAft>
              <a:buFont typeface="Arial" charset="0"/>
              <a:buChar char="•"/>
            </a:pPr>
            <a:r>
              <a:rPr lang="en-GB" sz="2400">
                <a:latin typeface="Calibri" pitchFamily="34" charset="0"/>
              </a:rPr>
              <a:t>political crisis since 2009</a:t>
            </a:r>
          </a:p>
        </p:txBody>
      </p:sp>
      <p:sp>
        <p:nvSpPr>
          <p:cNvPr id="95234" name="Title 1"/>
          <p:cNvSpPr>
            <a:spLocks noGrp="1"/>
          </p:cNvSpPr>
          <p:nvPr>
            <p:ph type="ctrTitle"/>
          </p:nvPr>
        </p:nvSpPr>
        <p:spPr>
          <a:xfrm>
            <a:off x="685800" y="333375"/>
            <a:ext cx="7772400" cy="1470025"/>
          </a:xfrm>
        </p:spPr>
        <p:txBody>
          <a:bodyPr/>
          <a:lstStyle/>
          <a:p>
            <a:r>
              <a:rPr lang="en-GB" smtClean="0"/>
              <a:t>Madagascar</a:t>
            </a:r>
          </a:p>
        </p:txBody>
      </p:sp>
    </p:spTree>
  </p:cSld>
  <p:clrMapOvr>
    <a:masterClrMapping/>
  </p:clrMapOvr>
  <p:transition spd="slow" advTm="27064"/>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ctrTitle"/>
          </p:nvPr>
        </p:nvSpPr>
        <p:spPr/>
        <p:txBody>
          <a:bodyPr/>
          <a:lstStyle/>
          <a:p>
            <a:r>
              <a:rPr lang="en-GB" smtClean="0"/>
              <a:t>2. Objective</a:t>
            </a:r>
          </a:p>
        </p:txBody>
      </p:sp>
    </p:spTree>
  </p:cSld>
  <p:clrMapOvr>
    <a:masterClrMapping/>
  </p:clrMapOvr>
  <p:transition spd="slow" advTm="557"/>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ChangeArrowheads="1"/>
          </p:cNvSpPr>
          <p:nvPr/>
        </p:nvSpPr>
        <p:spPr bwMode="auto">
          <a:xfrm>
            <a:off x="827088" y="1989138"/>
            <a:ext cx="7129462" cy="27543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Valy Prod Sem is a family-based bean seed company that grew out of an experience with a privatised government seed centre, and is linked to communication and entertainment businesses </a:t>
            </a:r>
          </a:p>
          <a:p>
            <a:pPr marL="342900" indent="-342900">
              <a:spcAft>
                <a:spcPts val="600"/>
              </a:spcAft>
              <a:buFont typeface="Arial" charset="0"/>
              <a:buChar char="•"/>
            </a:pPr>
            <a:r>
              <a:rPr lang="en-GB" sz="2400">
                <a:latin typeface="Calibri" pitchFamily="34" charset="0"/>
              </a:rPr>
              <a:t>Andri-Ko produces rice and OPV maize seed on family land; recruits labour; has own warehouses and buys from trusted growers if demand exceeds supply</a:t>
            </a:r>
          </a:p>
        </p:txBody>
      </p:sp>
      <p:sp>
        <p:nvSpPr>
          <p:cNvPr id="96258" name="Title 1"/>
          <p:cNvSpPr>
            <a:spLocks noGrp="1"/>
          </p:cNvSpPr>
          <p:nvPr>
            <p:ph type="ctrTitle"/>
          </p:nvPr>
        </p:nvSpPr>
        <p:spPr>
          <a:xfrm>
            <a:off x="685800" y="333375"/>
            <a:ext cx="7772400" cy="1470025"/>
          </a:xfrm>
        </p:spPr>
        <p:txBody>
          <a:bodyPr/>
          <a:lstStyle/>
          <a:p>
            <a:r>
              <a:rPr lang="en-GB" smtClean="0"/>
              <a:t>Madagascar</a:t>
            </a:r>
          </a:p>
        </p:txBody>
      </p:sp>
    </p:spTree>
  </p:cSld>
  <p:clrMapOvr>
    <a:masterClrMapping/>
  </p:clrMapOvr>
  <p:transition spd="slow" advTm="34476"/>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p:cNvSpPr>
            <a:spLocks noChangeArrowheads="1"/>
          </p:cNvSpPr>
          <p:nvPr/>
        </p:nvSpPr>
        <p:spPr bwMode="auto">
          <a:xfrm>
            <a:off x="827088" y="1989138"/>
            <a:ext cx="7489825" cy="2462212"/>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relief agencies buy the cheapest seed on the market, in large amounts with little emphasis on quality </a:t>
            </a:r>
          </a:p>
          <a:p>
            <a:pPr marL="342900" indent="-342900">
              <a:spcAft>
                <a:spcPts val="600"/>
              </a:spcAft>
              <a:buFont typeface="Arial" charset="0"/>
              <a:buChar char="•"/>
            </a:pPr>
            <a:r>
              <a:rPr lang="en-GB" sz="2400">
                <a:latin typeface="Calibri" pitchFamily="34" charset="0"/>
              </a:rPr>
              <a:t>with projects and NGOs as principle clients, some enterprises could not sell seed after the political crisis</a:t>
            </a:r>
          </a:p>
          <a:p>
            <a:pPr marL="342900" indent="-342900">
              <a:spcAft>
                <a:spcPts val="600"/>
              </a:spcAft>
              <a:buFont typeface="Arial" charset="0"/>
              <a:buChar char="•"/>
            </a:pPr>
            <a:r>
              <a:rPr lang="en-GB" sz="2400">
                <a:latin typeface="Calibri" pitchFamily="34" charset="0"/>
              </a:rPr>
              <a:t>family enterprises are diverse with built-in buffers to cope with system stresses</a:t>
            </a:r>
          </a:p>
        </p:txBody>
      </p:sp>
      <p:sp>
        <p:nvSpPr>
          <p:cNvPr id="97282" name="Title 1"/>
          <p:cNvSpPr>
            <a:spLocks noGrp="1"/>
          </p:cNvSpPr>
          <p:nvPr>
            <p:ph type="ctrTitle"/>
          </p:nvPr>
        </p:nvSpPr>
        <p:spPr>
          <a:xfrm>
            <a:off x="685800" y="333375"/>
            <a:ext cx="7772400" cy="1470025"/>
          </a:xfrm>
        </p:spPr>
        <p:txBody>
          <a:bodyPr/>
          <a:lstStyle/>
          <a:p>
            <a:r>
              <a:rPr lang="en-GB" smtClean="0"/>
              <a:t>Madagascar</a:t>
            </a:r>
          </a:p>
        </p:txBody>
      </p:sp>
    </p:spTree>
  </p:cSld>
  <p:clrMapOvr>
    <a:masterClrMapping/>
  </p:clrMapOvr>
  <p:transition spd="slow" advTm="48893"/>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advTm="671"/>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txBox="1">
            <a:spLocks/>
          </p:cNvSpPr>
          <p:nvPr/>
        </p:nvSpPr>
        <p:spPr bwMode="auto">
          <a:xfrm>
            <a:off x="838200" y="2282825"/>
            <a:ext cx="7772400" cy="1470025"/>
          </a:xfrm>
          <a:prstGeom prst="rect">
            <a:avLst/>
          </a:prstGeom>
          <a:noFill/>
          <a:ln w="9525">
            <a:noFill/>
            <a:miter lim="800000"/>
            <a:headEnd/>
            <a:tailEnd/>
          </a:ln>
        </p:spPr>
        <p:txBody>
          <a:bodyPr anchor="ctr"/>
          <a:lstStyle/>
          <a:p>
            <a:pPr algn="ctr"/>
            <a:r>
              <a:rPr lang="en-GB" sz="4400">
                <a:latin typeface="Calibri" pitchFamily="34" charset="0"/>
              </a:rPr>
              <a:t>6. What makes </a:t>
            </a:r>
            <a:br>
              <a:rPr lang="en-GB" sz="4400">
                <a:latin typeface="Calibri" pitchFamily="34" charset="0"/>
              </a:rPr>
            </a:br>
            <a:r>
              <a:rPr lang="en-GB" sz="4400">
                <a:latin typeface="Calibri" pitchFamily="34" charset="0"/>
              </a:rPr>
              <a:t>African seed entrepreneurs?</a:t>
            </a:r>
          </a:p>
        </p:txBody>
      </p:sp>
    </p:spTree>
  </p:cSld>
  <p:clrMapOvr>
    <a:masterClrMapping/>
  </p:clrMapOvr>
  <p:transition spd="slow" advTm="4442"/>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ctrTitle"/>
          </p:nvPr>
        </p:nvSpPr>
        <p:spPr>
          <a:xfrm>
            <a:off x="685800" y="333375"/>
            <a:ext cx="7772400" cy="1470025"/>
          </a:xfrm>
        </p:spPr>
        <p:txBody>
          <a:bodyPr/>
          <a:lstStyle/>
          <a:p>
            <a:r>
              <a:rPr lang="en-GB" smtClean="0"/>
              <a:t>What makes </a:t>
            </a:r>
            <a:br>
              <a:rPr lang="en-GB" smtClean="0"/>
            </a:br>
            <a:r>
              <a:rPr lang="en-GB" smtClean="0"/>
              <a:t>African seed entrepreneurs?</a:t>
            </a:r>
          </a:p>
        </p:txBody>
      </p:sp>
      <p:sp>
        <p:nvSpPr>
          <p:cNvPr id="100354" name="Rectangle 3"/>
          <p:cNvSpPr>
            <a:spLocks noChangeArrowheads="1"/>
          </p:cNvSpPr>
          <p:nvPr/>
        </p:nvSpPr>
        <p:spPr bwMode="auto">
          <a:xfrm>
            <a:off x="827088" y="2349500"/>
            <a:ext cx="7129462" cy="2984500"/>
          </a:xfrm>
          <a:prstGeom prst="rect">
            <a:avLst/>
          </a:prstGeom>
          <a:noFill/>
          <a:ln w="9525">
            <a:noFill/>
            <a:miter lim="800000"/>
            <a:headEnd/>
            <a:tailEnd/>
          </a:ln>
        </p:spPr>
        <p:txBody>
          <a:bodyPr>
            <a:spAutoFit/>
          </a:bodyPr>
          <a:lstStyle/>
          <a:p>
            <a:pPr>
              <a:spcAft>
                <a:spcPts val="600"/>
              </a:spcAft>
            </a:pPr>
            <a:r>
              <a:rPr lang="en-GB" sz="2400">
                <a:latin typeface="Calibri" pitchFamily="34" charset="0"/>
              </a:rPr>
              <a:t>All enterprises showed adaptive management by:</a:t>
            </a:r>
          </a:p>
          <a:p>
            <a:pPr>
              <a:spcAft>
                <a:spcPts val="600"/>
              </a:spcAft>
            </a:pPr>
            <a:endParaRPr lang="en-GB" sz="2400">
              <a:latin typeface="Calibri" pitchFamily="34" charset="0"/>
            </a:endParaRPr>
          </a:p>
          <a:p>
            <a:pPr marL="800100" lvl="1" indent="-342900">
              <a:spcAft>
                <a:spcPts val="600"/>
              </a:spcAft>
              <a:buFont typeface="Arial" charset="0"/>
              <a:buChar char="•"/>
            </a:pPr>
            <a:r>
              <a:rPr lang="en-GB" sz="2400">
                <a:latin typeface="Calibri" pitchFamily="34" charset="0"/>
              </a:rPr>
              <a:t>diversifying their activities </a:t>
            </a:r>
          </a:p>
          <a:p>
            <a:pPr marL="800100" lvl="1" indent="-342900">
              <a:spcAft>
                <a:spcPts val="600"/>
              </a:spcAft>
              <a:buFont typeface="Arial" charset="0"/>
              <a:buChar char="•"/>
            </a:pPr>
            <a:r>
              <a:rPr lang="en-GB" sz="2400">
                <a:latin typeface="Calibri" pitchFamily="34" charset="0"/>
              </a:rPr>
              <a:t>often combining seed with crop production </a:t>
            </a:r>
            <a:br>
              <a:rPr lang="en-GB" sz="2400">
                <a:latin typeface="Calibri" pitchFamily="34" charset="0"/>
              </a:rPr>
            </a:br>
            <a:r>
              <a:rPr lang="en-GB" sz="2400">
                <a:latin typeface="Calibri" pitchFamily="34" charset="0"/>
              </a:rPr>
              <a:t>to speed up cash flow </a:t>
            </a:r>
          </a:p>
          <a:p>
            <a:pPr marL="800100" lvl="1" indent="-342900">
              <a:spcAft>
                <a:spcPts val="600"/>
              </a:spcAft>
              <a:buFont typeface="Arial" charset="0"/>
              <a:buChar char="•"/>
            </a:pPr>
            <a:r>
              <a:rPr lang="en-GB" sz="2400">
                <a:latin typeface="Calibri" pitchFamily="34" charset="0"/>
              </a:rPr>
              <a:t>selling small seed packs to increase their outreach to farmers</a:t>
            </a:r>
          </a:p>
        </p:txBody>
      </p:sp>
    </p:spTree>
  </p:cSld>
  <p:clrMapOvr>
    <a:masterClrMapping/>
  </p:clrMapOvr>
  <p:transition spd="slow" advTm="11381"/>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4"/>
          <p:cNvSpPr>
            <a:spLocks noChangeArrowheads="1"/>
          </p:cNvSpPr>
          <p:nvPr/>
        </p:nvSpPr>
        <p:spPr bwMode="auto">
          <a:xfrm>
            <a:off x="827088" y="2465388"/>
            <a:ext cx="7129462" cy="3800475"/>
          </a:xfrm>
          <a:prstGeom prst="rect">
            <a:avLst/>
          </a:prstGeom>
          <a:noFill/>
          <a:ln w="9525">
            <a:noFill/>
            <a:miter lim="800000"/>
            <a:headEnd/>
            <a:tailEnd/>
          </a:ln>
        </p:spPr>
        <p:txBody>
          <a:bodyPr>
            <a:spAutoFit/>
          </a:bodyPr>
          <a:lstStyle/>
          <a:p>
            <a:pPr marL="342900" indent="-342900">
              <a:spcAft>
                <a:spcPts val="600"/>
              </a:spcAft>
              <a:buFont typeface="Arial" charset="0"/>
              <a:buChar char="•"/>
            </a:pPr>
            <a:r>
              <a:rPr lang="en-GB" sz="2400">
                <a:latin typeface="Calibri" pitchFamily="34" charset="0"/>
              </a:rPr>
              <a:t>have a good sense for opportunities and followed them with a stepwise, thoughtful approach, avoiding risky loans, trying it out at small scale</a:t>
            </a:r>
          </a:p>
          <a:p>
            <a:pPr marL="342900" indent="-342900">
              <a:spcAft>
                <a:spcPts val="600"/>
              </a:spcAft>
              <a:buFont typeface="Arial" charset="0"/>
              <a:buChar char="•"/>
            </a:pPr>
            <a:r>
              <a:rPr lang="en-GB" sz="2400">
                <a:latin typeface="Calibri" pitchFamily="34" charset="0"/>
              </a:rPr>
              <a:t>are frugal</a:t>
            </a:r>
          </a:p>
          <a:p>
            <a:pPr marL="342900" indent="-342900">
              <a:spcAft>
                <a:spcPts val="600"/>
              </a:spcAft>
              <a:buFont typeface="Arial" charset="0"/>
              <a:buChar char="•"/>
            </a:pPr>
            <a:r>
              <a:rPr lang="en-GB" sz="2400">
                <a:latin typeface="Calibri" pitchFamily="34" charset="0"/>
              </a:rPr>
              <a:t>are almost always from the area where they work</a:t>
            </a:r>
          </a:p>
          <a:p>
            <a:pPr marL="342900" indent="-342900">
              <a:spcAft>
                <a:spcPts val="600"/>
              </a:spcAft>
              <a:buFont typeface="Arial" charset="0"/>
              <a:buChar char="•"/>
            </a:pPr>
            <a:r>
              <a:rPr lang="en-GB" sz="2400">
                <a:latin typeface="Calibri" pitchFamily="34" charset="0"/>
              </a:rPr>
              <a:t>are all hands-on people, the kind who are in the seed factory or with the outgrowers every day</a:t>
            </a:r>
          </a:p>
          <a:p>
            <a:pPr marL="342900" indent="-342900">
              <a:spcAft>
                <a:spcPts val="600"/>
              </a:spcAft>
              <a:buFont typeface="Arial" charset="0"/>
              <a:buChar char="•"/>
            </a:pPr>
            <a:endParaRPr lang="en-GB" sz="2400">
              <a:latin typeface="Calibri" pitchFamily="34" charset="0"/>
            </a:endParaRPr>
          </a:p>
          <a:p>
            <a:pPr marL="342900" indent="-342900">
              <a:spcAft>
                <a:spcPts val="600"/>
              </a:spcAft>
              <a:buFont typeface="Wingdings" pitchFamily="2" charset="2"/>
              <a:buChar char="Ø"/>
            </a:pPr>
            <a:r>
              <a:rPr lang="nl-BE" sz="2400">
                <a:latin typeface="Calibri" pitchFamily="34" charset="0"/>
              </a:rPr>
              <a:t>Need to be involved in any seed intervention</a:t>
            </a:r>
          </a:p>
        </p:txBody>
      </p:sp>
      <p:sp>
        <p:nvSpPr>
          <p:cNvPr id="101378" name="Title 1"/>
          <p:cNvSpPr txBox="1">
            <a:spLocks/>
          </p:cNvSpPr>
          <p:nvPr/>
        </p:nvSpPr>
        <p:spPr bwMode="auto">
          <a:xfrm>
            <a:off x="685800" y="333375"/>
            <a:ext cx="7772400" cy="1470025"/>
          </a:xfrm>
          <a:prstGeom prst="rect">
            <a:avLst/>
          </a:prstGeom>
          <a:noFill/>
          <a:ln w="9525">
            <a:noFill/>
            <a:miter lim="800000"/>
            <a:headEnd/>
            <a:tailEnd/>
          </a:ln>
        </p:spPr>
        <p:txBody>
          <a:bodyPr anchor="ctr"/>
          <a:lstStyle/>
          <a:p>
            <a:pPr algn="ctr"/>
            <a:r>
              <a:rPr lang="en-GB" sz="4400">
                <a:latin typeface="Calibri" pitchFamily="34" charset="0"/>
              </a:rPr>
              <a:t>What makes </a:t>
            </a:r>
            <a:br>
              <a:rPr lang="en-GB" sz="4400">
                <a:latin typeface="Calibri" pitchFamily="34" charset="0"/>
              </a:rPr>
            </a:br>
            <a:r>
              <a:rPr lang="en-GB" sz="4400">
                <a:latin typeface="Calibri" pitchFamily="34" charset="0"/>
              </a:rPr>
              <a:t>African seed entrepreneurs?</a:t>
            </a:r>
          </a:p>
        </p:txBody>
      </p:sp>
    </p:spTree>
  </p:cSld>
  <p:clrMapOvr>
    <a:masterClrMapping/>
  </p:clrMapOvr>
  <p:transition spd="slow" advTm="27397"/>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102403" name="Picture 4"/>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advTm="10096"/>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457200" y="1412875"/>
            <a:ext cx="8229600" cy="828675"/>
          </a:xfrm>
        </p:spPr>
        <p:txBody>
          <a:bodyPr rtlCol="0">
            <a:noAutofit/>
          </a:bodyPr>
          <a:lstStyle/>
          <a:p>
            <a:pPr algn="ctr" fontAlgn="auto">
              <a:spcAft>
                <a:spcPts val="0"/>
              </a:spcAft>
              <a:buFont typeface="Arial" charset="0"/>
              <a:buNone/>
              <a:defRPr/>
            </a:pPr>
            <a:r>
              <a:rPr lang="en-US" sz="4400" dirty="0" smtClean="0">
                <a:latin typeface="+mj-lt"/>
                <a:ea typeface="+mj-ea"/>
                <a:cs typeface="+mj-cs"/>
              </a:rPr>
              <a:t>PART 2: CASE </a:t>
            </a:r>
            <a:r>
              <a:rPr lang="en-US" sz="4400" dirty="0">
                <a:latin typeface="+mj-lt"/>
                <a:ea typeface="+mj-ea"/>
                <a:cs typeface="+mj-cs"/>
              </a:rPr>
              <a:t>STUDIES</a:t>
            </a:r>
          </a:p>
          <a:p>
            <a:pPr algn="ctr" fontAlgn="auto">
              <a:spcAft>
                <a:spcPts val="0"/>
              </a:spcAft>
              <a:buFont typeface="Arial" charset="0"/>
              <a:buNone/>
              <a:defRPr/>
            </a:pPr>
            <a:r>
              <a:rPr lang="en-US" sz="4400" dirty="0">
                <a:latin typeface="+mj-lt"/>
                <a:ea typeface="+mj-ea"/>
                <a:cs typeface="+mj-cs"/>
              </a:rPr>
              <a:t>Brazil &amp; India</a:t>
            </a:r>
            <a:endParaRPr lang="en-IN" sz="4400" dirty="0">
              <a:latin typeface="+mj-lt"/>
              <a:ea typeface="+mj-ea"/>
              <a:cs typeface="+mj-cs"/>
            </a:endParaRPr>
          </a:p>
        </p:txBody>
      </p:sp>
    </p:spTree>
  </p:cSld>
  <p:clrMapOvr>
    <a:masterClrMapping/>
  </p:clrMapOvr>
  <p:transition spd="slow" advTm="4078"/>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471488"/>
            <a:ext cx="8229600" cy="796925"/>
          </a:xfrm>
        </p:spPr>
        <p:txBody>
          <a:bodyPr rtlCol="0">
            <a:normAutofit fontScale="90000"/>
          </a:bodyPr>
          <a:lstStyle/>
          <a:p>
            <a:pPr fontAlgn="auto">
              <a:spcAft>
                <a:spcPts val="0"/>
              </a:spcAft>
              <a:defRPr/>
            </a:pPr>
            <a:r>
              <a:rPr lang="en-US" sz="4900" dirty="0"/>
              <a:t>Brazil</a:t>
            </a:r>
            <a:r>
              <a:rPr lang="en-US" sz="3200" b="1" dirty="0" smtClean="0"/>
              <a:t> </a:t>
            </a:r>
            <a:br>
              <a:rPr lang="en-US" sz="3200" b="1" dirty="0" smtClean="0"/>
            </a:br>
            <a:endParaRPr lang="en-IN" sz="2400" b="1" dirty="0" smtClean="0"/>
          </a:p>
        </p:txBody>
      </p:sp>
      <p:sp>
        <p:nvSpPr>
          <p:cNvPr id="9219" name="Content Placeholder 2"/>
          <p:cNvSpPr>
            <a:spLocks noGrp="1"/>
          </p:cNvSpPr>
          <p:nvPr>
            <p:ph idx="1"/>
          </p:nvPr>
        </p:nvSpPr>
        <p:spPr>
          <a:xfrm>
            <a:off x="611188" y="1196975"/>
            <a:ext cx="7704137" cy="4968875"/>
          </a:xfrm>
        </p:spPr>
        <p:txBody>
          <a:bodyPr>
            <a:noAutofit/>
          </a:bodyPr>
          <a:lstStyle/>
          <a:p>
            <a:pPr algn="just"/>
            <a:r>
              <a:rPr lang="en-GB" sz="2800" smtClean="0"/>
              <a:t>Strong Government support to the seed industry</a:t>
            </a:r>
          </a:p>
          <a:p>
            <a:pPr algn="just">
              <a:buFont typeface="Arial" charset="0"/>
              <a:buNone/>
            </a:pPr>
            <a:endParaRPr lang="en-GB" sz="2800" smtClean="0"/>
          </a:p>
          <a:p>
            <a:pPr algn="just"/>
            <a:r>
              <a:rPr lang="en-GB" sz="2800" smtClean="0"/>
              <a:t>Seed legislation in place since 1965 that defines production, processing, storing, quality standards and marketing regulations</a:t>
            </a:r>
          </a:p>
          <a:p>
            <a:pPr algn="just">
              <a:buFont typeface="Arial" charset="0"/>
              <a:buNone/>
            </a:pPr>
            <a:endParaRPr lang="en-GB" sz="2800" smtClean="0"/>
          </a:p>
          <a:p>
            <a:pPr algn="just"/>
            <a:r>
              <a:rPr lang="en-GB" sz="2800" smtClean="0"/>
              <a:t>Government and bank loans to seed and crop producers</a:t>
            </a:r>
          </a:p>
          <a:p>
            <a:pPr algn="just"/>
            <a:endParaRPr lang="en-GB" sz="2800" smtClean="0"/>
          </a:p>
          <a:p>
            <a:pPr algn="just"/>
            <a:r>
              <a:rPr lang="en-GB" sz="2800" smtClean="0"/>
              <a:t>Small-scale seed enterprises and cooperatives</a:t>
            </a:r>
          </a:p>
          <a:p>
            <a:pPr algn="just"/>
            <a:endParaRPr lang="en-GB" sz="2800" smtClean="0"/>
          </a:p>
          <a:p>
            <a:pPr algn="just"/>
            <a:endParaRPr lang="en-US" sz="2800" smtClean="0"/>
          </a:p>
          <a:p>
            <a:pPr algn="just"/>
            <a:endParaRPr lang="en-GB" sz="2800" smtClean="0"/>
          </a:p>
          <a:p>
            <a:pPr algn="just"/>
            <a:endParaRPr lang="en-IN" sz="2800" smtClean="0"/>
          </a:p>
        </p:txBody>
      </p:sp>
    </p:spTree>
  </p:cSld>
  <p:clrMapOvr>
    <a:masterClrMapping/>
  </p:clrMapOvr>
  <p:transition spd="slow" advTm="19175"/>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Content Placeholder 2"/>
          <p:cNvSpPr>
            <a:spLocks noGrp="1"/>
          </p:cNvSpPr>
          <p:nvPr>
            <p:ph idx="1"/>
          </p:nvPr>
        </p:nvSpPr>
        <p:spPr>
          <a:xfrm>
            <a:off x="684213" y="1916113"/>
            <a:ext cx="7704137" cy="4248150"/>
          </a:xfrm>
        </p:spPr>
        <p:txBody>
          <a:bodyPr/>
          <a:lstStyle/>
          <a:p>
            <a:r>
              <a:rPr lang="en-GB" sz="2800" smtClean="0"/>
              <a:t>Seed production started with contract farmers</a:t>
            </a:r>
          </a:p>
          <a:p>
            <a:pPr algn="just">
              <a:lnSpc>
                <a:spcPct val="150000"/>
              </a:lnSpc>
            </a:pPr>
            <a:r>
              <a:rPr lang="en-GB" sz="2800" smtClean="0"/>
              <a:t>Premium price based on seed quality standards</a:t>
            </a:r>
          </a:p>
          <a:p>
            <a:pPr algn="just">
              <a:lnSpc>
                <a:spcPct val="150000"/>
              </a:lnSpc>
            </a:pPr>
            <a:r>
              <a:rPr lang="en-US" sz="2800" smtClean="0"/>
              <a:t>Training and capacity building by NGO’s, Universities and Research institutes (Embrapa)</a:t>
            </a:r>
          </a:p>
          <a:p>
            <a:pPr algn="just">
              <a:lnSpc>
                <a:spcPct val="150000"/>
              </a:lnSpc>
            </a:pPr>
            <a:r>
              <a:rPr lang="en-US" sz="2800" smtClean="0"/>
              <a:t>Access to improved varieties from Research</a:t>
            </a:r>
            <a:endParaRPr lang="en-IN" sz="2800" smtClean="0"/>
          </a:p>
        </p:txBody>
      </p:sp>
      <p:sp>
        <p:nvSpPr>
          <p:cNvPr id="10244" name="Title 1"/>
          <p:cNvSpPr>
            <a:spLocks/>
          </p:cNvSpPr>
          <p:nvPr/>
        </p:nvSpPr>
        <p:spPr bwMode="auto">
          <a:xfrm>
            <a:off x="468313" y="615950"/>
            <a:ext cx="8229600" cy="796925"/>
          </a:xfrm>
          <a:prstGeom prst="rect">
            <a:avLst/>
          </a:prstGeom>
          <a:noFill/>
          <a:ln>
            <a:noFill/>
          </a:ln>
          <a:extLst>
            <a:ext uri="{909E8E84-426E-40DD-AFC4-6F175D3DCCD1}"/>
            <a:ext uri="{91240B29-F687-4F45-9708-019B960494DF}"/>
          </a:extLst>
        </p:spPr>
        <p:txBody>
          <a:bodyPr anchor="ctr"/>
          <a:lstStyle/>
          <a:p>
            <a:pPr algn="ctr" fontAlgn="auto">
              <a:spcBef>
                <a:spcPts val="0"/>
              </a:spcBef>
              <a:spcAft>
                <a:spcPts val="0"/>
              </a:spcAft>
              <a:defRPr/>
            </a:pPr>
            <a:r>
              <a:rPr lang="en-US" sz="4400" dirty="0">
                <a:latin typeface="+mj-lt"/>
                <a:ea typeface="+mj-ea"/>
                <a:cs typeface="+mj-cs"/>
              </a:rPr>
              <a:t>Brazil</a:t>
            </a:r>
            <a:r>
              <a:rPr lang="en-US" sz="3200" b="1" dirty="0">
                <a:latin typeface="Calibri" pitchFamily="34" charset="0"/>
              </a:rPr>
              <a:t> </a:t>
            </a:r>
            <a:br>
              <a:rPr lang="en-US" sz="3200" b="1" dirty="0">
                <a:latin typeface="Calibri" pitchFamily="34" charset="0"/>
              </a:rPr>
            </a:br>
            <a:endParaRPr lang="en-IN" sz="2400" b="1" dirty="0">
              <a:latin typeface="Calibri" pitchFamily="34" charset="0"/>
            </a:endParaRPr>
          </a:p>
        </p:txBody>
      </p:sp>
    </p:spTree>
  </p:cSld>
  <p:clrMapOvr>
    <a:masterClrMapping/>
  </p:clrMapOvr>
  <p:transition spd="slow" advTm="1166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685800" y="333375"/>
            <a:ext cx="7772400" cy="1470025"/>
          </a:xfrm>
        </p:spPr>
        <p:txBody>
          <a:bodyPr/>
          <a:lstStyle/>
          <a:p>
            <a:r>
              <a:rPr lang="en-GB" smtClean="0"/>
              <a:t>Objective</a:t>
            </a:r>
          </a:p>
        </p:txBody>
      </p:sp>
      <p:sp>
        <p:nvSpPr>
          <p:cNvPr id="22530" name="Rectangle 1"/>
          <p:cNvSpPr>
            <a:spLocks noChangeArrowheads="1"/>
          </p:cNvSpPr>
          <p:nvPr/>
        </p:nvSpPr>
        <p:spPr bwMode="auto">
          <a:xfrm>
            <a:off x="900113" y="2362200"/>
            <a:ext cx="7272337" cy="1568450"/>
          </a:xfrm>
          <a:prstGeom prst="rect">
            <a:avLst/>
          </a:prstGeom>
          <a:noFill/>
          <a:ln w="9525">
            <a:noFill/>
            <a:miter lim="800000"/>
            <a:headEnd/>
            <a:tailEnd/>
          </a:ln>
        </p:spPr>
        <p:txBody>
          <a:bodyPr>
            <a:spAutoFit/>
          </a:bodyPr>
          <a:lstStyle/>
          <a:p>
            <a:r>
              <a:rPr lang="en-GB" sz="2400">
                <a:latin typeface="Calibri" pitchFamily="34" charset="0"/>
              </a:rPr>
              <a:t>To provide FAO, member countries and development partners with information on what could be the foundation for building </a:t>
            </a:r>
            <a:r>
              <a:rPr lang="en-GB" sz="2400" b="1">
                <a:latin typeface="Calibri" pitchFamily="34" charset="0"/>
              </a:rPr>
              <a:t>successful seed enterprises </a:t>
            </a:r>
            <a:r>
              <a:rPr lang="en-GB" sz="2400">
                <a:latin typeface="Calibri" pitchFamily="34" charset="0"/>
              </a:rPr>
              <a:t>dealing with local food security crops</a:t>
            </a:r>
          </a:p>
        </p:txBody>
      </p:sp>
    </p:spTree>
  </p:cSld>
  <p:clrMapOvr>
    <a:masterClrMapping/>
  </p:clrMapOvr>
  <p:transition spd="slow" advTm="14527"/>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68313" y="404813"/>
            <a:ext cx="8229600" cy="511175"/>
          </a:xfrm>
        </p:spPr>
        <p:txBody>
          <a:bodyPr rtlCol="0">
            <a:normAutofit fontScale="90000"/>
          </a:bodyPr>
          <a:lstStyle/>
          <a:p>
            <a:pPr fontAlgn="auto">
              <a:spcAft>
                <a:spcPts val="0"/>
              </a:spcAft>
              <a:defRPr/>
            </a:pPr>
            <a:r>
              <a:rPr lang="en-US" dirty="0"/>
              <a:t>India</a:t>
            </a:r>
            <a:endParaRPr lang="en-IN" dirty="0"/>
          </a:p>
        </p:txBody>
      </p:sp>
      <p:sp>
        <p:nvSpPr>
          <p:cNvPr id="106498" name="Content Placeholder 2"/>
          <p:cNvSpPr>
            <a:spLocks noGrp="1"/>
          </p:cNvSpPr>
          <p:nvPr>
            <p:ph idx="1"/>
          </p:nvPr>
        </p:nvSpPr>
        <p:spPr>
          <a:xfrm>
            <a:off x="827088" y="1484313"/>
            <a:ext cx="7561262" cy="4822825"/>
          </a:xfrm>
        </p:spPr>
        <p:txBody>
          <a:bodyPr/>
          <a:lstStyle/>
          <a:p>
            <a:pPr algn="just"/>
            <a:r>
              <a:rPr lang="en-GB" sz="2800" smtClean="0"/>
              <a:t>Seed industry  evolved from a single parastatal company, to decentralized state or provincial parastatals, to a mixed private-public system </a:t>
            </a:r>
          </a:p>
          <a:p>
            <a:pPr algn="just"/>
            <a:endParaRPr lang="en-GB" sz="2800" smtClean="0"/>
          </a:p>
          <a:p>
            <a:pPr algn="just"/>
            <a:r>
              <a:rPr lang="en-GB" sz="2800" smtClean="0"/>
              <a:t>The public sector supplies predominantly self-pollinated varieties and the private sector supplies hybrids</a:t>
            </a:r>
          </a:p>
          <a:p>
            <a:pPr algn="just">
              <a:buFont typeface="Arial" charset="0"/>
              <a:buNone/>
            </a:pPr>
            <a:r>
              <a:rPr lang="en-GB" sz="2800" smtClean="0"/>
              <a:t> </a:t>
            </a:r>
          </a:p>
          <a:p>
            <a:pPr algn="just"/>
            <a:r>
              <a:rPr lang="en-GB" sz="2800" smtClean="0"/>
              <a:t>Small seed enterprises link to multinational companies</a:t>
            </a:r>
          </a:p>
          <a:p>
            <a:pPr algn="just">
              <a:buFont typeface="Arial" charset="0"/>
              <a:buNone/>
            </a:pPr>
            <a:endParaRPr lang="en-IN" sz="2800" smtClean="0"/>
          </a:p>
          <a:p>
            <a:pPr algn="just"/>
            <a:endParaRPr lang="en-IN" sz="2800" smtClean="0"/>
          </a:p>
        </p:txBody>
      </p:sp>
    </p:spTree>
  </p:cSld>
  <p:clrMapOvr>
    <a:masterClrMapping/>
  </p:clrMapOvr>
  <p:transition spd="slow" advTm="18652"/>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755650" y="452438"/>
            <a:ext cx="8064500" cy="5929312"/>
          </a:xfrm>
        </p:spPr>
        <p:txBody>
          <a:bodyPr>
            <a:normAutofit/>
          </a:bodyPr>
          <a:lstStyle/>
          <a:p>
            <a:pPr algn="ctr">
              <a:lnSpc>
                <a:spcPct val="150000"/>
              </a:lnSpc>
              <a:buFont typeface="Arial" charset="0"/>
              <a:buNone/>
            </a:pPr>
            <a:r>
              <a:rPr lang="en-GB" sz="4400" smtClean="0"/>
              <a:t>Mulukanoor Cooperative Society </a:t>
            </a:r>
          </a:p>
          <a:p>
            <a:pPr>
              <a:lnSpc>
                <a:spcPct val="150000"/>
              </a:lnSpc>
            </a:pPr>
            <a:r>
              <a:rPr lang="en-GB" sz="2800" smtClean="0"/>
              <a:t>The cooperative provides:</a:t>
            </a:r>
          </a:p>
          <a:p>
            <a:pPr lvl="1"/>
            <a:r>
              <a:rPr lang="en-GB" smtClean="0"/>
              <a:t>inputs to the growers (seed, fertilizer, credit, implements </a:t>
            </a:r>
          </a:p>
          <a:p>
            <a:pPr lvl="1"/>
            <a:r>
              <a:rPr lang="en-GB" smtClean="0"/>
              <a:t>technical advise in seed production and quality control</a:t>
            </a:r>
          </a:p>
          <a:p>
            <a:r>
              <a:rPr lang="en-GB" sz="2800" smtClean="0"/>
              <a:t>The cooperative buys back all seed produced, after deducting the cost of inputs and credit advanced. </a:t>
            </a:r>
          </a:p>
          <a:p>
            <a:r>
              <a:rPr lang="en-GB" sz="2800" smtClean="0"/>
              <a:t>Seed is processed in the cooperative’s own seed processing facilities and is then marketed</a:t>
            </a:r>
          </a:p>
          <a:p>
            <a:pPr>
              <a:buFont typeface="Arial" charset="0"/>
              <a:buNone/>
            </a:pPr>
            <a:endParaRPr lang="en-IN" sz="2800" smtClean="0"/>
          </a:p>
        </p:txBody>
      </p:sp>
    </p:spTree>
  </p:cSld>
  <p:clrMapOvr>
    <a:masterClrMapping/>
  </p:clrMapOvr>
  <p:transition spd="slow" advTm="26347"/>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p:cNvSpPr>
          <p:nvPr>
            <p:ph type="body" idx="1"/>
          </p:nvPr>
        </p:nvSpPr>
        <p:spPr>
          <a:xfrm>
            <a:off x="684213" y="765175"/>
            <a:ext cx="8002587" cy="5360988"/>
          </a:xfrm>
        </p:spPr>
        <p:txBody>
          <a:bodyPr>
            <a:normAutofit/>
          </a:bodyPr>
          <a:lstStyle/>
          <a:p>
            <a:pPr algn="ctr">
              <a:buFont typeface="Arial" charset="0"/>
              <a:buNone/>
            </a:pPr>
            <a:r>
              <a:rPr lang="en-US" sz="4400" smtClean="0"/>
              <a:t>University of Agricultural Science, Dharwad</a:t>
            </a:r>
          </a:p>
          <a:p>
            <a:pPr algn="ctr">
              <a:buFont typeface="Arial" charset="0"/>
              <a:buNone/>
            </a:pPr>
            <a:endParaRPr lang="en-US" sz="2800" b="1" smtClean="0"/>
          </a:p>
          <a:p>
            <a:r>
              <a:rPr lang="en-US" sz="2800" smtClean="0"/>
              <a:t>Provides all infrastructure facilities and training to seed farmers through post-graduate students;</a:t>
            </a:r>
          </a:p>
          <a:p>
            <a:pPr>
              <a:buFont typeface="Arial" charset="0"/>
              <a:buNone/>
            </a:pPr>
            <a:endParaRPr lang="en-US" sz="2800" smtClean="0"/>
          </a:p>
          <a:p>
            <a:r>
              <a:rPr lang="en-US" sz="2800" smtClean="0"/>
              <a:t>Buys back all seed that meets quality standards and sells it on to public and private seed enterprises</a:t>
            </a:r>
            <a:endParaRPr lang="en-GB" sz="2800" smtClean="0"/>
          </a:p>
        </p:txBody>
      </p:sp>
    </p:spTree>
  </p:cSld>
  <p:clrMapOvr>
    <a:masterClrMapping/>
  </p:clrMapOvr>
  <p:transition spd="slow" advTm="19245"/>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3"/>
          <p:cNvSpPr>
            <a:spLocks noGrp="1"/>
          </p:cNvSpPr>
          <p:nvPr>
            <p:ph type="body" idx="1"/>
          </p:nvPr>
        </p:nvSpPr>
        <p:spPr>
          <a:xfrm>
            <a:off x="611188" y="692150"/>
            <a:ext cx="7870825" cy="5013325"/>
          </a:xfrm>
        </p:spPr>
        <p:txBody>
          <a:bodyPr/>
          <a:lstStyle/>
          <a:p>
            <a:r>
              <a:rPr lang="en-US" sz="2800" smtClean="0"/>
              <a:t>National seed policy in India promotes seed trade, provides incentives for private sector plant breeding and strong support to public sector institutes;</a:t>
            </a:r>
          </a:p>
          <a:p>
            <a:r>
              <a:rPr lang="en-US" sz="2800" smtClean="0"/>
              <a:t>IPR provide a balance between protecting the interests of plant breeders and the rights of farmers;</a:t>
            </a:r>
          </a:p>
          <a:p>
            <a:r>
              <a:rPr lang="en-US" sz="2800" smtClean="0"/>
              <a:t>Many subsidies are provided for seed sector development;</a:t>
            </a:r>
          </a:p>
          <a:p>
            <a:r>
              <a:rPr lang="en-US" sz="2800" smtClean="0"/>
              <a:t>Capacity building, seed market and loans are guaranteed.</a:t>
            </a:r>
            <a:endParaRPr lang="en-GB" sz="2800" smtClean="0"/>
          </a:p>
        </p:txBody>
      </p:sp>
    </p:spTree>
  </p:cSld>
  <p:clrMapOvr>
    <a:masterClrMapping/>
  </p:clrMapOvr>
  <p:transition spd="slow" advTm="27446"/>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8313" y="2276475"/>
            <a:ext cx="8229600" cy="939800"/>
          </a:xfrm>
        </p:spPr>
        <p:txBody>
          <a:bodyPr>
            <a:normAutofit/>
          </a:bodyPr>
          <a:lstStyle/>
          <a:p>
            <a:r>
              <a:rPr lang="en-GB" sz="2900" b="1" smtClean="0"/>
              <a:t/>
            </a:r>
            <a:br>
              <a:rPr lang="en-GB" sz="2900" b="1" smtClean="0"/>
            </a:br>
            <a:r>
              <a:rPr lang="en-GB" smtClean="0"/>
              <a:t>Key factors influencing the development of </a:t>
            </a:r>
            <a:br>
              <a:rPr lang="en-GB" smtClean="0"/>
            </a:br>
            <a:r>
              <a:rPr lang="en-GB" smtClean="0"/>
              <a:t>small-scale seed enterprises</a:t>
            </a:r>
            <a:r>
              <a:rPr lang="en-IN" smtClean="0"/>
              <a:t/>
            </a:r>
            <a:br>
              <a:rPr lang="en-IN" smtClean="0"/>
            </a:br>
            <a:endParaRPr lang="en-IN" smtClean="0"/>
          </a:p>
        </p:txBody>
      </p:sp>
      <p:sp>
        <p:nvSpPr>
          <p:cNvPr id="110595" name="Text Box 3"/>
          <p:cNvSpPr txBox="1">
            <a:spLocks noChangeArrowheads="1"/>
          </p:cNvSpPr>
          <p:nvPr/>
        </p:nvSpPr>
        <p:spPr bwMode="auto">
          <a:xfrm>
            <a:off x="3132138" y="620713"/>
            <a:ext cx="3384550" cy="701675"/>
          </a:xfrm>
          <a:prstGeom prst="rect">
            <a:avLst/>
          </a:prstGeom>
          <a:noFill/>
          <a:ln w="9525">
            <a:noFill/>
            <a:miter lim="800000"/>
            <a:headEnd/>
            <a:tailEnd/>
          </a:ln>
          <a:effectLst/>
        </p:spPr>
        <p:txBody>
          <a:bodyPr>
            <a:spAutoFit/>
          </a:bodyPr>
          <a:lstStyle/>
          <a:p>
            <a:pPr algn="ctr">
              <a:spcBef>
                <a:spcPct val="50000"/>
              </a:spcBef>
            </a:pPr>
            <a:r>
              <a:rPr lang="en-US" sz="4000"/>
              <a:t>Part 3</a:t>
            </a:r>
            <a:endParaRPr lang="en-GB" sz="4000"/>
          </a:p>
        </p:txBody>
      </p:sp>
    </p:spTree>
  </p:cSld>
  <p:clrMapOvr>
    <a:masterClrMapping/>
  </p:clrMapOvr>
  <p:transition spd="slow" advTm="672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57200" y="614363"/>
            <a:ext cx="8229600" cy="654050"/>
          </a:xfrm>
        </p:spPr>
        <p:txBody>
          <a:bodyPr/>
          <a:lstStyle/>
          <a:p>
            <a:r>
              <a:rPr lang="en-US" smtClean="0"/>
              <a:t>1. Conducive policy environment</a:t>
            </a:r>
            <a:endParaRPr lang="en-IN" smtClean="0"/>
          </a:p>
        </p:txBody>
      </p:sp>
      <p:sp>
        <p:nvSpPr>
          <p:cNvPr id="111618" name="Content Placeholder 2"/>
          <p:cNvSpPr>
            <a:spLocks noGrp="1"/>
          </p:cNvSpPr>
          <p:nvPr>
            <p:ph idx="1"/>
          </p:nvPr>
        </p:nvSpPr>
        <p:spPr>
          <a:xfrm>
            <a:off x="755650" y="1557338"/>
            <a:ext cx="7993063" cy="4660900"/>
          </a:xfrm>
        </p:spPr>
        <p:txBody>
          <a:bodyPr/>
          <a:lstStyle/>
          <a:p>
            <a:r>
              <a:rPr lang="en-GB" sz="2800" smtClean="0"/>
              <a:t>Policies should promote the development of diverse sources of seed supply;</a:t>
            </a:r>
          </a:p>
          <a:p>
            <a:r>
              <a:rPr lang="en-GB" sz="2800" smtClean="0"/>
              <a:t>Must be supportive of the nature and scale of seed enterprise planned;</a:t>
            </a:r>
          </a:p>
          <a:p>
            <a:r>
              <a:rPr lang="en-GB" sz="2800" smtClean="0"/>
              <a:t>Need for continued state involvement in ensuring access to credit for farmers and entrepreneurs, providing extension services, and in setting and monitoring seed quality standards;</a:t>
            </a:r>
          </a:p>
          <a:p>
            <a:r>
              <a:rPr lang="en-GB" sz="2800" smtClean="0"/>
              <a:t>Few countries have policies supporting farmer seed systems.</a:t>
            </a:r>
          </a:p>
          <a:p>
            <a:pPr>
              <a:buFont typeface="Arial" charset="0"/>
              <a:buNone/>
            </a:pPr>
            <a:endParaRPr lang="en-IN" sz="2800" smtClean="0"/>
          </a:p>
          <a:p>
            <a:endParaRPr lang="en-IN" sz="2800" smtClean="0"/>
          </a:p>
        </p:txBody>
      </p:sp>
    </p:spTree>
  </p:cSld>
  <p:clrMapOvr>
    <a:masterClrMapping/>
  </p:clrMapOvr>
  <p:transition spd="slow" advTm="35426"/>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468313" y="404813"/>
            <a:ext cx="8229600" cy="725487"/>
          </a:xfrm>
        </p:spPr>
        <p:txBody>
          <a:bodyPr/>
          <a:lstStyle/>
          <a:p>
            <a:r>
              <a:rPr lang="en-US" smtClean="0"/>
              <a:t>2. Demand for seed</a:t>
            </a:r>
            <a:endParaRPr lang="en-IN" smtClean="0"/>
          </a:p>
        </p:txBody>
      </p:sp>
      <p:sp>
        <p:nvSpPr>
          <p:cNvPr id="112642" name="Content Placeholder 2"/>
          <p:cNvSpPr>
            <a:spLocks noGrp="1"/>
          </p:cNvSpPr>
          <p:nvPr>
            <p:ph idx="1"/>
          </p:nvPr>
        </p:nvSpPr>
        <p:spPr>
          <a:xfrm>
            <a:off x="539750" y="1557338"/>
            <a:ext cx="8029575" cy="4660900"/>
          </a:xfrm>
        </p:spPr>
        <p:txBody>
          <a:bodyPr/>
          <a:lstStyle/>
          <a:p>
            <a:r>
              <a:rPr lang="en-GB" sz="2800" smtClean="0"/>
              <a:t>Sustained seed demand is important as was evident in the case studies of Brazil and India</a:t>
            </a:r>
            <a:endParaRPr lang="en-IN" sz="2800" smtClean="0"/>
          </a:p>
          <a:p>
            <a:r>
              <a:rPr lang="en-GB" sz="2800" smtClean="0"/>
              <a:t>Commercial seed production is viable only if purchased seed offers real benefits to farmer over own-saved seed</a:t>
            </a:r>
          </a:p>
          <a:p>
            <a:r>
              <a:rPr lang="en-GB" sz="2800" smtClean="0"/>
              <a:t>Development of improved cultivars/hybrids has stimulated development of seed enterprise in many countries</a:t>
            </a:r>
          </a:p>
          <a:p>
            <a:r>
              <a:rPr lang="en-GB" sz="2800" smtClean="0"/>
              <a:t>Major efforts will be needed to raise the awareness of farmers of the benefits of using high-quality seed</a:t>
            </a:r>
          </a:p>
        </p:txBody>
      </p:sp>
    </p:spTree>
  </p:cSld>
  <p:clrMapOvr>
    <a:masterClrMapping/>
  </p:clrMapOvr>
  <p:transition spd="slow" advTm="27105"/>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755650" y="549275"/>
            <a:ext cx="7777163" cy="5256213"/>
          </a:xfrm>
        </p:spPr>
        <p:txBody>
          <a:bodyPr>
            <a:normAutofit/>
          </a:bodyPr>
          <a:lstStyle/>
          <a:p>
            <a:r>
              <a:rPr lang="en-US" sz="2800" b="1" smtClean="0"/>
              <a:t>Seed quality</a:t>
            </a:r>
            <a:r>
              <a:rPr lang="en-US" sz="2800" smtClean="0"/>
              <a:t> is key </a:t>
            </a:r>
            <a:r>
              <a:rPr lang="nl-BE" sz="2800" smtClean="0"/>
              <a:t>to sustained demand</a:t>
            </a:r>
            <a:endParaRPr lang="en-GB" sz="2800" smtClean="0"/>
          </a:p>
          <a:p>
            <a:pPr>
              <a:buFont typeface="Arial" charset="0"/>
              <a:buNone/>
            </a:pPr>
            <a:endParaRPr lang="en-GB" sz="2800" smtClean="0"/>
          </a:p>
          <a:p>
            <a:r>
              <a:rPr lang="en-GB" sz="2800" b="1" smtClean="0"/>
              <a:t>Seed price</a:t>
            </a:r>
            <a:r>
              <a:rPr lang="en-GB" sz="2800" smtClean="0"/>
              <a:t> is a major determinant of demand; smaller quantities can make seed more affordable </a:t>
            </a:r>
          </a:p>
          <a:p>
            <a:pPr>
              <a:buFont typeface="Arial" charset="0"/>
              <a:buNone/>
            </a:pPr>
            <a:endParaRPr lang="en-GB" sz="2800" smtClean="0"/>
          </a:p>
          <a:p>
            <a:r>
              <a:rPr lang="en-GB" sz="2800" b="1" smtClean="0"/>
              <a:t>Markets and market information</a:t>
            </a:r>
            <a:r>
              <a:rPr lang="en-GB" sz="2800" smtClean="0"/>
              <a:t> are crucial for the development of  seed enterprises;</a:t>
            </a:r>
          </a:p>
          <a:p>
            <a:endParaRPr lang="en-GB" sz="2800" smtClean="0"/>
          </a:p>
          <a:p>
            <a:r>
              <a:rPr lang="en-US" sz="2800" b="1" smtClean="0"/>
              <a:t>Communication strategies</a:t>
            </a:r>
            <a:r>
              <a:rPr lang="en-US" sz="2800" smtClean="0"/>
              <a:t> contribute to creating demand</a:t>
            </a:r>
            <a:endParaRPr lang="en-GB" sz="2800" smtClean="0"/>
          </a:p>
          <a:p>
            <a:pPr>
              <a:buFont typeface="Arial" charset="0"/>
              <a:buNone/>
            </a:pPr>
            <a:endParaRPr lang="en-IN" sz="2800" smtClean="0"/>
          </a:p>
        </p:txBody>
      </p:sp>
    </p:spTree>
  </p:cSld>
  <p:clrMapOvr>
    <a:masterClrMapping/>
  </p:clrMapOvr>
  <p:transition spd="slow" advTm="3802"/>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468313" y="1058863"/>
            <a:ext cx="8229600" cy="857250"/>
          </a:xfrm>
        </p:spPr>
        <p:txBody>
          <a:bodyPr/>
          <a:lstStyle/>
          <a:p>
            <a:r>
              <a:rPr lang="en-US" smtClean="0"/>
              <a:t>3. Availability of improved varieties and source seed</a:t>
            </a:r>
            <a:endParaRPr lang="en-IN" smtClean="0"/>
          </a:p>
        </p:txBody>
      </p:sp>
      <p:sp>
        <p:nvSpPr>
          <p:cNvPr id="114690" name="Content Placeholder 2"/>
          <p:cNvSpPr>
            <a:spLocks noGrp="1"/>
          </p:cNvSpPr>
          <p:nvPr>
            <p:ph idx="1"/>
          </p:nvPr>
        </p:nvSpPr>
        <p:spPr>
          <a:xfrm>
            <a:off x="644525" y="2852738"/>
            <a:ext cx="7959725" cy="1512887"/>
          </a:xfrm>
        </p:spPr>
        <p:txBody>
          <a:bodyPr/>
          <a:lstStyle/>
          <a:p>
            <a:pPr>
              <a:buFont typeface="Arial" charset="0"/>
              <a:buNone/>
            </a:pPr>
            <a:r>
              <a:rPr lang="en-GB" sz="2400" smtClean="0"/>
              <a:t>	Availability of improved varieties and source seed  from public sector breeding programmes is essential</a:t>
            </a:r>
          </a:p>
          <a:p>
            <a:pPr>
              <a:buFont typeface="Arial" charset="0"/>
              <a:buNone/>
            </a:pPr>
            <a:endParaRPr lang="en-IN" sz="2800" smtClean="0"/>
          </a:p>
        </p:txBody>
      </p:sp>
    </p:spTree>
  </p:cSld>
  <p:clrMapOvr>
    <a:masterClrMapping/>
  </p:clrMapOvr>
  <p:transition spd="slow" advTm="2825"/>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85813" y="773113"/>
            <a:ext cx="7643812" cy="1143000"/>
          </a:xfrm>
        </p:spPr>
        <p:txBody>
          <a:bodyPr rtlCol="0">
            <a:normAutofit fontScale="90000"/>
          </a:bodyPr>
          <a:lstStyle/>
          <a:p>
            <a:pPr fontAlgn="auto">
              <a:spcAft>
                <a:spcPts val="0"/>
              </a:spcAft>
              <a:defRPr/>
            </a:pPr>
            <a:r>
              <a:rPr lang="en-GB" sz="4900" dirty="0"/>
              <a:t>4. </a:t>
            </a:r>
            <a:r>
              <a:rPr lang="en-GB" dirty="0"/>
              <a:t>Entrepreneurship, technical skills </a:t>
            </a:r>
            <a:br>
              <a:rPr lang="en-GB" dirty="0"/>
            </a:br>
            <a:r>
              <a:rPr lang="en-GB" dirty="0"/>
              <a:t>and capacity building</a:t>
            </a:r>
            <a:endParaRPr lang="en-IN" dirty="0"/>
          </a:p>
        </p:txBody>
      </p:sp>
      <p:sp>
        <p:nvSpPr>
          <p:cNvPr id="115714" name="Content Placeholder 2"/>
          <p:cNvSpPr>
            <a:spLocks noGrp="1"/>
          </p:cNvSpPr>
          <p:nvPr>
            <p:ph idx="1"/>
          </p:nvPr>
        </p:nvSpPr>
        <p:spPr>
          <a:xfrm>
            <a:off x="971550" y="2563813"/>
            <a:ext cx="7416800" cy="2449512"/>
          </a:xfrm>
        </p:spPr>
        <p:txBody>
          <a:bodyPr/>
          <a:lstStyle/>
          <a:p>
            <a:r>
              <a:rPr lang="en-US" sz="2400" smtClean="0"/>
              <a:t>Skills in planning, management and marketing</a:t>
            </a:r>
          </a:p>
          <a:p>
            <a:pPr>
              <a:buFont typeface="Arial" charset="0"/>
              <a:buNone/>
            </a:pPr>
            <a:endParaRPr lang="en-US" sz="2400" smtClean="0"/>
          </a:p>
          <a:p>
            <a:r>
              <a:rPr lang="en-GB" sz="2400" smtClean="0"/>
              <a:t>Community-based seed enterprises to be based on marketing and profitability to ensure sustainability</a:t>
            </a:r>
            <a:endParaRPr lang="en-IN" sz="2400" smtClean="0"/>
          </a:p>
          <a:p>
            <a:endParaRPr lang="en-US" sz="2800" smtClean="0"/>
          </a:p>
          <a:p>
            <a:endParaRPr lang="en-IN" sz="2800" smtClean="0"/>
          </a:p>
        </p:txBody>
      </p:sp>
    </p:spTree>
  </p:cSld>
  <p:clrMapOvr>
    <a:masterClrMapping/>
  </p:clrMapOvr>
  <p:transition spd="slow" advTm="469"/>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p:txBody>
          <a:bodyPr/>
          <a:lstStyle/>
          <a:p>
            <a:r>
              <a:rPr lang="en-GB" smtClean="0"/>
              <a:t>3. Definition</a:t>
            </a:r>
          </a:p>
        </p:txBody>
      </p:sp>
    </p:spTree>
  </p:cSld>
  <p:clrMapOvr>
    <a:masterClrMapping/>
  </p:clrMapOvr>
  <p:transition spd="slow" advTm="78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900113" y="838200"/>
            <a:ext cx="7704137" cy="5327650"/>
          </a:xfrm>
        </p:spPr>
        <p:txBody>
          <a:bodyPr rtlCol="0">
            <a:normAutofit/>
          </a:bodyPr>
          <a:lstStyle/>
          <a:p>
            <a:pPr fontAlgn="auto">
              <a:spcAft>
                <a:spcPts val="0"/>
              </a:spcAft>
              <a:buFont typeface="Arial" charset="0"/>
              <a:buNone/>
              <a:defRPr/>
            </a:pPr>
            <a:r>
              <a:rPr lang="en-GB" sz="4400" dirty="0">
                <a:latin typeface="+mj-lt"/>
                <a:ea typeface="+mj-ea"/>
                <a:cs typeface="+mj-cs"/>
              </a:rPr>
              <a:t>5. Access to credit</a:t>
            </a:r>
          </a:p>
          <a:p>
            <a:pPr fontAlgn="auto">
              <a:spcAft>
                <a:spcPts val="0"/>
              </a:spcAft>
              <a:buFont typeface="Arial" pitchFamily="34" charset="0"/>
              <a:buChar char="•"/>
              <a:defRPr/>
            </a:pPr>
            <a:r>
              <a:rPr lang="en-GB" sz="2400" dirty="0"/>
              <a:t>Availability of credit at government-subsidized rates of interest has been a key to development of seed enterprises (Brazil, India)</a:t>
            </a:r>
          </a:p>
          <a:p>
            <a:pPr fontAlgn="auto">
              <a:spcAft>
                <a:spcPts val="0"/>
              </a:spcAft>
              <a:buFont typeface="Arial" pitchFamily="34" charset="0"/>
              <a:buChar char="•"/>
              <a:defRPr/>
            </a:pPr>
            <a:endParaRPr lang="en-GB" sz="2800" dirty="0" smtClean="0"/>
          </a:p>
          <a:p>
            <a:pPr fontAlgn="auto">
              <a:spcAft>
                <a:spcPts val="0"/>
              </a:spcAft>
              <a:buFont typeface="Arial" charset="0"/>
              <a:buNone/>
              <a:defRPr/>
            </a:pPr>
            <a:r>
              <a:rPr lang="en-GB" sz="4400" dirty="0">
                <a:latin typeface="+mj-lt"/>
                <a:ea typeface="+mj-ea"/>
                <a:cs typeface="+mj-cs"/>
              </a:rPr>
              <a:t>6. Enterprise ownership and profitability</a:t>
            </a:r>
          </a:p>
          <a:p>
            <a:pPr fontAlgn="auto">
              <a:spcAft>
                <a:spcPts val="0"/>
              </a:spcAft>
              <a:buFont typeface="Arial" pitchFamily="34" charset="0"/>
              <a:buChar char="•"/>
              <a:defRPr/>
            </a:pPr>
            <a:r>
              <a:rPr lang="en-GB" sz="2400" dirty="0"/>
              <a:t>Seed enterprises  based on local ownership and profitability for sustainable development and growth</a:t>
            </a:r>
          </a:p>
          <a:p>
            <a:pPr fontAlgn="auto">
              <a:spcAft>
                <a:spcPts val="0"/>
              </a:spcAft>
              <a:buFont typeface="Arial" charset="0"/>
              <a:buNone/>
              <a:defRPr/>
            </a:pPr>
            <a:endParaRPr lang="en-IN" sz="2400" dirty="0"/>
          </a:p>
          <a:p>
            <a:pPr fontAlgn="auto">
              <a:spcAft>
                <a:spcPts val="0"/>
              </a:spcAft>
              <a:buFont typeface="Arial" charset="0"/>
              <a:buNone/>
              <a:defRPr/>
            </a:pPr>
            <a:endParaRPr lang="en-IN" sz="2800" dirty="0" smtClean="0"/>
          </a:p>
        </p:txBody>
      </p:sp>
    </p:spTree>
  </p:cSld>
  <p:clrMapOvr>
    <a:masterClrMapping/>
  </p:clrMapOvr>
  <p:transition spd="slow" advTm="1795"/>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042988" y="1222375"/>
            <a:ext cx="7416800" cy="3502025"/>
          </a:xfrm>
        </p:spPr>
        <p:txBody>
          <a:bodyPr rtlCol="0">
            <a:normAutofit/>
          </a:bodyPr>
          <a:lstStyle/>
          <a:p>
            <a:pPr fontAlgn="auto">
              <a:spcAft>
                <a:spcPts val="0"/>
              </a:spcAft>
              <a:buFont typeface="Arial" charset="0"/>
              <a:buNone/>
              <a:defRPr/>
            </a:pPr>
            <a:r>
              <a:rPr lang="en-GB" sz="4400" dirty="0">
                <a:latin typeface="+mj-lt"/>
                <a:ea typeface="+mj-ea"/>
                <a:cs typeface="+mj-cs"/>
              </a:rPr>
              <a:t>7. Equipment &amp; Infrastructure</a:t>
            </a:r>
          </a:p>
          <a:p>
            <a:pPr fontAlgn="auto">
              <a:spcAft>
                <a:spcPts val="0"/>
              </a:spcAft>
              <a:buFont typeface="Arial" pitchFamily="34" charset="0"/>
              <a:buChar char="•"/>
              <a:defRPr/>
            </a:pPr>
            <a:r>
              <a:rPr lang="en-GB" sz="2400" dirty="0"/>
              <a:t>processing and storage facilities</a:t>
            </a:r>
          </a:p>
          <a:p>
            <a:pPr fontAlgn="auto">
              <a:spcAft>
                <a:spcPts val="0"/>
              </a:spcAft>
              <a:buFont typeface="Arial" charset="0"/>
              <a:buNone/>
              <a:defRPr/>
            </a:pPr>
            <a:endParaRPr lang="en-GB" sz="2800" dirty="0" smtClean="0"/>
          </a:p>
          <a:p>
            <a:pPr fontAlgn="auto">
              <a:spcAft>
                <a:spcPts val="0"/>
              </a:spcAft>
              <a:buFont typeface="Arial" charset="0"/>
              <a:buNone/>
              <a:defRPr/>
            </a:pPr>
            <a:r>
              <a:rPr lang="en-GB" sz="4400" dirty="0">
                <a:latin typeface="+mj-lt"/>
                <a:ea typeface="+mj-ea"/>
                <a:cs typeface="+mj-cs"/>
              </a:rPr>
              <a:t>8. Public-private partnerships</a:t>
            </a:r>
          </a:p>
          <a:p>
            <a:pPr fontAlgn="auto">
              <a:spcAft>
                <a:spcPts val="0"/>
              </a:spcAft>
              <a:buFont typeface="Arial" pitchFamily="34" charset="0"/>
              <a:buChar char="•"/>
              <a:defRPr/>
            </a:pPr>
            <a:r>
              <a:rPr lang="en-GB" sz="2400" dirty="0" smtClean="0"/>
              <a:t>Linkages with </a:t>
            </a:r>
            <a:r>
              <a:rPr lang="en-GB" sz="2400" dirty="0"/>
              <a:t>expertise and resources available in public sector benefits the seed </a:t>
            </a:r>
            <a:r>
              <a:rPr lang="en-GB" sz="2400" dirty="0" smtClean="0"/>
              <a:t>enterprises</a:t>
            </a:r>
            <a:endParaRPr lang="en-IN" sz="2400" dirty="0"/>
          </a:p>
        </p:txBody>
      </p:sp>
    </p:spTree>
  </p:cSld>
  <p:clrMapOvr>
    <a:masterClrMapping/>
  </p:clrMapOvr>
  <p:transition spd="slow" advTm="397"/>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Content Placeholder 2"/>
          <p:cNvSpPr>
            <a:spLocks noGrp="1"/>
          </p:cNvSpPr>
          <p:nvPr>
            <p:ph idx="1"/>
          </p:nvPr>
        </p:nvSpPr>
        <p:spPr>
          <a:xfrm>
            <a:off x="611188" y="1844675"/>
            <a:ext cx="7780337" cy="4248150"/>
          </a:xfrm>
        </p:spPr>
        <p:txBody>
          <a:bodyPr/>
          <a:lstStyle/>
          <a:p>
            <a:pPr marL="609600" indent="-609600">
              <a:lnSpc>
                <a:spcPct val="110000"/>
              </a:lnSpc>
              <a:buFont typeface="Arial" charset="0"/>
              <a:buAutoNum type="arabicPeriod"/>
            </a:pPr>
            <a:r>
              <a:rPr lang="en-US" smtClean="0"/>
              <a:t>Multinationals cannot handle seed of all crops </a:t>
            </a:r>
          </a:p>
          <a:p>
            <a:pPr marL="609600" indent="-609600">
              <a:lnSpc>
                <a:spcPct val="110000"/>
              </a:lnSpc>
              <a:buFont typeface="Arial" charset="0"/>
              <a:buAutoNum type="arabicPeriod"/>
            </a:pPr>
            <a:r>
              <a:rPr lang="en-US" smtClean="0"/>
              <a:t>Public sector still has an important role to play in the development of the seed sectors of non-hybrids crops</a:t>
            </a:r>
          </a:p>
          <a:p>
            <a:pPr marL="609600" indent="-609600">
              <a:lnSpc>
                <a:spcPct val="110000"/>
              </a:lnSpc>
              <a:buFont typeface="Arial" charset="0"/>
              <a:buAutoNum type="arabicPeriod"/>
            </a:pPr>
            <a:r>
              <a:rPr lang="en-US" smtClean="0"/>
              <a:t>Strong public-private partnerships are key to success</a:t>
            </a:r>
          </a:p>
        </p:txBody>
      </p:sp>
      <p:sp>
        <p:nvSpPr>
          <p:cNvPr id="3" name="Content Placeholder 2"/>
          <p:cNvSpPr txBox="1">
            <a:spLocks/>
          </p:cNvSpPr>
          <p:nvPr/>
        </p:nvSpPr>
        <p:spPr>
          <a:xfrm>
            <a:off x="457200" y="692150"/>
            <a:ext cx="8229600" cy="828675"/>
          </a:xfrm>
          <a:prstGeom prst="rect">
            <a:avLst/>
          </a:prstGeom>
        </p:spPr>
        <p:txBody>
          <a:bodyPr>
            <a:normAutofit/>
          </a:bodyPr>
          <a:lstStyle/>
          <a:p>
            <a:pPr marL="342900" indent="-342900" algn="ctr">
              <a:spcBef>
                <a:spcPct val="20000"/>
              </a:spcBef>
              <a:buFont typeface="Arial" charset="0"/>
              <a:buNone/>
            </a:pPr>
            <a:r>
              <a:rPr lang="en-US" sz="4400">
                <a:latin typeface="Calibri" pitchFamily="34" charset="0"/>
              </a:rPr>
              <a:t>Part 4: Conclusion</a:t>
            </a:r>
            <a:endParaRPr lang="en-IN" sz="4400">
              <a:latin typeface="Calibri" pitchFamily="34" charset="0"/>
            </a:endParaRPr>
          </a:p>
        </p:txBody>
      </p:sp>
    </p:spTree>
  </p:cSld>
  <p:clrMapOvr>
    <a:masterClrMapping/>
  </p:clrMapOvr>
  <p:transition spd="slow" advTm="1325"/>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ChangeArrowheads="1"/>
          </p:cNvSpPr>
          <p:nvPr/>
        </p:nvSpPr>
        <p:spPr bwMode="auto">
          <a:xfrm>
            <a:off x="539750" y="1125538"/>
            <a:ext cx="8064500" cy="3848100"/>
          </a:xfrm>
          <a:prstGeom prst="rect">
            <a:avLst/>
          </a:prstGeom>
          <a:noFill/>
          <a:ln w="9525">
            <a:noFill/>
            <a:miter lim="800000"/>
            <a:headEnd/>
            <a:tailEnd/>
          </a:ln>
          <a:effectLst/>
        </p:spPr>
        <p:txBody>
          <a:bodyPr>
            <a:spAutoFit/>
          </a:bodyPr>
          <a:lstStyle/>
          <a:p>
            <a:pPr marL="342900" indent="-342900">
              <a:lnSpc>
                <a:spcPct val="110000"/>
              </a:lnSpc>
              <a:spcBef>
                <a:spcPct val="20000"/>
              </a:spcBef>
              <a:buFont typeface="Arial" charset="0"/>
              <a:buNone/>
            </a:pPr>
            <a:r>
              <a:rPr lang="en-US" sz="3200"/>
              <a:t>4. Local seed production and distribution problems can be solved with the right policy support, and when sufficient attention is given to establishing linkages and building capacities in technical, financial, marketing and communication aspects.</a:t>
            </a:r>
            <a:endParaRPr lang="en-IN" sz="320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C:\Paul Van Mele\FAO seed system study 2010\book cover.png"/>
          <p:cNvPicPr>
            <a:picLocks noChangeAspect="1" noChangeArrowheads="1"/>
          </p:cNvPicPr>
          <p:nvPr/>
        </p:nvPicPr>
        <p:blipFill>
          <a:blip r:embed="rId2" cstate="print"/>
          <a:srcRect/>
          <a:stretch>
            <a:fillRect/>
          </a:stretch>
        </p:blipFill>
        <p:spPr bwMode="auto">
          <a:xfrm>
            <a:off x="-36513" y="12700"/>
            <a:ext cx="5257801" cy="6845300"/>
          </a:xfrm>
          <a:prstGeom prst="rect">
            <a:avLst/>
          </a:prstGeom>
          <a:noFill/>
          <a:ln w="9525">
            <a:noFill/>
            <a:miter lim="800000"/>
            <a:headEnd/>
            <a:tailEnd/>
          </a:ln>
        </p:spPr>
      </p:pic>
      <p:sp>
        <p:nvSpPr>
          <p:cNvPr id="119810" name="Content Placeholder 4"/>
          <p:cNvSpPr>
            <a:spLocks noGrp="1"/>
          </p:cNvSpPr>
          <p:nvPr>
            <p:ph idx="4294967295"/>
          </p:nvPr>
        </p:nvSpPr>
        <p:spPr>
          <a:xfrm>
            <a:off x="5651500" y="3429000"/>
            <a:ext cx="3024188" cy="1035050"/>
          </a:xfrm>
        </p:spPr>
        <p:txBody>
          <a:bodyPr/>
          <a:lstStyle/>
          <a:p>
            <a:pPr marL="0" indent="0" algn="ctr">
              <a:buFont typeface="Arial" charset="0"/>
              <a:buNone/>
            </a:pPr>
            <a:r>
              <a:rPr lang="nl-BE" smtClean="0"/>
              <a:t>Thank you</a:t>
            </a:r>
            <a:endParaRPr lang="en-GB" smtClean="0"/>
          </a:p>
        </p:txBody>
      </p:sp>
    </p:spTree>
  </p:cSld>
  <p:clrMapOvr>
    <a:masterClrMapping/>
  </p:clrMapOvr>
  <p:transition spd="slow" advTm="168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TIMING" val="|3"/>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2.3"/>
</p:tagLst>
</file>

<file path=ppt/tags/tag6.xml><?xml version="1.0" encoding="utf-8"?>
<p:tagLst xmlns:a="http://schemas.openxmlformats.org/drawingml/2006/main" xmlns:r="http://schemas.openxmlformats.org/officeDocument/2006/relationships" xmlns:p="http://schemas.openxmlformats.org/presentationml/2006/main">
  <p:tag name="TIMING" val="|7.2|20.5"/>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2678</TotalTime>
  <Words>2846</Words>
  <Application>Microsoft Office PowerPoint</Application>
  <PresentationFormat>On-screen Show (4:3)</PresentationFormat>
  <Paragraphs>520</Paragraphs>
  <Slides>94</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94</vt:i4>
      </vt:variant>
      <vt:variant>
        <vt:lpstr>Custom Shows</vt:lpstr>
      </vt:variant>
      <vt:variant>
        <vt:i4>1</vt:i4>
      </vt:variant>
    </vt:vector>
  </HeadingPairs>
  <TitlesOfParts>
    <vt:vector size="100" baseType="lpstr">
      <vt:lpstr>Calibri</vt:lpstr>
      <vt:lpstr>Arial</vt:lpstr>
      <vt:lpstr>Wingdings</vt:lpstr>
      <vt:lpstr>Times New Roman</vt:lpstr>
      <vt:lpstr>Office Theme</vt:lpstr>
      <vt:lpstr>Promoting local seed enterprises to address global food security :   Success stories from  Africa, Asia and Latin America </vt:lpstr>
      <vt:lpstr>Slide 2</vt:lpstr>
      <vt:lpstr>Overview</vt:lpstr>
      <vt:lpstr>1. The issues</vt:lpstr>
      <vt:lpstr>The issues  </vt:lpstr>
      <vt:lpstr>Slide 6</vt:lpstr>
      <vt:lpstr>2. Objective</vt:lpstr>
      <vt:lpstr>Objective</vt:lpstr>
      <vt:lpstr>3. Definition</vt:lpstr>
      <vt:lpstr>Definition</vt:lpstr>
      <vt:lpstr>4. Methodology</vt:lpstr>
      <vt:lpstr>Methodology</vt:lpstr>
      <vt:lpstr>Methodology</vt:lpstr>
      <vt:lpstr>Slide 14</vt:lpstr>
      <vt:lpstr>5. Country overview</vt:lpstr>
      <vt:lpstr>Cameroon</vt:lpstr>
      <vt:lpstr>Slide 17</vt:lpstr>
      <vt:lpstr>Cameroon  </vt:lpstr>
      <vt:lpstr>Cameroon  </vt:lpstr>
      <vt:lpstr>Nigeria </vt:lpstr>
      <vt:lpstr>Slide 21</vt:lpstr>
      <vt:lpstr>Slide 22</vt:lpstr>
      <vt:lpstr>Nigeria </vt:lpstr>
      <vt:lpstr>Nigeria </vt:lpstr>
      <vt:lpstr>Mali</vt:lpstr>
      <vt:lpstr>Slide 26</vt:lpstr>
      <vt:lpstr>Mali</vt:lpstr>
      <vt:lpstr>Mali</vt:lpstr>
      <vt:lpstr>Mali</vt:lpstr>
      <vt:lpstr>Slide 30</vt:lpstr>
      <vt:lpstr>Slide 31</vt:lpstr>
      <vt:lpstr>Slide 32</vt:lpstr>
      <vt:lpstr>Slide 33</vt:lpstr>
      <vt:lpstr>Guinea</vt:lpstr>
      <vt:lpstr>Guinea</vt:lpstr>
      <vt:lpstr>Guinea</vt:lpstr>
      <vt:lpstr>Guinea</vt:lpstr>
      <vt:lpstr>Slide 38</vt:lpstr>
      <vt:lpstr>Slide 39</vt:lpstr>
      <vt:lpstr>Slide 40</vt:lpstr>
      <vt:lpstr>The Gambia</vt:lpstr>
      <vt:lpstr>The Gambia</vt:lpstr>
      <vt:lpstr>Slide 43</vt:lpstr>
      <vt:lpstr>The Gambia</vt:lpstr>
      <vt:lpstr>The Gambia</vt:lpstr>
      <vt:lpstr>Slide 46</vt:lpstr>
      <vt:lpstr>Slide 47</vt:lpstr>
      <vt:lpstr>Slide 48</vt:lpstr>
      <vt:lpstr>Morocco</vt:lpstr>
      <vt:lpstr>Morocco</vt:lpstr>
      <vt:lpstr>Morocco</vt:lpstr>
      <vt:lpstr>Slide 52</vt:lpstr>
      <vt:lpstr>Slide 53</vt:lpstr>
      <vt:lpstr>Slide 54</vt:lpstr>
      <vt:lpstr>Kenya</vt:lpstr>
      <vt:lpstr>Kenya</vt:lpstr>
      <vt:lpstr>Kenya</vt:lpstr>
      <vt:lpstr>Kenya</vt:lpstr>
      <vt:lpstr>Slide 59</vt:lpstr>
      <vt:lpstr>Slide 60</vt:lpstr>
      <vt:lpstr>Uganda</vt:lpstr>
      <vt:lpstr>Uganda</vt:lpstr>
      <vt:lpstr>Slide 63</vt:lpstr>
      <vt:lpstr>Uganda</vt:lpstr>
      <vt:lpstr>Uganda</vt:lpstr>
      <vt:lpstr>Slide 66</vt:lpstr>
      <vt:lpstr>Slide 67</vt:lpstr>
      <vt:lpstr>Slide 68</vt:lpstr>
      <vt:lpstr>Madagascar</vt:lpstr>
      <vt:lpstr>Madagascar</vt:lpstr>
      <vt:lpstr>Madagascar</vt:lpstr>
      <vt:lpstr>Slide 72</vt:lpstr>
      <vt:lpstr>Slide 73</vt:lpstr>
      <vt:lpstr>What makes  African seed entrepreneurs?</vt:lpstr>
      <vt:lpstr>Slide 75</vt:lpstr>
      <vt:lpstr>Slide 76</vt:lpstr>
      <vt:lpstr>Slide 77</vt:lpstr>
      <vt:lpstr>Brazil  </vt:lpstr>
      <vt:lpstr>Slide 79</vt:lpstr>
      <vt:lpstr>India</vt:lpstr>
      <vt:lpstr>Slide 81</vt:lpstr>
      <vt:lpstr>Slide 82</vt:lpstr>
      <vt:lpstr>Slide 83</vt:lpstr>
      <vt:lpstr> Key factors influencing the development of  small-scale seed enterprises </vt:lpstr>
      <vt:lpstr>1. Conducive policy environment</vt:lpstr>
      <vt:lpstr>2. Demand for seed</vt:lpstr>
      <vt:lpstr>Slide 87</vt:lpstr>
      <vt:lpstr>3. Availability of improved varieties and source seed</vt:lpstr>
      <vt:lpstr>4. Entrepreneurship, technical skills  and capacity building</vt:lpstr>
      <vt:lpstr>Slide 90</vt:lpstr>
      <vt:lpstr>Slide 91</vt:lpstr>
      <vt:lpstr>Slide 92</vt:lpstr>
      <vt:lpstr>Slide 93</vt:lpstr>
      <vt:lpstr>Slide 94</vt:lpstr>
      <vt:lpstr>Custom Show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Van Mele</dc:creator>
  <cp:lastModifiedBy>FAO</cp:lastModifiedBy>
  <cp:revision>89</cp:revision>
  <dcterms:created xsi:type="dcterms:W3CDTF">2010-12-22T10:15:40Z</dcterms:created>
  <dcterms:modified xsi:type="dcterms:W3CDTF">2011-01-21T14:16:11Z</dcterms:modified>
</cp:coreProperties>
</file>