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84" r:id="rId2"/>
    <p:sldId id="286" r:id="rId3"/>
    <p:sldId id="300" r:id="rId4"/>
    <p:sldId id="303" r:id="rId5"/>
    <p:sldId id="305" r:id="rId6"/>
    <p:sldId id="304" r:id="rId7"/>
    <p:sldId id="259" r:id="rId8"/>
    <p:sldId id="289" r:id="rId9"/>
    <p:sldId id="295" r:id="rId10"/>
    <p:sldId id="296" r:id="rId11"/>
    <p:sldId id="291" r:id="rId12"/>
    <p:sldId id="297" r:id="rId13"/>
    <p:sldId id="306" r:id="rId14"/>
    <p:sldId id="299" r:id="rId15"/>
  </p:sldIdLst>
  <p:sldSz cx="9144000" cy="6858000" type="screen4x3"/>
  <p:notesSz cx="6858000" cy="9144000"/>
  <p:defaultTex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3300"/>
    <a:srgbClr val="008000"/>
    <a:srgbClr val="0066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6676" autoAdjust="0"/>
  </p:normalViewPr>
  <p:slideViewPr>
    <p:cSldViewPr>
      <p:cViewPr>
        <p:scale>
          <a:sx n="75" d="100"/>
          <a:sy n="75" d="100"/>
        </p:scale>
        <p:origin x="-354"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smtClean="0">
                <a:latin typeface="+mn-lt"/>
                <a:cs typeface="+mn-cs"/>
              </a:defRPr>
            </a:lvl1pPr>
          </a:lstStyle>
          <a:p>
            <a:pPr>
              <a:defRPr/>
            </a:pPr>
            <a:fld id="{3F89C8F6-CA41-4BA7-969B-DF26ED9083C7}" type="datetimeFigureOut">
              <a:rPr lang="en-US"/>
              <a:pPr>
                <a:defRPr/>
              </a:pPr>
              <a:t>11/3/2012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rtl="0" fontAlgn="auto">
              <a:spcBef>
                <a:spcPts val="0"/>
              </a:spcBef>
              <a:spcAft>
                <a:spcPts val="0"/>
              </a:spcAft>
              <a:defRPr sz="1200" smtClean="0">
                <a:latin typeface="+mn-lt"/>
                <a:cs typeface="+mn-cs"/>
              </a:defRPr>
            </a:lvl1pPr>
          </a:lstStyle>
          <a:p>
            <a:pPr>
              <a:defRPr/>
            </a:pPr>
            <a:fld id="{AD4FE0D9-03A3-4554-8209-C7F221533B00}" type="slidenum">
              <a:rPr lang="en-US"/>
              <a:pPr>
                <a:defRPr/>
              </a:pPr>
              <a:t>‹#›</a:t>
            </a:fld>
            <a:endParaRPr lang="en-US"/>
          </a:p>
        </p:txBody>
      </p:sp>
    </p:spTree>
    <p:extLst>
      <p:ext uri="{BB962C8B-B14F-4D97-AF65-F5344CB8AC3E}">
        <p14:creationId xmlns="" xmlns:p14="http://schemas.microsoft.com/office/powerpoint/2010/main" val="161695120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D4FE0D9-03A3-4554-8209-C7F221533B00}" type="slidenum">
              <a:rPr lang="en-US" smtClean="0"/>
              <a:pPr>
                <a:defRPr/>
              </a:pPr>
              <a:t>3</a:t>
            </a:fld>
            <a:endParaRPr lang="en-US"/>
          </a:p>
        </p:txBody>
      </p:sp>
    </p:spTree>
    <p:extLst>
      <p:ext uri="{BB962C8B-B14F-4D97-AF65-F5344CB8AC3E}">
        <p14:creationId xmlns="" xmlns:p14="http://schemas.microsoft.com/office/powerpoint/2010/main" val="24980463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lgn="l" rtl="0" fontAlgn="auto">
              <a:spcBef>
                <a:spcPts val="0"/>
              </a:spcBef>
              <a:spcAft>
                <a:spcPts val="0"/>
              </a:spcAft>
              <a:defRPr/>
            </a:pPr>
            <a:endParaRPr lang="en-US">
              <a:latin typeface="+mn-lt"/>
              <a:cs typeface="+mn-cs"/>
            </a:endParaRPr>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pPr>
              <a:defRPr/>
            </a:pPr>
            <a:fld id="{B13FDAA5-8951-466C-B207-C3B28D3EAF33}" type="datetimeFigureOut">
              <a:rPr lang="en-US"/>
              <a:pPr>
                <a:defRPr/>
              </a:pPr>
              <a:t>11/3/2012</a:t>
            </a:fld>
            <a:endParaRPr lang="en-US"/>
          </a:p>
        </p:txBody>
      </p:sp>
      <p:sp>
        <p:nvSpPr>
          <p:cNvPr id="6" name="Footer Placeholder 1"/>
          <p:cNvSpPr>
            <a:spLocks noGrp="1"/>
          </p:cNvSpPr>
          <p:nvPr>
            <p:ph type="ftr" sz="quarter" idx="11"/>
          </p:nvPr>
        </p:nvSpPr>
        <p:spPr/>
        <p:txBody>
          <a:bodyPr/>
          <a:lstStyle>
            <a:lvl1pPr>
              <a:defRPr/>
            </a:lvl1pPr>
          </a:lstStyle>
          <a:p>
            <a:pPr>
              <a:defRPr/>
            </a:pPr>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pPr>
              <a:defRPr/>
            </a:pPr>
            <a:fld id="{533D348D-9930-4C9F-8A93-5706D718D9B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fld id="{0930909A-8586-4FC3-BC0A-064703DE9ADD}" type="datetimeFigureOut">
              <a:rPr lang="en-US"/>
              <a:pPr>
                <a:defRPr/>
              </a:pPr>
              <a:t>11/3/2012</a:t>
            </a:fld>
            <a:endParaRPr lang="en-US"/>
          </a:p>
        </p:txBody>
      </p:sp>
      <p:sp>
        <p:nvSpPr>
          <p:cNvPr id="5" name="Footer Placeholder 2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1089ED6F-E2FD-4E7D-A849-625930091EC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91DA5EF-1BA2-4C3F-B10E-01D9138CD4D1}" type="datetimeFigureOut">
              <a:rPr lang="en-US"/>
              <a:pPr>
                <a:defRPr/>
              </a:pPr>
              <a:t>11/3/2012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0B75519-6E92-4A94-903E-A8179A9A5DB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71369CE7-15C1-482C-BEE6-0D53062400D9}" type="datetimeFigureOut">
              <a:rPr lang="en-US"/>
              <a:pPr>
                <a:defRPr/>
              </a:pPr>
              <a:t>11/3/2012</a:t>
            </a:fld>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pPr>
              <a:defRPr/>
            </a:pPr>
            <a:fld id="{056C5474-41F0-4AD6-9397-4F3547C6A60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lgn="l" rtl="0" fontAlgn="auto">
              <a:spcBef>
                <a:spcPts val="0"/>
              </a:spcBef>
              <a:spcAft>
                <a:spcPts val="0"/>
              </a:spcAft>
              <a:defRPr/>
            </a:pPr>
            <a:endParaRPr lang="en-US">
              <a:latin typeface="+mn-lt"/>
              <a:cs typeface="+mn-cs"/>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pPr>
              <a:defRPr/>
            </a:pPr>
            <a:fld id="{2053AD8A-B743-4715-831E-D682E6B93EDD}" type="datetimeFigureOut">
              <a:rPr lang="en-US"/>
              <a:pPr>
                <a:defRPr/>
              </a:pPr>
              <a:t>11/3/2012</a:t>
            </a:fld>
            <a:endParaRPr lang="en-US"/>
          </a:p>
        </p:txBody>
      </p:sp>
      <p:sp>
        <p:nvSpPr>
          <p:cNvPr id="7" name="Footer Placeholder 10"/>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pPr>
              <a:defRPr/>
            </a:pPr>
            <a:fld id="{DBA48D97-CED1-4E39-A656-F02F17285CDD}"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pPr>
              <a:defRPr/>
            </a:pPr>
            <a:fld id="{9FB283D7-9504-4349-A4EF-0EF49EE89F5C}" type="datetimeFigureOut">
              <a:rPr lang="en-US"/>
              <a:pPr>
                <a:defRPr/>
              </a:pPr>
              <a:t>11/3/2012</a:t>
            </a:fld>
            <a:endParaRPr lang="en-US"/>
          </a:p>
        </p:txBody>
      </p:sp>
      <p:sp>
        <p:nvSpPr>
          <p:cNvPr id="6" name="Footer Placeholder 2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F08C31AB-1F0E-4D26-87AF-89E02C997BD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lgn="l" rtl="0" fontAlgn="auto">
              <a:spcBef>
                <a:spcPts val="0"/>
              </a:spcBef>
              <a:spcAft>
                <a:spcPts val="0"/>
              </a:spcAft>
              <a:defRPr/>
            </a:pPr>
            <a:endParaRPr lang="en-US">
              <a:latin typeface="+mn-lt"/>
              <a:cs typeface="+mn-cs"/>
            </a:endParaRPr>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pPr>
              <a:defRPr/>
            </a:pPr>
            <a:fld id="{3F772CE9-A0D3-4FD0-91BA-4F049962D904}" type="datetimeFigureOut">
              <a:rPr lang="en-US"/>
              <a:pPr>
                <a:defRPr/>
              </a:pPr>
              <a:t>11/3/2012</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pPr>
              <a:defRPr/>
            </a:pPr>
            <a:fld id="{12C00CF7-16A8-4A7D-A027-D2D6DEFB926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pPr>
              <a:defRPr/>
            </a:pPr>
            <a:fld id="{B50C24D9-8D0B-4268-90B0-23D39A72F36C}" type="datetimeFigureOut">
              <a:rPr lang="en-US"/>
              <a:pPr>
                <a:defRPr/>
              </a:pPr>
              <a:t>11/3/2012</a:t>
            </a:fld>
            <a:endParaRPr lang="en-US"/>
          </a:p>
        </p:txBody>
      </p:sp>
      <p:sp>
        <p:nvSpPr>
          <p:cNvPr id="4" name="Footer Placeholder 2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35826D8D-42FF-433D-801F-13E3AFB3B78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fld id="{D0DE2E43-B18F-4A0D-A560-AFB354EBB656}" type="datetimeFigureOut">
              <a:rPr lang="en-US"/>
              <a:pPr>
                <a:defRPr/>
              </a:pPr>
              <a:t>11/3/2012</a:t>
            </a:fld>
            <a:endParaRPr lang="en-US"/>
          </a:p>
        </p:txBody>
      </p:sp>
      <p:sp>
        <p:nvSpPr>
          <p:cNvPr id="3" name="Footer Placeholder 23"/>
          <p:cNvSpPr>
            <a:spLocks noGrp="1"/>
          </p:cNvSpPr>
          <p:nvPr>
            <p:ph type="ftr" sz="quarter" idx="11"/>
          </p:nvPr>
        </p:nvSpPr>
        <p:spPr/>
        <p:txBody>
          <a:bodyPr/>
          <a:lstStyle>
            <a:lvl1pPr>
              <a:defRPr/>
            </a:lvl1pPr>
          </a:lstStyle>
          <a:p>
            <a:pPr>
              <a:defRPr/>
            </a:pPr>
            <a:endParaRPr lang="en-US"/>
          </a:p>
        </p:txBody>
      </p:sp>
      <p:sp>
        <p:nvSpPr>
          <p:cNvPr id="4" name="Slide Number Placeholder 6"/>
          <p:cNvSpPr>
            <a:spLocks noGrp="1"/>
          </p:cNvSpPr>
          <p:nvPr>
            <p:ph type="sldNum" sz="quarter" idx="12"/>
          </p:nvPr>
        </p:nvSpPr>
        <p:spPr/>
        <p:txBody>
          <a:bodyPr/>
          <a:lstStyle>
            <a:lvl1pPr>
              <a:defRPr/>
            </a:lvl1pPr>
          </a:lstStyle>
          <a:p>
            <a:pPr>
              <a:defRPr/>
            </a:pPr>
            <a:fld id="{98A99322-B4BB-4B7C-9A35-F8F732B561E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lgn="l" rtl="0" fontAlgn="auto">
              <a:spcBef>
                <a:spcPts val="0"/>
              </a:spcBef>
              <a:spcAft>
                <a:spcPts val="0"/>
              </a:spcAft>
              <a:defRPr/>
            </a:pPr>
            <a:endParaRPr lang="en-US">
              <a:latin typeface="+mn-lt"/>
              <a:cs typeface="+mn-cs"/>
            </a:endParaRPr>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pPr>
              <a:defRPr/>
            </a:pPr>
            <a:fld id="{BDE4ACD9-055C-46C5-941F-DE469D3FC510}" type="datetimeFigureOut">
              <a:rPr lang="en-US"/>
              <a:pPr>
                <a:defRPr/>
              </a:pPr>
              <a:t>11/3/2012</a:t>
            </a:fld>
            <a:endParaRPr lang="en-US"/>
          </a:p>
        </p:txBody>
      </p:sp>
      <p:sp>
        <p:nvSpPr>
          <p:cNvPr id="7" name="Footer Placeholder 28"/>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1F4AF184-BB1A-433C-B125-6422E3C1622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pPr>
              <a:defRPr/>
            </a:pPr>
            <a:fld id="{61944A7E-F250-4121-BCB6-9A6EB4F1B728}" type="datetimeFigureOut">
              <a:rPr lang="en-US"/>
              <a:pPr>
                <a:defRPr/>
              </a:pPr>
              <a:t>11/3/2012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30"/>
          <p:cNvSpPr>
            <a:spLocks noGrp="1"/>
          </p:cNvSpPr>
          <p:nvPr>
            <p:ph type="sldNum" sz="quarter" idx="12"/>
          </p:nvPr>
        </p:nvSpPr>
        <p:spPr/>
        <p:txBody>
          <a:bodyPr/>
          <a:lstStyle>
            <a:lvl1pPr>
              <a:defRPr/>
            </a:lvl1pPr>
          </a:lstStyle>
          <a:p>
            <a:pPr>
              <a:defRPr/>
            </a:pPr>
            <a:fld id="{47C53AEA-2EAA-4386-9C4A-0986BAEFD87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lgn="l" rtl="0" fontAlgn="auto">
              <a:spcBef>
                <a:spcPts val="0"/>
              </a:spcBef>
              <a:spcAft>
                <a:spcPts val="0"/>
              </a:spcAft>
              <a:defRPr/>
            </a:pPr>
            <a:endParaRPr lang="en-US">
              <a:latin typeface="+mn-lt"/>
              <a:cs typeface="+mn-cs"/>
            </a:endParaRPr>
          </a:p>
        </p:txBody>
      </p:sp>
      <p:sp>
        <p:nvSpPr>
          <p:cNvPr id="1029" name="Text Placeholder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rtl="0" eaLnBrk="1" fontAlgn="auto" latinLnBrk="0" hangingPunct="1">
              <a:spcBef>
                <a:spcPts val="0"/>
              </a:spcBef>
              <a:spcAft>
                <a:spcPts val="0"/>
              </a:spcAft>
              <a:defRPr kumimoji="0" sz="1200" smtClean="0">
                <a:solidFill>
                  <a:schemeClr val="accent1">
                    <a:shade val="75000"/>
                  </a:schemeClr>
                </a:solidFill>
                <a:latin typeface="+mn-lt"/>
                <a:cs typeface="+mn-cs"/>
              </a:defRPr>
            </a:lvl1pPr>
          </a:lstStyle>
          <a:p>
            <a:pPr>
              <a:defRPr/>
            </a:pPr>
            <a:fld id="{8395A309-85C1-490D-84BA-109DF372064E}" type="datetimeFigureOut">
              <a:rPr lang="en-US"/>
              <a:pPr>
                <a:defRPr/>
              </a:pPr>
              <a:t>11/3/2012</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rtl="0"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rtl="0" eaLnBrk="1" fontAlgn="auto" latinLnBrk="0" hangingPunct="1">
              <a:spcBef>
                <a:spcPts val="0"/>
              </a:spcBef>
              <a:spcAft>
                <a:spcPts val="0"/>
              </a:spcAft>
              <a:defRPr kumimoji="0" sz="1200" smtClean="0">
                <a:solidFill>
                  <a:schemeClr val="accent1">
                    <a:shade val="75000"/>
                  </a:schemeClr>
                </a:solidFill>
                <a:latin typeface="+mn-lt"/>
                <a:cs typeface="+mn-cs"/>
              </a:defRPr>
            </a:lvl1pPr>
          </a:lstStyle>
          <a:p>
            <a:pPr>
              <a:defRPr/>
            </a:pPr>
            <a:fld id="{E1AD3743-752D-4460-AADF-B193F18BCEFE}" type="slidenum">
              <a:rPr lang="en-US"/>
              <a:pPr>
                <a:defRPr/>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lgn="l" rtl="0"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lgn="l" rtl="0" fontAlgn="auto">
              <a:spcBef>
                <a:spcPts val="0"/>
              </a:spcBef>
              <a:spcAft>
                <a:spcPts val="0"/>
              </a:spcAft>
              <a:defRPr/>
            </a:pPr>
            <a:endParaRPr lang="en-US">
              <a:latin typeface="+mn-lt"/>
              <a:cs typeface="+mn-cs"/>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5" r:id="rId5"/>
    <p:sldLayoutId id="2147483670" r:id="rId6"/>
    <p:sldLayoutId id="2147483676" r:id="rId7"/>
    <p:sldLayoutId id="2147483677" r:id="rId8"/>
    <p:sldLayoutId id="2147483678" r:id="rId9"/>
    <p:sldLayoutId id="2147483669" r:id="rId10"/>
    <p:sldLayoutId id="2147483679" r:id="rId11"/>
  </p:sldLayoutIdLst>
  <p:txStyles>
    <p:titleStyle>
      <a:lvl1pPr algn="l" rtl="0" fontAlgn="base">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fontAlgn="base">
        <a:spcBef>
          <a:spcPct val="0"/>
        </a:spcBef>
        <a:spcAft>
          <a:spcPct val="0"/>
        </a:spcAft>
        <a:defRPr sz="3600">
          <a:solidFill>
            <a:schemeClr val="tx2"/>
          </a:solidFill>
          <a:latin typeface="Franklin Gothic Medium" pitchFamily="34" charset="0"/>
        </a:defRPr>
      </a:lvl2pPr>
      <a:lvl3pPr algn="l" rtl="0" fontAlgn="base">
        <a:spcBef>
          <a:spcPct val="0"/>
        </a:spcBef>
        <a:spcAft>
          <a:spcPct val="0"/>
        </a:spcAft>
        <a:defRPr sz="3600">
          <a:solidFill>
            <a:schemeClr val="tx2"/>
          </a:solidFill>
          <a:latin typeface="Franklin Gothic Medium" pitchFamily="34" charset="0"/>
        </a:defRPr>
      </a:lvl3pPr>
      <a:lvl4pPr algn="l" rtl="0" fontAlgn="base">
        <a:spcBef>
          <a:spcPct val="0"/>
        </a:spcBef>
        <a:spcAft>
          <a:spcPct val="0"/>
        </a:spcAft>
        <a:defRPr sz="3600">
          <a:solidFill>
            <a:schemeClr val="tx2"/>
          </a:solidFill>
          <a:latin typeface="Franklin Gothic Medium" pitchFamily="34" charset="0"/>
        </a:defRPr>
      </a:lvl4pPr>
      <a:lvl5pPr algn="l" rtl="0" fontAlgn="base">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fontAlgn="base">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fontAlgn="base">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fontAlgn="base">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fontAlgn="base">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fontAlgn="base">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7.gif"/><Relationship Id="rId2" Type="http://schemas.openxmlformats.org/officeDocument/2006/relationships/image" Target="../media/image26.jpeg"/><Relationship Id="rId1" Type="http://schemas.openxmlformats.org/officeDocument/2006/relationships/slideLayout" Target="../slideLayouts/slideLayout1.xml"/><Relationship Id="rId6" Type="http://schemas.openxmlformats.org/officeDocument/2006/relationships/image" Target="../media/image30.jpeg"/><Relationship Id="rId5" Type="http://schemas.openxmlformats.org/officeDocument/2006/relationships/image" Target="../media/image29.jpeg"/><Relationship Id="rId4" Type="http://schemas.openxmlformats.org/officeDocument/2006/relationships/image" Target="../media/image28.jpeg"/></Relationships>
</file>

<file path=ppt/slides/_rels/slide12.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31.gi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31.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image" Target="../media/image3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http://www.informaworld.com/cache/entities/14/000000/ffffff/arial/md/00fc.png" TargetMode="External"/><Relationship Id="rId7" Type="http://schemas.openxmlformats.org/officeDocument/2006/relationships/image" Target="../media/image6.jpe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5.gif"/><Relationship Id="rId5" Type="http://schemas.openxmlformats.org/officeDocument/2006/relationships/image" Target="http://www.informaworld.com/cache/entities/14/000000/ffffff/arial/md/00e9.png" TargetMode="Externa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hyperlink" Target="http://www.africamuseum.be/fruitfly/AfroAsia_files/image034.jpg" TargetMode="External"/><Relationship Id="rId3" Type="http://schemas.openxmlformats.org/officeDocument/2006/relationships/image" Target="../media/image7.png"/><Relationship Id="rId7"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www.freshfromflorida.com/pi/pest-alerts/images/bactrocera-dorsalis.jpg" TargetMode="External"/><Relationship Id="rId5" Type="http://schemas.openxmlformats.org/officeDocument/2006/relationships/image" Target="../media/image8.gif"/><Relationship Id="rId4" Type="http://schemas.openxmlformats.org/officeDocument/2006/relationships/hyperlink" Target="http://www.africamuseum.be/fruitfly/AfroAsia.htm" TargetMode="External"/><Relationship Id="rId9" Type="http://schemas.openxmlformats.org/officeDocument/2006/relationships/image" Target="../media/image10.jpeg"/></Relationships>
</file>

<file path=ppt/slides/_rels/slide4.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hyperlink" Target="http://www.africamuseum.be/fruitfly/AfroAsia.htm" TargetMode="External"/><Relationship Id="rId7" Type="http://schemas.openxmlformats.org/officeDocument/2006/relationships/image" Target="../media/image13.jpeg"/><Relationship Id="rId2" Type="http://schemas.openxmlformats.org/officeDocument/2006/relationships/image" Target="../media/image8.gif"/><Relationship Id="rId1" Type="http://schemas.openxmlformats.org/officeDocument/2006/relationships/slideLayout" Target="../slideLayouts/slideLayout7.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hyperlink" Target="http://www.infonet-biovision.org/res/res/files/1700.400x400.jpeg" TargetMode="External"/></Relationships>
</file>

<file path=ppt/slides/_rels/slide5.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hyperlink" Target="http://www.africamuseum.be/fruitfly/AfroAsia.htm" TargetMode="External"/><Relationship Id="rId7" Type="http://schemas.openxmlformats.org/officeDocument/2006/relationships/image" Target="../media/image16.jpeg"/><Relationship Id="rId2" Type="http://schemas.openxmlformats.org/officeDocument/2006/relationships/image" Target="../media/image8.gif"/><Relationship Id="rId1" Type="http://schemas.openxmlformats.org/officeDocument/2006/relationships/slideLayout" Target="../slideLayouts/slideLayout7.xml"/><Relationship Id="rId6" Type="http://schemas.openxmlformats.org/officeDocument/2006/relationships/image" Target="http://www.iaea.org/programmes/.nafa/d4/public/image004.jpg" TargetMode="External"/><Relationship Id="rId5" Type="http://schemas.openxmlformats.org/officeDocument/2006/relationships/image" Target="../media/image15.jpeg"/><Relationship Id="rId4" Type="http://schemas.openxmlformats.org/officeDocument/2006/relationships/hyperlink" Target="http://www.iaea.org/programmes/.nafa/d4/public/zonata2.jpg"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9.gif"/><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1.gif"/><Relationship Id="rId2" Type="http://schemas.openxmlformats.org/officeDocument/2006/relationships/image" Target="../media/image20.gif"/><Relationship Id="rId1" Type="http://schemas.openxmlformats.org/officeDocument/2006/relationships/slideLayout" Target="../slideLayouts/slideLayout1.xml"/><Relationship Id="rId5" Type="http://schemas.openxmlformats.org/officeDocument/2006/relationships/image" Target="../media/image23.jpeg"/><Relationship Id="rId4" Type="http://schemas.openxmlformats.org/officeDocument/2006/relationships/image" Target="../media/image22.png"/></Relationships>
</file>

<file path=ppt/slides/_rels/slide9.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5.gi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AutoShape 6"/>
          <p:cNvSpPr>
            <a:spLocks noChangeArrowheads="1"/>
          </p:cNvSpPr>
          <p:nvPr/>
        </p:nvSpPr>
        <p:spPr bwMode="auto">
          <a:xfrm>
            <a:off x="1428750" y="2928938"/>
            <a:ext cx="6192838" cy="2519362"/>
          </a:xfrm>
          <a:prstGeom prst="horizontalScroll">
            <a:avLst>
              <a:gd name="adj" fmla="val 12500"/>
            </a:avLst>
          </a:prstGeom>
          <a:gradFill flip="none" rotWithShape="1">
            <a:gsLst>
              <a:gs pos="0">
                <a:srgbClr val="33CC33">
                  <a:shade val="30000"/>
                  <a:satMod val="115000"/>
                </a:srgbClr>
              </a:gs>
              <a:gs pos="50000">
                <a:srgbClr val="33CC33">
                  <a:shade val="67500"/>
                  <a:satMod val="115000"/>
                </a:srgbClr>
              </a:gs>
              <a:gs pos="100000">
                <a:srgbClr val="33CC33">
                  <a:shade val="100000"/>
                  <a:satMod val="115000"/>
                </a:srgbClr>
              </a:gs>
            </a:gsLst>
            <a:lin ang="16200000" scaled="1"/>
            <a:tileRect/>
          </a:gradFill>
          <a:ln w="38100">
            <a:solidFill>
              <a:srgbClr val="002060"/>
            </a:solidFill>
            <a:round/>
            <a:headEnd/>
            <a:tailEnd/>
          </a:ln>
          <a:effectLst>
            <a:outerShdw dist="107763" dir="2700000" algn="ctr" rotWithShape="0">
              <a:schemeClr val="bg2">
                <a:alpha val="50000"/>
              </a:schemeClr>
            </a:outerShdw>
          </a:effectLst>
        </p:spPr>
        <p:txBody>
          <a:bodyPr wrap="none" anchor="ctr"/>
          <a:lstStyle/>
          <a:p>
            <a:pPr algn="ctr" rtl="0" fontAlgn="auto">
              <a:spcBef>
                <a:spcPts val="0"/>
              </a:spcBef>
              <a:spcAft>
                <a:spcPts val="0"/>
              </a:spcAft>
              <a:defRPr/>
            </a:pPr>
            <a:r>
              <a:rPr lang="en-US" sz="2800" b="1" i="1" dirty="0">
                <a:solidFill>
                  <a:srgbClr val="006600"/>
                </a:solidFill>
                <a:effectLst>
                  <a:outerShdw blurRad="38100" dist="38100" dir="2700000" algn="tl">
                    <a:srgbClr val="000000"/>
                  </a:outerShdw>
                </a:effectLst>
                <a:latin typeface="+mn-lt"/>
                <a:cs typeface="+mn-cs"/>
              </a:rPr>
              <a:t>Ahmed H.</a:t>
            </a:r>
            <a:r>
              <a:rPr lang="en-US" b="1" i="1" dirty="0">
                <a:solidFill>
                  <a:srgbClr val="006600"/>
                </a:solidFill>
                <a:effectLst>
                  <a:outerShdw blurRad="38100" dist="38100" dir="2700000" algn="tl">
                    <a:srgbClr val="000000"/>
                  </a:outerShdw>
                </a:effectLst>
                <a:latin typeface="+mn-lt"/>
                <a:cs typeface="+mn-cs"/>
              </a:rPr>
              <a:t> </a:t>
            </a:r>
            <a:r>
              <a:rPr lang="en-US" sz="2800" b="1" i="1" dirty="0">
                <a:solidFill>
                  <a:srgbClr val="006600"/>
                </a:solidFill>
                <a:effectLst>
                  <a:outerShdw blurRad="38100" dist="38100" dir="2700000" algn="tl">
                    <a:srgbClr val="000000"/>
                  </a:outerShdw>
                </a:effectLst>
                <a:latin typeface="+mn-lt"/>
                <a:cs typeface="+mn-cs"/>
              </a:rPr>
              <a:t>El-Heneidy</a:t>
            </a:r>
          </a:p>
          <a:p>
            <a:pPr algn="ctr" rtl="0" fontAlgn="auto">
              <a:spcBef>
                <a:spcPts val="0"/>
              </a:spcBef>
              <a:spcAft>
                <a:spcPts val="0"/>
              </a:spcAft>
              <a:defRPr/>
            </a:pPr>
            <a:endParaRPr lang="en-US" sz="1400" b="1" dirty="0">
              <a:solidFill>
                <a:srgbClr val="006600"/>
              </a:solidFill>
              <a:latin typeface="+mn-lt"/>
              <a:cs typeface="+mn-cs"/>
            </a:endParaRPr>
          </a:p>
          <a:p>
            <a:pPr algn="ctr" rtl="0" fontAlgn="auto">
              <a:spcBef>
                <a:spcPts val="0"/>
              </a:spcBef>
              <a:spcAft>
                <a:spcPts val="0"/>
              </a:spcAft>
              <a:defRPr/>
            </a:pPr>
            <a:r>
              <a:rPr lang="en-US" sz="2000" b="1" dirty="0">
                <a:solidFill>
                  <a:schemeClr val="bg1"/>
                </a:solidFill>
                <a:effectLst>
                  <a:outerShdw blurRad="38100" dist="38100" dir="2700000" algn="tl">
                    <a:srgbClr val="000000"/>
                  </a:outerShdw>
                </a:effectLst>
                <a:latin typeface="+mn-lt"/>
                <a:cs typeface="+mn-cs"/>
              </a:rPr>
              <a:t>Dept. of Biological Control,</a:t>
            </a:r>
            <a:r>
              <a:rPr lang="en-US" sz="2000" b="1" dirty="0">
                <a:solidFill>
                  <a:schemeClr val="bg1"/>
                </a:solidFill>
                <a:latin typeface="+mn-lt"/>
                <a:cs typeface="+mn-cs"/>
              </a:rPr>
              <a:t> </a:t>
            </a:r>
            <a:endParaRPr lang="en-US" sz="2000" b="1" dirty="0">
              <a:solidFill>
                <a:schemeClr val="bg1"/>
              </a:solidFill>
              <a:effectLst>
                <a:outerShdw blurRad="38100" dist="38100" dir="2700000" algn="tl">
                  <a:srgbClr val="000000"/>
                </a:outerShdw>
              </a:effectLst>
              <a:latin typeface="+mn-lt"/>
              <a:cs typeface="+mn-cs"/>
            </a:endParaRPr>
          </a:p>
          <a:p>
            <a:pPr algn="ctr" rtl="0" fontAlgn="auto">
              <a:spcBef>
                <a:spcPts val="0"/>
              </a:spcBef>
              <a:spcAft>
                <a:spcPts val="0"/>
              </a:spcAft>
              <a:defRPr/>
            </a:pPr>
            <a:r>
              <a:rPr lang="en-US" sz="2000" b="1" dirty="0">
                <a:solidFill>
                  <a:schemeClr val="bg1"/>
                </a:solidFill>
                <a:effectLst>
                  <a:outerShdw blurRad="38100" dist="38100" dir="2700000" algn="tl">
                    <a:srgbClr val="000000"/>
                  </a:outerShdw>
                </a:effectLst>
                <a:latin typeface="+mn-lt"/>
                <a:cs typeface="+mn-cs"/>
              </a:rPr>
              <a:t>Agricultural Research Center, </a:t>
            </a:r>
          </a:p>
          <a:p>
            <a:pPr algn="ctr" rtl="0" fontAlgn="auto">
              <a:spcBef>
                <a:spcPts val="0"/>
              </a:spcBef>
              <a:spcAft>
                <a:spcPts val="0"/>
              </a:spcAft>
              <a:defRPr/>
            </a:pPr>
            <a:r>
              <a:rPr lang="en-US" sz="2000" b="1" dirty="0">
                <a:solidFill>
                  <a:schemeClr val="bg1"/>
                </a:solidFill>
                <a:effectLst>
                  <a:outerShdw blurRad="38100" dist="38100" dir="2700000" algn="tl">
                    <a:srgbClr val="000000"/>
                  </a:outerShdw>
                </a:effectLst>
                <a:latin typeface="+mn-lt"/>
                <a:cs typeface="+mn-cs"/>
              </a:rPr>
              <a:t>Giza, Egypt</a:t>
            </a:r>
          </a:p>
        </p:txBody>
      </p:sp>
      <p:sp>
        <p:nvSpPr>
          <p:cNvPr id="14338" name="Rectangle 8"/>
          <p:cNvSpPr>
            <a:spLocks noChangeArrowheads="1"/>
          </p:cNvSpPr>
          <p:nvPr/>
        </p:nvSpPr>
        <p:spPr bwMode="auto">
          <a:xfrm>
            <a:off x="285750" y="6000750"/>
            <a:ext cx="8496300" cy="642938"/>
          </a:xfrm>
          <a:prstGeom prst="rect">
            <a:avLst/>
          </a:prstGeom>
          <a:noFill/>
          <a:ln w="19050">
            <a:solidFill>
              <a:schemeClr val="tx1"/>
            </a:solidFill>
            <a:miter lim="800000"/>
            <a:headEnd/>
            <a:tailEnd/>
          </a:ln>
        </p:spPr>
        <p:txBody>
          <a:bodyPr wrap="none" anchor="ctr"/>
          <a:lstStyle/>
          <a:p>
            <a:pPr algn="ctr" rtl="0"/>
            <a:endParaRPr lang="en-US" b="1">
              <a:solidFill>
                <a:srgbClr val="0F243E"/>
              </a:solidFill>
              <a:latin typeface="Calibri" pitchFamily="34" charset="0"/>
            </a:endParaRPr>
          </a:p>
          <a:p>
            <a:pPr algn="ctr" rtl="0"/>
            <a:r>
              <a:rPr lang="en-US" sz="2000" b="1">
                <a:solidFill>
                  <a:srgbClr val="0F243E"/>
                </a:solidFill>
                <a:latin typeface="Calibri" pitchFamily="34" charset="0"/>
              </a:rPr>
              <a:t>Regional Symposium on the Management of Fruit Flies in Near East Countries,</a:t>
            </a:r>
            <a:endParaRPr lang="en-US" sz="2000">
              <a:latin typeface="Franklin Gothic Book" pitchFamily="34" charset="0"/>
            </a:endParaRPr>
          </a:p>
          <a:p>
            <a:pPr algn="ctr" rtl="0" eaLnBrk="0" hangingPunct="0"/>
            <a:r>
              <a:rPr lang="en-US" sz="2000" b="1">
                <a:solidFill>
                  <a:srgbClr val="0F243E"/>
                </a:solidFill>
                <a:latin typeface="Calibri" pitchFamily="34" charset="0"/>
              </a:rPr>
              <a:t>Hammamet, Tunisia, 6-8 November 2012</a:t>
            </a:r>
            <a:endParaRPr lang="en-US" sz="2000">
              <a:latin typeface="Franklin Gothic Book" pitchFamily="34" charset="0"/>
            </a:endParaRPr>
          </a:p>
          <a:p>
            <a:pPr algn="ctr" rtl="0"/>
            <a:endParaRPr lang="en-US" b="1">
              <a:latin typeface="Franklin Gothic Book" pitchFamily="34" charset="0"/>
            </a:endParaRPr>
          </a:p>
        </p:txBody>
      </p:sp>
      <p:sp>
        <p:nvSpPr>
          <p:cNvPr id="5" name="Rectangle 4"/>
          <p:cNvSpPr/>
          <p:nvPr/>
        </p:nvSpPr>
        <p:spPr>
          <a:xfrm>
            <a:off x="571472" y="714356"/>
            <a:ext cx="8143932" cy="1754326"/>
          </a:xfrm>
          <a:prstGeom prst="rect">
            <a:avLst/>
          </a:prstGeom>
        </p:spPr>
        <p:txBody>
          <a:bodyPr>
            <a:spAutoFit/>
          </a:bodyPr>
          <a:lstStyle/>
          <a:p>
            <a:pPr algn="ctr" rtl="0" fontAlgn="auto">
              <a:spcBef>
                <a:spcPts val="0"/>
              </a:spcBef>
              <a:spcAft>
                <a:spcPts val="0"/>
              </a:spcAft>
              <a:defRPr/>
            </a:pPr>
            <a:r>
              <a:rPr lang="en-US" sz="3600" b="1" dirty="0">
                <a:ln w="12700">
                  <a:solidFill>
                    <a:schemeClr val="tx2">
                      <a:satMod val="155000"/>
                    </a:schemeClr>
                  </a:solidFill>
                  <a:prstDash val="solid"/>
                </a:ln>
                <a:solidFill>
                  <a:srgbClr val="002060"/>
                </a:solidFill>
                <a:effectLst>
                  <a:outerShdw blurRad="41275" dist="20320" dir="1800000" algn="tl" rotWithShape="0">
                    <a:srgbClr val="000000">
                      <a:alpha val="40000"/>
                    </a:srgbClr>
                  </a:outerShdw>
                </a:effectLst>
              </a:rPr>
              <a:t>Status of the peach fruit fly, </a:t>
            </a:r>
          </a:p>
          <a:p>
            <a:pPr algn="ctr" rtl="0" fontAlgn="auto">
              <a:spcBef>
                <a:spcPts val="0"/>
              </a:spcBef>
              <a:spcAft>
                <a:spcPts val="0"/>
              </a:spcAft>
              <a:defRPr/>
            </a:pPr>
            <a:r>
              <a:rPr lang="en-US" sz="3600" b="1" i="1" dirty="0">
                <a:ln w="12700">
                  <a:solidFill>
                    <a:schemeClr val="tx2">
                      <a:satMod val="155000"/>
                    </a:schemeClr>
                  </a:solidFill>
                  <a:prstDash val="solid"/>
                </a:ln>
                <a:solidFill>
                  <a:srgbClr val="FF0000"/>
                </a:solidFill>
                <a:effectLst>
                  <a:outerShdw blurRad="38100" dist="38100" dir="2700000" algn="tl">
                    <a:srgbClr val="000000">
                      <a:alpha val="43137"/>
                    </a:srgbClr>
                  </a:outerShdw>
                </a:effectLst>
              </a:rPr>
              <a:t>Bactrocera zonata</a:t>
            </a:r>
            <a:r>
              <a:rPr lang="en-US" sz="3600" b="1" dirty="0">
                <a:ln w="12700">
                  <a:solidFill>
                    <a:schemeClr val="tx2">
                      <a:satMod val="155000"/>
                    </a:schemeClr>
                  </a:solidFill>
                  <a:prstDash val="solid"/>
                </a:ln>
                <a:solidFill>
                  <a:srgbClr val="FF0000"/>
                </a:solidFill>
                <a:effectLst>
                  <a:outerShdw blurRad="38100" dist="38100" dir="2700000" algn="tl">
                    <a:srgbClr val="000000">
                      <a:alpha val="43137"/>
                    </a:srgbClr>
                  </a:outerShdw>
                </a:effectLst>
              </a:rPr>
              <a:t> </a:t>
            </a:r>
            <a:r>
              <a:rPr lang="en-US" sz="3600" b="1" dirty="0">
                <a:ln w="12700">
                  <a:solidFill>
                    <a:schemeClr val="tx2">
                      <a:satMod val="155000"/>
                    </a:schemeClr>
                  </a:solidFill>
                  <a:prstDash val="solid"/>
                </a:ln>
                <a:solidFill>
                  <a:srgbClr val="002060"/>
                </a:solidFill>
                <a:effectLst>
                  <a:outerShdw blurRad="41275" dist="20320" dir="1800000" algn="tl" rotWithShape="0">
                    <a:srgbClr val="000000">
                      <a:alpha val="40000"/>
                    </a:srgbClr>
                  </a:outerShdw>
                </a:effectLst>
              </a:rPr>
              <a:t>(Saunders) </a:t>
            </a:r>
          </a:p>
          <a:p>
            <a:pPr algn="ctr" rtl="0" fontAlgn="auto">
              <a:spcBef>
                <a:spcPts val="0"/>
              </a:spcBef>
              <a:spcAft>
                <a:spcPts val="0"/>
              </a:spcAft>
              <a:defRPr/>
            </a:pPr>
            <a:r>
              <a:rPr lang="en-US" sz="3600" b="1" dirty="0">
                <a:ln w="12700">
                  <a:solidFill>
                    <a:schemeClr val="tx2">
                      <a:satMod val="155000"/>
                    </a:schemeClr>
                  </a:solidFill>
                  <a:prstDash val="solid"/>
                </a:ln>
                <a:solidFill>
                  <a:srgbClr val="002060"/>
                </a:solidFill>
                <a:effectLst>
                  <a:outerShdw blurRad="41275" dist="20320" dir="1800000" algn="tl" rotWithShape="0">
                    <a:srgbClr val="000000">
                      <a:alpha val="40000"/>
                    </a:srgbClr>
                  </a:outerShdw>
                </a:effectLst>
              </a:rPr>
              <a:t>and its control measures in Egypt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extBox 5"/>
          <p:cNvSpPr txBox="1">
            <a:spLocks noChangeArrowheads="1"/>
          </p:cNvSpPr>
          <p:nvPr/>
        </p:nvSpPr>
        <p:spPr bwMode="auto">
          <a:xfrm>
            <a:off x="357187" y="1036721"/>
            <a:ext cx="8429625" cy="6186309"/>
          </a:xfrm>
          <a:prstGeom prst="rect">
            <a:avLst/>
          </a:prstGeom>
          <a:noFill/>
          <a:ln w="9525">
            <a:noFill/>
            <a:miter lim="800000"/>
            <a:headEnd/>
            <a:tailEnd/>
          </a:ln>
        </p:spPr>
        <p:txBody>
          <a:bodyPr>
            <a:spAutoFit/>
          </a:bodyPr>
          <a:lstStyle/>
          <a:p>
            <a:pPr algn="just" rtl="0"/>
            <a:r>
              <a:rPr lang="en-US" sz="2400" b="1" u="sng" dirty="0" smtClean="0"/>
              <a:t>Non-Practiced Measures</a:t>
            </a:r>
          </a:p>
          <a:p>
            <a:pPr algn="just" rtl="0"/>
            <a:endParaRPr lang="en-US" b="1" u="sng" dirty="0" smtClean="0"/>
          </a:p>
          <a:p>
            <a:pPr marL="342900" indent="-342900" algn="just" rtl="0">
              <a:buBlip>
                <a:blip r:embed="rId2"/>
              </a:buBlip>
            </a:pPr>
            <a:r>
              <a:rPr lang="en-US" sz="2000" dirty="0" smtClean="0"/>
              <a:t>Contribution </a:t>
            </a:r>
            <a:r>
              <a:rPr lang="en-US" sz="2000" dirty="0"/>
              <a:t>of indigenous natural enemies </a:t>
            </a:r>
            <a:r>
              <a:rPr lang="en-US" sz="2000" dirty="0" smtClean="0"/>
              <a:t>(</a:t>
            </a:r>
            <a:r>
              <a:rPr lang="en-US" sz="2000" b="1" dirty="0" smtClean="0">
                <a:solidFill>
                  <a:srgbClr val="FF0000"/>
                </a:solidFill>
              </a:rPr>
              <a:t>ABSENT</a:t>
            </a:r>
            <a:r>
              <a:rPr lang="en-US" sz="2000" dirty="0" smtClean="0"/>
              <a:t>). </a:t>
            </a:r>
            <a:r>
              <a:rPr lang="en-US" sz="2000" dirty="0"/>
              <a:t>Through a wide survey for 3 years, no native specific parasitoid species have been </a:t>
            </a:r>
            <a:r>
              <a:rPr lang="en-US" sz="2000" dirty="0" smtClean="0"/>
              <a:t>found.</a:t>
            </a:r>
          </a:p>
          <a:p>
            <a:pPr marL="342900" indent="-342900" algn="just" rtl="0">
              <a:buBlip>
                <a:blip r:embed="rId2"/>
              </a:buBlip>
            </a:pPr>
            <a:endParaRPr lang="en-US" sz="1600" dirty="0"/>
          </a:p>
          <a:p>
            <a:pPr marL="342900" indent="-342900" algn="just" rtl="0">
              <a:buBlip>
                <a:blip r:embed="rId2"/>
              </a:buBlip>
            </a:pPr>
            <a:r>
              <a:rPr lang="en-US" sz="2000" dirty="0" smtClean="0"/>
              <a:t>Biological control programs </a:t>
            </a:r>
            <a:r>
              <a:rPr lang="en-US" sz="2000" b="1" dirty="0" smtClean="0">
                <a:solidFill>
                  <a:srgbClr val="FF0000"/>
                </a:solidFill>
              </a:rPr>
              <a:t>(NOT PRACTICED</a:t>
            </a:r>
            <a:r>
              <a:rPr lang="en-US" sz="2000" dirty="0" smtClean="0"/>
              <a:t>).</a:t>
            </a:r>
          </a:p>
          <a:p>
            <a:pPr algn="just" rtl="0"/>
            <a:endParaRPr lang="en-US" altLang="ar-SA" sz="1600" dirty="0"/>
          </a:p>
          <a:p>
            <a:pPr marL="342900" indent="-342900" algn="just" rtl="0">
              <a:buBlip>
                <a:blip r:embed="rId2"/>
              </a:buBlip>
            </a:pPr>
            <a:r>
              <a:rPr lang="en-US" altLang="ar-SA" sz="2000" dirty="0" smtClean="0"/>
              <a:t>Legislative control measures, </a:t>
            </a:r>
            <a:r>
              <a:rPr lang="en-US" altLang="ar-SA" sz="2000" dirty="0"/>
              <a:t>particularly the internal </a:t>
            </a:r>
            <a:r>
              <a:rPr lang="en-US" altLang="ar-SA" sz="2000" dirty="0" smtClean="0"/>
              <a:t>procedures </a:t>
            </a:r>
          </a:p>
          <a:p>
            <a:pPr algn="just" rtl="0"/>
            <a:r>
              <a:rPr lang="en-US" altLang="ar-SA" sz="2000" dirty="0" smtClean="0"/>
              <a:t>     (</a:t>
            </a:r>
            <a:r>
              <a:rPr lang="en-US" altLang="ar-SA" sz="2000" b="1" dirty="0" smtClean="0">
                <a:solidFill>
                  <a:srgbClr val="FF0000"/>
                </a:solidFill>
              </a:rPr>
              <a:t>UN-CONTROLLED</a:t>
            </a:r>
            <a:r>
              <a:rPr lang="en-US" altLang="ar-SA" sz="2000" dirty="0" smtClean="0"/>
              <a:t>) </a:t>
            </a:r>
          </a:p>
          <a:p>
            <a:pPr algn="just" rtl="0"/>
            <a:endParaRPr lang="en-US" altLang="ar-SA" sz="1600" dirty="0"/>
          </a:p>
          <a:p>
            <a:pPr marL="342900" indent="-342900" algn="just" rtl="0">
              <a:buBlip>
                <a:blip r:embed="rId2"/>
              </a:buBlip>
            </a:pPr>
            <a:r>
              <a:rPr lang="en-US" altLang="ar-SA" sz="2000" dirty="0" smtClean="0"/>
              <a:t>Male Annihilation Technique (MAT) (</a:t>
            </a:r>
            <a:r>
              <a:rPr lang="en-US" altLang="ar-SA" sz="2000" b="1" dirty="0" smtClean="0">
                <a:solidFill>
                  <a:srgbClr val="FF0000"/>
                </a:solidFill>
              </a:rPr>
              <a:t>NOT PRACTICED</a:t>
            </a:r>
            <a:r>
              <a:rPr lang="en-US" altLang="ar-SA" sz="2000" dirty="0" smtClean="0"/>
              <a:t>).</a:t>
            </a:r>
          </a:p>
          <a:p>
            <a:pPr marL="342900" indent="-342900" algn="just" rtl="0">
              <a:buBlip>
                <a:blip r:embed="rId2"/>
              </a:buBlip>
            </a:pPr>
            <a:endParaRPr lang="en-US" altLang="ar-SA" sz="1600" dirty="0"/>
          </a:p>
          <a:p>
            <a:pPr marL="342900" indent="-342900" algn="just" rtl="0">
              <a:buBlip>
                <a:blip r:embed="rId2"/>
              </a:buBlip>
            </a:pPr>
            <a:r>
              <a:rPr lang="en-US" altLang="ar-SA" sz="2000" dirty="0" smtClean="0"/>
              <a:t>Sterile Insect Technique (SIT) (</a:t>
            </a:r>
            <a:r>
              <a:rPr lang="en-US" altLang="ar-SA" sz="2000" b="1" dirty="0" smtClean="0">
                <a:solidFill>
                  <a:srgbClr val="FF0000"/>
                </a:solidFill>
              </a:rPr>
              <a:t>NOT PRACTICED</a:t>
            </a:r>
            <a:r>
              <a:rPr lang="en-US" altLang="ar-SA" sz="2000" dirty="0" smtClean="0"/>
              <a:t>).</a:t>
            </a:r>
          </a:p>
          <a:p>
            <a:pPr marL="285750" indent="-285750" algn="just" rtl="0">
              <a:buFont typeface="Arial" pitchFamily="34" charset="0"/>
              <a:buChar char="•"/>
            </a:pPr>
            <a:endParaRPr lang="en-US" dirty="0" smtClean="0">
              <a:latin typeface="Franklin Gothic Book" pitchFamily="34" charset="0"/>
              <a:cs typeface="Tahoma" pitchFamily="34" charset="0"/>
            </a:endParaRPr>
          </a:p>
          <a:p>
            <a:pPr marL="285750" indent="-285750" algn="just" rtl="0">
              <a:buFont typeface="Arial" pitchFamily="34" charset="0"/>
              <a:buChar char="•"/>
            </a:pPr>
            <a:endParaRPr lang="en-US" dirty="0">
              <a:latin typeface="Franklin Gothic Book" pitchFamily="34" charset="0"/>
              <a:cs typeface="Tahoma" pitchFamily="34" charset="0"/>
            </a:endParaRPr>
          </a:p>
          <a:p>
            <a:pPr algn="just" rtl="0"/>
            <a:endParaRPr lang="en-US" dirty="0">
              <a:latin typeface="Franklin Gothic Book" pitchFamily="34" charset="0"/>
            </a:endParaRPr>
          </a:p>
          <a:p>
            <a:pPr algn="just" rtl="0">
              <a:buFont typeface="Arial" pitchFamily="34" charset="0"/>
              <a:buChar char="•"/>
            </a:pPr>
            <a:endParaRPr lang="en-US" dirty="0">
              <a:latin typeface="Franklin Gothic Book" pitchFamily="34" charset="0"/>
            </a:endParaRPr>
          </a:p>
          <a:p>
            <a:pPr algn="just" rtl="0"/>
            <a:endParaRPr lang="en-US" altLang="ar-SA" dirty="0">
              <a:latin typeface="Franklin Gothic Book" pitchFamily="34" charset="0"/>
              <a:cs typeface="Tahoma" pitchFamily="34" charset="0"/>
            </a:endParaRPr>
          </a:p>
          <a:p>
            <a:pPr algn="just" rtl="0">
              <a:buFont typeface="Arial" pitchFamily="34" charset="0"/>
              <a:buChar char="•"/>
            </a:pPr>
            <a:endParaRPr lang="en-US" dirty="0">
              <a:latin typeface="Franklin Gothic Book" pitchFamily="34" charset="0"/>
            </a:endParaRPr>
          </a:p>
          <a:p>
            <a:pPr algn="l" rtl="0"/>
            <a:endParaRPr lang="en-US" dirty="0">
              <a:latin typeface="Franklin Gothic Book" pitchFamily="34" charset="0"/>
            </a:endParaRPr>
          </a:p>
        </p:txBody>
      </p:sp>
      <p:pic>
        <p:nvPicPr>
          <p:cNvPr id="5" name="Picture 4" descr="http://farm8.staticflickr.com/7036/6922931495_879d449526.jpg"/>
          <p:cNvPicPr>
            <a:picLocks noChangeAspect="1" noChangeArrowheads="1"/>
          </p:cNvPicPr>
          <p:nvPr/>
        </p:nvPicPr>
        <p:blipFill>
          <a:blip r:embed="rId3" cstate="print"/>
          <a:srcRect/>
          <a:stretch>
            <a:fillRect/>
          </a:stretch>
        </p:blipFill>
        <p:spPr bwMode="auto">
          <a:xfrm>
            <a:off x="7696200" y="196473"/>
            <a:ext cx="1195651" cy="798596"/>
          </a:xfrm>
          <a:prstGeom prst="rect">
            <a:avLst/>
          </a:prstGeom>
          <a:noFill/>
          <a:ln w="9525">
            <a:noFill/>
            <a:miter lim="800000"/>
            <a:headEnd/>
            <a:tailEnd/>
          </a:ln>
        </p:spPr>
      </p:pic>
      <p:sp>
        <p:nvSpPr>
          <p:cNvPr id="2" name="Rectangle 1"/>
          <p:cNvSpPr/>
          <p:nvPr/>
        </p:nvSpPr>
        <p:spPr>
          <a:xfrm>
            <a:off x="357188" y="364939"/>
            <a:ext cx="6805612" cy="461665"/>
          </a:xfrm>
          <a:prstGeom prst="rect">
            <a:avLst/>
          </a:prstGeom>
        </p:spPr>
        <p:txBody>
          <a:bodyPr wrap="square">
            <a:spAutoFit/>
          </a:bodyPr>
          <a:lstStyle/>
          <a:p>
            <a:pPr algn="l" rtl="0" fontAlgn="auto">
              <a:spcBef>
                <a:spcPts val="0"/>
              </a:spcBef>
              <a:spcAft>
                <a:spcPts val="0"/>
              </a:spcAft>
              <a:defRPr/>
            </a:pPr>
            <a:r>
              <a:rPr lang="en-US" sz="2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Control Measures in </a:t>
            </a:r>
            <a:r>
              <a:rPr lang="en-US" sz="2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Egypt </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(continued)</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farm8.staticflickr.com/7036/6922931495_879d449526.jpg"/>
          <p:cNvPicPr>
            <a:picLocks noChangeAspect="1" noChangeArrowheads="1"/>
          </p:cNvPicPr>
          <p:nvPr/>
        </p:nvPicPr>
        <p:blipFill>
          <a:blip r:embed="rId2" cstate="print"/>
          <a:srcRect/>
          <a:stretch>
            <a:fillRect/>
          </a:stretch>
        </p:blipFill>
        <p:spPr bwMode="auto">
          <a:xfrm>
            <a:off x="7848600" y="255430"/>
            <a:ext cx="1066800" cy="712534"/>
          </a:xfrm>
          <a:prstGeom prst="rect">
            <a:avLst/>
          </a:prstGeom>
          <a:noFill/>
          <a:ln w="9525">
            <a:noFill/>
            <a:miter lim="800000"/>
            <a:headEnd/>
            <a:tailEnd/>
          </a:ln>
        </p:spPr>
      </p:pic>
      <p:sp>
        <p:nvSpPr>
          <p:cNvPr id="3" name="Rectangle 2"/>
          <p:cNvSpPr/>
          <p:nvPr/>
        </p:nvSpPr>
        <p:spPr>
          <a:xfrm>
            <a:off x="381000" y="990600"/>
            <a:ext cx="8305800" cy="3693319"/>
          </a:xfrm>
          <a:prstGeom prst="rect">
            <a:avLst/>
          </a:prstGeom>
          <a:solidFill>
            <a:schemeClr val="accent1">
              <a:lumMod val="40000"/>
              <a:lumOff val="60000"/>
            </a:schemeClr>
          </a:solidFill>
        </p:spPr>
        <p:txBody>
          <a:bodyPr wrap="square">
            <a:spAutoFit/>
          </a:bodyPr>
          <a:lstStyle/>
          <a:p>
            <a:pPr marL="342900" indent="-342900" algn="just" rtl="0">
              <a:buBlip>
                <a:blip r:embed="rId3"/>
              </a:buBlip>
            </a:pPr>
            <a:r>
              <a:rPr lang="en-US" sz="2000" b="1" i="1" dirty="0" smtClean="0">
                <a:solidFill>
                  <a:srgbClr val="FF0000"/>
                </a:solidFill>
              </a:rPr>
              <a:t>B</a:t>
            </a:r>
            <a:r>
              <a:rPr lang="en-US" sz="2000" b="1" i="1" dirty="0">
                <a:solidFill>
                  <a:srgbClr val="FF0000"/>
                </a:solidFill>
              </a:rPr>
              <a:t>. </a:t>
            </a:r>
            <a:r>
              <a:rPr lang="en-US" sz="2000" b="1" i="1" dirty="0" err="1">
                <a:solidFill>
                  <a:srgbClr val="FF0000"/>
                </a:solidFill>
              </a:rPr>
              <a:t>zonata</a:t>
            </a:r>
            <a:r>
              <a:rPr lang="en-US" sz="2000" dirty="0"/>
              <a:t> problem in Egypt is a classical example of an invasive species that is accidentally moved from Asia to the African continent without its specific natural enemies. Therefore, the fly increased without check and became a pest</a:t>
            </a:r>
            <a:r>
              <a:rPr lang="en-US" sz="2000" dirty="0" smtClean="0"/>
              <a:t>.</a:t>
            </a:r>
          </a:p>
          <a:p>
            <a:pPr marL="342900" indent="-342900" algn="just" rtl="0">
              <a:buBlip>
                <a:blip r:embed="rId3"/>
              </a:buBlip>
            </a:pPr>
            <a:endParaRPr lang="en-US" sz="1200" dirty="0"/>
          </a:p>
          <a:p>
            <a:pPr marL="342900" indent="-342900" algn="just" rtl="0">
              <a:buBlip>
                <a:blip r:embed="rId3"/>
              </a:buBlip>
            </a:pPr>
            <a:r>
              <a:rPr lang="en-US" sz="2000" dirty="0" smtClean="0"/>
              <a:t> Parasitoids </a:t>
            </a:r>
            <a:r>
              <a:rPr lang="en-US" sz="2000" dirty="0"/>
              <a:t>are one of the most potential and effective </a:t>
            </a:r>
            <a:r>
              <a:rPr lang="en-US" sz="2000" dirty="0" err="1"/>
              <a:t>biocontrol</a:t>
            </a:r>
            <a:r>
              <a:rPr lang="en-US" sz="2000" dirty="0"/>
              <a:t> agents of controlling the fruit flies everywhere. Thus, introduction of Asian parasitoids from the native region of the pest to be evaluated in Egypt was considered through a collaborative project with USDA, Hawaii (2008 – 2011</a:t>
            </a:r>
            <a:r>
              <a:rPr lang="en-US" sz="2000" dirty="0" smtClean="0"/>
              <a:t>).</a:t>
            </a:r>
          </a:p>
          <a:p>
            <a:pPr marL="342900" indent="-342900" algn="just" rtl="0"/>
            <a:endParaRPr lang="en-US" sz="1400" dirty="0" smtClean="0"/>
          </a:p>
          <a:p>
            <a:pPr marL="342900" indent="-342900" algn="just" rtl="0">
              <a:buBlip>
                <a:blip r:embed="rId3"/>
              </a:buBlip>
            </a:pPr>
            <a:r>
              <a:rPr lang="en-US" sz="2000" dirty="0" smtClean="0"/>
              <a:t>Three </a:t>
            </a:r>
            <a:r>
              <a:rPr lang="en-US" sz="2000" dirty="0" err="1" smtClean="0"/>
              <a:t>braconid</a:t>
            </a:r>
            <a:r>
              <a:rPr lang="en-US" sz="2000" dirty="0" smtClean="0"/>
              <a:t> parasitoid species were introduced.</a:t>
            </a:r>
            <a:endParaRPr lang="en-US" sz="2000" dirty="0"/>
          </a:p>
        </p:txBody>
      </p:sp>
      <p:sp>
        <p:nvSpPr>
          <p:cNvPr id="4" name="Rectangle 3"/>
          <p:cNvSpPr/>
          <p:nvPr/>
        </p:nvSpPr>
        <p:spPr>
          <a:xfrm>
            <a:off x="381000" y="380865"/>
            <a:ext cx="7010400" cy="461665"/>
          </a:xfrm>
          <a:prstGeom prst="rect">
            <a:avLst/>
          </a:prstGeom>
        </p:spPr>
        <p:txBody>
          <a:bodyPr wrap="square">
            <a:spAutoFit/>
          </a:bodyPr>
          <a:lstStyle/>
          <a:p>
            <a:pPr algn="l"/>
            <a:r>
              <a:rPr lang="en-US" sz="2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Control Measures in Egypt </a:t>
            </a:r>
            <a: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(continued)</a:t>
            </a:r>
            <a:endParaRPr lang="en-US" dirty="0"/>
          </a:p>
        </p:txBody>
      </p:sp>
      <p:pic>
        <p:nvPicPr>
          <p:cNvPr id="5" name="Picture 6" descr="02 b"/>
          <p:cNvPicPr>
            <a:picLocks noChangeAspect="1" noChangeArrowheads="1"/>
          </p:cNvPicPr>
          <p:nvPr/>
        </p:nvPicPr>
        <p:blipFill>
          <a:blip r:embed="rId4" cstate="print"/>
          <a:srcRect/>
          <a:stretch>
            <a:fillRect/>
          </a:stretch>
        </p:blipFill>
        <p:spPr bwMode="auto">
          <a:xfrm>
            <a:off x="3505200" y="4563412"/>
            <a:ext cx="1811359" cy="1295154"/>
          </a:xfrm>
          <a:prstGeom prst="rect">
            <a:avLst/>
          </a:prstGeom>
          <a:noFill/>
          <a:ln w="19050">
            <a:solidFill>
              <a:srgbClr val="000000"/>
            </a:solidFill>
            <a:miter lim="800000"/>
            <a:headEnd/>
            <a:tailEnd/>
          </a:ln>
        </p:spPr>
      </p:pic>
      <p:pic>
        <p:nvPicPr>
          <p:cNvPr id="6" name="Picture 5" descr="03 b"/>
          <p:cNvPicPr>
            <a:picLocks noChangeAspect="1" noChangeArrowheads="1"/>
          </p:cNvPicPr>
          <p:nvPr/>
        </p:nvPicPr>
        <p:blipFill>
          <a:blip r:embed="rId5" cstate="print"/>
          <a:srcRect/>
          <a:stretch>
            <a:fillRect/>
          </a:stretch>
        </p:blipFill>
        <p:spPr bwMode="auto">
          <a:xfrm>
            <a:off x="609600" y="4538012"/>
            <a:ext cx="1689291" cy="1266968"/>
          </a:xfrm>
          <a:prstGeom prst="rect">
            <a:avLst/>
          </a:prstGeom>
          <a:noFill/>
          <a:ln w="19050">
            <a:solidFill>
              <a:srgbClr val="000000"/>
            </a:solidFill>
            <a:miter lim="800000"/>
            <a:headEnd/>
            <a:tailEnd/>
          </a:ln>
        </p:spPr>
      </p:pic>
      <p:pic>
        <p:nvPicPr>
          <p:cNvPr id="7" name="Picture 4" descr="01"/>
          <p:cNvPicPr>
            <a:picLocks noChangeAspect="1" noChangeArrowheads="1"/>
          </p:cNvPicPr>
          <p:nvPr/>
        </p:nvPicPr>
        <p:blipFill>
          <a:blip r:embed="rId6" cstate="print"/>
          <a:srcRect/>
          <a:stretch>
            <a:fillRect/>
          </a:stretch>
        </p:blipFill>
        <p:spPr bwMode="auto">
          <a:xfrm>
            <a:off x="6437124" y="4563411"/>
            <a:ext cx="1750543" cy="1295155"/>
          </a:xfrm>
          <a:prstGeom prst="rect">
            <a:avLst/>
          </a:prstGeom>
          <a:noFill/>
          <a:ln w="19050">
            <a:solidFill>
              <a:srgbClr val="000000"/>
            </a:solidFill>
            <a:miter lim="800000"/>
            <a:headEnd/>
            <a:tailEnd/>
          </a:ln>
        </p:spPr>
      </p:pic>
      <p:sp>
        <p:nvSpPr>
          <p:cNvPr id="8" name="Rectangle 7"/>
          <p:cNvSpPr/>
          <p:nvPr/>
        </p:nvSpPr>
        <p:spPr>
          <a:xfrm>
            <a:off x="589264" y="5911334"/>
            <a:ext cx="1729961" cy="784830"/>
          </a:xfrm>
          <a:prstGeom prst="rect">
            <a:avLst/>
          </a:prstGeom>
        </p:spPr>
        <p:txBody>
          <a:bodyPr wrap="none">
            <a:spAutoFit/>
          </a:bodyPr>
          <a:lstStyle/>
          <a:p>
            <a:pPr algn="l" rtl="0">
              <a:spcBef>
                <a:spcPct val="50000"/>
              </a:spcBef>
            </a:pPr>
            <a:r>
              <a:rPr lang="en-US" b="1" i="1" dirty="0" err="1">
                <a:latin typeface="Times New Roman" pitchFamily="18" charset="0"/>
              </a:rPr>
              <a:t>Fopius</a:t>
            </a:r>
            <a:r>
              <a:rPr lang="en-US" b="1" dirty="0">
                <a:latin typeface="Times New Roman" pitchFamily="18" charset="0"/>
              </a:rPr>
              <a:t> </a:t>
            </a:r>
            <a:r>
              <a:rPr lang="en-US" b="1" i="1" dirty="0" err="1" smtClean="0">
                <a:latin typeface="Times New Roman" pitchFamily="18" charset="0"/>
              </a:rPr>
              <a:t>arisanus</a:t>
            </a:r>
            <a:endParaRPr lang="en-US" b="1" i="1" dirty="0" smtClean="0">
              <a:latin typeface="Times New Roman" pitchFamily="18" charset="0"/>
            </a:endParaRPr>
          </a:p>
          <a:p>
            <a:pPr algn="ctr" rtl="0">
              <a:spcBef>
                <a:spcPct val="50000"/>
              </a:spcBef>
            </a:pPr>
            <a:r>
              <a:rPr lang="en-US" b="1" dirty="0" smtClean="0">
                <a:latin typeface="Times New Roman" pitchFamily="18" charset="0"/>
              </a:rPr>
              <a:t>(Egg- larval)</a:t>
            </a:r>
            <a:endParaRPr lang="en-US" b="1" dirty="0">
              <a:latin typeface="Times New Roman" pitchFamily="18" charset="0"/>
            </a:endParaRPr>
          </a:p>
        </p:txBody>
      </p:sp>
      <p:sp>
        <p:nvSpPr>
          <p:cNvPr id="9" name="Rectangle 8"/>
          <p:cNvSpPr/>
          <p:nvPr/>
        </p:nvSpPr>
        <p:spPr>
          <a:xfrm>
            <a:off x="3562258" y="5911334"/>
            <a:ext cx="1627369" cy="784830"/>
          </a:xfrm>
          <a:prstGeom prst="rect">
            <a:avLst/>
          </a:prstGeom>
        </p:spPr>
        <p:txBody>
          <a:bodyPr wrap="none">
            <a:spAutoFit/>
          </a:bodyPr>
          <a:lstStyle/>
          <a:p>
            <a:pPr algn="l" rtl="0">
              <a:spcBef>
                <a:spcPct val="50000"/>
              </a:spcBef>
            </a:pPr>
            <a:r>
              <a:rPr lang="en-US" b="1" i="1" dirty="0" err="1">
                <a:latin typeface="Times New Roman" pitchFamily="18" charset="0"/>
              </a:rPr>
              <a:t>Aganaspis</a:t>
            </a:r>
            <a:r>
              <a:rPr lang="en-US" b="1" i="1" dirty="0">
                <a:latin typeface="Times New Roman" pitchFamily="18" charset="0"/>
              </a:rPr>
              <a:t> </a:t>
            </a:r>
            <a:r>
              <a:rPr lang="en-US" b="1" i="1" dirty="0" err="1" smtClean="0">
                <a:latin typeface="Times New Roman" pitchFamily="18" charset="0"/>
              </a:rPr>
              <a:t>daci</a:t>
            </a:r>
            <a:endParaRPr lang="en-US" b="1" i="1" dirty="0" smtClean="0">
              <a:latin typeface="Times New Roman" pitchFamily="18" charset="0"/>
            </a:endParaRPr>
          </a:p>
          <a:p>
            <a:pPr algn="ctr" rtl="0">
              <a:spcBef>
                <a:spcPct val="50000"/>
              </a:spcBef>
            </a:pPr>
            <a:r>
              <a:rPr lang="en-US" b="1" dirty="0" smtClean="0">
                <a:latin typeface="Times New Roman" pitchFamily="18" charset="0"/>
              </a:rPr>
              <a:t>(Larval)</a:t>
            </a:r>
            <a:endParaRPr lang="en-US" b="1" dirty="0">
              <a:latin typeface="Times New Roman" pitchFamily="18" charset="0"/>
            </a:endParaRPr>
          </a:p>
        </p:txBody>
      </p:sp>
      <p:sp>
        <p:nvSpPr>
          <p:cNvPr id="10" name="Rectangle 9"/>
          <p:cNvSpPr/>
          <p:nvPr/>
        </p:nvSpPr>
        <p:spPr>
          <a:xfrm>
            <a:off x="5736214" y="5924034"/>
            <a:ext cx="3256020" cy="1200329"/>
          </a:xfrm>
          <a:prstGeom prst="rect">
            <a:avLst/>
          </a:prstGeom>
        </p:spPr>
        <p:txBody>
          <a:bodyPr wrap="none">
            <a:spAutoFit/>
          </a:bodyPr>
          <a:lstStyle/>
          <a:p>
            <a:pPr algn="l" rtl="0">
              <a:spcBef>
                <a:spcPct val="50000"/>
              </a:spcBef>
            </a:pPr>
            <a:r>
              <a:rPr lang="en-US" b="1" i="1" dirty="0" err="1">
                <a:latin typeface="Times New Roman" pitchFamily="18" charset="0"/>
              </a:rPr>
              <a:t>Diachasmimorpha</a:t>
            </a:r>
            <a:r>
              <a:rPr lang="en-US" b="1" dirty="0">
                <a:latin typeface="Times New Roman" pitchFamily="18" charset="0"/>
              </a:rPr>
              <a:t> </a:t>
            </a:r>
            <a:r>
              <a:rPr lang="en-US" b="1" i="1" dirty="0" err="1" smtClean="0">
                <a:latin typeface="Times New Roman" pitchFamily="18" charset="0"/>
              </a:rPr>
              <a:t>longicaudata</a:t>
            </a:r>
            <a:endParaRPr lang="en-US" b="1" i="1" dirty="0" smtClean="0">
              <a:latin typeface="Times New Roman" pitchFamily="18" charset="0"/>
            </a:endParaRPr>
          </a:p>
          <a:p>
            <a:pPr algn="ctr" rtl="0">
              <a:spcBef>
                <a:spcPct val="50000"/>
              </a:spcBef>
            </a:pPr>
            <a:r>
              <a:rPr lang="en-US" b="1" dirty="0">
                <a:latin typeface="Times New Roman" pitchFamily="18" charset="0"/>
              </a:rPr>
              <a:t>(Larval)</a:t>
            </a:r>
          </a:p>
          <a:p>
            <a:pPr algn="l" rtl="0">
              <a:spcBef>
                <a:spcPct val="50000"/>
              </a:spcBef>
            </a:pPr>
            <a:endParaRPr lang="en-US" b="1" i="1" dirty="0">
              <a:latin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381000" y="1066801"/>
            <a:ext cx="8382000" cy="6247864"/>
          </a:xfrm>
          <a:prstGeom prst="rect">
            <a:avLst/>
          </a:prstGeom>
          <a:solidFill>
            <a:schemeClr val="accent1">
              <a:lumMod val="40000"/>
              <a:lumOff val="60000"/>
            </a:schemeClr>
          </a:solidFill>
          <a:ln w="9525">
            <a:noFill/>
            <a:miter lim="800000"/>
            <a:headEnd/>
            <a:tailEnd/>
          </a:ln>
        </p:spPr>
        <p:txBody>
          <a:bodyPr wrap="square">
            <a:spAutoFit/>
          </a:bodyPr>
          <a:lstStyle/>
          <a:p>
            <a:pPr algn="just" rtl="0"/>
            <a:r>
              <a:rPr lang="en-US" sz="2800" b="1" u="sng" dirty="0" smtClean="0"/>
              <a:t>Effective </a:t>
            </a:r>
            <a:r>
              <a:rPr lang="en-US" sz="2800" b="1" u="sng" dirty="0"/>
              <a:t>communications </a:t>
            </a:r>
            <a:endParaRPr lang="en-US" sz="2800" b="1" u="sng" dirty="0" smtClean="0"/>
          </a:p>
          <a:p>
            <a:pPr algn="just" rtl="0"/>
            <a:endParaRPr lang="en-US" b="1" u="sng" dirty="0" smtClean="0"/>
          </a:p>
          <a:p>
            <a:pPr marL="342900" indent="-342900" algn="just" rtl="0">
              <a:buBlip>
                <a:blip r:embed="rId2"/>
              </a:buBlip>
            </a:pPr>
            <a:r>
              <a:rPr lang="en-US" sz="2000" dirty="0" smtClean="0"/>
              <a:t>Strengthening cooperation among the MENA region through effective network and creation of fruit flies working group;</a:t>
            </a:r>
          </a:p>
          <a:p>
            <a:pPr algn="just" rtl="0"/>
            <a:endParaRPr lang="en-US" sz="1600" dirty="0" smtClean="0"/>
          </a:p>
          <a:p>
            <a:pPr algn="just" rtl="0"/>
            <a:r>
              <a:rPr lang="en-US" sz="2800" b="1" u="sng" dirty="0"/>
              <a:t>Strengthening </a:t>
            </a:r>
            <a:r>
              <a:rPr lang="en-US" sz="2800" b="1" u="sng" dirty="0" err="1" smtClean="0"/>
              <a:t>phytosanitary</a:t>
            </a:r>
            <a:r>
              <a:rPr lang="en-US" sz="2800" b="1" u="sng" dirty="0" smtClean="0"/>
              <a:t> measures</a:t>
            </a:r>
          </a:p>
          <a:p>
            <a:pPr algn="just" rtl="0"/>
            <a:endParaRPr lang="en-US" b="1" u="sng" dirty="0"/>
          </a:p>
          <a:p>
            <a:pPr marL="342900" indent="-342900" algn="just" rtl="0">
              <a:buBlip>
                <a:blip r:embed="rId2"/>
              </a:buBlip>
            </a:pPr>
            <a:r>
              <a:rPr lang="en-US" sz="2000" dirty="0" smtClean="0"/>
              <a:t>Preventing </a:t>
            </a:r>
            <a:r>
              <a:rPr lang="en-US" sz="2000" dirty="0"/>
              <a:t>the introduction and spread of the </a:t>
            </a:r>
            <a:r>
              <a:rPr lang="en-US" sz="2000" dirty="0" smtClean="0"/>
              <a:t>pests </a:t>
            </a:r>
            <a:r>
              <a:rPr lang="en-US" sz="2000" dirty="0"/>
              <a:t>to the non-infested countries in the Middle East and in North </a:t>
            </a:r>
            <a:r>
              <a:rPr lang="en-US" sz="2000" dirty="0" smtClean="0"/>
              <a:t>Africa;</a:t>
            </a:r>
          </a:p>
          <a:p>
            <a:pPr marL="342900" indent="-342900" algn="just" rtl="0">
              <a:buBlip>
                <a:blip r:embed="rId2"/>
              </a:buBlip>
            </a:pPr>
            <a:endParaRPr lang="en-US" sz="1600" dirty="0"/>
          </a:p>
          <a:p>
            <a:pPr marL="342900" indent="-342900" algn="just" rtl="0">
              <a:buBlip>
                <a:blip r:embed="rId2"/>
              </a:buBlip>
            </a:pPr>
            <a:r>
              <a:rPr lang="en-US" sz="2000" dirty="0"/>
              <a:t>Reviewing and updating </a:t>
            </a:r>
            <a:r>
              <a:rPr lang="en-US" sz="2000" dirty="0" err="1"/>
              <a:t>phytosanitary</a:t>
            </a:r>
            <a:r>
              <a:rPr lang="en-US" sz="2000" dirty="0"/>
              <a:t> legislation of the participating countries in order to ensure that adequate legal frameworks are in place; and</a:t>
            </a:r>
          </a:p>
          <a:p>
            <a:pPr marL="342900" indent="-342900" algn="just" rtl="0">
              <a:buBlip>
                <a:blip r:embed="rId2"/>
              </a:buBlip>
            </a:pPr>
            <a:endParaRPr lang="en-US" sz="1600" dirty="0"/>
          </a:p>
          <a:p>
            <a:pPr marL="342900" indent="-342900" algn="just" rtl="0">
              <a:buBlip>
                <a:blip r:embed="rId2"/>
              </a:buBlip>
            </a:pPr>
            <a:r>
              <a:rPr lang="en-US" sz="2000" dirty="0"/>
              <a:t>Establishing of a national and regional vigilance (surveillance) </a:t>
            </a:r>
            <a:r>
              <a:rPr lang="en-US" sz="2000" dirty="0" smtClean="0"/>
              <a:t>system. </a:t>
            </a:r>
            <a:endParaRPr lang="en-US" sz="2000" dirty="0"/>
          </a:p>
          <a:p>
            <a:pPr algn="just" rtl="0"/>
            <a:endParaRPr lang="en-US" sz="2000" dirty="0" smtClean="0"/>
          </a:p>
          <a:p>
            <a:pPr marL="342900" indent="-342900" algn="just" rtl="0">
              <a:buBlip>
                <a:blip r:embed="rId2"/>
              </a:buBlip>
            </a:pPr>
            <a:endParaRPr lang="en-US" sz="2000" dirty="0"/>
          </a:p>
          <a:p>
            <a:pPr marL="342900" indent="-342900" algn="just" rtl="0">
              <a:buBlip>
                <a:blip r:embed="rId2"/>
              </a:buBlip>
            </a:pPr>
            <a:endParaRPr lang="en-US" sz="2000" dirty="0" smtClean="0"/>
          </a:p>
          <a:p>
            <a:pPr marL="342900" indent="-342900" algn="just" rtl="0">
              <a:buBlip>
                <a:blip r:embed="rId2"/>
              </a:buBlip>
            </a:pPr>
            <a:endParaRPr lang="en-US" sz="2000" dirty="0"/>
          </a:p>
        </p:txBody>
      </p:sp>
      <p:pic>
        <p:nvPicPr>
          <p:cNvPr id="4" name="Picture 3" descr="http://farm8.staticflickr.com/7036/6922931495_879d449526.jpg"/>
          <p:cNvPicPr>
            <a:picLocks noChangeAspect="1" noChangeArrowheads="1"/>
          </p:cNvPicPr>
          <p:nvPr/>
        </p:nvPicPr>
        <p:blipFill>
          <a:blip r:embed="rId3" cstate="print"/>
          <a:srcRect/>
          <a:stretch>
            <a:fillRect/>
          </a:stretch>
        </p:blipFill>
        <p:spPr bwMode="auto">
          <a:xfrm>
            <a:off x="7848600" y="173687"/>
            <a:ext cx="1066800" cy="712534"/>
          </a:xfrm>
          <a:prstGeom prst="rect">
            <a:avLst/>
          </a:prstGeom>
          <a:noFill/>
          <a:ln w="9525">
            <a:noFill/>
            <a:miter lim="800000"/>
            <a:headEnd/>
            <a:tailEnd/>
          </a:ln>
        </p:spPr>
      </p:pic>
      <p:sp>
        <p:nvSpPr>
          <p:cNvPr id="2" name="Rectangle 1"/>
          <p:cNvSpPr/>
          <p:nvPr/>
        </p:nvSpPr>
        <p:spPr>
          <a:xfrm>
            <a:off x="533400" y="268344"/>
            <a:ext cx="4267200" cy="523220"/>
          </a:xfrm>
          <a:prstGeom prst="rect">
            <a:avLst/>
          </a:prstGeom>
        </p:spPr>
        <p:txBody>
          <a:bodyPr wrap="square">
            <a:spAutoFit/>
          </a:bodyPr>
          <a:lstStyle/>
          <a:p>
            <a:pPr algn="l"/>
            <a:r>
              <a:rPr lang="en-US"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Recommendations</a:t>
            </a:r>
            <a:endParaRPr lang="en-US"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86121"/>
            <a:ext cx="5486400" cy="838200"/>
          </a:xfrm>
        </p:spPr>
        <p:txBody>
          <a:bodyPr>
            <a:normAutofit/>
          </a:bodyPr>
          <a:lstStyle/>
          <a:p>
            <a:r>
              <a:rPr lang="en-US" sz="2800" b="1"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rPr>
              <a:t>Recommendations </a:t>
            </a:r>
            <a:r>
              <a:rPr lang="en-US" sz="1800" b="1"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rPr>
              <a:t>(continued)</a:t>
            </a:r>
            <a:endParaRPr lang="en-US" sz="1800" dirty="0">
              <a:latin typeface="Arial" pitchFamily="34" charset="0"/>
              <a:cs typeface="Arial" pitchFamily="34" charset="0"/>
            </a:endParaRPr>
          </a:p>
        </p:txBody>
      </p:sp>
      <p:sp>
        <p:nvSpPr>
          <p:cNvPr id="3" name="Content Placeholder 2"/>
          <p:cNvSpPr>
            <a:spLocks noGrp="1"/>
          </p:cNvSpPr>
          <p:nvPr>
            <p:ph idx="1"/>
          </p:nvPr>
        </p:nvSpPr>
        <p:spPr>
          <a:xfrm>
            <a:off x="304800" y="1295400"/>
            <a:ext cx="8382000" cy="4525962"/>
          </a:xfrm>
          <a:solidFill>
            <a:schemeClr val="accent1">
              <a:lumMod val="40000"/>
              <a:lumOff val="60000"/>
            </a:schemeClr>
          </a:solidFill>
        </p:spPr>
        <p:txBody>
          <a:bodyPr/>
          <a:lstStyle/>
          <a:p>
            <a:pPr marL="0" indent="0" algn="just">
              <a:buNone/>
            </a:pPr>
            <a:r>
              <a:rPr lang="en-US" sz="2800" b="1" u="sng" dirty="0" smtClean="0">
                <a:latin typeface="Arial" pitchFamily="34" charset="0"/>
                <a:cs typeface="Arial" pitchFamily="34" charset="0"/>
              </a:rPr>
              <a:t>Capacity building</a:t>
            </a:r>
          </a:p>
          <a:p>
            <a:pPr marL="0" indent="0" algn="just">
              <a:buNone/>
            </a:pPr>
            <a:endParaRPr lang="en-US" sz="1600" b="1" u="sng" dirty="0" smtClean="0">
              <a:latin typeface="Arial" pitchFamily="34" charset="0"/>
              <a:cs typeface="Arial" pitchFamily="34" charset="0"/>
            </a:endParaRPr>
          </a:p>
          <a:p>
            <a:pPr algn="just">
              <a:buBlip>
                <a:blip r:embed="rId2"/>
              </a:buBlip>
            </a:pPr>
            <a:r>
              <a:rPr lang="en-US" sz="2000" dirty="0">
                <a:latin typeface="Arial" pitchFamily="34" charset="0"/>
                <a:cs typeface="Arial" pitchFamily="34" charset="0"/>
              </a:rPr>
              <a:t>Training government and industry personnel in surveillance and management techniques for Fruit Flies</a:t>
            </a:r>
            <a:r>
              <a:rPr lang="en-US" sz="2000" dirty="0" smtClean="0">
                <a:latin typeface="Arial" pitchFamily="34" charset="0"/>
                <a:cs typeface="Arial" pitchFamily="34" charset="0"/>
              </a:rPr>
              <a:t>;</a:t>
            </a:r>
          </a:p>
          <a:p>
            <a:pPr marL="0" indent="0" algn="just">
              <a:buNone/>
            </a:pPr>
            <a:endParaRPr lang="en-US" sz="1100" dirty="0">
              <a:latin typeface="Arial" pitchFamily="34" charset="0"/>
              <a:cs typeface="Arial" pitchFamily="34" charset="0"/>
            </a:endParaRPr>
          </a:p>
          <a:p>
            <a:pPr algn="just">
              <a:buBlip>
                <a:blip r:embed="rId2"/>
              </a:buBlip>
            </a:pPr>
            <a:r>
              <a:rPr lang="en-US" sz="2000" dirty="0" smtClean="0">
                <a:latin typeface="Arial" pitchFamily="34" charset="0"/>
                <a:cs typeface="Arial" pitchFamily="34" charset="0"/>
              </a:rPr>
              <a:t>Training  </a:t>
            </a:r>
            <a:r>
              <a:rPr lang="en-US" sz="2000" dirty="0" err="1">
                <a:latin typeface="Arial" pitchFamily="34" charset="0"/>
                <a:cs typeface="Arial" pitchFamily="34" charset="0"/>
              </a:rPr>
              <a:t>phytosanitary</a:t>
            </a:r>
            <a:r>
              <a:rPr lang="en-US" sz="2000" dirty="0">
                <a:latin typeface="Arial" pitchFamily="34" charset="0"/>
                <a:cs typeface="Arial" pitchFamily="34" charset="0"/>
              </a:rPr>
              <a:t> officers in Pest Risk Analysis with special emphasis on the identification of pathways for entry of the Fruit Flies</a:t>
            </a:r>
            <a:r>
              <a:rPr lang="en-US" sz="2000" dirty="0" smtClean="0">
                <a:latin typeface="Arial" pitchFamily="34" charset="0"/>
                <a:cs typeface="Arial" pitchFamily="34" charset="0"/>
              </a:rPr>
              <a:t>; and</a:t>
            </a:r>
          </a:p>
          <a:p>
            <a:pPr algn="just">
              <a:buBlip>
                <a:blip r:embed="rId2"/>
              </a:buBlip>
            </a:pPr>
            <a:endParaRPr lang="en-US" sz="1100" dirty="0">
              <a:latin typeface="Arial" pitchFamily="34" charset="0"/>
              <a:cs typeface="Arial" pitchFamily="34" charset="0"/>
            </a:endParaRPr>
          </a:p>
          <a:p>
            <a:pPr algn="just">
              <a:buBlip>
                <a:blip r:embed="rId2"/>
              </a:buBlip>
            </a:pPr>
            <a:r>
              <a:rPr lang="en-US" sz="2000" dirty="0" smtClean="0">
                <a:latin typeface="Arial" pitchFamily="34" charset="0"/>
                <a:cs typeface="Arial" pitchFamily="34" charset="0"/>
              </a:rPr>
              <a:t>Training technicians and farmers for survey, monitoring and control of fruit flies.</a:t>
            </a:r>
            <a:endParaRPr lang="en-US" sz="2000" dirty="0">
              <a:latin typeface="Arial" pitchFamily="34" charset="0"/>
              <a:cs typeface="Arial" pitchFamily="34" charset="0"/>
            </a:endParaRPr>
          </a:p>
        </p:txBody>
      </p:sp>
      <p:pic>
        <p:nvPicPr>
          <p:cNvPr id="4" name="Picture 3" descr="http://farm8.staticflickr.com/7036/6922931495_879d449526.jpg"/>
          <p:cNvPicPr>
            <a:picLocks noChangeAspect="1" noChangeArrowheads="1"/>
          </p:cNvPicPr>
          <p:nvPr/>
        </p:nvPicPr>
        <p:blipFill>
          <a:blip r:embed="rId3" cstate="print"/>
          <a:srcRect/>
          <a:stretch>
            <a:fillRect/>
          </a:stretch>
        </p:blipFill>
        <p:spPr bwMode="auto">
          <a:xfrm>
            <a:off x="7848600" y="173687"/>
            <a:ext cx="1066800" cy="712534"/>
          </a:xfrm>
          <a:prstGeom prst="rect">
            <a:avLst/>
          </a:prstGeom>
          <a:noFill/>
          <a:ln w="9525">
            <a:noFill/>
            <a:miter lim="800000"/>
            <a:headEnd/>
            <a:tailEnd/>
          </a:ln>
        </p:spPr>
      </p:pic>
    </p:spTree>
    <p:extLst>
      <p:ext uri="{BB962C8B-B14F-4D97-AF65-F5344CB8AC3E}">
        <p14:creationId xmlns="" xmlns:p14="http://schemas.microsoft.com/office/powerpoint/2010/main" val="26041195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WordArt 4" descr="Paper bag"/>
          <p:cNvSpPr>
            <a:spLocks noChangeArrowheads="1" noChangeShapeType="1" noTextEdit="1"/>
          </p:cNvSpPr>
          <p:nvPr/>
        </p:nvSpPr>
        <p:spPr bwMode="auto">
          <a:xfrm>
            <a:off x="428625" y="2357438"/>
            <a:ext cx="7143750" cy="1658937"/>
          </a:xfrm>
          <a:prstGeom prst="rect">
            <a:avLst/>
          </a:prstGeom>
        </p:spPr>
        <p:txBody>
          <a:bodyPr wrap="none" fromWordArt="1">
            <a:prstTxWarp prst="textPlain">
              <a:avLst>
                <a:gd name="adj" fmla="val 50000"/>
              </a:avLst>
            </a:prstTxWarp>
          </a:bodyPr>
          <a:lstStyle/>
          <a:p>
            <a:pPr algn="ctr" rtl="0"/>
            <a:r>
              <a:rPr lang="en-US" sz="3600" b="1" i="1" kern="10" dirty="0">
                <a:ln w="9525">
                  <a:solidFill>
                    <a:srgbClr val="008000"/>
                  </a:solidFill>
                  <a:round/>
                  <a:headEnd/>
                  <a:tailEnd/>
                </a:ln>
                <a:blipFill dpi="0" rotWithShape="0">
                  <a:blip r:embed="rId2"/>
                  <a:srcRect/>
                  <a:tile tx="0" ty="0" sx="100000" sy="100000" flip="none" algn="tl"/>
                </a:blipFill>
                <a:effectLst>
                  <a:outerShdw dist="563972" dir="14049741" sx="125000" sy="125000" algn="tl" rotWithShape="0">
                    <a:srgbClr val="C7DFD3">
                      <a:alpha val="79999"/>
                    </a:srgbClr>
                  </a:outerShdw>
                </a:effectLst>
                <a:latin typeface="Times New Roman"/>
                <a:cs typeface="Times New Roman"/>
              </a:rPr>
              <a:t>Thanks for your attention</a:t>
            </a:r>
          </a:p>
        </p:txBody>
      </p:sp>
      <p:sp>
        <p:nvSpPr>
          <p:cNvPr id="30722" name="Rectangle 6"/>
          <p:cNvSpPr>
            <a:spLocks noChangeArrowheads="1"/>
          </p:cNvSpPr>
          <p:nvPr/>
        </p:nvSpPr>
        <p:spPr bwMode="auto">
          <a:xfrm>
            <a:off x="5143500" y="4929188"/>
            <a:ext cx="3581400" cy="701675"/>
          </a:xfrm>
          <a:prstGeom prst="rect">
            <a:avLst/>
          </a:prstGeom>
          <a:noFill/>
          <a:ln w="9525">
            <a:noFill/>
            <a:miter lim="800000"/>
            <a:headEnd/>
            <a:tailEnd/>
          </a:ln>
        </p:spPr>
        <p:txBody>
          <a:bodyPr wrap="none">
            <a:spAutoFit/>
          </a:bodyPr>
          <a:lstStyle/>
          <a:p>
            <a:pPr algn="l" rtl="0"/>
            <a:r>
              <a:rPr lang="en-US" sz="4000" b="1">
                <a:solidFill>
                  <a:srgbClr val="FF3300"/>
                </a:solidFill>
                <a:latin typeface="Brush Script MT" pitchFamily="66" charset="0"/>
              </a:rPr>
              <a:t>Ahmed</a:t>
            </a:r>
            <a:r>
              <a:rPr lang="en-US" sz="3200" b="1">
                <a:solidFill>
                  <a:srgbClr val="FF3300"/>
                </a:solidFill>
                <a:latin typeface="Brush Script MT" pitchFamily="66" charset="0"/>
              </a:rPr>
              <a:t> H. El-Heneidy</a:t>
            </a:r>
          </a:p>
        </p:txBody>
      </p:sp>
      <p:pic>
        <p:nvPicPr>
          <p:cNvPr id="5" name="Picture 4" descr="http://farm8.staticflickr.com/7036/6922931495_879d449526.jpg"/>
          <p:cNvPicPr>
            <a:picLocks noChangeAspect="1" noChangeArrowheads="1"/>
          </p:cNvPicPr>
          <p:nvPr/>
        </p:nvPicPr>
        <p:blipFill>
          <a:blip r:embed="rId3" cstate="print"/>
          <a:srcRect/>
          <a:stretch>
            <a:fillRect/>
          </a:stretch>
        </p:blipFill>
        <p:spPr bwMode="auto">
          <a:xfrm>
            <a:off x="7620000" y="164348"/>
            <a:ext cx="1291849" cy="86284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Picture 7" descr="uuml"/>
          <p:cNvPicPr>
            <a:picLocks noChangeAspect="1" noChangeArrowheads="1"/>
          </p:cNvPicPr>
          <p:nvPr/>
        </p:nvPicPr>
        <p:blipFill>
          <a:blip r:embed="rId2" r:link="rId3"/>
          <a:srcRect/>
          <a:stretch>
            <a:fillRect/>
          </a:stretch>
        </p:blipFill>
        <p:spPr bwMode="auto">
          <a:xfrm>
            <a:off x="0" y="3371850"/>
            <a:ext cx="69850" cy="114300"/>
          </a:xfrm>
          <a:prstGeom prst="rect">
            <a:avLst/>
          </a:prstGeom>
          <a:noFill/>
          <a:ln w="9525">
            <a:noFill/>
            <a:miter lim="800000"/>
            <a:headEnd/>
            <a:tailEnd/>
          </a:ln>
        </p:spPr>
      </p:pic>
      <p:pic>
        <p:nvPicPr>
          <p:cNvPr id="16386" name="Picture 12" descr="eacute"/>
          <p:cNvPicPr>
            <a:picLocks noChangeAspect="1" noChangeArrowheads="1"/>
          </p:cNvPicPr>
          <p:nvPr/>
        </p:nvPicPr>
        <p:blipFill>
          <a:blip r:embed="rId4" r:link="rId5"/>
          <a:srcRect/>
          <a:stretch>
            <a:fillRect/>
          </a:stretch>
        </p:blipFill>
        <p:spPr bwMode="auto">
          <a:xfrm>
            <a:off x="4140200" y="3632200"/>
            <a:ext cx="69850" cy="114300"/>
          </a:xfrm>
          <a:prstGeom prst="rect">
            <a:avLst/>
          </a:prstGeom>
          <a:noFill/>
          <a:ln w="9525">
            <a:noFill/>
            <a:miter lim="800000"/>
            <a:headEnd/>
            <a:tailEnd/>
          </a:ln>
        </p:spPr>
      </p:pic>
      <p:sp>
        <p:nvSpPr>
          <p:cNvPr id="13" name="Text Box 6"/>
          <p:cNvSpPr txBox="1">
            <a:spLocks noChangeArrowheads="1"/>
          </p:cNvSpPr>
          <p:nvPr/>
        </p:nvSpPr>
        <p:spPr bwMode="auto">
          <a:xfrm>
            <a:off x="203202" y="5029200"/>
            <a:ext cx="8742134" cy="1231106"/>
          </a:xfrm>
          <a:prstGeom prst="rect">
            <a:avLst/>
          </a:prstGeom>
          <a:solidFill>
            <a:schemeClr val="accent1">
              <a:lumMod val="40000"/>
              <a:lumOff val="60000"/>
            </a:schemeClr>
          </a:solidFill>
          <a:ln w="9525">
            <a:noFill/>
            <a:miter lim="800000"/>
            <a:headEnd/>
            <a:tailEnd/>
          </a:ln>
          <a:effectLst/>
        </p:spPr>
        <p:txBody>
          <a:bodyPr wrap="square">
            <a:spAutoFit/>
          </a:bodyPr>
          <a:lstStyle/>
          <a:p>
            <a:pPr marL="285750" indent="-285750" algn="just" rtl="0">
              <a:buBlip>
                <a:blip r:embed="rId6"/>
              </a:buBlip>
            </a:pPr>
            <a:r>
              <a:rPr lang="en-US" dirty="0" smtClean="0"/>
              <a:t>African fauna comprises almost </a:t>
            </a:r>
            <a:r>
              <a:rPr lang="en-US" b="1" dirty="0" smtClean="0">
                <a:solidFill>
                  <a:srgbClr val="FF3300"/>
                </a:solidFill>
              </a:rPr>
              <a:t>1000</a:t>
            </a:r>
            <a:r>
              <a:rPr lang="en-US" dirty="0" smtClean="0"/>
              <a:t> described species. More than </a:t>
            </a:r>
            <a:r>
              <a:rPr lang="en-US" b="1" dirty="0" smtClean="0">
                <a:solidFill>
                  <a:srgbClr val="FF3300"/>
                </a:solidFill>
              </a:rPr>
              <a:t>50</a:t>
            </a:r>
            <a:r>
              <a:rPr lang="en-US" b="1" dirty="0" smtClean="0"/>
              <a:t> </a:t>
            </a:r>
            <a:r>
              <a:rPr lang="en-US" dirty="0" smtClean="0"/>
              <a:t>of them are of economic significance. Although most of these are species native to the African mainland or to any of the Indian Ocean islands, some were accidentally introduced from other regions, in particular from Asia.</a:t>
            </a:r>
            <a:endParaRPr lang="en-US" sz="2000" dirty="0"/>
          </a:p>
        </p:txBody>
      </p:sp>
      <p:sp>
        <p:nvSpPr>
          <p:cNvPr id="12" name="Rectangle 11"/>
          <p:cNvSpPr/>
          <p:nvPr/>
        </p:nvSpPr>
        <p:spPr>
          <a:xfrm>
            <a:off x="2209800" y="330200"/>
            <a:ext cx="3505767" cy="707886"/>
          </a:xfrm>
          <a:prstGeom prst="rect">
            <a:avLst/>
          </a:prstGeom>
          <a:noFill/>
        </p:spPr>
        <p:txBody>
          <a:bodyPr wrap="none">
            <a:spAutoFit/>
          </a:bodyPr>
          <a:lstStyle/>
          <a:p>
            <a:pPr algn="ctr" rtl="0" fontAlgn="auto">
              <a:spcBef>
                <a:spcPts val="0"/>
              </a:spcBef>
              <a:spcAft>
                <a:spcPts val="0"/>
              </a:spcAft>
              <a:defRPr/>
            </a:pPr>
            <a:r>
              <a:rPr lang="en-US"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cs typeface="+mn-cs"/>
              </a:rPr>
              <a:t>Introduction</a:t>
            </a:r>
          </a:p>
        </p:txBody>
      </p:sp>
      <p:pic>
        <p:nvPicPr>
          <p:cNvPr id="7" name="Picture 6" descr="http://farm8.staticflickr.com/7036/6922931495_879d449526.jpg"/>
          <p:cNvPicPr>
            <a:picLocks noChangeAspect="1" noChangeArrowheads="1"/>
          </p:cNvPicPr>
          <p:nvPr/>
        </p:nvPicPr>
        <p:blipFill>
          <a:blip r:embed="rId7" cstate="print"/>
          <a:srcRect/>
          <a:stretch>
            <a:fillRect/>
          </a:stretch>
        </p:blipFill>
        <p:spPr bwMode="auto">
          <a:xfrm>
            <a:off x="7623174" y="199374"/>
            <a:ext cx="1255713" cy="838712"/>
          </a:xfrm>
          <a:prstGeom prst="rect">
            <a:avLst/>
          </a:prstGeom>
          <a:noFill/>
          <a:ln w="9525">
            <a:noFill/>
            <a:miter lim="800000"/>
            <a:headEnd/>
            <a:tailEnd/>
          </a:ln>
        </p:spPr>
      </p:pic>
      <p:sp>
        <p:nvSpPr>
          <p:cNvPr id="5" name="TextBox 4"/>
          <p:cNvSpPr txBox="1"/>
          <p:nvPr/>
        </p:nvSpPr>
        <p:spPr>
          <a:xfrm>
            <a:off x="228602" y="1524000"/>
            <a:ext cx="8650286" cy="923330"/>
          </a:xfrm>
          <a:prstGeom prst="rect">
            <a:avLst/>
          </a:prstGeom>
          <a:solidFill>
            <a:schemeClr val="accent1">
              <a:lumMod val="40000"/>
              <a:lumOff val="60000"/>
            </a:schemeClr>
          </a:solidFill>
        </p:spPr>
        <p:txBody>
          <a:bodyPr wrap="square" rtlCol="0">
            <a:spAutoFit/>
          </a:bodyPr>
          <a:lstStyle/>
          <a:p>
            <a:pPr marL="285750" lvl="0" indent="-285750" algn="just" rtl="0">
              <a:buBlip>
                <a:blip r:embed="rId6"/>
              </a:buBlip>
            </a:pPr>
            <a:r>
              <a:rPr lang="en-US" dirty="0"/>
              <a:t>Horticulture crops are subject to attack by </a:t>
            </a:r>
            <a:r>
              <a:rPr lang="en-US" dirty="0" err="1"/>
              <a:t>polyphagous</a:t>
            </a:r>
            <a:r>
              <a:rPr lang="en-US" dirty="0"/>
              <a:t> (attack wide ranges of crops) and/or </a:t>
            </a:r>
            <a:r>
              <a:rPr lang="en-US" dirty="0" err="1"/>
              <a:t>monophagous</a:t>
            </a:r>
            <a:r>
              <a:rPr lang="en-US" dirty="0"/>
              <a:t> (specific to certain horticultures' families) pest </a:t>
            </a:r>
            <a:r>
              <a:rPr lang="en-US" dirty="0" smtClean="0"/>
              <a:t>species.</a:t>
            </a:r>
            <a:endParaRPr lang="en-US" dirty="0"/>
          </a:p>
        </p:txBody>
      </p:sp>
      <p:sp>
        <p:nvSpPr>
          <p:cNvPr id="6" name="TextBox 5"/>
          <p:cNvSpPr txBox="1"/>
          <p:nvPr/>
        </p:nvSpPr>
        <p:spPr>
          <a:xfrm>
            <a:off x="203202" y="2869337"/>
            <a:ext cx="8719910" cy="1754326"/>
          </a:xfrm>
          <a:prstGeom prst="rect">
            <a:avLst/>
          </a:prstGeom>
          <a:solidFill>
            <a:schemeClr val="accent1">
              <a:lumMod val="40000"/>
              <a:lumOff val="60000"/>
            </a:schemeClr>
          </a:solidFill>
        </p:spPr>
        <p:txBody>
          <a:bodyPr wrap="square" rtlCol="0">
            <a:spAutoFit/>
          </a:bodyPr>
          <a:lstStyle/>
          <a:p>
            <a:pPr marL="285750" lvl="0" indent="-285750" algn="just" rtl="0">
              <a:buBlip>
                <a:blip r:embed="rId6"/>
              </a:buBlip>
            </a:pPr>
            <a:r>
              <a:rPr lang="en-US" dirty="0">
                <a:solidFill>
                  <a:schemeClr val="tx2"/>
                </a:solidFill>
              </a:rPr>
              <a:t>Fruit flies are among the agricultural pests that have great economic importance. They include about </a:t>
            </a:r>
            <a:r>
              <a:rPr lang="en-US" b="1" dirty="0">
                <a:solidFill>
                  <a:srgbClr val="FF3300"/>
                </a:solidFill>
              </a:rPr>
              <a:t>4000</a:t>
            </a:r>
            <a:r>
              <a:rPr lang="en-US" dirty="0">
                <a:solidFill>
                  <a:schemeClr val="tx2"/>
                </a:solidFill>
              </a:rPr>
              <a:t> species. Out of which </a:t>
            </a:r>
            <a:r>
              <a:rPr lang="en-US" b="1" dirty="0">
                <a:solidFill>
                  <a:srgbClr val="FF3300"/>
                </a:solidFill>
              </a:rPr>
              <a:t>1200</a:t>
            </a:r>
            <a:r>
              <a:rPr lang="en-US" dirty="0">
                <a:solidFill>
                  <a:schemeClr val="tx2"/>
                </a:solidFill>
              </a:rPr>
              <a:t> species belong to family </a:t>
            </a:r>
            <a:r>
              <a:rPr lang="en-US" dirty="0" err="1">
                <a:solidFill>
                  <a:schemeClr val="tx2"/>
                </a:solidFill>
              </a:rPr>
              <a:t>Tephritidae</a:t>
            </a:r>
            <a:r>
              <a:rPr lang="en-US" dirty="0">
                <a:solidFill>
                  <a:schemeClr val="tx2"/>
                </a:solidFill>
              </a:rPr>
              <a:t>. Most of these species are </a:t>
            </a:r>
            <a:r>
              <a:rPr lang="en-US" dirty="0" err="1">
                <a:solidFill>
                  <a:schemeClr val="tx2"/>
                </a:solidFill>
              </a:rPr>
              <a:t>polyphagous</a:t>
            </a:r>
            <a:r>
              <a:rPr lang="en-US" dirty="0">
                <a:solidFill>
                  <a:schemeClr val="tx2"/>
                </a:solidFill>
              </a:rPr>
              <a:t> and about </a:t>
            </a:r>
            <a:r>
              <a:rPr lang="en-US" b="1" dirty="0">
                <a:solidFill>
                  <a:srgbClr val="FF3300"/>
                </a:solidFill>
              </a:rPr>
              <a:t>40%</a:t>
            </a:r>
            <a:r>
              <a:rPr lang="en-US" dirty="0">
                <a:solidFill>
                  <a:schemeClr val="tx2"/>
                </a:solidFill>
              </a:rPr>
              <a:t> of them attack several fruits while the rest attacks the flowers, stems, leaves and roots. Most of the fruit flies belong to </a:t>
            </a:r>
            <a:r>
              <a:rPr lang="en-US" b="1" dirty="0">
                <a:solidFill>
                  <a:srgbClr val="FF3300"/>
                </a:solidFill>
              </a:rPr>
              <a:t>5</a:t>
            </a:r>
            <a:r>
              <a:rPr lang="en-US" dirty="0">
                <a:solidFill>
                  <a:schemeClr val="tx2"/>
                </a:solidFill>
              </a:rPr>
              <a:t> genera. Genus </a:t>
            </a:r>
            <a:r>
              <a:rPr lang="en-US" b="1" i="1" dirty="0" err="1">
                <a:solidFill>
                  <a:srgbClr val="FF3300"/>
                </a:solidFill>
              </a:rPr>
              <a:t>Bactrocera</a:t>
            </a:r>
            <a:r>
              <a:rPr lang="en-US" i="1" dirty="0">
                <a:solidFill>
                  <a:schemeClr val="tx2"/>
                </a:solidFill>
              </a:rPr>
              <a:t> </a:t>
            </a:r>
            <a:r>
              <a:rPr lang="en-US" dirty="0">
                <a:solidFill>
                  <a:schemeClr val="tx2"/>
                </a:solidFill>
              </a:rPr>
              <a:t>is the greatest one which contains about </a:t>
            </a:r>
            <a:r>
              <a:rPr lang="en-US" b="1" dirty="0">
                <a:solidFill>
                  <a:srgbClr val="FF0000"/>
                </a:solidFill>
              </a:rPr>
              <a:t>500</a:t>
            </a:r>
            <a:r>
              <a:rPr lang="en-US" dirty="0">
                <a:solidFill>
                  <a:schemeClr val="tx2"/>
                </a:solidFill>
              </a:rPr>
              <a:t> described species</a:t>
            </a:r>
            <a:r>
              <a:rPr lang="en-US" dirty="0" smtClean="0">
                <a:solidFill>
                  <a:schemeClr val="tx2"/>
                </a:solidFill>
              </a:rPr>
              <a:t>.</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918515" y="85725"/>
            <a:ext cx="7327900" cy="1590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228600" y="1676400"/>
            <a:ext cx="8623300" cy="4154984"/>
          </a:xfrm>
          <a:prstGeom prst="rect">
            <a:avLst/>
          </a:prstGeom>
          <a:noFill/>
        </p:spPr>
        <p:txBody>
          <a:bodyPr wrap="square" rtlCol="0">
            <a:spAutoFit/>
          </a:bodyPr>
          <a:lstStyle/>
          <a:p>
            <a:pPr algn="just" rtl="0"/>
            <a:r>
              <a:rPr lang="en-US" sz="2400" b="1" i="1" kern="0"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hlinkClick r:id="rId4"/>
              </a:rPr>
              <a:t>Bactrocera</a:t>
            </a:r>
            <a:r>
              <a:rPr lang="en-US" sz="2400" b="1" i="1" kern="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hlinkClick r:id="rId4"/>
              </a:rPr>
              <a:t> </a:t>
            </a:r>
            <a:r>
              <a:rPr lang="en-US" sz="2400" b="1" i="1" kern="0"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hlinkClick r:id="rId4"/>
              </a:rPr>
              <a:t>cucurbitae</a:t>
            </a:r>
            <a:r>
              <a:rPr lang="en-US" sz="2400" b="1" i="1" kern="0" dirty="0" smtClean="0">
                <a:effectLst>
                  <a:outerShdw blurRad="38100" dist="38100" dir="2700000" algn="tl">
                    <a:srgbClr val="000000">
                      <a:alpha val="43137"/>
                    </a:srgbClr>
                  </a:outerShdw>
                </a:effectLst>
                <a:latin typeface="Times New Roman" pitchFamily="18" charset="0"/>
                <a:cs typeface="Times New Roman" pitchFamily="18" charset="0"/>
              </a:rPr>
              <a:t> </a:t>
            </a:r>
          </a:p>
          <a:p>
            <a:pPr algn="just" rtl="0"/>
            <a:endParaRPr lang="en-US" sz="2400" b="1" i="1" kern="0" dirty="0">
              <a:effectLst>
                <a:outerShdw blurRad="38100" dist="38100" dir="2700000" algn="tl">
                  <a:srgbClr val="000000">
                    <a:alpha val="43137"/>
                  </a:srgbClr>
                </a:outerShdw>
              </a:effectLst>
              <a:latin typeface="Times New Roman" pitchFamily="18" charset="0"/>
              <a:cs typeface="Times New Roman" pitchFamily="18" charset="0"/>
            </a:endParaRPr>
          </a:p>
          <a:p>
            <a:pPr algn="just" rtl="0"/>
            <a:endParaRPr lang="en-US" sz="2400" b="1" i="1" kern="0" dirty="0" smtClean="0">
              <a:effectLst>
                <a:outerShdw blurRad="38100" dist="38100" dir="2700000" algn="tl">
                  <a:srgbClr val="000000">
                    <a:alpha val="43137"/>
                  </a:srgbClr>
                </a:outerShdw>
              </a:effectLst>
              <a:latin typeface="Times New Roman" pitchFamily="18" charset="0"/>
              <a:cs typeface="Times New Roman" pitchFamily="18" charset="0"/>
            </a:endParaRPr>
          </a:p>
          <a:p>
            <a:pPr algn="just" rtl="0"/>
            <a:endParaRPr lang="en-US" sz="2400" b="1" i="1" kern="0" dirty="0">
              <a:effectLst>
                <a:outerShdw blurRad="38100" dist="38100" dir="2700000" algn="tl">
                  <a:srgbClr val="000000">
                    <a:alpha val="43137"/>
                  </a:srgbClr>
                </a:outerShdw>
              </a:effectLst>
              <a:latin typeface="Times New Roman" pitchFamily="18" charset="0"/>
              <a:cs typeface="Times New Roman" pitchFamily="18" charset="0"/>
            </a:endParaRPr>
          </a:p>
          <a:p>
            <a:pPr marL="342900" indent="-342900" algn="just" rtl="0">
              <a:buBlip>
                <a:blip r:embed="rId5"/>
              </a:buBlip>
            </a:pPr>
            <a:r>
              <a:rPr lang="en-US" sz="2400" kern="0" dirty="0" smtClean="0">
                <a:latin typeface="Times New Roman" pitchFamily="18" charset="0"/>
                <a:cs typeface="Times New Roman" pitchFamily="18" charset="0"/>
              </a:rPr>
              <a:t>It is principally an </a:t>
            </a:r>
            <a:r>
              <a:rPr lang="en-US" sz="2400" kern="0" dirty="0">
                <a:latin typeface="Times New Roman" pitchFamily="18" charset="0"/>
                <a:cs typeface="Times New Roman" pitchFamily="18" charset="0"/>
              </a:rPr>
              <a:t>Asian species </a:t>
            </a:r>
            <a:endParaRPr lang="en-US" sz="2400" kern="0" dirty="0" smtClean="0">
              <a:latin typeface="Times New Roman" pitchFamily="18" charset="0"/>
              <a:cs typeface="Times New Roman" pitchFamily="18" charset="0"/>
            </a:endParaRPr>
          </a:p>
          <a:p>
            <a:pPr algn="just" rtl="0"/>
            <a:r>
              <a:rPr lang="en-US" sz="2400" kern="0" dirty="0" smtClean="0">
                <a:latin typeface="Times New Roman" pitchFamily="18" charset="0"/>
                <a:cs typeface="Times New Roman" pitchFamily="18" charset="0"/>
              </a:rPr>
              <a:t>and its </a:t>
            </a:r>
            <a:r>
              <a:rPr lang="en-US" sz="2400" kern="0" dirty="0">
                <a:latin typeface="Times New Roman" pitchFamily="18" charset="0"/>
                <a:cs typeface="Times New Roman" pitchFamily="18" charset="0"/>
              </a:rPr>
              <a:t>main hosts are species of </a:t>
            </a:r>
            <a:endParaRPr lang="en-US" sz="2400" kern="0" dirty="0" smtClean="0">
              <a:latin typeface="Times New Roman" pitchFamily="18" charset="0"/>
              <a:cs typeface="Times New Roman" pitchFamily="18" charset="0"/>
            </a:endParaRPr>
          </a:p>
          <a:p>
            <a:pPr algn="just" rtl="0"/>
            <a:r>
              <a:rPr lang="en-US" sz="2400" kern="0" dirty="0" err="1" smtClean="0">
                <a:latin typeface="Times New Roman" pitchFamily="18" charset="0"/>
                <a:cs typeface="Times New Roman" pitchFamily="18" charset="0"/>
              </a:rPr>
              <a:t>Cucurbitaceae</a:t>
            </a:r>
            <a:r>
              <a:rPr lang="en-US" sz="2400" kern="0" dirty="0">
                <a:latin typeface="Times New Roman" pitchFamily="18" charset="0"/>
                <a:cs typeface="Times New Roman" pitchFamily="18" charset="0"/>
              </a:rPr>
              <a:t>. Although it was </a:t>
            </a:r>
            <a:endParaRPr lang="en-US" sz="2400" kern="0" dirty="0" smtClean="0">
              <a:latin typeface="Times New Roman" pitchFamily="18" charset="0"/>
              <a:cs typeface="Times New Roman" pitchFamily="18" charset="0"/>
            </a:endParaRPr>
          </a:p>
          <a:p>
            <a:pPr algn="just" rtl="0"/>
            <a:r>
              <a:rPr lang="en-US" sz="2400" kern="0" dirty="0" smtClean="0">
                <a:latin typeface="Times New Roman" pitchFamily="18" charset="0"/>
                <a:cs typeface="Times New Roman" pitchFamily="18" charset="0"/>
              </a:rPr>
              <a:t>Restricted to </a:t>
            </a:r>
            <a:r>
              <a:rPr lang="en-US" sz="2400" kern="0" dirty="0">
                <a:latin typeface="Times New Roman" pitchFamily="18" charset="0"/>
                <a:cs typeface="Times New Roman" pitchFamily="18" charset="0"/>
              </a:rPr>
              <a:t>eastern Africa for several </a:t>
            </a:r>
            <a:endParaRPr lang="en-US" sz="2400" kern="0" dirty="0" smtClean="0">
              <a:latin typeface="Times New Roman" pitchFamily="18" charset="0"/>
              <a:cs typeface="Times New Roman" pitchFamily="18" charset="0"/>
            </a:endParaRPr>
          </a:p>
          <a:p>
            <a:pPr algn="just" rtl="0"/>
            <a:r>
              <a:rPr lang="en-US" sz="2400" kern="0" dirty="0" smtClean="0">
                <a:latin typeface="Times New Roman" pitchFamily="18" charset="0"/>
                <a:cs typeface="Times New Roman" pitchFamily="18" charset="0"/>
              </a:rPr>
              <a:t>decades, it </a:t>
            </a:r>
            <a:r>
              <a:rPr lang="en-US" sz="2400" kern="0" dirty="0">
                <a:latin typeface="Times New Roman" pitchFamily="18" charset="0"/>
                <a:cs typeface="Times New Roman" pitchFamily="18" charset="0"/>
              </a:rPr>
              <a:t>has recently been reported </a:t>
            </a:r>
            <a:endParaRPr lang="en-US" sz="2400" kern="0" dirty="0" smtClean="0">
              <a:latin typeface="Times New Roman" pitchFamily="18" charset="0"/>
              <a:cs typeface="Times New Roman" pitchFamily="18" charset="0"/>
            </a:endParaRPr>
          </a:p>
          <a:p>
            <a:pPr algn="just" rtl="0"/>
            <a:r>
              <a:rPr lang="en-US" sz="2400" kern="0" dirty="0" smtClean="0">
                <a:latin typeface="Times New Roman" pitchFamily="18" charset="0"/>
                <a:cs typeface="Times New Roman" pitchFamily="18" charset="0"/>
              </a:rPr>
              <a:t>from </a:t>
            </a:r>
            <a:r>
              <a:rPr lang="en-US" sz="2400" b="1" kern="0" dirty="0" smtClean="0">
                <a:solidFill>
                  <a:srgbClr val="FF3300"/>
                </a:solidFill>
                <a:latin typeface="Times New Roman" pitchFamily="18" charset="0"/>
                <a:cs typeface="Times New Roman" pitchFamily="18" charset="0"/>
              </a:rPr>
              <a:t>Western </a:t>
            </a:r>
            <a:r>
              <a:rPr lang="en-US" sz="2400" b="1" kern="0" dirty="0">
                <a:solidFill>
                  <a:srgbClr val="FF3300"/>
                </a:solidFill>
                <a:latin typeface="Times New Roman" pitchFamily="18" charset="0"/>
                <a:cs typeface="Times New Roman" pitchFamily="18" charset="0"/>
              </a:rPr>
              <a:t>Africa </a:t>
            </a:r>
            <a:r>
              <a:rPr lang="en-US" sz="2400" kern="0" dirty="0">
                <a:latin typeface="Times New Roman" pitchFamily="18" charset="0"/>
                <a:cs typeface="Times New Roman" pitchFamily="18" charset="0"/>
              </a:rPr>
              <a:t>and the </a:t>
            </a:r>
            <a:r>
              <a:rPr lang="en-US" sz="2400" b="1" kern="0" dirty="0">
                <a:solidFill>
                  <a:srgbClr val="FF3300"/>
                </a:solidFill>
                <a:latin typeface="Times New Roman" pitchFamily="18" charset="0"/>
                <a:cs typeface="Times New Roman" pitchFamily="18" charset="0"/>
              </a:rPr>
              <a:t>Seychelles</a:t>
            </a:r>
            <a:r>
              <a:rPr lang="en-US" sz="2400" kern="0" dirty="0">
                <a:latin typeface="Times New Roman" pitchFamily="18" charset="0"/>
                <a:cs typeface="Times New Roman" pitchFamily="18" charset="0"/>
              </a:rPr>
              <a:t> </a:t>
            </a:r>
            <a:endParaRPr lang="en-US" sz="2400" kern="0" dirty="0" smtClean="0">
              <a:latin typeface="Times New Roman" pitchFamily="18" charset="0"/>
              <a:cs typeface="Times New Roman" pitchFamily="18" charset="0"/>
            </a:endParaRPr>
          </a:p>
          <a:p>
            <a:pPr algn="just" rtl="0"/>
            <a:r>
              <a:rPr lang="en-US" sz="2400" b="1" kern="0" dirty="0" smtClean="0">
                <a:latin typeface="Times New Roman" pitchFamily="18" charset="0"/>
                <a:cs typeface="Times New Roman" pitchFamily="18" charset="0"/>
              </a:rPr>
              <a:t>(</a:t>
            </a:r>
            <a:r>
              <a:rPr lang="en-US" sz="2400" b="1" kern="0" dirty="0">
                <a:latin typeface="Times New Roman" pitchFamily="18" charset="0"/>
                <a:cs typeface="Times New Roman" pitchFamily="18" charset="0"/>
              </a:rPr>
              <a:t>White, 2006). </a:t>
            </a:r>
            <a:r>
              <a:rPr lang="en-US" sz="2400" b="1" kern="0" dirty="0" smtClean="0">
                <a:latin typeface="Times New Roman" pitchFamily="18" charset="0"/>
                <a:cs typeface="Times New Roman" pitchFamily="18" charset="0"/>
              </a:rPr>
              <a:t> </a:t>
            </a:r>
            <a:endParaRPr lang="en-US" sz="2400" dirty="0"/>
          </a:p>
        </p:txBody>
      </p:sp>
      <p:pic>
        <p:nvPicPr>
          <p:cNvPr id="6" name="Picture 2" descr="See full size image">
            <a:hlinkClick r:id="rId6"/>
          </p:cNvPr>
          <p:cNvPicPr>
            <a:picLocks noChangeAspect="1" noChangeArrowheads="1"/>
          </p:cNvPicPr>
          <p:nvPr/>
        </p:nvPicPr>
        <p:blipFill>
          <a:blip r:embed="rId7"/>
          <a:srcRect/>
          <a:stretch>
            <a:fillRect/>
          </a:stretch>
        </p:blipFill>
        <p:spPr bwMode="auto">
          <a:xfrm>
            <a:off x="3766490" y="1676400"/>
            <a:ext cx="1631950" cy="1144914"/>
          </a:xfrm>
          <a:prstGeom prst="rect">
            <a:avLst/>
          </a:prstGeom>
          <a:noFill/>
          <a:ln w="19050">
            <a:solidFill>
              <a:srgbClr val="000000"/>
            </a:solidFill>
            <a:miter lim="800000"/>
            <a:headEnd/>
            <a:tailEnd/>
          </a:ln>
        </p:spPr>
      </p:pic>
      <p:pic>
        <p:nvPicPr>
          <p:cNvPr id="8" name="Picture 2" descr="See full size image">
            <a:hlinkClick r:id="rId8"/>
          </p:cNvPr>
          <p:cNvPicPr>
            <a:picLocks noChangeAspect="1" noChangeArrowheads="1"/>
          </p:cNvPicPr>
          <p:nvPr/>
        </p:nvPicPr>
        <p:blipFill>
          <a:blip r:embed="rId9"/>
          <a:srcRect/>
          <a:stretch>
            <a:fillRect/>
          </a:stretch>
        </p:blipFill>
        <p:spPr bwMode="auto">
          <a:xfrm>
            <a:off x="5260974" y="3276600"/>
            <a:ext cx="3524250" cy="2819400"/>
          </a:xfrm>
          <a:prstGeom prst="rect">
            <a:avLst/>
          </a:prstGeom>
          <a:noFill/>
          <a:ln w="9525">
            <a:noFill/>
            <a:miter lim="800000"/>
            <a:headEnd/>
            <a:tailEnd/>
          </a:ln>
        </p:spPr>
      </p:pic>
      <p:sp>
        <p:nvSpPr>
          <p:cNvPr id="3" name="TextBox 2"/>
          <p:cNvSpPr txBox="1"/>
          <p:nvPr/>
        </p:nvSpPr>
        <p:spPr>
          <a:xfrm>
            <a:off x="5599111" y="2498148"/>
            <a:ext cx="2847975" cy="646331"/>
          </a:xfrm>
          <a:prstGeom prst="rect">
            <a:avLst/>
          </a:prstGeom>
          <a:noFill/>
        </p:spPr>
        <p:txBody>
          <a:bodyPr wrap="square" rtlCol="0">
            <a:spAutoFit/>
          </a:bodyPr>
          <a:lstStyle/>
          <a:p>
            <a:pPr algn="ctr" rtl="0"/>
            <a:r>
              <a:rPr lang="en-US" dirty="0" smtClean="0"/>
              <a:t>Geographical distribution</a:t>
            </a:r>
          </a:p>
          <a:p>
            <a:pPr algn="ctr" rtl="0"/>
            <a:r>
              <a:rPr lang="en-US" dirty="0" smtClean="0"/>
              <a:t> in Africa</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5792" y="381000"/>
            <a:ext cx="8178608" cy="584775"/>
          </a:xfrm>
          <a:prstGeom prst="rect">
            <a:avLst/>
          </a:prstGeom>
        </p:spPr>
        <p:txBody>
          <a:bodyPr wrap="square">
            <a:spAutoFit/>
          </a:bodyPr>
          <a:lstStyle/>
          <a:p>
            <a:pPr marL="342900" indent="-342900" algn="just" rtl="0" eaLnBrk="0" fontAlgn="auto" hangingPunct="0">
              <a:lnSpc>
                <a:spcPct val="80000"/>
              </a:lnSpc>
              <a:spcBef>
                <a:spcPct val="20000"/>
              </a:spcBef>
              <a:spcAft>
                <a:spcPts val="0"/>
              </a:spcAft>
              <a:buBlip>
                <a:blip r:embed="rId2"/>
              </a:buBlip>
              <a:defRPr/>
            </a:pPr>
            <a:r>
              <a:rPr lang="en-US" sz="2000" i="1" kern="0" dirty="0" err="1">
                <a:solidFill>
                  <a:srgbClr val="FF3300"/>
                </a:solidFill>
                <a:effectLst>
                  <a:outerShdw blurRad="38100" dist="38100" dir="2700000" algn="tl">
                    <a:srgbClr val="000000">
                      <a:alpha val="43137"/>
                    </a:srgbClr>
                  </a:outerShdw>
                </a:effectLst>
                <a:latin typeface="Times New Roman" pitchFamily="18" charset="0"/>
                <a:cs typeface="Times New Roman" pitchFamily="18" charset="0"/>
                <a:hlinkClick r:id="rId3"/>
              </a:rPr>
              <a:t>Bactrocera</a:t>
            </a:r>
            <a:r>
              <a:rPr lang="en-US" sz="2000" i="1" kern="0" dirty="0">
                <a:solidFill>
                  <a:srgbClr val="FF3300"/>
                </a:solidFill>
                <a:effectLst>
                  <a:outerShdw blurRad="38100" dist="38100" dir="2700000" algn="tl">
                    <a:srgbClr val="000000">
                      <a:alpha val="43137"/>
                    </a:srgbClr>
                  </a:outerShdw>
                </a:effectLst>
                <a:latin typeface="Times New Roman" pitchFamily="18" charset="0"/>
                <a:cs typeface="Times New Roman" pitchFamily="18" charset="0"/>
                <a:hlinkClick r:id="rId3"/>
              </a:rPr>
              <a:t> </a:t>
            </a:r>
            <a:r>
              <a:rPr lang="en-US" sz="2000" i="1" kern="0" dirty="0" err="1">
                <a:solidFill>
                  <a:srgbClr val="FF3300"/>
                </a:solidFill>
                <a:effectLst>
                  <a:outerShdw blurRad="38100" dist="38100" dir="2700000" algn="tl">
                    <a:srgbClr val="000000">
                      <a:alpha val="43137"/>
                    </a:srgbClr>
                  </a:outerShdw>
                </a:effectLst>
                <a:latin typeface="Times New Roman" pitchFamily="18" charset="0"/>
                <a:cs typeface="Times New Roman" pitchFamily="18" charset="0"/>
                <a:hlinkClick r:id="rId3"/>
              </a:rPr>
              <a:t>invadens</a:t>
            </a:r>
            <a:r>
              <a:rPr lang="en-US" sz="2000" i="1" kern="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kern="0" dirty="0">
                <a:latin typeface="Times New Roman" pitchFamily="18" charset="0"/>
                <a:cs typeface="Times New Roman" pitchFamily="18" charset="0"/>
              </a:rPr>
              <a:t>was first found in </a:t>
            </a:r>
            <a:r>
              <a:rPr lang="en-US" sz="2000" b="1" kern="0" dirty="0">
                <a:solidFill>
                  <a:srgbClr val="FF0000"/>
                </a:solidFill>
                <a:latin typeface="Times New Roman" pitchFamily="18" charset="0"/>
                <a:cs typeface="Times New Roman" pitchFamily="18" charset="0"/>
              </a:rPr>
              <a:t>Kenya</a:t>
            </a:r>
            <a:r>
              <a:rPr lang="en-US" sz="2000" kern="0" dirty="0">
                <a:latin typeface="Times New Roman" pitchFamily="18" charset="0"/>
                <a:cs typeface="Times New Roman" pitchFamily="18" charset="0"/>
              </a:rPr>
              <a:t> in </a:t>
            </a:r>
            <a:r>
              <a:rPr lang="en-US" sz="2000" b="1" kern="0" dirty="0">
                <a:solidFill>
                  <a:srgbClr val="FF0000"/>
                </a:solidFill>
                <a:latin typeface="Times New Roman" pitchFamily="18" charset="0"/>
                <a:cs typeface="Times New Roman" pitchFamily="18" charset="0"/>
              </a:rPr>
              <a:t>2003</a:t>
            </a:r>
            <a:r>
              <a:rPr lang="en-US" sz="2000" kern="0" dirty="0">
                <a:latin typeface="Times New Roman" pitchFamily="18" charset="0"/>
                <a:cs typeface="Times New Roman" pitchFamily="18" charset="0"/>
              </a:rPr>
              <a:t> (Lux </a:t>
            </a:r>
            <a:r>
              <a:rPr lang="en-US" sz="2000" i="1" kern="0" dirty="0">
                <a:latin typeface="Times New Roman" pitchFamily="18" charset="0"/>
                <a:cs typeface="Times New Roman" pitchFamily="18" charset="0"/>
              </a:rPr>
              <a:t>et al.,</a:t>
            </a:r>
            <a:r>
              <a:rPr lang="en-US" sz="2000" kern="0" dirty="0">
                <a:latin typeface="Times New Roman" pitchFamily="18" charset="0"/>
                <a:cs typeface="Times New Roman" pitchFamily="18" charset="0"/>
              </a:rPr>
              <a:t> 2003) and somewhat later reported from </a:t>
            </a:r>
            <a:r>
              <a:rPr lang="en-US" sz="2000" b="1" kern="0" dirty="0">
                <a:solidFill>
                  <a:srgbClr val="FF3300"/>
                </a:solidFill>
                <a:latin typeface="Times New Roman" pitchFamily="18" charset="0"/>
                <a:cs typeface="Times New Roman" pitchFamily="18" charset="0"/>
              </a:rPr>
              <a:t>Tanzania</a:t>
            </a:r>
            <a:r>
              <a:rPr lang="en-US" sz="2000" kern="0" dirty="0">
                <a:latin typeface="Times New Roman" pitchFamily="18" charset="0"/>
                <a:cs typeface="Times New Roman" pitchFamily="18" charset="0"/>
              </a:rPr>
              <a:t> </a:t>
            </a:r>
            <a:r>
              <a:rPr lang="en-US" sz="2000" b="1" kern="0" dirty="0">
                <a:latin typeface="Times New Roman" pitchFamily="18" charset="0"/>
                <a:cs typeface="Times New Roman" pitchFamily="18" charset="0"/>
              </a:rPr>
              <a:t>(</a:t>
            </a:r>
            <a:r>
              <a:rPr lang="en-US" sz="2000" b="1" kern="0" dirty="0" err="1">
                <a:latin typeface="Times New Roman" pitchFamily="18" charset="0"/>
                <a:cs typeface="Times New Roman" pitchFamily="18" charset="0"/>
              </a:rPr>
              <a:t>Mwatawala</a:t>
            </a:r>
            <a:r>
              <a:rPr lang="en-US" sz="2000" b="1" kern="0" dirty="0">
                <a:latin typeface="Times New Roman" pitchFamily="18" charset="0"/>
                <a:cs typeface="Times New Roman" pitchFamily="18" charset="0"/>
              </a:rPr>
              <a:t> </a:t>
            </a:r>
            <a:r>
              <a:rPr lang="en-US" sz="2000" b="1" i="1" kern="0" dirty="0">
                <a:latin typeface="Times New Roman" pitchFamily="18" charset="0"/>
                <a:cs typeface="Times New Roman" pitchFamily="18" charset="0"/>
              </a:rPr>
              <a:t>et al.,</a:t>
            </a:r>
            <a:r>
              <a:rPr lang="en-US" sz="2000" b="1" kern="0" dirty="0">
                <a:latin typeface="Times New Roman" pitchFamily="18" charset="0"/>
                <a:cs typeface="Times New Roman" pitchFamily="18" charset="0"/>
              </a:rPr>
              <a:t> 2004).</a:t>
            </a:r>
            <a:r>
              <a:rPr lang="en-US" sz="2000" kern="0" dirty="0">
                <a:latin typeface="Times New Roman" pitchFamily="18" charset="0"/>
                <a:cs typeface="Times New Roman" pitchFamily="18" charset="0"/>
              </a:rPr>
              <a:t> </a:t>
            </a:r>
          </a:p>
        </p:txBody>
      </p:sp>
      <p:pic>
        <p:nvPicPr>
          <p:cNvPr id="3" name="Picture 4" descr="See full size image">
            <a:hlinkClick r:id="rId4"/>
          </p:cNvPr>
          <p:cNvPicPr>
            <a:picLocks noChangeAspect="1" noChangeArrowheads="1"/>
          </p:cNvPicPr>
          <p:nvPr/>
        </p:nvPicPr>
        <p:blipFill>
          <a:blip r:embed="rId5"/>
          <a:srcRect/>
          <a:stretch>
            <a:fillRect/>
          </a:stretch>
        </p:blipFill>
        <p:spPr bwMode="auto">
          <a:xfrm>
            <a:off x="2641984" y="1206500"/>
            <a:ext cx="2057400" cy="1480494"/>
          </a:xfrm>
          <a:prstGeom prst="rect">
            <a:avLst/>
          </a:prstGeom>
          <a:noFill/>
          <a:ln w="19050">
            <a:solidFill>
              <a:srgbClr val="000000"/>
            </a:solidFill>
            <a:miter lim="800000"/>
            <a:headEnd/>
            <a:tailEnd/>
          </a:ln>
        </p:spPr>
      </p:pic>
      <p:pic>
        <p:nvPicPr>
          <p:cNvPr id="4" name="Picture 6" descr="http://www.africamuseum.be/fruitfly/AfroAsia_files/map-Binvadens.JPG"/>
          <p:cNvPicPr>
            <a:picLocks noChangeAspect="1" noChangeArrowheads="1"/>
          </p:cNvPicPr>
          <p:nvPr/>
        </p:nvPicPr>
        <p:blipFill>
          <a:blip r:embed="rId6"/>
          <a:srcRect/>
          <a:stretch>
            <a:fillRect/>
          </a:stretch>
        </p:blipFill>
        <p:spPr bwMode="auto">
          <a:xfrm>
            <a:off x="5537200" y="1003874"/>
            <a:ext cx="3048000" cy="2478265"/>
          </a:xfrm>
          <a:prstGeom prst="rect">
            <a:avLst/>
          </a:prstGeom>
          <a:noFill/>
          <a:ln w="9525">
            <a:noFill/>
            <a:miter lim="800000"/>
            <a:headEnd/>
            <a:tailEnd/>
          </a:ln>
        </p:spPr>
      </p:pic>
      <p:pic>
        <p:nvPicPr>
          <p:cNvPr id="6" name="Picture 6" descr="http://www.plantwise.org/Uploads/CompendiaImages/Normal/Latifron.jpg"/>
          <p:cNvPicPr>
            <a:picLocks noChangeAspect="1" noChangeArrowheads="1"/>
          </p:cNvPicPr>
          <p:nvPr/>
        </p:nvPicPr>
        <p:blipFill>
          <a:blip r:embed="rId7"/>
          <a:srcRect/>
          <a:stretch>
            <a:fillRect/>
          </a:stretch>
        </p:blipFill>
        <p:spPr bwMode="auto">
          <a:xfrm>
            <a:off x="6248400" y="4495800"/>
            <a:ext cx="1981200" cy="1507096"/>
          </a:xfrm>
          <a:prstGeom prst="rect">
            <a:avLst/>
          </a:prstGeom>
          <a:noFill/>
          <a:ln w="19050">
            <a:solidFill>
              <a:srgbClr val="000000"/>
            </a:solidFill>
            <a:miter lim="800000"/>
            <a:headEnd/>
            <a:tailEnd/>
          </a:ln>
        </p:spPr>
      </p:pic>
      <p:sp>
        <p:nvSpPr>
          <p:cNvPr id="7" name="Rectangle 6"/>
          <p:cNvSpPr/>
          <p:nvPr/>
        </p:nvSpPr>
        <p:spPr>
          <a:xfrm>
            <a:off x="381192" y="2830248"/>
            <a:ext cx="4724400" cy="1323439"/>
          </a:xfrm>
          <a:prstGeom prst="rect">
            <a:avLst/>
          </a:prstGeom>
        </p:spPr>
        <p:txBody>
          <a:bodyPr wrap="square">
            <a:spAutoFit/>
          </a:bodyPr>
          <a:lstStyle/>
          <a:p>
            <a:pPr marL="342900" indent="-342900" algn="just" rtl="0">
              <a:buBlip>
                <a:blip r:embed="rId2"/>
              </a:buBlip>
            </a:pPr>
            <a:r>
              <a:rPr lang="en-US" sz="2000" b="1" i="1" kern="0" dirty="0" err="1">
                <a:solidFill>
                  <a:srgbClr val="FF3300"/>
                </a:solidFill>
                <a:effectLst>
                  <a:outerShdw blurRad="38100" dist="38100" dir="2700000" algn="tl">
                    <a:srgbClr val="000000">
                      <a:alpha val="43137"/>
                    </a:srgbClr>
                  </a:outerShdw>
                </a:effectLst>
                <a:latin typeface="Times New Roman" pitchFamily="18" charset="0"/>
                <a:cs typeface="Times New Roman" pitchFamily="18" charset="0"/>
                <a:hlinkClick r:id="rId3"/>
              </a:rPr>
              <a:t>Bactrocera</a:t>
            </a:r>
            <a:r>
              <a:rPr lang="en-US" sz="2000" b="1" i="1" kern="0" dirty="0">
                <a:solidFill>
                  <a:srgbClr val="FF3300"/>
                </a:solidFill>
                <a:effectLst>
                  <a:outerShdw blurRad="38100" dist="38100" dir="2700000" algn="tl">
                    <a:srgbClr val="000000">
                      <a:alpha val="43137"/>
                    </a:srgbClr>
                  </a:outerShdw>
                </a:effectLst>
                <a:latin typeface="Times New Roman" pitchFamily="18" charset="0"/>
                <a:cs typeface="Times New Roman" pitchFamily="18" charset="0"/>
                <a:hlinkClick r:id="rId3"/>
              </a:rPr>
              <a:t> </a:t>
            </a:r>
            <a:r>
              <a:rPr lang="en-US" sz="2000" b="1" i="1" kern="0" dirty="0" err="1">
                <a:solidFill>
                  <a:srgbClr val="FF3300"/>
                </a:solidFill>
                <a:effectLst>
                  <a:outerShdw blurRad="38100" dist="38100" dir="2700000" algn="tl">
                    <a:srgbClr val="000000">
                      <a:alpha val="43137"/>
                    </a:srgbClr>
                  </a:outerShdw>
                </a:effectLst>
                <a:latin typeface="Times New Roman" pitchFamily="18" charset="0"/>
                <a:cs typeface="Times New Roman" pitchFamily="18" charset="0"/>
                <a:hlinkClick r:id="rId3"/>
              </a:rPr>
              <a:t>latifrons</a:t>
            </a:r>
            <a:r>
              <a:rPr lang="en-US" sz="2000" b="1" i="1" kern="0" dirty="0">
                <a:latin typeface="Times New Roman" pitchFamily="18" charset="0"/>
                <a:cs typeface="Times New Roman" pitchFamily="18" charset="0"/>
              </a:rPr>
              <a:t>:</a:t>
            </a:r>
            <a:r>
              <a:rPr lang="en-US" sz="2000" i="1" kern="0" dirty="0">
                <a:latin typeface="Times New Roman" pitchFamily="18" charset="0"/>
                <a:cs typeface="Times New Roman" pitchFamily="18" charset="0"/>
              </a:rPr>
              <a:t> </a:t>
            </a:r>
            <a:r>
              <a:rPr lang="en-US" sz="2000" kern="0" dirty="0">
                <a:latin typeface="Times New Roman" pitchFamily="18" charset="0"/>
                <a:cs typeface="Times New Roman" pitchFamily="18" charset="0"/>
              </a:rPr>
              <a:t>in </a:t>
            </a:r>
            <a:r>
              <a:rPr lang="en-US" sz="2000" b="1" kern="0" dirty="0">
                <a:solidFill>
                  <a:srgbClr val="FF0000"/>
                </a:solidFill>
                <a:latin typeface="Times New Roman" pitchFamily="18" charset="0"/>
                <a:cs typeface="Times New Roman" pitchFamily="18" charset="0"/>
              </a:rPr>
              <a:t>2007</a:t>
            </a:r>
            <a:r>
              <a:rPr lang="en-US" sz="2000" kern="0" dirty="0">
                <a:latin typeface="Times New Roman" pitchFamily="18" charset="0"/>
                <a:cs typeface="Times New Roman" pitchFamily="18" charset="0"/>
              </a:rPr>
              <a:t>, it was also found in </a:t>
            </a:r>
            <a:r>
              <a:rPr lang="en-US" sz="2000" b="1" kern="0" dirty="0">
                <a:solidFill>
                  <a:srgbClr val="FF0000"/>
                </a:solidFill>
                <a:latin typeface="Times New Roman" pitchFamily="18" charset="0"/>
                <a:cs typeface="Times New Roman" pitchFamily="18" charset="0"/>
              </a:rPr>
              <a:t>Kenya</a:t>
            </a:r>
            <a:r>
              <a:rPr lang="en-US" sz="2000" kern="0" dirty="0">
                <a:solidFill>
                  <a:srgbClr val="FF0000"/>
                </a:solidFill>
                <a:latin typeface="Times New Roman" pitchFamily="18" charset="0"/>
                <a:cs typeface="Times New Roman" pitchFamily="18" charset="0"/>
              </a:rPr>
              <a:t> </a:t>
            </a:r>
            <a:r>
              <a:rPr lang="en-US" sz="2000" kern="0" dirty="0">
                <a:latin typeface="Times New Roman" pitchFamily="18" charset="0"/>
                <a:cs typeface="Times New Roman" pitchFamily="18" charset="0"/>
              </a:rPr>
              <a:t>near the border with </a:t>
            </a:r>
            <a:r>
              <a:rPr lang="en-US" sz="2000" b="1" kern="0" dirty="0">
                <a:solidFill>
                  <a:srgbClr val="FF0000"/>
                </a:solidFill>
                <a:latin typeface="Times New Roman" pitchFamily="18" charset="0"/>
                <a:cs typeface="Times New Roman" pitchFamily="18" charset="0"/>
              </a:rPr>
              <a:t>Tanzania</a:t>
            </a:r>
            <a:r>
              <a:rPr lang="en-US" sz="2000" kern="0" dirty="0">
                <a:solidFill>
                  <a:srgbClr val="FF0000"/>
                </a:solidFill>
                <a:latin typeface="Times New Roman" pitchFamily="18" charset="0"/>
                <a:cs typeface="Times New Roman" pitchFamily="18" charset="0"/>
              </a:rPr>
              <a:t> </a:t>
            </a:r>
            <a:r>
              <a:rPr lang="en-US" sz="2000" b="1" kern="0" dirty="0">
                <a:latin typeface="Times New Roman" pitchFamily="18" charset="0"/>
                <a:cs typeface="Times New Roman" pitchFamily="18" charset="0"/>
              </a:rPr>
              <a:t>(</a:t>
            </a:r>
            <a:r>
              <a:rPr lang="en-US" sz="2000" b="1" kern="0" dirty="0" err="1">
                <a:latin typeface="Times New Roman" pitchFamily="18" charset="0"/>
                <a:cs typeface="Times New Roman" pitchFamily="18" charset="0"/>
              </a:rPr>
              <a:t>Mwatawala</a:t>
            </a:r>
            <a:r>
              <a:rPr lang="en-US" sz="2000" b="1" kern="0" dirty="0">
                <a:latin typeface="Times New Roman" pitchFamily="18" charset="0"/>
                <a:cs typeface="Times New Roman" pitchFamily="18" charset="0"/>
              </a:rPr>
              <a:t> </a:t>
            </a:r>
            <a:r>
              <a:rPr lang="en-US" sz="2000" b="1" i="1" kern="0" dirty="0">
                <a:latin typeface="Times New Roman" pitchFamily="18" charset="0"/>
                <a:cs typeface="Times New Roman" pitchFamily="18" charset="0"/>
              </a:rPr>
              <a:t>et al.</a:t>
            </a:r>
            <a:r>
              <a:rPr lang="en-US" sz="2000" b="1" kern="0" dirty="0">
                <a:latin typeface="Times New Roman" pitchFamily="18" charset="0"/>
                <a:cs typeface="Times New Roman" pitchFamily="18" charset="0"/>
              </a:rPr>
              <a:t>, 2010).</a:t>
            </a:r>
            <a:endParaRPr lang="en-US" sz="2000" b="1" dirty="0"/>
          </a:p>
        </p:txBody>
      </p:sp>
      <p:pic>
        <p:nvPicPr>
          <p:cNvPr id="8" name="Picture 8" descr="http://www.africamuseum.be/fruitfly/AfroAsia_files/image036.jpg"/>
          <p:cNvPicPr>
            <a:picLocks noChangeAspect="1" noChangeArrowheads="1"/>
          </p:cNvPicPr>
          <p:nvPr/>
        </p:nvPicPr>
        <p:blipFill>
          <a:blip r:embed="rId8"/>
          <a:srcRect/>
          <a:stretch>
            <a:fillRect/>
          </a:stretch>
        </p:blipFill>
        <p:spPr bwMode="auto">
          <a:xfrm>
            <a:off x="1589886" y="3966648"/>
            <a:ext cx="3490306" cy="2601570"/>
          </a:xfrm>
          <a:prstGeom prst="rect">
            <a:avLst/>
          </a:prstGeom>
          <a:noFill/>
          <a:ln w="9525">
            <a:noFill/>
            <a:miter lim="800000"/>
            <a:headEnd/>
            <a:tailEnd/>
          </a:ln>
        </p:spPr>
      </p:pic>
      <p:sp>
        <p:nvSpPr>
          <p:cNvPr id="10" name="Rectangle 9"/>
          <p:cNvSpPr/>
          <p:nvPr/>
        </p:nvSpPr>
        <p:spPr>
          <a:xfrm>
            <a:off x="5473700" y="3639234"/>
            <a:ext cx="3175000" cy="646331"/>
          </a:xfrm>
          <a:prstGeom prst="rect">
            <a:avLst/>
          </a:prstGeom>
        </p:spPr>
        <p:txBody>
          <a:bodyPr wrap="square">
            <a:spAutoFit/>
          </a:bodyPr>
          <a:lstStyle/>
          <a:p>
            <a:pPr algn="ctr" rtl="0"/>
            <a:r>
              <a:rPr lang="en-US" dirty="0"/>
              <a:t>Geographical distribution</a:t>
            </a:r>
          </a:p>
          <a:p>
            <a:pPr algn="ctr" rtl="0"/>
            <a:r>
              <a:rPr lang="en-US" dirty="0"/>
              <a:t> in Africa</a:t>
            </a:r>
          </a:p>
        </p:txBody>
      </p:sp>
      <p:sp>
        <p:nvSpPr>
          <p:cNvPr id="11" name="Right Arrow 10"/>
          <p:cNvSpPr/>
          <p:nvPr/>
        </p:nvSpPr>
        <p:spPr>
          <a:xfrm>
            <a:off x="4902392" y="1819747"/>
            <a:ext cx="3556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Left Arrow 11"/>
          <p:cNvSpPr/>
          <p:nvPr/>
        </p:nvSpPr>
        <p:spPr>
          <a:xfrm>
            <a:off x="5511992" y="5117140"/>
            <a:ext cx="432184" cy="23705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41956775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8775" y="228600"/>
            <a:ext cx="5638800" cy="2585323"/>
          </a:xfrm>
          <a:prstGeom prst="rect">
            <a:avLst/>
          </a:prstGeom>
          <a:solidFill>
            <a:schemeClr val="accent1">
              <a:lumMod val="40000"/>
              <a:lumOff val="60000"/>
            </a:schemeClr>
          </a:solidFill>
        </p:spPr>
        <p:txBody>
          <a:bodyPr wrap="square">
            <a:spAutoFit/>
          </a:bodyPr>
          <a:lstStyle/>
          <a:p>
            <a:pPr marL="342900" indent="-342900" algn="l" rtl="0">
              <a:buBlip>
                <a:blip r:embed="rId2"/>
              </a:buBlip>
            </a:pPr>
            <a:r>
              <a:rPr lang="en-US" sz="2400" b="1" i="1" kern="0" dirty="0" err="1" smtClean="0">
                <a:effectLst>
                  <a:outerShdw blurRad="38100" dist="38100" dir="2700000" algn="tl">
                    <a:srgbClr val="000000">
                      <a:alpha val="43137"/>
                    </a:srgbClr>
                  </a:outerShdw>
                </a:effectLst>
                <a:latin typeface="Times New Roman" pitchFamily="18" charset="0"/>
                <a:cs typeface="Times New Roman" pitchFamily="18" charset="0"/>
                <a:hlinkClick r:id="rId3"/>
              </a:rPr>
              <a:t>Bactrocera</a:t>
            </a:r>
            <a:r>
              <a:rPr lang="en-US" sz="2400" b="1" i="1" kern="0" dirty="0" smtClean="0">
                <a:effectLst>
                  <a:outerShdw blurRad="38100" dist="38100" dir="2700000" algn="tl">
                    <a:srgbClr val="000000">
                      <a:alpha val="43137"/>
                    </a:srgbClr>
                  </a:outerShdw>
                </a:effectLst>
                <a:latin typeface="Times New Roman" pitchFamily="18" charset="0"/>
                <a:cs typeface="Times New Roman" pitchFamily="18" charset="0"/>
                <a:hlinkClick r:id="rId3"/>
              </a:rPr>
              <a:t> </a:t>
            </a:r>
            <a:r>
              <a:rPr lang="en-US" sz="2400" b="1" i="1" kern="0" dirty="0" err="1">
                <a:effectLst>
                  <a:outerShdw blurRad="38100" dist="38100" dir="2700000" algn="tl">
                    <a:srgbClr val="000000">
                      <a:alpha val="43137"/>
                    </a:srgbClr>
                  </a:outerShdw>
                </a:effectLst>
                <a:latin typeface="Times New Roman" pitchFamily="18" charset="0"/>
                <a:cs typeface="Times New Roman" pitchFamily="18" charset="0"/>
                <a:hlinkClick r:id="rId3"/>
              </a:rPr>
              <a:t>zonata</a:t>
            </a:r>
            <a:r>
              <a:rPr lang="en-US" sz="2400" b="1" i="1" kern="0" dirty="0">
                <a:latin typeface="Times New Roman" pitchFamily="18" charset="0"/>
                <a:cs typeface="Times New Roman" pitchFamily="18" charset="0"/>
              </a:rPr>
              <a:t>:</a:t>
            </a:r>
            <a:r>
              <a:rPr lang="en-US" sz="2000" b="1" i="1" kern="0" dirty="0">
                <a:latin typeface="Times New Roman" pitchFamily="18" charset="0"/>
                <a:cs typeface="Times New Roman" pitchFamily="18" charset="0"/>
              </a:rPr>
              <a:t> </a:t>
            </a:r>
            <a:r>
              <a:rPr lang="en-US" sz="2000" kern="0" dirty="0" smtClean="0"/>
              <a:t>originates </a:t>
            </a:r>
            <a:r>
              <a:rPr lang="en-US" sz="2000" kern="0" dirty="0"/>
              <a:t>in South and South-East Asia, where it attacks many fruit species (more than </a:t>
            </a:r>
            <a:r>
              <a:rPr lang="en-US" sz="2000" b="1" kern="0" dirty="0">
                <a:solidFill>
                  <a:srgbClr val="FF0000"/>
                </a:solidFill>
              </a:rPr>
              <a:t>50</a:t>
            </a:r>
            <a:r>
              <a:rPr lang="en-US" sz="2000" kern="0" dirty="0"/>
              <a:t> host plants</a:t>
            </a:r>
            <a:r>
              <a:rPr lang="en-US" sz="2000" kern="0" dirty="0" smtClean="0"/>
              <a:t>).</a:t>
            </a:r>
          </a:p>
          <a:p>
            <a:pPr algn="l" rtl="0"/>
            <a:endParaRPr lang="en-US" kern="0" dirty="0" smtClean="0"/>
          </a:p>
          <a:p>
            <a:pPr marL="342900" indent="-342900" algn="l" rtl="0">
              <a:buBlip>
                <a:blip r:embed="rId2"/>
              </a:buBlip>
            </a:pPr>
            <a:r>
              <a:rPr lang="en-US" sz="2000" i="1" kern="0" dirty="0">
                <a:solidFill>
                  <a:srgbClr val="FF3300"/>
                </a:solidFill>
                <a:effectLst>
                  <a:outerShdw blurRad="38100" dist="38100" dir="2700000" algn="tl">
                    <a:srgbClr val="000000">
                      <a:alpha val="43137"/>
                    </a:srgbClr>
                  </a:outerShdw>
                </a:effectLst>
              </a:rPr>
              <a:t>B. </a:t>
            </a:r>
            <a:r>
              <a:rPr lang="en-US" sz="2000" i="1" kern="0" dirty="0" err="1">
                <a:solidFill>
                  <a:srgbClr val="FF3300"/>
                </a:solidFill>
                <a:effectLst>
                  <a:outerShdw blurRad="38100" dist="38100" dir="2700000" algn="tl">
                    <a:srgbClr val="000000">
                      <a:alpha val="43137"/>
                    </a:srgbClr>
                  </a:outerShdw>
                </a:effectLst>
              </a:rPr>
              <a:t>zonata</a:t>
            </a:r>
            <a:r>
              <a:rPr lang="en-US" sz="2000" kern="0" dirty="0">
                <a:effectLst>
                  <a:outerShdw blurRad="38100" dist="38100" dir="2700000" algn="tl">
                    <a:srgbClr val="000000">
                      <a:alpha val="43137"/>
                    </a:srgbClr>
                  </a:outerShdw>
                </a:effectLst>
              </a:rPr>
              <a:t> </a:t>
            </a:r>
            <a:r>
              <a:rPr lang="en-US" sz="2000" kern="0" dirty="0" smtClean="0"/>
              <a:t>was </a:t>
            </a:r>
            <a:r>
              <a:rPr lang="en-US" sz="2000" kern="0" dirty="0"/>
              <a:t>detected in Egypt in </a:t>
            </a:r>
            <a:r>
              <a:rPr lang="en-US" sz="2000" b="1" kern="0" dirty="0" smtClean="0">
                <a:solidFill>
                  <a:srgbClr val="FF0000"/>
                </a:solidFill>
              </a:rPr>
              <a:t>1914</a:t>
            </a:r>
            <a:r>
              <a:rPr lang="en-US" sz="2000" kern="0" dirty="0"/>
              <a:t> </a:t>
            </a:r>
            <a:r>
              <a:rPr lang="en-US" sz="2000" kern="0" dirty="0" smtClean="0"/>
              <a:t>and again </a:t>
            </a:r>
            <a:r>
              <a:rPr lang="en-US" sz="2000" kern="0" dirty="0"/>
              <a:t>in </a:t>
            </a:r>
            <a:r>
              <a:rPr lang="en-US" sz="2000" b="1" kern="0" dirty="0">
                <a:solidFill>
                  <a:srgbClr val="FF0000"/>
                </a:solidFill>
              </a:rPr>
              <a:t>1997</a:t>
            </a:r>
            <a:r>
              <a:rPr lang="en-US" sz="2000" kern="0" dirty="0"/>
              <a:t> </a:t>
            </a:r>
            <a:r>
              <a:rPr lang="en-US" sz="2000" kern="0" dirty="0" smtClean="0"/>
              <a:t>and now has distributed almost allover Egypt.</a:t>
            </a:r>
          </a:p>
          <a:p>
            <a:pPr algn="l" rtl="0"/>
            <a:r>
              <a:rPr lang="en-US" sz="2000" kern="0" dirty="0" smtClean="0"/>
              <a:t>, </a:t>
            </a:r>
            <a:endParaRPr lang="en-US" sz="2000" dirty="0"/>
          </a:p>
        </p:txBody>
      </p:sp>
      <p:pic>
        <p:nvPicPr>
          <p:cNvPr id="3" name="Picture 9" descr="Bactrocera zonata © NHM">
            <a:hlinkClick r:id="rId4"/>
          </p:cNvPr>
          <p:cNvPicPr>
            <a:picLocks noChangeAspect="1" noChangeArrowheads="1"/>
          </p:cNvPicPr>
          <p:nvPr/>
        </p:nvPicPr>
        <p:blipFill>
          <a:blip r:embed="rId5" r:link="rId6"/>
          <a:srcRect/>
          <a:stretch>
            <a:fillRect/>
          </a:stretch>
        </p:blipFill>
        <p:spPr bwMode="auto">
          <a:xfrm>
            <a:off x="6451885" y="457200"/>
            <a:ext cx="1905000" cy="1288220"/>
          </a:xfrm>
          <a:prstGeom prst="rect">
            <a:avLst/>
          </a:prstGeom>
          <a:noFill/>
          <a:ln w="28575">
            <a:solidFill>
              <a:srgbClr val="000000"/>
            </a:solidFill>
            <a:miter lim="800000"/>
            <a:headEnd/>
            <a:tailEnd/>
          </a:ln>
        </p:spPr>
      </p:pic>
      <p:pic>
        <p:nvPicPr>
          <p:cNvPr id="5" name="Picture 6" descr="خريطه"/>
          <p:cNvPicPr>
            <a:picLocks noChangeAspect="1" noChangeArrowheads="1"/>
          </p:cNvPicPr>
          <p:nvPr/>
        </p:nvPicPr>
        <p:blipFill>
          <a:blip r:embed="rId7"/>
          <a:srcRect r="25496" b="7220"/>
          <a:stretch>
            <a:fillRect/>
          </a:stretch>
        </p:blipFill>
        <p:spPr bwMode="auto">
          <a:xfrm>
            <a:off x="333375" y="2599749"/>
            <a:ext cx="4681538" cy="3338512"/>
          </a:xfrm>
          <a:prstGeom prst="rect">
            <a:avLst/>
          </a:prstGeom>
          <a:noFill/>
          <a:ln w="28575">
            <a:solidFill>
              <a:srgbClr val="000000"/>
            </a:solidFill>
            <a:miter lim="800000"/>
            <a:headEnd/>
            <a:tailEnd/>
          </a:ln>
        </p:spPr>
      </p:pic>
      <p:sp>
        <p:nvSpPr>
          <p:cNvPr id="7" name="Oval 8"/>
          <p:cNvSpPr>
            <a:spLocks noChangeArrowheads="1"/>
          </p:cNvSpPr>
          <p:nvPr/>
        </p:nvSpPr>
        <p:spPr bwMode="auto">
          <a:xfrm rot="20784957">
            <a:off x="5938042" y="2081889"/>
            <a:ext cx="2449513" cy="792162"/>
          </a:xfrm>
          <a:prstGeom prst="ellipse">
            <a:avLst/>
          </a:prstGeom>
          <a:gradFill rotWithShape="1">
            <a:gsLst>
              <a:gs pos="0">
                <a:srgbClr val="FFCC00"/>
              </a:gs>
              <a:gs pos="100000">
                <a:srgbClr val="BE9800"/>
              </a:gs>
            </a:gsLst>
            <a:lin ang="5400000" scaled="1"/>
          </a:gradFill>
          <a:ln w="9525">
            <a:solidFill>
              <a:schemeClr val="tx1"/>
            </a:solidFill>
            <a:round/>
            <a:headEnd/>
            <a:tailEnd/>
          </a:ln>
        </p:spPr>
        <p:txBody>
          <a:bodyPr wrap="none" anchor="ctr"/>
          <a:lstStyle/>
          <a:p>
            <a:pPr algn="ctr" rtl="0"/>
            <a:r>
              <a:rPr lang="en-US" sz="2000" b="1" i="1" dirty="0">
                <a:latin typeface="Times New Roman" pitchFamily="18" charset="0"/>
              </a:rPr>
              <a:t>B. </a:t>
            </a:r>
            <a:r>
              <a:rPr lang="en-US" sz="2000" b="1" i="1" dirty="0" err="1">
                <a:latin typeface="Times New Roman" pitchFamily="18" charset="0"/>
              </a:rPr>
              <a:t>zonata</a:t>
            </a:r>
            <a:r>
              <a:rPr lang="en-US" sz="2000" b="1" i="1" dirty="0">
                <a:latin typeface="Times New Roman" pitchFamily="18" charset="0"/>
              </a:rPr>
              <a:t> </a:t>
            </a:r>
            <a:r>
              <a:rPr lang="en-US" sz="2000" b="1" dirty="0">
                <a:latin typeface="Times New Roman" pitchFamily="18" charset="0"/>
              </a:rPr>
              <a:t>in </a:t>
            </a:r>
          </a:p>
          <a:p>
            <a:pPr algn="ctr" rtl="0"/>
            <a:r>
              <a:rPr lang="en-US" sz="2000" b="1" dirty="0">
                <a:latin typeface="Times New Roman" pitchFamily="18" charset="0"/>
              </a:rPr>
              <a:t>the world</a:t>
            </a:r>
          </a:p>
        </p:txBody>
      </p:sp>
      <p:sp>
        <p:nvSpPr>
          <p:cNvPr id="8" name="Oval 9"/>
          <p:cNvSpPr>
            <a:spLocks noChangeArrowheads="1"/>
          </p:cNvSpPr>
          <p:nvPr/>
        </p:nvSpPr>
        <p:spPr bwMode="auto">
          <a:xfrm>
            <a:off x="1905000" y="6034086"/>
            <a:ext cx="2152650" cy="599282"/>
          </a:xfrm>
          <a:prstGeom prst="ellipse">
            <a:avLst/>
          </a:prstGeom>
          <a:gradFill rotWithShape="1">
            <a:gsLst>
              <a:gs pos="0">
                <a:srgbClr val="FFCC00"/>
              </a:gs>
              <a:gs pos="100000">
                <a:srgbClr val="BE9800"/>
              </a:gs>
            </a:gsLst>
            <a:lin ang="5400000" scaled="1"/>
          </a:gradFill>
          <a:ln w="9525">
            <a:solidFill>
              <a:schemeClr val="tx1"/>
            </a:solidFill>
            <a:round/>
            <a:headEnd/>
            <a:tailEnd/>
          </a:ln>
        </p:spPr>
        <p:txBody>
          <a:bodyPr wrap="none" anchor="ctr"/>
          <a:lstStyle/>
          <a:p>
            <a:pPr algn="ctr" rtl="0"/>
            <a:r>
              <a:rPr lang="en-US" b="1" i="1" dirty="0">
                <a:latin typeface="Times New Roman" pitchFamily="18" charset="0"/>
              </a:rPr>
              <a:t>B. </a:t>
            </a:r>
            <a:r>
              <a:rPr lang="en-US" b="1" i="1" dirty="0" err="1">
                <a:latin typeface="Times New Roman" pitchFamily="18" charset="0"/>
              </a:rPr>
              <a:t>zonata</a:t>
            </a:r>
            <a:r>
              <a:rPr lang="en-US" b="1" i="1" dirty="0">
                <a:latin typeface="Times New Roman" pitchFamily="18" charset="0"/>
              </a:rPr>
              <a:t> </a:t>
            </a:r>
            <a:r>
              <a:rPr lang="en-US" b="1" dirty="0">
                <a:latin typeface="Times New Roman" pitchFamily="18" charset="0"/>
              </a:rPr>
              <a:t>in </a:t>
            </a:r>
          </a:p>
          <a:p>
            <a:pPr algn="ctr" rtl="0"/>
            <a:r>
              <a:rPr lang="en-US" b="1" dirty="0">
                <a:latin typeface="Times New Roman" pitchFamily="18" charset="0"/>
              </a:rPr>
              <a:t>Africa</a:t>
            </a:r>
          </a:p>
        </p:txBody>
      </p:sp>
      <p:sp>
        <p:nvSpPr>
          <p:cNvPr id="9" name="AutoShape 11"/>
          <p:cNvSpPr>
            <a:spLocks noChangeArrowheads="1"/>
          </p:cNvSpPr>
          <p:nvPr/>
        </p:nvSpPr>
        <p:spPr bwMode="auto">
          <a:xfrm rot="20294922">
            <a:off x="5221983" y="3017727"/>
            <a:ext cx="723977" cy="220806"/>
          </a:xfrm>
          <a:prstGeom prst="leftArrow">
            <a:avLst>
              <a:gd name="adj1" fmla="val 50000"/>
              <a:gd name="adj2" fmla="val 37363"/>
            </a:avLst>
          </a:prstGeom>
          <a:solidFill>
            <a:srgbClr val="00CC00"/>
          </a:solidFill>
          <a:ln w="9525">
            <a:solidFill>
              <a:schemeClr val="tx1"/>
            </a:solidFill>
            <a:miter lim="800000"/>
            <a:headEnd/>
            <a:tailEnd/>
          </a:ln>
        </p:spPr>
        <p:txBody>
          <a:bodyPr wrap="none" anchor="ctr"/>
          <a:lstStyle/>
          <a:p>
            <a:pPr algn="l" rtl="0"/>
            <a:endParaRPr lang="en-US">
              <a:latin typeface="Franklin Gothic Book" pitchFamily="34" charset="0"/>
            </a:endParaRPr>
          </a:p>
        </p:txBody>
      </p:sp>
      <p:sp>
        <p:nvSpPr>
          <p:cNvPr id="10" name="AutoShape 12"/>
          <p:cNvSpPr>
            <a:spLocks noChangeArrowheads="1"/>
          </p:cNvSpPr>
          <p:nvPr/>
        </p:nvSpPr>
        <p:spPr bwMode="auto">
          <a:xfrm rot="20846376">
            <a:off x="4278585" y="6190396"/>
            <a:ext cx="720725" cy="222809"/>
          </a:xfrm>
          <a:prstGeom prst="rightArrow">
            <a:avLst>
              <a:gd name="adj1" fmla="val 50000"/>
              <a:gd name="adj2" fmla="val 62363"/>
            </a:avLst>
          </a:prstGeom>
          <a:solidFill>
            <a:srgbClr val="00CC00"/>
          </a:solidFill>
          <a:ln w="9525">
            <a:solidFill>
              <a:schemeClr val="tx1"/>
            </a:solidFill>
            <a:miter lim="800000"/>
            <a:headEnd/>
            <a:tailEnd/>
          </a:ln>
        </p:spPr>
        <p:txBody>
          <a:bodyPr wrap="none" anchor="ctr"/>
          <a:lstStyle/>
          <a:p>
            <a:pPr algn="l" rtl="0"/>
            <a:endParaRPr lang="en-US">
              <a:latin typeface="Franklin Gothic Book" pitchFamily="34" charset="0"/>
            </a:endParaRPr>
          </a:p>
        </p:txBody>
      </p:sp>
      <p:sp>
        <p:nvSpPr>
          <p:cNvPr id="12" name="Oval 15"/>
          <p:cNvSpPr>
            <a:spLocks noChangeArrowheads="1"/>
          </p:cNvSpPr>
          <p:nvPr/>
        </p:nvSpPr>
        <p:spPr bwMode="auto">
          <a:xfrm>
            <a:off x="7467600" y="3962400"/>
            <a:ext cx="215900" cy="144463"/>
          </a:xfrm>
          <a:prstGeom prst="ellipse">
            <a:avLst/>
          </a:prstGeom>
          <a:solidFill>
            <a:srgbClr val="FFCC00"/>
          </a:solidFill>
          <a:ln w="9525">
            <a:solidFill>
              <a:schemeClr val="tx1"/>
            </a:solidFill>
            <a:round/>
            <a:headEnd/>
            <a:tailEnd/>
          </a:ln>
        </p:spPr>
        <p:txBody>
          <a:bodyPr wrap="none" anchor="ctr"/>
          <a:lstStyle/>
          <a:p>
            <a:pPr algn="l" rtl="0"/>
            <a:endParaRPr lang="en-US">
              <a:latin typeface="Franklin Gothic Book" pitchFamily="34" charset="0"/>
            </a:endParaRPr>
          </a:p>
        </p:txBody>
      </p:sp>
      <p:pic>
        <p:nvPicPr>
          <p:cNvPr id="13" name="Picture 10" descr="http://www.africamuseum.be/fruitfly/AfroAsia_files/map-Bzonata.JPG"/>
          <p:cNvPicPr>
            <a:picLocks noChangeAspect="1" noChangeArrowheads="1"/>
          </p:cNvPicPr>
          <p:nvPr/>
        </p:nvPicPr>
        <p:blipFill>
          <a:blip r:embed="rId8"/>
          <a:srcRect/>
          <a:stretch>
            <a:fillRect/>
          </a:stretch>
        </p:blipFill>
        <p:spPr bwMode="auto">
          <a:xfrm>
            <a:off x="5328962" y="3573463"/>
            <a:ext cx="3556000" cy="2915443"/>
          </a:xfrm>
          <a:prstGeom prst="rect">
            <a:avLst/>
          </a:prstGeom>
          <a:noFill/>
          <a:ln w="9525">
            <a:noFill/>
            <a:miter lim="800000"/>
            <a:headEnd/>
            <a:tailEnd/>
          </a:ln>
        </p:spPr>
      </p:pic>
      <p:sp>
        <p:nvSpPr>
          <p:cNvPr id="14" name="Donut 13"/>
          <p:cNvSpPr/>
          <p:nvPr/>
        </p:nvSpPr>
        <p:spPr>
          <a:xfrm>
            <a:off x="7396162" y="3832027"/>
            <a:ext cx="358775" cy="260746"/>
          </a:xfrm>
          <a:prstGeom prst="don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TextBox 3"/>
          <p:cNvSpPr txBox="1"/>
          <p:nvPr/>
        </p:nvSpPr>
        <p:spPr>
          <a:xfrm>
            <a:off x="7754937" y="2891442"/>
            <a:ext cx="1183337" cy="523220"/>
          </a:xfrm>
          <a:prstGeom prst="rect">
            <a:avLst/>
          </a:prstGeom>
          <a:noFill/>
        </p:spPr>
        <p:txBody>
          <a:bodyPr wrap="none" rtlCol="0">
            <a:spAutoFit/>
          </a:bodyPr>
          <a:lstStyle/>
          <a:p>
            <a:r>
              <a:rPr lang="en-US" sz="2800" b="1" dirty="0" smtClean="0"/>
              <a:t>Egypt</a:t>
            </a:r>
            <a:endParaRPr lang="en-US" sz="2800" b="1" dirty="0"/>
          </a:p>
        </p:txBody>
      </p:sp>
      <p:sp>
        <p:nvSpPr>
          <p:cNvPr id="19" name="Down Arrow 18"/>
          <p:cNvSpPr/>
          <p:nvPr/>
        </p:nvSpPr>
        <p:spPr>
          <a:xfrm rot="2638893">
            <a:off x="7793257" y="3311179"/>
            <a:ext cx="362555" cy="652363"/>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3351452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774700" y="327897"/>
            <a:ext cx="6624637" cy="504825"/>
          </a:xfrm>
          <a:prstGeom prst="rect">
            <a:avLst/>
          </a:prstGeom>
        </p:spPr>
        <p:txBody>
          <a:bodyPr/>
          <a:lstStyle/>
          <a:p>
            <a:pPr algn="ctr" rtl="0" eaLnBrk="0" fontAlgn="auto" hangingPunct="0">
              <a:spcBef>
                <a:spcPts val="0"/>
              </a:spcBef>
              <a:spcAft>
                <a:spcPts val="0"/>
              </a:spcAft>
              <a:defRPr/>
            </a:pPr>
            <a:r>
              <a:rPr lang="en-US" sz="2800" b="1" u="sng" kern="0" dirty="0">
                <a:solidFill>
                  <a:srgbClr val="002060"/>
                </a:solidFill>
                <a:latin typeface="Times New Roman" pitchFamily="18" charset="0"/>
                <a:ea typeface="+mj-ea"/>
                <a:cs typeface="Times New Roman" pitchFamily="18" charset="0"/>
              </a:rPr>
              <a:t>Countries where </a:t>
            </a:r>
            <a:r>
              <a:rPr lang="en-US" sz="2800" b="1" i="1" u="sng" kern="0" dirty="0">
                <a:solidFill>
                  <a:srgbClr val="FF0000"/>
                </a:solidFill>
                <a:latin typeface="Times New Roman" pitchFamily="18" charset="0"/>
                <a:ea typeface="+mj-ea"/>
                <a:cs typeface="Times New Roman" pitchFamily="18" charset="0"/>
              </a:rPr>
              <a:t>B. zonata</a:t>
            </a:r>
            <a:r>
              <a:rPr lang="en-US" sz="2800" b="1" u="sng" kern="0" dirty="0">
                <a:solidFill>
                  <a:srgbClr val="FF0000"/>
                </a:solidFill>
                <a:latin typeface="Times New Roman" pitchFamily="18" charset="0"/>
                <a:ea typeface="+mj-ea"/>
                <a:cs typeface="Times New Roman" pitchFamily="18" charset="0"/>
              </a:rPr>
              <a:t> </a:t>
            </a:r>
            <a:r>
              <a:rPr lang="en-US" sz="2800" b="1" u="sng" kern="0" dirty="0">
                <a:solidFill>
                  <a:srgbClr val="002060"/>
                </a:solidFill>
                <a:latin typeface="Times New Roman" pitchFamily="18" charset="0"/>
                <a:ea typeface="+mj-ea"/>
                <a:cs typeface="Times New Roman" pitchFamily="18" charset="0"/>
              </a:rPr>
              <a:t>is categorized</a:t>
            </a:r>
          </a:p>
        </p:txBody>
      </p:sp>
      <p:sp>
        <p:nvSpPr>
          <p:cNvPr id="4" name="Rectangle 3"/>
          <p:cNvSpPr txBox="1">
            <a:spLocks noChangeArrowheads="1"/>
          </p:cNvSpPr>
          <p:nvPr/>
        </p:nvSpPr>
        <p:spPr>
          <a:xfrm>
            <a:off x="1003300" y="1143000"/>
            <a:ext cx="7467600" cy="4067175"/>
          </a:xfrm>
          <a:prstGeom prst="rect">
            <a:avLst/>
          </a:prstGeom>
          <a:solidFill>
            <a:schemeClr val="accent1">
              <a:lumMod val="40000"/>
              <a:lumOff val="60000"/>
            </a:schemeClr>
          </a:solidFill>
        </p:spPr>
        <p:txBody>
          <a:bodyPr/>
          <a:lstStyle/>
          <a:p>
            <a:pPr algn="l" rtl="0" eaLnBrk="0" fontAlgn="auto" hangingPunct="0">
              <a:lnSpc>
                <a:spcPct val="80000"/>
              </a:lnSpc>
              <a:spcBef>
                <a:spcPct val="20000"/>
              </a:spcBef>
              <a:spcAft>
                <a:spcPts val="0"/>
              </a:spcAft>
              <a:defRPr/>
            </a:pPr>
            <a:r>
              <a:rPr lang="en-US" sz="2000" kern="0" dirty="0" smtClean="0"/>
              <a:t>	APPPC</a:t>
            </a:r>
            <a:r>
              <a:rPr lang="en-US" sz="2000" kern="0" dirty="0"/>
              <a:t>				</a:t>
            </a:r>
            <a:r>
              <a:rPr lang="en-US" sz="2000" kern="0" dirty="0" smtClean="0"/>
              <a:t>	A2 </a:t>
            </a:r>
            <a:r>
              <a:rPr lang="en-US" sz="2000" kern="0" dirty="0"/>
              <a:t>list</a:t>
            </a:r>
          </a:p>
          <a:p>
            <a:pPr algn="l" rtl="0" eaLnBrk="0" fontAlgn="auto" hangingPunct="0">
              <a:lnSpc>
                <a:spcPct val="80000"/>
              </a:lnSpc>
              <a:spcBef>
                <a:spcPct val="20000"/>
              </a:spcBef>
              <a:spcAft>
                <a:spcPts val="0"/>
              </a:spcAft>
              <a:defRPr/>
            </a:pPr>
            <a:r>
              <a:rPr lang="en-US" sz="2000" kern="0" dirty="0" smtClean="0"/>
              <a:t>	CAN</a:t>
            </a:r>
            <a:r>
              <a:rPr lang="en-US" sz="2000" kern="0" dirty="0"/>
              <a:t>				</a:t>
            </a:r>
            <a:r>
              <a:rPr lang="en-US" sz="2000" kern="0" dirty="0" smtClean="0"/>
              <a:t>	A1 </a:t>
            </a:r>
            <a:r>
              <a:rPr lang="en-US" sz="2000" kern="0" dirty="0"/>
              <a:t>list</a:t>
            </a:r>
          </a:p>
          <a:p>
            <a:pPr algn="l" rtl="0" eaLnBrk="0" fontAlgn="auto" hangingPunct="0">
              <a:lnSpc>
                <a:spcPct val="80000"/>
              </a:lnSpc>
              <a:spcBef>
                <a:spcPct val="20000"/>
              </a:spcBef>
              <a:spcAft>
                <a:spcPts val="0"/>
              </a:spcAft>
              <a:defRPr/>
            </a:pPr>
            <a:r>
              <a:rPr lang="en-US" sz="2000" kern="0" dirty="0" smtClean="0"/>
              <a:t>	CPPC</a:t>
            </a:r>
            <a:r>
              <a:rPr lang="en-US" sz="2000" kern="0" dirty="0"/>
              <a:t>					</a:t>
            </a:r>
            <a:r>
              <a:rPr lang="en-US" sz="2000" kern="0" dirty="0" smtClean="0"/>
              <a:t>A1 </a:t>
            </a:r>
            <a:r>
              <a:rPr lang="en-US" sz="2000" kern="0" dirty="0"/>
              <a:t>list</a:t>
            </a:r>
          </a:p>
          <a:p>
            <a:pPr algn="l" rtl="0" eaLnBrk="0" fontAlgn="auto" hangingPunct="0">
              <a:lnSpc>
                <a:spcPct val="80000"/>
              </a:lnSpc>
              <a:spcBef>
                <a:spcPct val="20000"/>
              </a:spcBef>
              <a:spcAft>
                <a:spcPts val="0"/>
              </a:spcAft>
              <a:defRPr/>
            </a:pPr>
            <a:r>
              <a:rPr lang="en-US" sz="2000" kern="0" dirty="0" smtClean="0"/>
              <a:t>	EPPO</a:t>
            </a:r>
            <a:r>
              <a:rPr lang="en-US" sz="2000" kern="0" dirty="0"/>
              <a:t>					</a:t>
            </a:r>
            <a:r>
              <a:rPr lang="en-US" sz="2000" kern="0" dirty="0" smtClean="0"/>
              <a:t>A1 </a:t>
            </a:r>
            <a:r>
              <a:rPr lang="en-US" sz="2000" kern="0" dirty="0"/>
              <a:t>list</a:t>
            </a:r>
          </a:p>
          <a:p>
            <a:pPr algn="l" rtl="0" eaLnBrk="0" fontAlgn="auto" hangingPunct="0">
              <a:lnSpc>
                <a:spcPct val="80000"/>
              </a:lnSpc>
              <a:spcBef>
                <a:spcPct val="20000"/>
              </a:spcBef>
              <a:spcAft>
                <a:spcPts val="0"/>
              </a:spcAft>
              <a:defRPr/>
            </a:pPr>
            <a:r>
              <a:rPr lang="en-US" sz="2000" kern="0" dirty="0" smtClean="0"/>
              <a:t>	EU</a:t>
            </a:r>
            <a:r>
              <a:rPr lang="en-US" sz="2000" kern="0" dirty="0"/>
              <a:t>					</a:t>
            </a:r>
            <a:r>
              <a:rPr lang="en-US" sz="2000" kern="0" dirty="0" smtClean="0"/>
              <a:t>A1 </a:t>
            </a:r>
            <a:r>
              <a:rPr lang="en-US" sz="2000" kern="0" dirty="0"/>
              <a:t>list</a:t>
            </a:r>
          </a:p>
          <a:p>
            <a:pPr algn="l" rtl="0" eaLnBrk="0" fontAlgn="auto" hangingPunct="0">
              <a:lnSpc>
                <a:spcPct val="80000"/>
              </a:lnSpc>
              <a:spcBef>
                <a:spcPct val="20000"/>
              </a:spcBef>
              <a:spcAft>
                <a:spcPts val="0"/>
              </a:spcAft>
              <a:defRPr/>
            </a:pPr>
            <a:r>
              <a:rPr lang="en-US" sz="2000" kern="0" dirty="0" smtClean="0"/>
              <a:t>	OIRSA</a:t>
            </a:r>
            <a:r>
              <a:rPr lang="en-US" sz="2000" kern="0" dirty="0"/>
              <a:t>					</a:t>
            </a:r>
            <a:r>
              <a:rPr lang="en-US" sz="2000" kern="0" dirty="0" smtClean="0"/>
              <a:t>A1 </a:t>
            </a:r>
            <a:r>
              <a:rPr lang="en-US" sz="2000" kern="0" dirty="0"/>
              <a:t>list</a:t>
            </a:r>
            <a:endParaRPr lang="en-US" sz="2000" b="1" u="sng" kern="0" dirty="0"/>
          </a:p>
          <a:p>
            <a:pPr algn="l" rtl="0" eaLnBrk="0" fontAlgn="auto" hangingPunct="0">
              <a:lnSpc>
                <a:spcPct val="80000"/>
              </a:lnSpc>
              <a:spcBef>
                <a:spcPct val="20000"/>
              </a:spcBef>
              <a:spcAft>
                <a:spcPts val="0"/>
              </a:spcAft>
              <a:defRPr/>
            </a:pPr>
            <a:endParaRPr lang="en-US" sz="2000" b="1" u="sng" kern="0" dirty="0"/>
          </a:p>
          <a:p>
            <a:pPr algn="l" rtl="0" eaLnBrk="0" fontAlgn="auto" hangingPunct="0">
              <a:lnSpc>
                <a:spcPct val="80000"/>
              </a:lnSpc>
              <a:spcBef>
                <a:spcPct val="20000"/>
              </a:spcBef>
              <a:spcAft>
                <a:spcPts val="0"/>
              </a:spcAft>
              <a:buFont typeface="Wingdings" pitchFamily="2" charset="2"/>
              <a:buNone/>
              <a:defRPr/>
            </a:pPr>
            <a:r>
              <a:rPr lang="en-US" sz="2000" b="1" kern="0" dirty="0" smtClean="0"/>
              <a:t>	</a:t>
            </a:r>
            <a:r>
              <a:rPr lang="en-US" sz="2000" b="1" u="sng" kern="0" dirty="0" smtClean="0"/>
              <a:t>Africa</a:t>
            </a:r>
            <a:endParaRPr lang="en-US" sz="2000" kern="0" dirty="0"/>
          </a:p>
          <a:p>
            <a:pPr algn="l" rtl="0" eaLnBrk="0" fontAlgn="auto" hangingPunct="0">
              <a:lnSpc>
                <a:spcPct val="80000"/>
              </a:lnSpc>
              <a:spcBef>
                <a:spcPct val="20000"/>
              </a:spcBef>
              <a:spcAft>
                <a:spcPts val="0"/>
              </a:spcAft>
              <a:defRPr/>
            </a:pPr>
            <a:r>
              <a:rPr lang="en-US" sz="2000" b="1" kern="0" dirty="0" smtClean="0">
                <a:solidFill>
                  <a:srgbClr val="FF0000"/>
                </a:solidFill>
              </a:rPr>
              <a:t>	East Africa     (wide spread in Egypt)  	</a:t>
            </a:r>
            <a:r>
              <a:rPr lang="en-US" sz="2000" b="1" u="sng" kern="0" dirty="0" smtClean="0">
                <a:solidFill>
                  <a:srgbClr val="FF0000"/>
                </a:solidFill>
              </a:rPr>
              <a:t>A1 </a:t>
            </a:r>
            <a:r>
              <a:rPr lang="en-US" sz="2000" b="1" u="sng" kern="0" dirty="0">
                <a:solidFill>
                  <a:srgbClr val="FF0000"/>
                </a:solidFill>
              </a:rPr>
              <a:t>list</a:t>
            </a:r>
          </a:p>
          <a:p>
            <a:pPr algn="l" rtl="0" eaLnBrk="0" fontAlgn="auto" hangingPunct="0">
              <a:lnSpc>
                <a:spcPct val="80000"/>
              </a:lnSpc>
              <a:spcBef>
                <a:spcPct val="20000"/>
              </a:spcBef>
              <a:spcAft>
                <a:spcPts val="0"/>
              </a:spcAft>
              <a:defRPr/>
            </a:pPr>
            <a:r>
              <a:rPr lang="en-US" sz="2000" kern="0" dirty="0" smtClean="0"/>
              <a:t>	Southern </a:t>
            </a:r>
            <a:r>
              <a:rPr lang="en-US" sz="2000" kern="0" dirty="0"/>
              <a:t>Africa			</a:t>
            </a:r>
            <a:r>
              <a:rPr lang="en-US" sz="2000" kern="0" dirty="0" smtClean="0"/>
              <a:t>	A1 </a:t>
            </a:r>
            <a:r>
              <a:rPr lang="en-US" sz="2000" kern="0" dirty="0"/>
              <a:t>list</a:t>
            </a:r>
            <a:endParaRPr lang="en-US" sz="2000" b="1" u="sng" kern="0" dirty="0"/>
          </a:p>
          <a:p>
            <a:pPr algn="l" rtl="0" eaLnBrk="0" fontAlgn="auto" hangingPunct="0">
              <a:lnSpc>
                <a:spcPct val="80000"/>
              </a:lnSpc>
              <a:spcBef>
                <a:spcPct val="20000"/>
              </a:spcBef>
              <a:spcAft>
                <a:spcPts val="0"/>
              </a:spcAft>
              <a:buFont typeface="Wingdings" pitchFamily="2" charset="2"/>
              <a:buNone/>
              <a:defRPr/>
            </a:pPr>
            <a:endParaRPr lang="en-US" sz="2000" b="1" u="sng" kern="0" dirty="0"/>
          </a:p>
          <a:p>
            <a:pPr algn="l" rtl="0" eaLnBrk="0" fontAlgn="auto" hangingPunct="0">
              <a:lnSpc>
                <a:spcPct val="80000"/>
              </a:lnSpc>
              <a:spcBef>
                <a:spcPct val="20000"/>
              </a:spcBef>
              <a:spcAft>
                <a:spcPts val="0"/>
              </a:spcAft>
              <a:buFont typeface="Wingdings" pitchFamily="2" charset="2"/>
              <a:buNone/>
              <a:defRPr/>
            </a:pPr>
            <a:r>
              <a:rPr lang="en-US" sz="2000" b="1" kern="0" dirty="0" smtClean="0"/>
              <a:t>	</a:t>
            </a:r>
            <a:r>
              <a:rPr lang="en-US" sz="2000" b="1" u="sng" kern="0" dirty="0" smtClean="0"/>
              <a:t>Oceania </a:t>
            </a:r>
            <a:endParaRPr lang="en-US" sz="2000" kern="0" dirty="0"/>
          </a:p>
          <a:p>
            <a:pPr algn="l" rtl="0" eaLnBrk="0" fontAlgn="auto" hangingPunct="0">
              <a:lnSpc>
                <a:spcPct val="80000"/>
              </a:lnSpc>
              <a:spcBef>
                <a:spcPct val="20000"/>
              </a:spcBef>
              <a:spcAft>
                <a:spcPts val="0"/>
              </a:spcAft>
              <a:defRPr/>
            </a:pPr>
            <a:r>
              <a:rPr lang="en-US" sz="2000" kern="0" dirty="0" smtClean="0"/>
              <a:t>	New </a:t>
            </a:r>
            <a:r>
              <a:rPr lang="en-US" sz="2000" kern="0" dirty="0"/>
              <a:t>Zealand			</a:t>
            </a:r>
            <a:r>
              <a:rPr lang="en-US" sz="2000" kern="0" dirty="0" smtClean="0"/>
              <a:t>Quarantine pest</a:t>
            </a:r>
            <a:endParaRPr lang="en-US" sz="2000" kern="0" dirty="0"/>
          </a:p>
        </p:txBody>
      </p:sp>
      <p:pic>
        <p:nvPicPr>
          <p:cNvPr id="5" name="Picture 4" descr="http://farm8.staticflickr.com/7036/6922931495_879d449526.jpg"/>
          <p:cNvPicPr>
            <a:picLocks noChangeAspect="1" noChangeArrowheads="1"/>
          </p:cNvPicPr>
          <p:nvPr/>
        </p:nvPicPr>
        <p:blipFill>
          <a:blip r:embed="rId2" cstate="print"/>
          <a:srcRect/>
          <a:stretch>
            <a:fillRect/>
          </a:stretch>
        </p:blipFill>
        <p:spPr bwMode="auto">
          <a:xfrm>
            <a:off x="7772400" y="198596"/>
            <a:ext cx="1143000" cy="763429"/>
          </a:xfrm>
          <a:prstGeom prst="rect">
            <a:avLst/>
          </a:prstGeom>
          <a:noFill/>
          <a:ln w="9525">
            <a:noFill/>
            <a:miter lim="800000"/>
            <a:headEnd/>
            <a:tailEnd/>
          </a:ln>
        </p:spPr>
      </p:pic>
      <p:sp>
        <p:nvSpPr>
          <p:cNvPr id="2" name="TextBox 1"/>
          <p:cNvSpPr txBox="1"/>
          <p:nvPr/>
        </p:nvSpPr>
        <p:spPr>
          <a:xfrm>
            <a:off x="457200" y="5497830"/>
            <a:ext cx="8229600" cy="923330"/>
          </a:xfrm>
          <a:prstGeom prst="rect">
            <a:avLst/>
          </a:prstGeom>
          <a:solidFill>
            <a:schemeClr val="accent1">
              <a:lumMod val="60000"/>
              <a:lumOff val="40000"/>
            </a:schemeClr>
          </a:solidFill>
        </p:spPr>
        <p:txBody>
          <a:bodyPr wrap="square" rtlCol="0">
            <a:spAutoFit/>
          </a:bodyPr>
          <a:lstStyle/>
          <a:p>
            <a:pPr algn="just" rtl="0"/>
            <a:r>
              <a:rPr lang="en-GB" kern="0" dirty="0" smtClean="0"/>
              <a:t>       Therefore, an </a:t>
            </a:r>
            <a:r>
              <a:rPr lang="en-GB" kern="0" dirty="0"/>
              <a:t>urgent need for considerable strengthening of the human and physical quarantine and monitoring infrastructures in Africa, in order to avoid any further unwanted introductions</a:t>
            </a:r>
            <a:r>
              <a:rPr lang="en-GB" kern="0" dirty="0" smtClean="0"/>
              <a:t>.   </a:t>
            </a:r>
            <a:endParaRPr lang="en-US" dirty="0"/>
          </a:p>
        </p:txBody>
      </p:sp>
      <p:sp>
        <p:nvSpPr>
          <p:cNvPr id="7" name="Chevron 6"/>
          <p:cNvSpPr/>
          <p:nvPr/>
        </p:nvSpPr>
        <p:spPr>
          <a:xfrm>
            <a:off x="609600" y="5638800"/>
            <a:ext cx="381000" cy="121158"/>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 xmlns:p14="http://schemas.microsoft.com/office/powerpoint/2010/main" val="26585084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farm8.staticflickr.com/7036/6922931495_879d449526.jpg"/>
          <p:cNvPicPr>
            <a:picLocks noChangeAspect="1" noChangeArrowheads="1"/>
          </p:cNvPicPr>
          <p:nvPr/>
        </p:nvPicPr>
        <p:blipFill>
          <a:blip r:embed="rId2" cstate="print"/>
          <a:srcRect/>
          <a:stretch>
            <a:fillRect/>
          </a:stretch>
        </p:blipFill>
        <p:spPr bwMode="auto">
          <a:xfrm>
            <a:off x="7794249" y="197887"/>
            <a:ext cx="1143000" cy="763429"/>
          </a:xfrm>
          <a:prstGeom prst="rect">
            <a:avLst/>
          </a:prstGeom>
          <a:noFill/>
          <a:ln w="9525">
            <a:noFill/>
            <a:miter lim="800000"/>
            <a:headEnd/>
            <a:tailEnd/>
          </a:ln>
        </p:spPr>
      </p:pic>
      <p:sp>
        <p:nvSpPr>
          <p:cNvPr id="3" name="Rectangle 2"/>
          <p:cNvSpPr/>
          <p:nvPr/>
        </p:nvSpPr>
        <p:spPr>
          <a:xfrm>
            <a:off x="165100" y="133326"/>
            <a:ext cx="7467600" cy="892552"/>
          </a:xfrm>
          <a:prstGeom prst="rect">
            <a:avLst/>
          </a:prstGeom>
        </p:spPr>
        <p:txBody>
          <a:bodyPr wrap="square">
            <a:spAutoFit/>
          </a:bodyPr>
          <a:lstStyle/>
          <a:p>
            <a:pPr algn="l" rtl="0" fontAlgn="auto">
              <a:spcBef>
                <a:spcPts val="0"/>
              </a:spcBef>
              <a:spcAft>
                <a:spcPts val="0"/>
              </a:spcAft>
              <a:defRPr/>
            </a:pPr>
            <a:r>
              <a:rPr lang="en-US" sz="2800" b="1" kern="1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rPr>
              <a:t>                           Pest </a:t>
            </a:r>
            <a:r>
              <a:rPr lang="en-US" sz="2800" b="1" kern="1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rPr>
              <a:t>Status in </a:t>
            </a:r>
            <a:r>
              <a:rPr lang="en-US" sz="2800" b="1" kern="10"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rPr>
              <a:t>Egypt </a:t>
            </a:r>
          </a:p>
          <a:p>
            <a:pPr algn="l" rtl="0" fontAlgn="auto">
              <a:spcBef>
                <a:spcPts val="0"/>
              </a:spcBef>
              <a:spcAft>
                <a:spcPts val="0"/>
              </a:spcAft>
              <a:defRPr/>
            </a:pPr>
            <a:r>
              <a:rPr lang="en-US" sz="2400" b="1" i="1" kern="10" cap="all" dirty="0" smtClean="0">
                <a:ln w="9000" cmpd="sng">
                  <a:solidFill>
                    <a:schemeClr val="accent4">
                      <a:shade val="50000"/>
                      <a:satMod val="120000"/>
                    </a:schemeClr>
                  </a:solidFill>
                  <a:prstDash val="solid"/>
                </a:ln>
                <a:solidFill>
                  <a:srgbClr val="00B050"/>
                </a:solidFill>
                <a:effectLst>
                  <a:reflection blurRad="12700" stA="28000" endPos="45000" dist="1000" dir="5400000" sy="-100000" algn="bl" rotWithShape="0"/>
                </a:effectLst>
                <a:latin typeface="Times New Roman"/>
                <a:cs typeface="Times New Roman"/>
              </a:rPr>
              <a:t>Historical Review</a:t>
            </a:r>
            <a:endParaRPr lang="en-US" sz="2400" b="1" i="1" cap="all" dirty="0">
              <a:ln w="9000" cmpd="sng">
                <a:solidFill>
                  <a:schemeClr val="accent4">
                    <a:shade val="50000"/>
                    <a:satMod val="120000"/>
                  </a:schemeClr>
                </a:solidFill>
                <a:prstDash val="solid"/>
              </a:ln>
              <a:solidFill>
                <a:srgbClr val="00B050"/>
              </a:solidFill>
              <a:effectLst>
                <a:reflection blurRad="12700" stA="28000" endPos="45000" dist="1000" dir="5400000" sy="-100000" algn="bl" rotWithShape="0"/>
              </a:effectLst>
            </a:endParaRPr>
          </a:p>
        </p:txBody>
      </p:sp>
      <p:sp>
        <p:nvSpPr>
          <p:cNvPr id="4" name="Rectangle 3"/>
          <p:cNvSpPr/>
          <p:nvPr/>
        </p:nvSpPr>
        <p:spPr>
          <a:xfrm>
            <a:off x="304800" y="1042882"/>
            <a:ext cx="8607049" cy="5472267"/>
          </a:xfrm>
          <a:prstGeom prst="rect">
            <a:avLst/>
          </a:prstGeom>
          <a:solidFill>
            <a:schemeClr val="accent1">
              <a:lumMod val="40000"/>
              <a:lumOff val="60000"/>
            </a:schemeClr>
          </a:solidFill>
        </p:spPr>
        <p:txBody>
          <a:bodyPr wrap="square">
            <a:spAutoFit/>
          </a:bodyPr>
          <a:lstStyle/>
          <a:p>
            <a:pPr lvl="1" algn="just" rtl="0" eaLnBrk="0" fontAlgn="auto" hangingPunct="0">
              <a:spcBef>
                <a:spcPct val="20000"/>
              </a:spcBef>
              <a:spcAft>
                <a:spcPts val="0"/>
              </a:spcAft>
              <a:buFontTx/>
              <a:buBlip>
                <a:blip r:embed="rId3"/>
              </a:buBlip>
              <a:defRPr/>
            </a:pPr>
            <a:r>
              <a:rPr lang="en-US" sz="2000" kern="0" dirty="0" smtClean="0">
                <a:latin typeface="Times New Roman" pitchFamily="18" charset="0"/>
                <a:cs typeface="Times New Roman" pitchFamily="18" charset="0"/>
              </a:rPr>
              <a:t> </a:t>
            </a:r>
            <a:r>
              <a:rPr lang="en-US" sz="2000" u="sng" kern="0" dirty="0" smtClean="0">
                <a:latin typeface="Times New Roman" pitchFamily="18" charset="0"/>
                <a:cs typeface="Times New Roman" pitchFamily="18" charset="0"/>
              </a:rPr>
              <a:t>In </a:t>
            </a:r>
            <a:r>
              <a:rPr lang="en-US" sz="2000" b="1" u="sng" kern="0" dirty="0">
                <a:latin typeface="Times New Roman" pitchFamily="18" charset="0"/>
                <a:cs typeface="Times New Roman" pitchFamily="18" charset="0"/>
              </a:rPr>
              <a:t>1912,</a:t>
            </a:r>
            <a:r>
              <a:rPr lang="en-US" sz="2000" u="sng" kern="0" dirty="0">
                <a:latin typeface="Times New Roman" pitchFamily="18" charset="0"/>
                <a:cs typeface="Times New Roman" pitchFamily="18" charset="0"/>
              </a:rPr>
              <a:t> </a:t>
            </a:r>
            <a:r>
              <a:rPr lang="en-US" sz="2000" i="1" kern="0" dirty="0">
                <a:solidFill>
                  <a:srgbClr val="FF3300"/>
                </a:solidFill>
                <a:effectLst>
                  <a:outerShdw blurRad="38100" dist="38100" dir="2700000" algn="tl">
                    <a:srgbClr val="000000">
                      <a:alpha val="43137"/>
                    </a:srgbClr>
                  </a:outerShdw>
                </a:effectLst>
                <a:latin typeface="Times New Roman" pitchFamily="18" charset="0"/>
                <a:cs typeface="Times New Roman" pitchFamily="18" charset="0"/>
              </a:rPr>
              <a:t>B. </a:t>
            </a:r>
            <a:r>
              <a:rPr lang="en-US" sz="2000" i="1" kern="0" dirty="0" err="1">
                <a:solidFill>
                  <a:srgbClr val="FF3300"/>
                </a:solidFill>
                <a:effectLst>
                  <a:outerShdw blurRad="38100" dist="38100" dir="2700000" algn="tl">
                    <a:srgbClr val="000000">
                      <a:alpha val="43137"/>
                    </a:srgbClr>
                  </a:outerShdw>
                </a:effectLst>
                <a:latin typeface="Times New Roman" pitchFamily="18" charset="0"/>
                <a:cs typeface="Times New Roman" pitchFamily="18" charset="0"/>
              </a:rPr>
              <a:t>zonata</a:t>
            </a:r>
            <a:r>
              <a:rPr lang="en-US" sz="2000" kern="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kern="0" dirty="0">
                <a:latin typeface="Times New Roman" pitchFamily="18" charset="0"/>
                <a:cs typeface="Times New Roman" pitchFamily="18" charset="0"/>
              </a:rPr>
              <a:t>was recorded for the first time in Egypt as a </a:t>
            </a:r>
            <a:r>
              <a:rPr lang="en-US" sz="2000" kern="0" dirty="0" smtClean="0">
                <a:latin typeface="Times New Roman" pitchFamily="18" charset="0"/>
                <a:cs typeface="Times New Roman" pitchFamily="18" charset="0"/>
              </a:rPr>
              <a:t>quarantine insect </a:t>
            </a:r>
            <a:r>
              <a:rPr lang="en-US" sz="2000" kern="0" dirty="0">
                <a:latin typeface="Times New Roman" pitchFamily="18" charset="0"/>
                <a:cs typeface="Times New Roman" pitchFamily="18" charset="0"/>
              </a:rPr>
              <a:t>pest in </a:t>
            </a:r>
            <a:r>
              <a:rPr lang="en-US" sz="2000" kern="0" dirty="0" smtClean="0">
                <a:latin typeface="Times New Roman" pitchFamily="18" charset="0"/>
                <a:cs typeface="Times New Roman" pitchFamily="18" charset="0"/>
              </a:rPr>
              <a:t>Port–Said, Suez </a:t>
            </a:r>
            <a:r>
              <a:rPr lang="en-US" sz="2000" kern="0" dirty="0">
                <a:latin typeface="Times New Roman" pitchFamily="18" charset="0"/>
                <a:cs typeface="Times New Roman" pitchFamily="18" charset="0"/>
              </a:rPr>
              <a:t>Canal region </a:t>
            </a:r>
            <a:r>
              <a:rPr lang="en-US" sz="2000" b="1" kern="0" dirty="0">
                <a:latin typeface="Times New Roman" pitchFamily="18" charset="0"/>
                <a:cs typeface="Times New Roman" pitchFamily="18" charset="0"/>
              </a:rPr>
              <a:t>(</a:t>
            </a:r>
            <a:r>
              <a:rPr lang="en-US" sz="2000" b="1" kern="0" dirty="0" err="1">
                <a:latin typeface="Times New Roman" pitchFamily="18" charset="0"/>
                <a:cs typeface="Times New Roman" pitchFamily="18" charset="0"/>
              </a:rPr>
              <a:t>Efflatoun</a:t>
            </a:r>
            <a:r>
              <a:rPr lang="en-US" sz="2000" b="1" kern="0" dirty="0">
                <a:latin typeface="Times New Roman" pitchFamily="18" charset="0"/>
                <a:cs typeface="Times New Roman" pitchFamily="18" charset="0"/>
              </a:rPr>
              <a:t>, </a:t>
            </a:r>
            <a:r>
              <a:rPr lang="en-US" sz="2000" b="1" kern="0" dirty="0" smtClean="0">
                <a:latin typeface="Times New Roman" pitchFamily="18" charset="0"/>
                <a:cs typeface="Times New Roman" pitchFamily="18" charset="0"/>
              </a:rPr>
              <a:t>1924).</a:t>
            </a:r>
          </a:p>
          <a:p>
            <a:pPr algn="just" rtl="0" eaLnBrk="0" fontAlgn="auto" hangingPunct="0">
              <a:spcBef>
                <a:spcPct val="20000"/>
              </a:spcBef>
              <a:spcAft>
                <a:spcPts val="0"/>
              </a:spcAft>
              <a:defRPr/>
            </a:pPr>
            <a:endParaRPr lang="en-US" sz="1400" kern="0" dirty="0" smtClean="0">
              <a:latin typeface="Times New Roman" pitchFamily="18" charset="0"/>
              <a:cs typeface="Times New Roman" pitchFamily="18" charset="0"/>
            </a:endParaRPr>
          </a:p>
          <a:p>
            <a:pPr algn="just" rtl="0" eaLnBrk="0" fontAlgn="auto" hangingPunct="0">
              <a:spcBef>
                <a:spcPct val="20000"/>
              </a:spcBef>
              <a:spcAft>
                <a:spcPts val="0"/>
              </a:spcAft>
              <a:buFontTx/>
              <a:buBlip>
                <a:blip r:embed="rId3"/>
              </a:buBlip>
              <a:defRPr/>
            </a:pPr>
            <a:r>
              <a:rPr lang="en-US" sz="2000" kern="0" dirty="0" smtClean="0">
                <a:latin typeface="Times New Roman" pitchFamily="18" charset="0"/>
                <a:cs typeface="Times New Roman" pitchFamily="18" charset="0"/>
              </a:rPr>
              <a:t> </a:t>
            </a:r>
            <a:r>
              <a:rPr lang="en-US" sz="2000" u="sng" kern="0" dirty="0">
                <a:latin typeface="Times New Roman" pitchFamily="18" charset="0"/>
                <a:cs typeface="Times New Roman" pitchFamily="18" charset="0"/>
              </a:rPr>
              <a:t>In </a:t>
            </a:r>
            <a:r>
              <a:rPr lang="en-US" sz="2000" b="1" u="sng" kern="0" dirty="0">
                <a:latin typeface="Times New Roman" pitchFamily="18" charset="0"/>
                <a:cs typeface="Times New Roman" pitchFamily="18" charset="0"/>
              </a:rPr>
              <a:t>1995</a:t>
            </a:r>
            <a:r>
              <a:rPr lang="en-US" sz="2000" u="sng" kern="0" dirty="0">
                <a:latin typeface="Times New Roman" pitchFamily="18" charset="0"/>
                <a:cs typeface="Times New Roman" pitchFamily="18" charset="0"/>
              </a:rPr>
              <a:t>,</a:t>
            </a:r>
            <a:r>
              <a:rPr lang="en-US" sz="2000" kern="0" dirty="0">
                <a:latin typeface="Times New Roman" pitchFamily="18" charset="0"/>
                <a:cs typeface="Times New Roman" pitchFamily="18" charset="0"/>
              </a:rPr>
              <a:t> it was recorded again attacking a wide range of fruits but it was misidentified as </a:t>
            </a:r>
            <a:r>
              <a:rPr lang="en-US" sz="2000" i="1" kern="0" dirty="0" err="1">
                <a:latin typeface="Times New Roman" pitchFamily="18" charset="0"/>
                <a:cs typeface="Times New Roman" pitchFamily="18" charset="0"/>
              </a:rPr>
              <a:t>Bacterocera</a:t>
            </a:r>
            <a:r>
              <a:rPr lang="en-US" sz="2000" i="1" kern="0" dirty="0">
                <a:latin typeface="Times New Roman" pitchFamily="18" charset="0"/>
                <a:cs typeface="Times New Roman" pitchFamily="18" charset="0"/>
              </a:rPr>
              <a:t> </a:t>
            </a:r>
            <a:r>
              <a:rPr lang="en-US" sz="2000" i="1" kern="0" dirty="0" err="1">
                <a:latin typeface="Times New Roman" pitchFamily="18" charset="0"/>
                <a:cs typeface="Times New Roman" pitchFamily="18" charset="0"/>
              </a:rPr>
              <a:t>pallidus</a:t>
            </a:r>
            <a:r>
              <a:rPr lang="en-US" sz="2000" kern="0" dirty="0">
                <a:latin typeface="Times New Roman" pitchFamily="18" charset="0"/>
                <a:cs typeface="Times New Roman" pitchFamily="18" charset="0"/>
              </a:rPr>
              <a:t> (</a:t>
            </a:r>
            <a:r>
              <a:rPr lang="en-US" sz="2000" b="1" kern="0" dirty="0" err="1">
                <a:latin typeface="Times New Roman" pitchFamily="18" charset="0"/>
                <a:cs typeface="Times New Roman" pitchFamily="18" charset="0"/>
              </a:rPr>
              <a:t>Aboul-Ela</a:t>
            </a:r>
            <a:r>
              <a:rPr lang="en-US" sz="2000" b="1" kern="0" dirty="0">
                <a:latin typeface="Times New Roman" pitchFamily="18" charset="0"/>
                <a:cs typeface="Times New Roman" pitchFamily="18" charset="0"/>
              </a:rPr>
              <a:t> </a:t>
            </a:r>
            <a:r>
              <a:rPr lang="en-US" sz="2000" b="1" i="1" kern="0" dirty="0">
                <a:latin typeface="Times New Roman" pitchFamily="18" charset="0"/>
                <a:cs typeface="Times New Roman" pitchFamily="18" charset="0"/>
              </a:rPr>
              <a:t>et al.,</a:t>
            </a:r>
            <a:r>
              <a:rPr lang="en-US" sz="2000" b="1" kern="0" dirty="0">
                <a:latin typeface="Times New Roman" pitchFamily="18" charset="0"/>
                <a:cs typeface="Times New Roman" pitchFamily="18" charset="0"/>
              </a:rPr>
              <a:t> 1998</a:t>
            </a:r>
            <a:r>
              <a:rPr lang="en-US" sz="2000" kern="0" dirty="0" smtClean="0">
                <a:latin typeface="Times New Roman" pitchFamily="18" charset="0"/>
                <a:cs typeface="Times New Roman" pitchFamily="18" charset="0"/>
              </a:rPr>
              <a:t>).</a:t>
            </a:r>
          </a:p>
          <a:p>
            <a:pPr algn="just" rtl="0" eaLnBrk="0" fontAlgn="auto" hangingPunct="0">
              <a:spcBef>
                <a:spcPct val="20000"/>
              </a:spcBef>
              <a:spcAft>
                <a:spcPts val="0"/>
              </a:spcAft>
              <a:defRPr/>
            </a:pPr>
            <a:endParaRPr lang="en-US" sz="1600" kern="0" dirty="0">
              <a:latin typeface="Times New Roman" pitchFamily="18" charset="0"/>
              <a:cs typeface="Times New Roman" pitchFamily="18" charset="0"/>
            </a:endParaRPr>
          </a:p>
          <a:p>
            <a:pPr algn="just" rtl="0" eaLnBrk="0" fontAlgn="auto" hangingPunct="0">
              <a:spcBef>
                <a:spcPct val="20000"/>
              </a:spcBef>
              <a:spcAft>
                <a:spcPts val="0"/>
              </a:spcAft>
              <a:buFontTx/>
              <a:buBlip>
                <a:blip r:embed="rId3"/>
              </a:buBlip>
              <a:defRPr/>
            </a:pPr>
            <a:r>
              <a:rPr lang="en-US" sz="2000" u="sng" kern="0" dirty="0" smtClean="0">
                <a:latin typeface="Times New Roman" pitchFamily="18" charset="0"/>
                <a:cs typeface="Times New Roman" pitchFamily="18" charset="0"/>
              </a:rPr>
              <a:t> In </a:t>
            </a:r>
            <a:r>
              <a:rPr lang="en-US" sz="2000" b="1" u="sng" kern="0" dirty="0">
                <a:latin typeface="Times New Roman" pitchFamily="18" charset="0"/>
                <a:cs typeface="Times New Roman" pitchFamily="18" charset="0"/>
              </a:rPr>
              <a:t>1998</a:t>
            </a:r>
            <a:r>
              <a:rPr lang="en-US" sz="2000" u="sng" kern="0" dirty="0">
                <a:latin typeface="Times New Roman" pitchFamily="18" charset="0"/>
                <a:cs typeface="Times New Roman" pitchFamily="18" charset="0"/>
              </a:rPr>
              <a:t>, </a:t>
            </a:r>
            <a:r>
              <a:rPr lang="en-US" sz="2000" kern="0" dirty="0">
                <a:latin typeface="Times New Roman" pitchFamily="18" charset="0"/>
                <a:cs typeface="Times New Roman" pitchFamily="18" charset="0"/>
              </a:rPr>
              <a:t>its identification was corrected and it was reported as a serious pest on many fruit crops, particularly Guava at Alexandria region. Afterwards, the pest distribution was very fast in many regions and with high populations. More than 45000 traps and killing bags were used at that time to prevent its dispersal. But, the pest has been found attacking aggressively several fruit crops in the country (</a:t>
            </a:r>
            <a:r>
              <a:rPr lang="en-US" sz="2000" b="1" kern="0" dirty="0">
                <a:latin typeface="Times New Roman" pitchFamily="18" charset="0"/>
                <a:cs typeface="Times New Roman" pitchFamily="18" charset="0"/>
              </a:rPr>
              <a:t>El-</a:t>
            </a:r>
            <a:r>
              <a:rPr lang="en-US" sz="2000" b="1" kern="0" dirty="0" err="1">
                <a:latin typeface="Times New Roman" pitchFamily="18" charset="0"/>
                <a:cs typeface="Times New Roman" pitchFamily="18" charset="0"/>
              </a:rPr>
              <a:t>Minshawy</a:t>
            </a:r>
            <a:r>
              <a:rPr lang="en-US" sz="2000" b="1" kern="0" dirty="0">
                <a:latin typeface="Times New Roman" pitchFamily="18" charset="0"/>
                <a:cs typeface="Times New Roman" pitchFamily="18" charset="0"/>
              </a:rPr>
              <a:t> </a:t>
            </a:r>
            <a:r>
              <a:rPr lang="en-US" sz="2000" b="1" i="1" kern="0" dirty="0">
                <a:latin typeface="Times New Roman" pitchFamily="18" charset="0"/>
                <a:cs typeface="Times New Roman" pitchFamily="18" charset="0"/>
              </a:rPr>
              <a:t>et al.,</a:t>
            </a:r>
            <a:r>
              <a:rPr lang="en-US" sz="2000" b="1" kern="0" dirty="0">
                <a:latin typeface="Times New Roman" pitchFamily="18" charset="0"/>
                <a:cs typeface="Times New Roman" pitchFamily="18" charset="0"/>
              </a:rPr>
              <a:t> (1999</a:t>
            </a:r>
            <a:r>
              <a:rPr lang="en-US" sz="2000" b="1" kern="0" dirty="0" smtClean="0">
                <a:latin typeface="Times New Roman" pitchFamily="18" charset="0"/>
                <a:cs typeface="Times New Roman" pitchFamily="18" charset="0"/>
              </a:rPr>
              <a:t>)</a:t>
            </a:r>
            <a:r>
              <a:rPr lang="en-US" sz="2000" kern="0" dirty="0" smtClean="0">
                <a:latin typeface="Times New Roman" pitchFamily="18" charset="0"/>
                <a:cs typeface="Times New Roman" pitchFamily="18" charset="0"/>
              </a:rPr>
              <a:t>.</a:t>
            </a:r>
          </a:p>
          <a:p>
            <a:pPr algn="just" rtl="0" eaLnBrk="0" fontAlgn="auto" hangingPunct="0">
              <a:spcBef>
                <a:spcPct val="20000"/>
              </a:spcBef>
              <a:spcAft>
                <a:spcPts val="0"/>
              </a:spcAft>
              <a:buFontTx/>
              <a:buBlip>
                <a:blip r:embed="rId3"/>
              </a:buBlip>
              <a:defRPr/>
            </a:pPr>
            <a:endParaRPr lang="en-US" sz="1600" kern="0" dirty="0" smtClean="0">
              <a:latin typeface="Times New Roman" pitchFamily="18" charset="0"/>
              <a:cs typeface="Times New Roman" pitchFamily="18" charset="0"/>
            </a:endParaRPr>
          </a:p>
          <a:p>
            <a:pPr algn="just" rtl="0" eaLnBrk="0" fontAlgn="auto" hangingPunct="0">
              <a:spcBef>
                <a:spcPct val="20000"/>
              </a:spcBef>
              <a:spcAft>
                <a:spcPts val="0"/>
              </a:spcAft>
              <a:buFontTx/>
              <a:buBlip>
                <a:blip r:embed="rId3"/>
              </a:buBlip>
              <a:defRPr/>
            </a:pPr>
            <a:r>
              <a:rPr lang="en-US" sz="2000" b="1" kern="0" dirty="0" smtClean="0">
                <a:latin typeface="Times New Roman" pitchFamily="18" charset="0"/>
                <a:cs typeface="Times New Roman" pitchFamily="18" charset="0"/>
              </a:rPr>
              <a:t> </a:t>
            </a:r>
            <a:r>
              <a:rPr lang="en-US" sz="2000" b="1" u="sng" kern="0" dirty="0" smtClean="0">
                <a:latin typeface="Times New Roman" pitchFamily="18" charset="0"/>
                <a:cs typeface="Times New Roman" pitchFamily="18" charset="0"/>
              </a:rPr>
              <a:t>In 2004,</a:t>
            </a:r>
            <a:r>
              <a:rPr lang="en-US" sz="2000" b="1" kern="0" dirty="0" smtClean="0">
                <a:latin typeface="Times New Roman" pitchFamily="18" charset="0"/>
                <a:cs typeface="Times New Roman" pitchFamily="18" charset="0"/>
              </a:rPr>
              <a:t> </a:t>
            </a:r>
            <a:r>
              <a:rPr lang="en-US" sz="2000" kern="0" dirty="0" smtClean="0">
                <a:latin typeface="Times New Roman" pitchFamily="18" charset="0"/>
                <a:cs typeface="Times New Roman" pitchFamily="18" charset="0"/>
              </a:rPr>
              <a:t>it was recorded </a:t>
            </a:r>
            <a:r>
              <a:rPr lang="en-US" sz="2000" i="1" kern="0" dirty="0">
                <a:solidFill>
                  <a:srgbClr val="FF3300"/>
                </a:solidFill>
                <a:effectLst>
                  <a:outerShdw blurRad="38100" dist="38100" dir="2700000" algn="tl">
                    <a:srgbClr val="000000">
                      <a:alpha val="43137"/>
                    </a:srgbClr>
                  </a:outerShdw>
                </a:effectLst>
                <a:latin typeface="Times New Roman" pitchFamily="18" charset="0"/>
                <a:cs typeface="Times New Roman" pitchFamily="18" charset="0"/>
              </a:rPr>
              <a:t>B. </a:t>
            </a:r>
            <a:r>
              <a:rPr lang="en-US" sz="2000" i="1" kern="0" dirty="0" err="1">
                <a:solidFill>
                  <a:srgbClr val="FF3300"/>
                </a:solidFill>
                <a:effectLst>
                  <a:outerShdw blurRad="38100" dist="38100" dir="2700000" algn="tl">
                    <a:srgbClr val="000000">
                      <a:alpha val="43137"/>
                    </a:srgbClr>
                  </a:outerShdw>
                </a:effectLst>
                <a:latin typeface="Times New Roman" pitchFamily="18" charset="0"/>
                <a:cs typeface="Times New Roman" pitchFamily="18" charset="0"/>
              </a:rPr>
              <a:t>zonata</a:t>
            </a:r>
            <a:r>
              <a:rPr lang="en-US" sz="2000" kern="0" dirty="0">
                <a:effectLst>
                  <a:outerShdw blurRad="38100" dist="38100" dir="2700000" algn="tl">
                    <a:srgbClr val="000000">
                      <a:alpha val="43137"/>
                    </a:srgbClr>
                  </a:outerShdw>
                </a:effectLst>
                <a:latin typeface="Times New Roman" pitchFamily="18" charset="0"/>
                <a:cs typeface="Times New Roman" pitchFamily="18" charset="0"/>
              </a:rPr>
              <a:t> </a:t>
            </a:r>
            <a:r>
              <a:rPr lang="en-US" sz="2000" kern="0" dirty="0">
                <a:latin typeface="Times New Roman" pitchFamily="18" charset="0"/>
                <a:cs typeface="Times New Roman" pitchFamily="18" charset="0"/>
              </a:rPr>
              <a:t>as a secondary pest species on some vegetable crops; cucurbits, tomatoes, paprika and eggplant in Egypt. Such transaction of the pest from </a:t>
            </a:r>
            <a:r>
              <a:rPr lang="en-US" sz="2000" kern="0" dirty="0" smtClean="0">
                <a:latin typeface="Times New Roman" pitchFamily="18" charset="0"/>
                <a:cs typeface="Times New Roman" pitchFamily="18" charset="0"/>
              </a:rPr>
              <a:t>fruit </a:t>
            </a:r>
            <a:r>
              <a:rPr lang="en-US" sz="2000" kern="0" dirty="0">
                <a:latin typeface="Times New Roman" pitchFamily="18" charset="0"/>
                <a:cs typeface="Times New Roman" pitchFamily="18" charset="0"/>
              </a:rPr>
              <a:t>crops to some vegetable crops threats the production and export of those crops in the future in </a:t>
            </a:r>
            <a:r>
              <a:rPr lang="en-US" sz="2000" kern="0" dirty="0" smtClean="0">
                <a:latin typeface="Times New Roman" pitchFamily="18" charset="0"/>
                <a:cs typeface="Times New Roman" pitchFamily="18" charset="0"/>
              </a:rPr>
              <a:t>Egypt</a:t>
            </a:r>
            <a:r>
              <a:rPr lang="en-US" sz="2000" b="1" kern="0" dirty="0" smtClean="0">
                <a:latin typeface="Times New Roman" pitchFamily="18" charset="0"/>
                <a:cs typeface="Times New Roman" pitchFamily="18" charset="0"/>
              </a:rPr>
              <a:t> (</a:t>
            </a:r>
            <a:r>
              <a:rPr lang="en-US" sz="2000" b="1" kern="0" dirty="0" err="1" smtClean="0">
                <a:latin typeface="Times New Roman" pitchFamily="18" charset="0"/>
                <a:cs typeface="Times New Roman" pitchFamily="18" charset="0"/>
              </a:rPr>
              <a:t>Hasham</a:t>
            </a:r>
            <a:r>
              <a:rPr lang="en-US" sz="2000" b="1" kern="0" dirty="0" smtClean="0">
                <a:latin typeface="Times New Roman" pitchFamily="18" charset="0"/>
                <a:cs typeface="Times New Roman" pitchFamily="18" charset="0"/>
              </a:rPr>
              <a:t> </a:t>
            </a:r>
            <a:r>
              <a:rPr lang="en-US" sz="2000" b="1" i="1" kern="0" dirty="0">
                <a:latin typeface="Times New Roman" pitchFamily="18" charset="0"/>
                <a:cs typeface="Times New Roman" pitchFamily="18" charset="0"/>
              </a:rPr>
              <a:t>et al. </a:t>
            </a:r>
            <a:r>
              <a:rPr lang="en-US" sz="2000" b="1" kern="0" dirty="0" smtClean="0">
                <a:latin typeface="Times New Roman" pitchFamily="18" charset="0"/>
                <a:cs typeface="Times New Roman" pitchFamily="18" charset="0"/>
              </a:rPr>
              <a:t>2004</a:t>
            </a:r>
            <a:r>
              <a:rPr lang="en-US" sz="2000" b="1" i="1" kern="0" dirty="0" smtClean="0">
                <a:latin typeface="Times New Roman" pitchFamily="18" charset="0"/>
                <a:cs typeface="Times New Roman" pitchFamily="18" charset="0"/>
              </a:rPr>
              <a:t>).</a:t>
            </a:r>
            <a:r>
              <a:rPr lang="en-US" sz="2000" kern="0" dirty="0" smtClean="0">
                <a:latin typeface="Times New Roman" pitchFamily="18" charset="0"/>
                <a:cs typeface="Times New Roman" pitchFamily="18" charset="0"/>
              </a:rPr>
              <a:t> </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303212" y="1002934"/>
            <a:ext cx="8624888" cy="5169266"/>
          </a:xfrm>
          <a:prstGeom prst="rect">
            <a:avLst/>
          </a:prstGeom>
          <a:solidFill>
            <a:schemeClr val="accent1">
              <a:lumMod val="40000"/>
              <a:lumOff val="60000"/>
            </a:schemeClr>
          </a:solidFill>
        </p:spPr>
        <p:txBody>
          <a:bodyPr/>
          <a:lstStyle/>
          <a:p>
            <a:pPr algn="just" rtl="0" eaLnBrk="0" fontAlgn="auto" hangingPunct="0">
              <a:lnSpc>
                <a:spcPct val="80000"/>
              </a:lnSpc>
              <a:spcBef>
                <a:spcPct val="20000"/>
              </a:spcBef>
              <a:spcAft>
                <a:spcPts val="0"/>
              </a:spcAft>
              <a:buFontTx/>
              <a:buBlip>
                <a:blip r:embed="rId2"/>
              </a:buBlip>
              <a:defRPr/>
            </a:pPr>
            <a:r>
              <a:rPr lang="en-US" sz="2000" b="1" kern="0" dirty="0" smtClean="0">
                <a:latin typeface="Times New Roman" pitchFamily="18" charset="0"/>
                <a:cs typeface="Times New Roman" pitchFamily="18" charset="0"/>
              </a:rPr>
              <a:t> </a:t>
            </a:r>
            <a:r>
              <a:rPr lang="en-US" sz="2000" kern="0" dirty="0" smtClean="0"/>
              <a:t>Estimated levels of infestation reached up </a:t>
            </a:r>
          </a:p>
          <a:p>
            <a:pPr algn="just" rtl="0" eaLnBrk="0" fontAlgn="auto" hangingPunct="0">
              <a:lnSpc>
                <a:spcPct val="80000"/>
              </a:lnSpc>
              <a:spcBef>
                <a:spcPct val="20000"/>
              </a:spcBef>
              <a:spcAft>
                <a:spcPts val="0"/>
              </a:spcAft>
              <a:defRPr/>
            </a:pPr>
            <a:r>
              <a:rPr lang="en-US" sz="2000" kern="0" dirty="0" smtClean="0"/>
              <a:t>to </a:t>
            </a:r>
            <a:r>
              <a:rPr lang="en-US" sz="2000" b="1" kern="0" dirty="0" smtClean="0">
                <a:solidFill>
                  <a:srgbClr val="FF3300"/>
                </a:solidFill>
              </a:rPr>
              <a:t>30-40%</a:t>
            </a:r>
            <a:r>
              <a:rPr lang="en-US" sz="2000" b="1" kern="0" dirty="0" smtClean="0"/>
              <a:t> </a:t>
            </a:r>
            <a:r>
              <a:rPr lang="en-US" sz="2000" kern="0" dirty="0" smtClean="0"/>
              <a:t>(approx. </a:t>
            </a:r>
            <a:r>
              <a:rPr lang="en-US" sz="2000" b="1" kern="0" dirty="0" smtClean="0">
                <a:solidFill>
                  <a:srgbClr val="FF0000"/>
                </a:solidFill>
              </a:rPr>
              <a:t>177 </a:t>
            </a:r>
            <a:r>
              <a:rPr lang="en-US" sz="2000" kern="0" dirty="0" smtClean="0"/>
              <a:t>million </a:t>
            </a:r>
            <a:r>
              <a:rPr lang="en-US" sz="2000" b="1" kern="0" dirty="0" smtClean="0">
                <a:solidFill>
                  <a:srgbClr val="FF0000"/>
                </a:solidFill>
              </a:rPr>
              <a:t>US$ </a:t>
            </a:r>
            <a:r>
              <a:rPr lang="en-US" sz="2000" kern="0" dirty="0" smtClean="0"/>
              <a:t>loss yearly).</a:t>
            </a:r>
          </a:p>
          <a:p>
            <a:pPr algn="just" rtl="0" eaLnBrk="0" fontAlgn="auto" hangingPunct="0">
              <a:lnSpc>
                <a:spcPct val="80000"/>
              </a:lnSpc>
              <a:spcBef>
                <a:spcPct val="20000"/>
              </a:spcBef>
              <a:spcAft>
                <a:spcPts val="0"/>
              </a:spcAft>
              <a:defRPr/>
            </a:pPr>
            <a:endParaRPr lang="en-US" kern="0" dirty="0" smtClean="0"/>
          </a:p>
          <a:p>
            <a:pPr algn="just" rtl="0" eaLnBrk="0" fontAlgn="auto" hangingPunct="0">
              <a:lnSpc>
                <a:spcPct val="80000"/>
              </a:lnSpc>
              <a:spcBef>
                <a:spcPct val="20000"/>
              </a:spcBef>
              <a:spcAft>
                <a:spcPts val="0"/>
              </a:spcAft>
              <a:buFontTx/>
              <a:buBlip>
                <a:blip r:embed="rId2"/>
              </a:buBlip>
              <a:defRPr/>
            </a:pPr>
            <a:r>
              <a:rPr lang="en-US" sz="2000" kern="0" dirty="0" smtClean="0"/>
              <a:t> </a:t>
            </a:r>
            <a:r>
              <a:rPr lang="en-US" sz="2000" i="1" kern="0" dirty="0" smtClean="0">
                <a:solidFill>
                  <a:srgbClr val="003300"/>
                </a:solidFill>
                <a:effectLst>
                  <a:outerShdw blurRad="38100" dist="38100" dir="2700000" algn="tl">
                    <a:srgbClr val="000000">
                      <a:alpha val="43137"/>
                    </a:srgbClr>
                  </a:outerShdw>
                </a:effectLst>
              </a:rPr>
              <a:t>B. </a:t>
            </a:r>
            <a:r>
              <a:rPr lang="en-US" sz="2000" i="1" kern="0" dirty="0" err="1" smtClean="0">
                <a:solidFill>
                  <a:srgbClr val="003300"/>
                </a:solidFill>
                <a:effectLst>
                  <a:outerShdw blurRad="38100" dist="38100" dir="2700000" algn="tl">
                    <a:srgbClr val="000000">
                      <a:alpha val="43137"/>
                    </a:srgbClr>
                  </a:outerShdw>
                </a:effectLst>
              </a:rPr>
              <a:t>zonata</a:t>
            </a:r>
            <a:r>
              <a:rPr lang="en-US" sz="2000" kern="0" dirty="0" smtClean="0">
                <a:solidFill>
                  <a:srgbClr val="003300"/>
                </a:solidFill>
                <a:effectLst>
                  <a:outerShdw blurRad="38100" dist="38100" dir="2700000" algn="tl">
                    <a:srgbClr val="000000">
                      <a:alpha val="43137"/>
                    </a:srgbClr>
                  </a:outerShdw>
                </a:effectLst>
              </a:rPr>
              <a:t> </a:t>
            </a:r>
            <a:r>
              <a:rPr lang="en-US" sz="2000" kern="0" dirty="0" smtClean="0">
                <a:solidFill>
                  <a:srgbClr val="003300"/>
                </a:solidFill>
              </a:rPr>
              <a:t>infestation</a:t>
            </a:r>
            <a:r>
              <a:rPr lang="en-US" sz="2000" kern="0" dirty="0" smtClean="0">
                <a:solidFill>
                  <a:srgbClr val="003300"/>
                </a:solidFill>
                <a:effectLst>
                  <a:outerShdw blurRad="38100" dist="38100" dir="2700000" algn="tl">
                    <a:srgbClr val="000000">
                      <a:alpha val="43137"/>
                    </a:srgbClr>
                  </a:outerShdw>
                </a:effectLst>
              </a:rPr>
              <a:t> </a:t>
            </a:r>
            <a:r>
              <a:rPr lang="en-US" sz="2000" kern="0" dirty="0" smtClean="0">
                <a:solidFill>
                  <a:srgbClr val="003300"/>
                </a:solidFill>
              </a:rPr>
              <a:t>is present year round, </a:t>
            </a:r>
          </a:p>
          <a:p>
            <a:pPr algn="just" rtl="0" eaLnBrk="0" fontAlgn="auto" hangingPunct="0">
              <a:lnSpc>
                <a:spcPct val="80000"/>
              </a:lnSpc>
              <a:spcBef>
                <a:spcPct val="20000"/>
              </a:spcBef>
              <a:spcAft>
                <a:spcPts val="0"/>
              </a:spcAft>
              <a:defRPr/>
            </a:pPr>
            <a:r>
              <a:rPr lang="en-US" sz="2000" kern="0" dirty="0" smtClean="0">
                <a:solidFill>
                  <a:srgbClr val="003300"/>
                </a:solidFill>
              </a:rPr>
              <a:t>reaching its highest levels in July-September. </a:t>
            </a:r>
          </a:p>
          <a:p>
            <a:pPr algn="just" rtl="0" eaLnBrk="0" fontAlgn="auto" hangingPunct="0">
              <a:lnSpc>
                <a:spcPct val="80000"/>
              </a:lnSpc>
              <a:spcBef>
                <a:spcPct val="20000"/>
              </a:spcBef>
              <a:spcAft>
                <a:spcPts val="0"/>
              </a:spcAft>
              <a:defRPr/>
            </a:pPr>
            <a:r>
              <a:rPr lang="en-US" sz="2000" kern="0" dirty="0" smtClean="0">
                <a:solidFill>
                  <a:srgbClr val="003300"/>
                </a:solidFill>
              </a:rPr>
              <a:t>The presence of susceptible host fruits in </a:t>
            </a:r>
          </a:p>
          <a:p>
            <a:pPr algn="just" rtl="0" eaLnBrk="0" fontAlgn="auto" hangingPunct="0">
              <a:lnSpc>
                <a:spcPct val="80000"/>
              </a:lnSpc>
              <a:spcBef>
                <a:spcPct val="20000"/>
              </a:spcBef>
              <a:spcAft>
                <a:spcPts val="0"/>
              </a:spcAft>
              <a:defRPr/>
            </a:pPr>
            <a:r>
              <a:rPr lang="en-US" sz="2000" kern="0" dirty="0" smtClean="0">
                <a:solidFill>
                  <a:srgbClr val="003300"/>
                </a:solidFill>
              </a:rPr>
              <a:t>combination with local climatic conditions</a:t>
            </a:r>
          </a:p>
          <a:p>
            <a:pPr algn="just" rtl="0" eaLnBrk="0" fontAlgn="auto" hangingPunct="0">
              <a:lnSpc>
                <a:spcPct val="80000"/>
              </a:lnSpc>
              <a:spcBef>
                <a:spcPct val="20000"/>
              </a:spcBef>
              <a:spcAft>
                <a:spcPts val="0"/>
              </a:spcAft>
              <a:defRPr/>
            </a:pPr>
            <a:r>
              <a:rPr lang="en-US" sz="2000" kern="0" dirty="0" smtClean="0">
                <a:solidFill>
                  <a:srgbClr val="003300"/>
                </a:solidFill>
              </a:rPr>
              <a:t>influences seasonal population fluctuations.</a:t>
            </a:r>
          </a:p>
          <a:p>
            <a:pPr algn="just" rtl="0" eaLnBrk="0" fontAlgn="auto" hangingPunct="0">
              <a:lnSpc>
                <a:spcPct val="80000"/>
              </a:lnSpc>
              <a:spcBef>
                <a:spcPct val="20000"/>
              </a:spcBef>
              <a:spcAft>
                <a:spcPts val="0"/>
              </a:spcAft>
              <a:defRPr/>
            </a:pPr>
            <a:endParaRPr lang="en-US" kern="0" dirty="0">
              <a:solidFill>
                <a:srgbClr val="003300"/>
              </a:solidFill>
            </a:endParaRPr>
          </a:p>
          <a:p>
            <a:pPr marL="342900" indent="-342900" algn="just" rtl="0" eaLnBrk="0" fontAlgn="auto" hangingPunct="0">
              <a:lnSpc>
                <a:spcPct val="80000"/>
              </a:lnSpc>
              <a:spcBef>
                <a:spcPct val="20000"/>
              </a:spcBef>
              <a:spcAft>
                <a:spcPts val="0"/>
              </a:spcAft>
              <a:buBlip>
                <a:blip r:embed="rId3"/>
              </a:buBlip>
              <a:defRPr/>
            </a:pPr>
            <a:r>
              <a:rPr lang="en-US" sz="2000" kern="0" dirty="0" smtClean="0">
                <a:solidFill>
                  <a:srgbClr val="003300"/>
                </a:solidFill>
              </a:rPr>
              <a:t>Preferable crops are</a:t>
            </a:r>
            <a:r>
              <a:rPr lang="en-US" sz="2000" b="1" kern="0" dirty="0" smtClean="0">
                <a:solidFill>
                  <a:srgbClr val="00CC00"/>
                </a:solidFill>
                <a:effectLst>
                  <a:outerShdw blurRad="38100" dist="38100" dir="2700000" algn="tl">
                    <a:srgbClr val="000000">
                      <a:alpha val="43137"/>
                    </a:srgbClr>
                  </a:outerShdw>
                </a:effectLst>
              </a:rPr>
              <a:t> Guava, Mango, Peach.</a:t>
            </a:r>
            <a:r>
              <a:rPr lang="en-US" sz="2000" b="1" kern="0" dirty="0" smtClean="0">
                <a:solidFill>
                  <a:srgbClr val="FF3300"/>
                </a:solidFill>
                <a:effectLst>
                  <a:outerShdw blurRad="38100" dist="38100" dir="2700000" algn="tl">
                    <a:srgbClr val="000000">
                      <a:alpha val="43137"/>
                    </a:srgbClr>
                  </a:outerShdw>
                </a:effectLst>
              </a:rPr>
              <a:t> </a:t>
            </a:r>
            <a:endParaRPr lang="en-US" sz="2000" kern="0" dirty="0" smtClean="0">
              <a:solidFill>
                <a:srgbClr val="003300"/>
              </a:solidFill>
            </a:endParaRPr>
          </a:p>
          <a:p>
            <a:pPr algn="just" rtl="0" eaLnBrk="0" fontAlgn="auto" hangingPunct="0">
              <a:lnSpc>
                <a:spcPct val="80000"/>
              </a:lnSpc>
              <a:spcBef>
                <a:spcPct val="20000"/>
              </a:spcBef>
              <a:spcAft>
                <a:spcPts val="0"/>
              </a:spcAft>
              <a:defRPr/>
            </a:pPr>
            <a:r>
              <a:rPr lang="en-US" sz="2000" kern="0" dirty="0" smtClean="0">
                <a:solidFill>
                  <a:srgbClr val="003300"/>
                </a:solidFill>
              </a:rPr>
              <a:t>  </a:t>
            </a:r>
          </a:p>
          <a:p>
            <a:pPr algn="just" rtl="0" eaLnBrk="0" fontAlgn="auto" hangingPunct="0">
              <a:lnSpc>
                <a:spcPct val="80000"/>
              </a:lnSpc>
              <a:spcBef>
                <a:spcPct val="20000"/>
              </a:spcBef>
              <a:spcAft>
                <a:spcPts val="0"/>
              </a:spcAft>
              <a:buFontTx/>
              <a:buBlip>
                <a:blip r:embed="rId2"/>
              </a:buBlip>
              <a:defRPr/>
            </a:pPr>
            <a:r>
              <a:rPr lang="en-US" sz="2000" kern="0" dirty="0" smtClean="0"/>
              <a:t> Permanent planting of mixed fruit fly hosts in</a:t>
            </a:r>
          </a:p>
          <a:p>
            <a:pPr algn="just" rtl="0" eaLnBrk="0" fontAlgn="auto" hangingPunct="0">
              <a:lnSpc>
                <a:spcPct val="80000"/>
              </a:lnSpc>
              <a:spcBef>
                <a:spcPct val="20000"/>
              </a:spcBef>
              <a:spcAft>
                <a:spcPts val="0"/>
              </a:spcAft>
              <a:defRPr/>
            </a:pPr>
            <a:r>
              <a:rPr lang="en-US" sz="2000" kern="0" dirty="0" smtClean="0"/>
              <a:t>Egypt allow for rapid development and expansion of the pest.</a:t>
            </a:r>
          </a:p>
          <a:p>
            <a:pPr algn="just" rtl="0" eaLnBrk="0" fontAlgn="auto" hangingPunct="0">
              <a:lnSpc>
                <a:spcPct val="80000"/>
              </a:lnSpc>
              <a:spcBef>
                <a:spcPct val="20000"/>
              </a:spcBef>
              <a:spcAft>
                <a:spcPts val="0"/>
              </a:spcAft>
              <a:defRPr/>
            </a:pPr>
            <a:r>
              <a:rPr lang="en-US" sz="2000" kern="0" dirty="0" smtClean="0"/>
              <a:t> </a:t>
            </a:r>
          </a:p>
          <a:p>
            <a:pPr algn="just" rtl="0" eaLnBrk="0" fontAlgn="auto" hangingPunct="0">
              <a:lnSpc>
                <a:spcPct val="80000"/>
              </a:lnSpc>
              <a:spcBef>
                <a:spcPct val="20000"/>
              </a:spcBef>
              <a:spcAft>
                <a:spcPts val="0"/>
              </a:spcAft>
              <a:buBlip>
                <a:blip r:embed="rId2"/>
              </a:buBlip>
              <a:defRPr/>
            </a:pPr>
            <a:r>
              <a:rPr lang="en-US" sz="2000" kern="0" dirty="0" smtClean="0"/>
              <a:t> The </a:t>
            </a:r>
            <a:r>
              <a:rPr lang="en-US" sz="2000" kern="0" dirty="0" smtClean="0"/>
              <a:t>pest competes aggressively with the Medfly </a:t>
            </a:r>
            <a:r>
              <a:rPr lang="en-US" sz="2000" b="1" i="1" kern="0" dirty="0" smtClean="0">
                <a:solidFill>
                  <a:srgbClr val="FF3300"/>
                </a:solidFill>
              </a:rPr>
              <a:t>C. </a:t>
            </a:r>
            <a:r>
              <a:rPr lang="en-US" sz="2000" b="1" i="1" kern="0" dirty="0" err="1" smtClean="0">
                <a:solidFill>
                  <a:srgbClr val="FF3300"/>
                </a:solidFill>
              </a:rPr>
              <a:t>capitata</a:t>
            </a:r>
            <a:r>
              <a:rPr lang="en-US" sz="2000" kern="0" dirty="0" smtClean="0"/>
              <a:t> and in many cases; it has displaced the Medfly when both species were found in the same orchards.</a:t>
            </a:r>
            <a:endParaRPr lang="en-US" sz="2400" kern="0" dirty="0">
              <a:latin typeface="Times New Roman" pitchFamily="18" charset="0"/>
              <a:cs typeface="Times New Roman" pitchFamily="18" charset="0"/>
            </a:endParaRPr>
          </a:p>
        </p:txBody>
      </p:sp>
      <p:pic>
        <p:nvPicPr>
          <p:cNvPr id="3" name="Picture 7"/>
          <p:cNvPicPr>
            <a:picLocks noChangeAspect="1" noChangeArrowheads="1"/>
          </p:cNvPicPr>
          <p:nvPr/>
        </p:nvPicPr>
        <p:blipFill>
          <a:blip r:embed="rId4"/>
          <a:srcRect/>
          <a:stretch>
            <a:fillRect/>
          </a:stretch>
        </p:blipFill>
        <p:spPr bwMode="auto">
          <a:xfrm>
            <a:off x="5880099" y="1066800"/>
            <a:ext cx="2959100" cy="3495675"/>
          </a:xfrm>
          <a:prstGeom prst="rect">
            <a:avLst/>
          </a:prstGeom>
          <a:noFill/>
          <a:ln w="9525">
            <a:noFill/>
            <a:miter lim="800000"/>
            <a:headEnd/>
            <a:tailEnd/>
          </a:ln>
        </p:spPr>
      </p:pic>
      <p:sp>
        <p:nvSpPr>
          <p:cNvPr id="5" name="Rectangle 4"/>
          <p:cNvSpPr/>
          <p:nvPr/>
        </p:nvSpPr>
        <p:spPr>
          <a:xfrm>
            <a:off x="838200" y="334162"/>
            <a:ext cx="5972532" cy="523220"/>
          </a:xfrm>
          <a:prstGeom prst="rect">
            <a:avLst/>
          </a:prstGeom>
          <a:noFill/>
        </p:spPr>
        <p:txBody>
          <a:bodyPr wrap="none">
            <a:spAutoFit/>
          </a:bodyPr>
          <a:lstStyle/>
          <a:p>
            <a:pPr algn="ctr" rtl="0" fontAlgn="auto">
              <a:spcBef>
                <a:spcPts val="0"/>
              </a:spcBef>
              <a:spcAft>
                <a:spcPts val="0"/>
              </a:spcAft>
              <a:defRPr/>
            </a:pPr>
            <a:r>
              <a:rPr lang="en-US" sz="2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mn-cs"/>
              </a:rPr>
              <a:t>Pest Status in Egypt </a:t>
            </a:r>
            <a: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mn-cs"/>
              </a:rPr>
              <a:t>(continued)</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cs typeface="+mn-cs"/>
            </a:endParaRPr>
          </a:p>
        </p:txBody>
      </p:sp>
      <p:pic>
        <p:nvPicPr>
          <p:cNvPr id="6" name="Picture 5" descr="http://farm8.staticflickr.com/7036/6922931495_879d449526.jpg"/>
          <p:cNvPicPr>
            <a:picLocks noChangeAspect="1" noChangeArrowheads="1"/>
          </p:cNvPicPr>
          <p:nvPr/>
        </p:nvPicPr>
        <p:blipFill>
          <a:blip r:embed="rId5" cstate="print"/>
          <a:srcRect/>
          <a:stretch>
            <a:fillRect/>
          </a:stretch>
        </p:blipFill>
        <p:spPr bwMode="auto">
          <a:xfrm>
            <a:off x="7708901" y="188610"/>
            <a:ext cx="1219199" cy="81432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extBox 6"/>
          <p:cNvSpPr txBox="1">
            <a:spLocks noChangeArrowheads="1"/>
          </p:cNvSpPr>
          <p:nvPr/>
        </p:nvSpPr>
        <p:spPr bwMode="auto">
          <a:xfrm>
            <a:off x="381000" y="1905000"/>
            <a:ext cx="8572500" cy="5724644"/>
          </a:xfrm>
          <a:prstGeom prst="rect">
            <a:avLst/>
          </a:prstGeom>
          <a:noFill/>
          <a:ln w="9525">
            <a:noFill/>
            <a:miter lim="800000"/>
            <a:headEnd/>
            <a:tailEnd/>
          </a:ln>
        </p:spPr>
        <p:txBody>
          <a:bodyPr>
            <a:spAutoFit/>
          </a:bodyPr>
          <a:lstStyle/>
          <a:p>
            <a:pPr algn="just" rtl="0"/>
            <a:r>
              <a:rPr lang="en-US" sz="2800" b="1" u="sng" dirty="0" smtClean="0"/>
              <a:t>Control Methods</a:t>
            </a:r>
          </a:p>
          <a:p>
            <a:pPr algn="just" rtl="0"/>
            <a:r>
              <a:rPr lang="en-US" sz="2400" b="1" u="sng" dirty="0" smtClean="0"/>
              <a:t>Current Practiced </a:t>
            </a:r>
            <a:r>
              <a:rPr lang="en-US" sz="2400" b="1" u="sng" dirty="0" smtClean="0"/>
              <a:t>Measures</a:t>
            </a:r>
          </a:p>
          <a:p>
            <a:pPr algn="just" rtl="0"/>
            <a:endParaRPr lang="en-US" u="sng" dirty="0" smtClean="0"/>
          </a:p>
          <a:p>
            <a:pPr marL="342900" indent="-342900" algn="just" rtl="0">
              <a:buBlip>
                <a:blip r:embed="rId2"/>
              </a:buBlip>
            </a:pPr>
            <a:r>
              <a:rPr lang="en-US" sz="2000" dirty="0" smtClean="0"/>
              <a:t>The major action in the control program depends upon use of pesticides.</a:t>
            </a:r>
          </a:p>
          <a:p>
            <a:pPr marL="342900" indent="-342900" algn="just" rtl="0">
              <a:buBlip>
                <a:blip r:embed="rId2"/>
              </a:buBlip>
            </a:pPr>
            <a:r>
              <a:rPr lang="en-US" sz="2000" dirty="0" smtClean="0"/>
              <a:t>Partial </a:t>
            </a:r>
            <a:r>
              <a:rPr lang="en-US" sz="2000" dirty="0"/>
              <a:t>spray and/or bait spray of tree trunks.</a:t>
            </a:r>
          </a:p>
          <a:p>
            <a:pPr marL="342900" indent="-342900" algn="just" rtl="0">
              <a:buBlip>
                <a:blip r:embed="rId2"/>
              </a:buBlip>
            </a:pPr>
            <a:r>
              <a:rPr lang="en-US" sz="2000" dirty="0" smtClean="0"/>
              <a:t>Use </a:t>
            </a:r>
            <a:r>
              <a:rPr lang="en-US" sz="2000" dirty="0"/>
              <a:t>of killing bags In semi-isolated orchards or in regions where moderate populations occur</a:t>
            </a:r>
            <a:r>
              <a:rPr lang="en-US" sz="2000" dirty="0" smtClean="0"/>
              <a:t>.</a:t>
            </a:r>
          </a:p>
          <a:p>
            <a:pPr marL="342900" indent="-342900" algn="just" rtl="0">
              <a:buBlip>
                <a:blip r:embed="rId2"/>
              </a:buBlip>
            </a:pPr>
            <a:r>
              <a:rPr lang="en-US" sz="2000" kern="0" dirty="0" smtClean="0"/>
              <a:t>International </a:t>
            </a:r>
            <a:r>
              <a:rPr lang="en-US" sz="2000" kern="0" dirty="0"/>
              <a:t>cooperation has been initiated by the International Atomic Energy Agency (IAEA) and FAO to eradicate </a:t>
            </a:r>
            <a:r>
              <a:rPr lang="en-US" sz="2000" b="1" i="1" kern="0" dirty="0">
                <a:solidFill>
                  <a:srgbClr val="FF3300"/>
                </a:solidFill>
                <a:effectLst>
                  <a:outerShdw blurRad="38100" dist="38100" dir="2700000" algn="tl">
                    <a:srgbClr val="000000">
                      <a:alpha val="43137"/>
                    </a:srgbClr>
                  </a:outerShdw>
                </a:effectLst>
              </a:rPr>
              <a:t>B. </a:t>
            </a:r>
            <a:r>
              <a:rPr lang="en-US" sz="2000" b="1" i="1" kern="0" dirty="0" err="1">
                <a:solidFill>
                  <a:srgbClr val="FF3300"/>
                </a:solidFill>
                <a:effectLst>
                  <a:outerShdw blurRad="38100" dist="38100" dir="2700000" algn="tl">
                    <a:srgbClr val="000000">
                      <a:alpha val="43137"/>
                    </a:srgbClr>
                  </a:outerShdw>
                </a:effectLst>
              </a:rPr>
              <a:t>zonata</a:t>
            </a:r>
            <a:r>
              <a:rPr lang="en-US" sz="2000" b="1" i="1" kern="0" dirty="0">
                <a:effectLst>
                  <a:outerShdw blurRad="38100" dist="38100" dir="2700000" algn="tl">
                    <a:srgbClr val="000000">
                      <a:alpha val="43137"/>
                    </a:srgbClr>
                  </a:outerShdw>
                </a:effectLst>
              </a:rPr>
              <a:t> </a:t>
            </a:r>
            <a:r>
              <a:rPr lang="en-US" sz="2000" kern="0" dirty="0"/>
              <a:t>and prevent any further spread (A current project ongoing in Egypt</a:t>
            </a:r>
            <a:r>
              <a:rPr lang="en-US" sz="2000" kern="0" dirty="0" smtClean="0"/>
              <a:t>).</a:t>
            </a:r>
          </a:p>
          <a:p>
            <a:pPr marL="342900" indent="-342900" algn="just" rtl="0">
              <a:buBlip>
                <a:blip r:embed="rId2"/>
              </a:buBlip>
            </a:pPr>
            <a:r>
              <a:rPr lang="en-US" sz="2000" dirty="0" smtClean="0"/>
              <a:t>Mass </a:t>
            </a:r>
            <a:r>
              <a:rPr lang="en-US" sz="2000" dirty="0"/>
              <a:t>trapping, using sex pheromone traps (Not common</a:t>
            </a:r>
            <a:r>
              <a:rPr lang="en-US" sz="2000" dirty="0" smtClean="0"/>
              <a:t>).</a:t>
            </a:r>
          </a:p>
          <a:p>
            <a:pPr marL="342900" indent="-342900" algn="just" rtl="0">
              <a:buBlip>
                <a:blip r:embed="rId2"/>
              </a:buBlip>
            </a:pPr>
            <a:r>
              <a:rPr lang="en-US" sz="2000" dirty="0" smtClean="0"/>
              <a:t>Relative </a:t>
            </a:r>
            <a:r>
              <a:rPr lang="en-US" sz="2000" dirty="0"/>
              <a:t>consideration of some agricultural practices (pruning and weeding) and mechanical control (collecting fallen fruits) that helps in suppressing pest’s population.</a:t>
            </a:r>
          </a:p>
          <a:p>
            <a:pPr algn="just" rtl="0">
              <a:buFont typeface="Arial" pitchFamily="34" charset="0"/>
              <a:buChar char="•"/>
            </a:pPr>
            <a:endParaRPr lang="en-US" sz="2000" dirty="0"/>
          </a:p>
          <a:p>
            <a:pPr algn="just" rtl="0"/>
            <a:endParaRPr lang="en-US" dirty="0">
              <a:latin typeface="Franklin Gothic Book" pitchFamily="34" charset="0"/>
            </a:endParaRPr>
          </a:p>
          <a:p>
            <a:pPr algn="l" rtl="0"/>
            <a:endParaRPr lang="en-US" dirty="0">
              <a:latin typeface="Franklin Gothic Book" pitchFamily="34" charset="0"/>
            </a:endParaRPr>
          </a:p>
        </p:txBody>
      </p:sp>
      <p:sp>
        <p:nvSpPr>
          <p:cNvPr id="7" name="Rectangle 6"/>
          <p:cNvSpPr/>
          <p:nvPr/>
        </p:nvSpPr>
        <p:spPr>
          <a:xfrm>
            <a:off x="533400" y="272606"/>
            <a:ext cx="6301405" cy="646331"/>
          </a:xfrm>
          <a:prstGeom prst="rect">
            <a:avLst/>
          </a:prstGeom>
          <a:noFill/>
        </p:spPr>
        <p:txBody>
          <a:bodyPr wrap="none">
            <a:spAutoFit/>
          </a:bodyPr>
          <a:lstStyle/>
          <a:p>
            <a:pPr algn="ctr" rtl="0" fontAlgn="auto">
              <a:spcBef>
                <a:spcPts val="0"/>
              </a:spcBef>
              <a:spcAft>
                <a:spcPts val="0"/>
              </a:spcAft>
              <a:defRPr/>
            </a:pPr>
            <a:r>
              <a:rPr lang="en-US"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cs typeface="+mn-cs"/>
              </a:rPr>
              <a:t>Control Measures in Egypt</a:t>
            </a:r>
          </a:p>
        </p:txBody>
      </p:sp>
      <p:pic>
        <p:nvPicPr>
          <p:cNvPr id="5" name="Picture 4" descr="http://farm8.staticflickr.com/7036/6922931495_879d449526.jpg"/>
          <p:cNvPicPr>
            <a:picLocks noChangeAspect="1" noChangeArrowheads="1"/>
          </p:cNvPicPr>
          <p:nvPr/>
        </p:nvPicPr>
        <p:blipFill>
          <a:blip r:embed="rId3" cstate="print"/>
          <a:srcRect/>
          <a:stretch>
            <a:fillRect/>
          </a:stretch>
        </p:blipFill>
        <p:spPr bwMode="auto">
          <a:xfrm>
            <a:off x="7748588" y="207290"/>
            <a:ext cx="1163261" cy="776962"/>
          </a:xfrm>
          <a:prstGeom prst="rect">
            <a:avLst/>
          </a:prstGeom>
          <a:noFill/>
          <a:ln w="9525">
            <a:noFill/>
            <a:miter lim="800000"/>
            <a:headEnd/>
            <a:tailEnd/>
          </a:ln>
        </p:spPr>
      </p:pic>
      <p:sp>
        <p:nvSpPr>
          <p:cNvPr id="2" name="TextBox 1"/>
          <p:cNvSpPr txBox="1"/>
          <p:nvPr/>
        </p:nvSpPr>
        <p:spPr>
          <a:xfrm>
            <a:off x="377449" y="1054013"/>
            <a:ext cx="8405812" cy="769441"/>
          </a:xfrm>
          <a:prstGeom prst="rect">
            <a:avLst/>
          </a:prstGeom>
          <a:solidFill>
            <a:schemeClr val="accent1">
              <a:lumMod val="40000"/>
              <a:lumOff val="60000"/>
            </a:schemeClr>
          </a:solidFill>
        </p:spPr>
        <p:txBody>
          <a:bodyPr wrap="square" rtlCol="0">
            <a:spAutoFit/>
          </a:bodyPr>
          <a:lstStyle/>
          <a:p>
            <a:pPr algn="just" rtl="0"/>
            <a:r>
              <a:rPr lang="en-US" sz="2400" b="1" u="sng" dirty="0"/>
              <a:t>Detection</a:t>
            </a:r>
            <a:r>
              <a:rPr lang="en-US" sz="2400" u="sng" dirty="0"/>
              <a:t>:</a:t>
            </a:r>
            <a:r>
              <a:rPr lang="en-US" sz="2400" dirty="0"/>
              <a:t> </a:t>
            </a:r>
            <a:r>
              <a:rPr lang="en-US" sz="2000" dirty="0"/>
              <a:t>Fruit flies detection in Egypt depends on scattered traps using non-toxic methyl </a:t>
            </a:r>
            <a:r>
              <a:rPr lang="en-US" sz="2000" dirty="0" err="1"/>
              <a:t>eugenol</a:t>
            </a:r>
            <a:r>
              <a:rPr lang="en-US" sz="2000" dirty="0"/>
              <a:t> plugs</a:t>
            </a:r>
            <a:r>
              <a:rPr lang="en-US" sz="2000" dirty="0" smtClean="0"/>
              <a:t>.</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
  <TotalTime>651</TotalTime>
  <Words>1226</Words>
  <Application>Microsoft Office PowerPoint</Application>
  <PresentationFormat>On-screen Show (4:3)</PresentationFormat>
  <Paragraphs>148</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Trek</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Recommendations (continued)</vt:lpstr>
      <vt:lpstr>Slide 14</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Ahmed </dc:creator>
  <cp:lastModifiedBy>Ahmed</cp:lastModifiedBy>
  <cp:revision>171</cp:revision>
  <dcterms:created xsi:type="dcterms:W3CDTF">2012-09-29T17:27:28Z</dcterms:created>
  <dcterms:modified xsi:type="dcterms:W3CDTF">2012-11-03T10:48:44Z</dcterms:modified>
</cp:coreProperties>
</file>