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8" r:id="rId3"/>
    <p:sldId id="258" r:id="rId4"/>
    <p:sldId id="259" r:id="rId5"/>
    <p:sldId id="269" r:id="rId6"/>
    <p:sldId id="272" r:id="rId7"/>
    <p:sldId id="273" r:id="rId8"/>
    <p:sldId id="270" r:id="rId9"/>
    <p:sldId id="275" r:id="rId10"/>
    <p:sldId id="276" r:id="rId11"/>
    <p:sldId id="277"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074"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3ADD1E-5D43-4A16-9062-04335CFCF6FD}" type="datetimeFigureOut">
              <a:rPr lang="it-IT" smtClean="0"/>
              <a:pPr/>
              <a:t>20/10/2014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0DB960-EB6C-409A-8919-1A0B8A0D9F5D}" type="slidenum">
              <a:rPr lang="it-IT" smtClean="0"/>
              <a:pPr/>
              <a:t>‹#›</a:t>
            </a:fld>
            <a:endParaRPr lang="it-IT"/>
          </a:p>
        </p:txBody>
      </p:sp>
    </p:spTree>
    <p:extLst>
      <p:ext uri="{BB962C8B-B14F-4D97-AF65-F5344CB8AC3E}">
        <p14:creationId xmlns:p14="http://schemas.microsoft.com/office/powerpoint/2010/main" xmlns="" val="126074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0DB960-EB6C-409A-8919-1A0B8A0D9F5D}" type="slidenum">
              <a:rPr lang="it-IT" smtClean="0"/>
              <a:pPr/>
              <a:t>3</a:t>
            </a:fld>
            <a:endParaRPr lang="it-IT"/>
          </a:p>
        </p:txBody>
      </p:sp>
    </p:spTree>
    <p:extLst>
      <p:ext uri="{BB962C8B-B14F-4D97-AF65-F5344CB8AC3E}">
        <p14:creationId xmlns:p14="http://schemas.microsoft.com/office/powerpoint/2010/main" xmlns="" val="3432054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3600379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3375742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944054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2919749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1695406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1517832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112803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1743238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42739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2394719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27D2D100-3CC3-42D2-8FA6-E186D66CB00E}" type="datetimeFigureOut">
              <a:rPr lang="it-IT" smtClean="0"/>
              <a:pPr/>
              <a:t>20/10/2014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2906493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D2D100-3CC3-42D2-8FA6-E186D66CB00E}" type="datetimeFigureOut">
              <a:rPr lang="it-IT" smtClean="0"/>
              <a:pPr/>
              <a:t>20/10/2014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388A53-4E69-492B-9AEF-A72218565B2E}" type="slidenum">
              <a:rPr lang="it-IT" smtClean="0"/>
              <a:pPr/>
              <a:t>‹#›</a:t>
            </a:fld>
            <a:endParaRPr lang="it-IT"/>
          </a:p>
        </p:txBody>
      </p:sp>
    </p:spTree>
    <p:extLst>
      <p:ext uri="{BB962C8B-B14F-4D97-AF65-F5344CB8AC3E}">
        <p14:creationId xmlns:p14="http://schemas.microsoft.com/office/powerpoint/2010/main" xmlns="" val="2482300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95536" y="2492896"/>
            <a:ext cx="8229600" cy="1143000"/>
          </a:xfrm>
        </p:spPr>
        <p:txBody>
          <a:bodyPr>
            <a:normAutofit/>
          </a:bodyPr>
          <a:lstStyle/>
          <a:p>
            <a:r>
              <a:rPr lang="en-GB" b="1" dirty="0"/>
              <a:t>Outline for working group sessions</a:t>
            </a:r>
            <a:endParaRPr lang="it-IT" dirty="0"/>
          </a:p>
        </p:txBody>
      </p:sp>
      <p:grpSp>
        <p:nvGrpSpPr>
          <p:cNvPr id="41988" name="Group 4"/>
          <p:cNvGrpSpPr>
            <a:grpSpLocks/>
          </p:cNvGrpSpPr>
          <p:nvPr/>
        </p:nvGrpSpPr>
        <p:grpSpPr bwMode="auto">
          <a:xfrm>
            <a:off x="7938" y="6399213"/>
            <a:ext cx="9126537" cy="485775"/>
            <a:chOff x="5" y="-2"/>
            <a:chExt cx="5749" cy="306"/>
          </a:xfrm>
        </p:grpSpPr>
        <p:grpSp>
          <p:nvGrpSpPr>
            <p:cNvPr id="41989"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938" y="6399213"/>
            <a:ext cx="9126537" cy="485775"/>
            <a:chOff x="5" y="-2"/>
            <a:chExt cx="5749" cy="306"/>
          </a:xfrm>
        </p:grpSpPr>
        <p:grpSp>
          <p:nvGrpSpPr>
            <p:cNvPr id="3"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7" name="Titolo 1"/>
          <p:cNvSpPr>
            <a:spLocks noGrp="1"/>
          </p:cNvSpPr>
          <p:nvPr>
            <p:ph type="title"/>
          </p:nvPr>
        </p:nvSpPr>
        <p:spPr>
          <a:xfrm>
            <a:off x="457200" y="274638"/>
            <a:ext cx="8229600" cy="1143000"/>
          </a:xfrm>
        </p:spPr>
        <p:txBody>
          <a:bodyPr>
            <a:normAutofit/>
          </a:bodyPr>
          <a:lstStyle/>
          <a:p>
            <a:r>
              <a:rPr lang="en-GB" sz="3100" b="1" dirty="0"/>
              <a:t>Wednesday, </a:t>
            </a:r>
            <a:r>
              <a:rPr lang="en-GB" sz="3100" b="1" dirty="0" smtClean="0"/>
              <a:t>22 October</a:t>
            </a:r>
            <a:r>
              <a:rPr lang="it-IT" dirty="0"/>
              <a:t/>
            </a:r>
            <a:br>
              <a:rPr lang="it-IT" dirty="0"/>
            </a:br>
            <a:r>
              <a:rPr lang="it-IT" sz="3600" dirty="0" err="1" smtClean="0"/>
              <a:t>Same</a:t>
            </a:r>
            <a:r>
              <a:rPr lang="it-IT" sz="3600" dirty="0" smtClean="0"/>
              <a:t> </a:t>
            </a:r>
            <a:r>
              <a:rPr lang="it-IT" sz="3600" dirty="0" err="1" smtClean="0"/>
              <a:t>working</a:t>
            </a:r>
            <a:r>
              <a:rPr lang="it-IT" sz="3600" dirty="0" smtClean="0"/>
              <a:t> </a:t>
            </a:r>
            <a:r>
              <a:rPr lang="it-IT" sz="3600" dirty="0" err="1" smtClean="0"/>
              <a:t>groups</a:t>
            </a:r>
            <a:r>
              <a:rPr lang="it-IT" sz="3600" dirty="0" smtClean="0"/>
              <a:t> continue </a:t>
            </a:r>
            <a:endParaRPr lang="it-IT" sz="4000" dirty="0"/>
          </a:p>
        </p:txBody>
      </p:sp>
      <p:sp>
        <p:nvSpPr>
          <p:cNvPr id="8" name="Segnaposto contenuto 2"/>
          <p:cNvSpPr>
            <a:spLocks noGrp="1"/>
          </p:cNvSpPr>
          <p:nvPr>
            <p:ph idx="1"/>
          </p:nvPr>
        </p:nvSpPr>
        <p:spPr>
          <a:xfrm>
            <a:off x="467544" y="1412776"/>
            <a:ext cx="8229600" cy="5069160"/>
          </a:xfrm>
        </p:spPr>
        <p:txBody>
          <a:bodyPr>
            <a:normAutofit fontScale="32500" lnSpcReduction="20000"/>
          </a:bodyPr>
          <a:lstStyle/>
          <a:p>
            <a:pPr marL="0" indent="0">
              <a:buNone/>
            </a:pPr>
            <a:r>
              <a:rPr lang="en-GB" sz="9200" b="1" dirty="0" smtClean="0"/>
              <a:t>Session </a:t>
            </a:r>
            <a:r>
              <a:rPr lang="en-GB" sz="9200" b="1" dirty="0"/>
              <a:t>(4) – promoting coordinated action </a:t>
            </a:r>
            <a:endParaRPr lang="en-GB" sz="9200" b="1" dirty="0" smtClean="0"/>
          </a:p>
          <a:p>
            <a:pPr marL="0" indent="0">
              <a:buNone/>
            </a:pPr>
            <a:r>
              <a:rPr lang="en-GB" sz="6200" b="1" dirty="0" smtClean="0"/>
              <a:t>- </a:t>
            </a:r>
            <a:r>
              <a:rPr lang="en-GB" sz="6200" b="1" dirty="0"/>
              <a:t>09:00 – </a:t>
            </a:r>
            <a:r>
              <a:rPr lang="en-GB" sz="6200" b="1" dirty="0" smtClean="0"/>
              <a:t>13:00</a:t>
            </a:r>
            <a:endParaRPr lang="it-IT" sz="6200" b="1" dirty="0"/>
          </a:p>
          <a:p>
            <a:pPr marL="0" indent="0">
              <a:buNone/>
            </a:pPr>
            <a:r>
              <a:rPr lang="en-GB" dirty="0"/>
              <a:t> </a:t>
            </a:r>
            <a:endParaRPr lang="it-IT" dirty="0"/>
          </a:p>
          <a:p>
            <a:pPr lvl="0"/>
            <a:r>
              <a:rPr lang="en-GB" sz="6800" dirty="0"/>
              <a:t>Consider the stakeholders suggested in the Kobe framework, and other relevant stakeholders that could be </a:t>
            </a:r>
            <a:r>
              <a:rPr lang="en-GB" sz="6800" dirty="0" err="1"/>
              <a:t>involded</a:t>
            </a:r>
            <a:r>
              <a:rPr lang="en-GB" sz="6800" dirty="0"/>
              <a:t> in a national policy for FV promotion. </a:t>
            </a:r>
            <a:endParaRPr lang="it-IT" sz="6800" dirty="0"/>
          </a:p>
          <a:p>
            <a:r>
              <a:rPr lang="en-GB" sz="6800" dirty="0" smtClean="0"/>
              <a:t>Describe </a:t>
            </a:r>
            <a:r>
              <a:rPr lang="en-GB" sz="6800" dirty="0"/>
              <a:t>National Institutional context and Linkages to National food security programmes , poverty reduction strategy and MDGs</a:t>
            </a:r>
            <a:endParaRPr lang="it-IT" sz="6800" dirty="0"/>
          </a:p>
          <a:p>
            <a:r>
              <a:rPr lang="en-GB" sz="6800" dirty="0" smtClean="0"/>
              <a:t>How </a:t>
            </a:r>
            <a:r>
              <a:rPr lang="en-GB" sz="6800" dirty="0"/>
              <a:t>would the stakeholder interaction be conducted? </a:t>
            </a:r>
            <a:endParaRPr lang="it-IT" sz="6800" dirty="0"/>
          </a:p>
          <a:p>
            <a:r>
              <a:rPr lang="en-GB" sz="6800" dirty="0" smtClean="0"/>
              <a:t>Identify </a:t>
            </a:r>
            <a:r>
              <a:rPr lang="en-GB" sz="6800" dirty="0"/>
              <a:t>possible barriers for the stakeholder interaction and ways to overcome these barriers.</a:t>
            </a:r>
            <a:endParaRPr lang="it-IT" sz="6800" dirty="0"/>
          </a:p>
          <a:p>
            <a:r>
              <a:rPr lang="en-GB" sz="6800" dirty="0" smtClean="0"/>
              <a:t>What </a:t>
            </a:r>
            <a:r>
              <a:rPr lang="en-GB" sz="6800" dirty="0"/>
              <a:t>kind of multi stakeholder mechanism would be appropriate to use in your country?</a:t>
            </a:r>
            <a:endParaRPr lang="it-IT" sz="6800" dirty="0"/>
          </a:p>
          <a:p>
            <a:pPr lvl="0"/>
            <a:r>
              <a:rPr lang="en-GB" sz="6800" dirty="0"/>
              <a:t>Who would take the lead? who would be responsible for what?</a:t>
            </a:r>
            <a:endParaRPr lang="it-IT" sz="6800" dirty="0"/>
          </a:p>
          <a:p>
            <a:r>
              <a:rPr lang="en-GB" sz="6800" dirty="0" smtClean="0"/>
              <a:t>Discuss </a:t>
            </a:r>
            <a:r>
              <a:rPr lang="en-GB" sz="6800" dirty="0"/>
              <a:t>requirements and opportunities for regional cooperation and information sharing </a:t>
            </a:r>
            <a:endParaRPr lang="it-IT" sz="6800" dirty="0"/>
          </a:p>
        </p:txBody>
      </p:sp>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938" y="6399213"/>
            <a:ext cx="9126537" cy="485775"/>
            <a:chOff x="5" y="-2"/>
            <a:chExt cx="5749" cy="306"/>
          </a:xfrm>
        </p:grpSpPr>
        <p:grpSp>
          <p:nvGrpSpPr>
            <p:cNvPr id="3"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8" name="Segnaposto contenuto 2"/>
          <p:cNvSpPr>
            <a:spLocks noGrp="1"/>
          </p:cNvSpPr>
          <p:nvPr>
            <p:ph idx="1"/>
          </p:nvPr>
        </p:nvSpPr>
        <p:spPr>
          <a:xfrm>
            <a:off x="467544" y="404664"/>
            <a:ext cx="8229600" cy="5544616"/>
          </a:xfrm>
        </p:spPr>
        <p:txBody>
          <a:bodyPr>
            <a:normAutofit fontScale="92500"/>
          </a:bodyPr>
          <a:lstStyle/>
          <a:p>
            <a:pPr>
              <a:buNone/>
            </a:pPr>
            <a:r>
              <a:rPr lang="en-GB" b="1" dirty="0" smtClean="0"/>
              <a:t>Session </a:t>
            </a:r>
            <a:r>
              <a:rPr lang="en-GB" b="1" dirty="0"/>
              <a:t>(5) – Outcomes of the workshop </a:t>
            </a:r>
            <a:endParaRPr lang="en-GB" b="1" dirty="0" smtClean="0"/>
          </a:p>
          <a:p>
            <a:pPr>
              <a:buNone/>
            </a:pPr>
            <a:r>
              <a:rPr lang="en-GB" b="1" dirty="0" smtClean="0"/>
              <a:t>– 14.00-16.00</a:t>
            </a:r>
            <a:endParaRPr lang="it-IT" dirty="0"/>
          </a:p>
          <a:p>
            <a:pPr marL="0" indent="0">
              <a:buNone/>
            </a:pPr>
            <a:endParaRPr lang="it-IT" sz="1300" dirty="0"/>
          </a:p>
          <a:p>
            <a:pPr lvl="0"/>
            <a:r>
              <a:rPr lang="en-GB" dirty="0"/>
              <a:t>Describe specific actions that can be done in the 12 months following the workshop and who/ which institution would be responsible by acting </a:t>
            </a:r>
            <a:endParaRPr lang="en-GB" dirty="0" smtClean="0"/>
          </a:p>
          <a:p>
            <a:pPr>
              <a:spcAft>
                <a:spcPts val="1200"/>
              </a:spcAft>
            </a:pPr>
            <a:r>
              <a:rPr lang="en-GB" dirty="0"/>
              <a:t>List a few </a:t>
            </a:r>
            <a:r>
              <a:rPr lang="en-GB" dirty="0" smtClean="0"/>
              <a:t>key conclusions </a:t>
            </a:r>
            <a:r>
              <a:rPr lang="en-GB" dirty="0"/>
              <a:t>from each working session that you'd like to report back to the plenary at </a:t>
            </a:r>
            <a:r>
              <a:rPr lang="en-GB" dirty="0" smtClean="0"/>
              <a:t>16.30</a:t>
            </a:r>
            <a:endParaRPr lang="it-IT" dirty="0"/>
          </a:p>
          <a:p>
            <a:pPr lvl="0">
              <a:buNone/>
            </a:pPr>
            <a:r>
              <a:rPr lang="it-IT" b="1" dirty="0" err="1" smtClean="0"/>
              <a:t>Session</a:t>
            </a:r>
            <a:r>
              <a:rPr lang="it-IT" b="1" dirty="0" smtClean="0"/>
              <a:t> (6) – </a:t>
            </a:r>
            <a:r>
              <a:rPr lang="it-IT" b="1" dirty="0" err="1" smtClean="0"/>
              <a:t>Plenary</a:t>
            </a:r>
            <a:endParaRPr lang="it-IT" b="1" dirty="0" smtClean="0"/>
          </a:p>
          <a:p>
            <a:r>
              <a:rPr lang="it-IT" dirty="0" err="1" smtClean="0"/>
              <a:t>Working</a:t>
            </a:r>
            <a:r>
              <a:rPr lang="it-IT" dirty="0" smtClean="0"/>
              <a:t> </a:t>
            </a:r>
            <a:r>
              <a:rPr lang="it-IT" dirty="0" err="1" smtClean="0"/>
              <a:t>group</a:t>
            </a:r>
            <a:r>
              <a:rPr lang="it-IT" dirty="0" smtClean="0"/>
              <a:t> report and </a:t>
            </a:r>
            <a:r>
              <a:rPr lang="it-IT" dirty="0" err="1" smtClean="0"/>
              <a:t>discussions</a:t>
            </a:r>
            <a:endParaRPr lang="it-IT" dirty="0"/>
          </a:p>
          <a:p>
            <a:endParaRPr lang="it-IT" dirty="0"/>
          </a:p>
        </p:txBody>
      </p:sp>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67544" y="404664"/>
            <a:ext cx="8229600" cy="5688632"/>
          </a:xfrm>
        </p:spPr>
        <p:txBody>
          <a:bodyPr>
            <a:noAutofit/>
          </a:bodyPr>
          <a:lstStyle/>
          <a:p>
            <a:pPr lvl="0">
              <a:spcAft>
                <a:spcPts val="600"/>
              </a:spcAft>
              <a:buNone/>
            </a:pPr>
            <a:r>
              <a:rPr lang="en-GB" sz="2800" b="1" dirty="0" smtClean="0"/>
              <a:t>Objectives </a:t>
            </a:r>
            <a:r>
              <a:rPr lang="en-GB" sz="2800" b="1" dirty="0"/>
              <a:t>of the </a:t>
            </a:r>
            <a:r>
              <a:rPr lang="en-GB" sz="2800" b="1" dirty="0" smtClean="0"/>
              <a:t>workshop </a:t>
            </a:r>
            <a:r>
              <a:rPr lang="en-GB" sz="2800" dirty="0" smtClean="0"/>
              <a:t>(page 4 in programme)</a:t>
            </a:r>
            <a:r>
              <a:rPr lang="en-GB" sz="2400" dirty="0" smtClean="0"/>
              <a:t>: </a:t>
            </a:r>
          </a:p>
          <a:p>
            <a:pPr lvl="0">
              <a:spcBef>
                <a:spcPts val="0"/>
              </a:spcBef>
              <a:spcAft>
                <a:spcPts val="600"/>
              </a:spcAft>
            </a:pPr>
            <a:r>
              <a:rPr lang="en-GB" sz="2000" dirty="0" smtClean="0"/>
              <a:t>create awareness about the FAO-WHO joint initiative on fruits and vegetables for health; </a:t>
            </a:r>
            <a:endParaRPr lang="it-IT" sz="2000" dirty="0" smtClean="0"/>
          </a:p>
          <a:p>
            <a:pPr lvl="0">
              <a:spcBef>
                <a:spcPts val="0"/>
              </a:spcBef>
              <a:spcAft>
                <a:spcPts val="600"/>
              </a:spcAft>
            </a:pPr>
            <a:r>
              <a:rPr lang="en-GB" sz="2000" dirty="0" smtClean="0"/>
              <a:t>document the production and consumption of fruit and vegetables and their current position in the market in the South Pacific;</a:t>
            </a:r>
            <a:endParaRPr lang="it-IT" sz="2000" dirty="0" smtClean="0"/>
          </a:p>
          <a:p>
            <a:pPr lvl="0">
              <a:spcBef>
                <a:spcPts val="0"/>
              </a:spcBef>
              <a:spcAft>
                <a:spcPts val="600"/>
              </a:spcAft>
            </a:pPr>
            <a:r>
              <a:rPr lang="en-GB" sz="2000" dirty="0" smtClean="0"/>
              <a:t>map existing policies, programmes and activities for the promotion of fruit and vegetables in the South Pacific;</a:t>
            </a:r>
            <a:endParaRPr lang="it-IT" sz="2000" dirty="0" smtClean="0"/>
          </a:p>
          <a:p>
            <a:pPr lvl="0">
              <a:spcBef>
                <a:spcPts val="0"/>
              </a:spcBef>
              <a:spcAft>
                <a:spcPts val="600"/>
              </a:spcAft>
            </a:pPr>
            <a:r>
              <a:rPr lang="en-GB" sz="2000" dirty="0" smtClean="0"/>
              <a:t>follow up on the relevant national level actions set within the Pacific Food Summit Framework of Action for the countries that have laid this out, identifying current challenges next steps, and assist developing specific action plans to implement the “Kobe” framework for promoting fruits and vegetables at national level;</a:t>
            </a:r>
            <a:endParaRPr lang="it-IT" sz="2000" dirty="0" smtClean="0"/>
          </a:p>
          <a:p>
            <a:pPr lvl="0">
              <a:spcBef>
                <a:spcPts val="0"/>
              </a:spcBef>
              <a:spcAft>
                <a:spcPts val="600"/>
              </a:spcAft>
            </a:pPr>
            <a:r>
              <a:rPr lang="en-GB" sz="2000" dirty="0" smtClean="0"/>
              <a:t>strengthen  inter-sector collaboration on promoting fruit and vegetable production and consumption in the South Pacific; and</a:t>
            </a:r>
            <a:endParaRPr lang="it-IT" sz="2000" dirty="0" smtClean="0"/>
          </a:p>
          <a:p>
            <a:pPr>
              <a:spcBef>
                <a:spcPts val="0"/>
              </a:spcBef>
              <a:spcAft>
                <a:spcPts val="600"/>
              </a:spcAft>
            </a:pPr>
            <a:r>
              <a:rPr lang="en-GB" sz="2000" dirty="0" smtClean="0"/>
              <a:t>highlight critical food safety issues associated with production and consumption of fresh fruits and vegetables </a:t>
            </a:r>
            <a:endParaRPr lang="it-IT" sz="2000" dirty="0"/>
          </a:p>
        </p:txBody>
      </p:sp>
      <p:grpSp>
        <p:nvGrpSpPr>
          <p:cNvPr id="2" name="Group 4"/>
          <p:cNvGrpSpPr>
            <a:grpSpLocks/>
          </p:cNvGrpSpPr>
          <p:nvPr/>
        </p:nvGrpSpPr>
        <p:grpSpPr bwMode="auto">
          <a:xfrm>
            <a:off x="7938" y="6399213"/>
            <a:ext cx="9126537" cy="485775"/>
            <a:chOff x="5" y="-2"/>
            <a:chExt cx="5749" cy="306"/>
          </a:xfrm>
        </p:grpSpPr>
        <p:grpSp>
          <p:nvGrpSpPr>
            <p:cNvPr id="3"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88641"/>
            <a:ext cx="8229600" cy="2736304"/>
          </a:xfrm>
        </p:spPr>
        <p:txBody>
          <a:bodyPr>
            <a:normAutofit lnSpcReduction="10000"/>
          </a:bodyPr>
          <a:lstStyle/>
          <a:p>
            <a:pPr marL="0" indent="0">
              <a:buNone/>
            </a:pPr>
            <a:r>
              <a:rPr lang="en-GB" dirty="0" smtClean="0"/>
              <a:t>Overall, the working groups will devote as much time as possible to brainstorm about the way and means to activate (or enhance) a F&amp;V initiative that capitalizes on ongoing relevant programmes, where they exist, and tries to strengthen them. </a:t>
            </a:r>
            <a:endParaRPr lang="it-IT" dirty="0" smtClean="0"/>
          </a:p>
          <a:p>
            <a:endParaRPr lang="en-GB" dirty="0" smtClean="0"/>
          </a:p>
          <a:p>
            <a:endParaRPr lang="it-IT" dirty="0"/>
          </a:p>
        </p:txBody>
      </p:sp>
      <p:grpSp>
        <p:nvGrpSpPr>
          <p:cNvPr id="4" name="Group 4"/>
          <p:cNvGrpSpPr>
            <a:grpSpLocks/>
          </p:cNvGrpSpPr>
          <p:nvPr/>
        </p:nvGrpSpPr>
        <p:grpSpPr bwMode="auto">
          <a:xfrm>
            <a:off x="7938" y="6399213"/>
            <a:ext cx="9126537" cy="485775"/>
            <a:chOff x="5" y="-2"/>
            <a:chExt cx="5749" cy="306"/>
          </a:xfrm>
        </p:grpSpPr>
        <p:grpSp>
          <p:nvGrpSpPr>
            <p:cNvPr id="5" name="Group 5"/>
            <p:cNvGrpSpPr>
              <a:grpSpLocks/>
            </p:cNvGrpSpPr>
            <p:nvPr/>
          </p:nvGrpSpPr>
          <p:grpSpPr bwMode="auto">
            <a:xfrm>
              <a:off x="5" y="-2"/>
              <a:ext cx="5749" cy="299"/>
              <a:chOff x="5" y="-2"/>
              <a:chExt cx="5749" cy="276"/>
            </a:xfrm>
          </p:grpSpPr>
          <p:pic>
            <p:nvPicPr>
              <p:cNvPr id="7" name="Picture 6"/>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6" name="Picture 8"/>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9" name="Picture 4"/>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5496" y="3428008"/>
            <a:ext cx="2036762" cy="2881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755576" y="3213296"/>
            <a:ext cx="2032676" cy="2880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1" name="CasellaDiTesto 10"/>
          <p:cNvSpPr txBox="1"/>
          <p:nvPr/>
        </p:nvSpPr>
        <p:spPr>
          <a:xfrm>
            <a:off x="2882106" y="3356992"/>
            <a:ext cx="6082382" cy="2954655"/>
          </a:xfrm>
          <a:prstGeom prst="rect">
            <a:avLst/>
          </a:prstGeom>
          <a:noFill/>
        </p:spPr>
        <p:txBody>
          <a:bodyPr wrap="square" rtlCol="0">
            <a:spAutoFit/>
          </a:bodyPr>
          <a:lstStyle/>
          <a:p>
            <a:pPr marL="342900" indent="-342900">
              <a:buFont typeface="Arial" pitchFamily="34" charset="0"/>
              <a:buChar char="•"/>
            </a:pPr>
            <a:r>
              <a:rPr lang="en-GB" sz="2400" dirty="0" smtClean="0"/>
              <a:t>Refer to PROFAV 2011 Concept Note and the “Kobe Framework” for background</a:t>
            </a:r>
          </a:p>
          <a:p>
            <a:pPr marL="342900" indent="-342900">
              <a:buFont typeface="Arial" pitchFamily="34" charset="0"/>
              <a:buChar char="•"/>
            </a:pPr>
            <a:endParaRPr lang="en-GB" sz="2400" dirty="0" smtClean="0"/>
          </a:p>
          <a:p>
            <a:pPr marL="342900" indent="-342900">
              <a:buFont typeface="Arial" pitchFamily="34" charset="0"/>
              <a:buChar char="•"/>
            </a:pPr>
            <a:r>
              <a:rPr lang="en-GB" sz="2400" dirty="0" smtClean="0"/>
              <a:t>In each session strengthen coverage by integrating </a:t>
            </a:r>
            <a:r>
              <a:rPr lang="en-GB" sz="2400" dirty="0"/>
              <a:t>the topic of using the health/nutrition messages to leverage local demand for F&amp;V</a:t>
            </a:r>
            <a:endParaRPr lang="it-IT" sz="2400" dirty="0"/>
          </a:p>
          <a:p>
            <a:endParaRPr lang="it-IT" dirty="0"/>
          </a:p>
        </p:txBody>
      </p:sp>
    </p:spTree>
    <p:extLst>
      <p:ext uri="{BB962C8B-B14F-4D97-AF65-F5344CB8AC3E}">
        <p14:creationId xmlns:p14="http://schemas.microsoft.com/office/powerpoint/2010/main" xmlns="" val="1180630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WORKING GROUPS</a:t>
            </a:r>
            <a:endParaRPr lang="it-IT" dirty="0"/>
          </a:p>
        </p:txBody>
      </p:sp>
      <p:sp>
        <p:nvSpPr>
          <p:cNvPr id="3" name="Segnaposto contenuto 2"/>
          <p:cNvSpPr>
            <a:spLocks noGrp="1"/>
          </p:cNvSpPr>
          <p:nvPr>
            <p:ph idx="1"/>
          </p:nvPr>
        </p:nvSpPr>
        <p:spPr/>
        <p:txBody>
          <a:bodyPr>
            <a:normAutofit/>
          </a:bodyPr>
          <a:lstStyle/>
          <a:p>
            <a:pPr lvl="0"/>
            <a:r>
              <a:rPr lang="en-GB" dirty="0" smtClean="0"/>
              <a:t>2 </a:t>
            </a:r>
            <a:r>
              <a:rPr lang="en-GB" dirty="0"/>
              <a:t>working </a:t>
            </a:r>
            <a:r>
              <a:rPr lang="en-GB" dirty="0" smtClean="0"/>
              <a:t>groups, country groups together</a:t>
            </a:r>
          </a:p>
          <a:p>
            <a:pPr lvl="0"/>
            <a:r>
              <a:rPr lang="en-GB" dirty="0" smtClean="0"/>
              <a:t>Each </a:t>
            </a:r>
            <a:r>
              <a:rPr lang="en-GB" dirty="0"/>
              <a:t>group will have </a:t>
            </a:r>
            <a:r>
              <a:rPr lang="en-GB" dirty="0" smtClean="0"/>
              <a:t>both </a:t>
            </a:r>
            <a:r>
              <a:rPr lang="en-GB" dirty="0"/>
              <a:t>health and agriculture sector </a:t>
            </a:r>
            <a:r>
              <a:rPr lang="en-GB" dirty="0" smtClean="0"/>
              <a:t>together, </a:t>
            </a:r>
            <a:r>
              <a:rPr lang="en-GB" dirty="0"/>
              <a:t>with education sector participants distributed as evenly as </a:t>
            </a:r>
            <a:r>
              <a:rPr lang="en-GB" dirty="0" smtClean="0"/>
              <a:t>possible</a:t>
            </a:r>
            <a:endParaRPr lang="it-IT" dirty="0"/>
          </a:p>
          <a:p>
            <a:pPr lvl="0"/>
            <a:r>
              <a:rPr lang="en-GB" dirty="0"/>
              <a:t>Each group will </a:t>
            </a:r>
            <a:r>
              <a:rPr lang="en-GB" dirty="0" smtClean="0"/>
              <a:t>be provided with 2 facilitators</a:t>
            </a:r>
          </a:p>
          <a:p>
            <a:pPr lvl="0"/>
            <a:r>
              <a:rPr lang="en-GB" dirty="0" smtClean="0"/>
              <a:t>1 </a:t>
            </a:r>
            <a:r>
              <a:rPr lang="en-GB" dirty="0"/>
              <a:t>rapporteur to be nominated from within </a:t>
            </a:r>
            <a:r>
              <a:rPr lang="en-GB" dirty="0" smtClean="0"/>
              <a:t>each group</a:t>
            </a:r>
            <a:endParaRPr lang="it-IT" dirty="0"/>
          </a:p>
          <a:p>
            <a:endParaRPr lang="it-IT" dirty="0"/>
          </a:p>
        </p:txBody>
      </p:sp>
      <p:grpSp>
        <p:nvGrpSpPr>
          <p:cNvPr id="4" name="Group 4"/>
          <p:cNvGrpSpPr>
            <a:grpSpLocks/>
          </p:cNvGrpSpPr>
          <p:nvPr/>
        </p:nvGrpSpPr>
        <p:grpSpPr bwMode="auto">
          <a:xfrm>
            <a:off x="7938" y="6399213"/>
            <a:ext cx="9126537" cy="485775"/>
            <a:chOff x="5" y="-2"/>
            <a:chExt cx="5749" cy="306"/>
          </a:xfrm>
        </p:grpSpPr>
        <p:grpSp>
          <p:nvGrpSpPr>
            <p:cNvPr id="5" name="Group 5"/>
            <p:cNvGrpSpPr>
              <a:grpSpLocks/>
            </p:cNvGrpSpPr>
            <p:nvPr/>
          </p:nvGrpSpPr>
          <p:grpSpPr bwMode="auto">
            <a:xfrm>
              <a:off x="5" y="-2"/>
              <a:ext cx="5749" cy="299"/>
              <a:chOff x="5" y="-2"/>
              <a:chExt cx="5749" cy="276"/>
            </a:xfrm>
          </p:grpSpPr>
          <p:pic>
            <p:nvPicPr>
              <p:cNvPr id="7"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xmlns="" val="42412318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938" y="6399213"/>
            <a:ext cx="9126537" cy="485775"/>
            <a:chOff x="5" y="-2"/>
            <a:chExt cx="5749" cy="306"/>
          </a:xfrm>
        </p:grpSpPr>
        <p:grpSp>
          <p:nvGrpSpPr>
            <p:cNvPr id="3"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graphicFrame>
        <p:nvGraphicFramePr>
          <p:cNvPr id="8" name="Group 204"/>
          <p:cNvGraphicFramePr>
            <a:graphicFrameLocks noGrp="1"/>
          </p:cNvGraphicFramePr>
          <p:nvPr>
            <p:extLst>
              <p:ext uri="{D42A27DB-BD31-4B8C-83A1-F6EECF244321}">
                <p14:modId xmlns:p14="http://schemas.microsoft.com/office/powerpoint/2010/main" xmlns="" val="1940907101"/>
              </p:ext>
            </p:extLst>
          </p:nvPr>
        </p:nvGraphicFramePr>
        <p:xfrm>
          <a:off x="1547664" y="764708"/>
          <a:ext cx="6120679" cy="5095865"/>
        </p:xfrm>
        <a:graphic>
          <a:graphicData uri="http://schemas.openxmlformats.org/drawingml/2006/table">
            <a:tbl>
              <a:tblPr/>
              <a:tblGrid>
                <a:gridCol w="1605810"/>
                <a:gridCol w="2112909"/>
                <a:gridCol w="2401960"/>
              </a:tblGrid>
              <a:tr h="40469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Working Groups</a:t>
                      </a:r>
                      <a:endPar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hMerge="1">
                  <a:txBody>
                    <a:bodyPr/>
                    <a:lstStyle/>
                    <a:p>
                      <a:endParaRPr lang="it-IT"/>
                    </a:p>
                  </a:txBody>
                  <a:tcPr/>
                </a:tc>
              </a:tr>
              <a:tr h="39281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Group ONE</a:t>
                      </a:r>
                      <a:endParaRPr kumimoji="0" lang="en-US" sz="1500" b="0"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hMerge="1">
                  <a:txBody>
                    <a:bodyPr/>
                    <a:lstStyle/>
                    <a:p>
                      <a:endParaRPr lang="it-IT"/>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Facilitators</a:t>
                      </a:r>
                      <a:endParaRPr kumimoji="0" lang="en-US" sz="15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13980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err="1" smtClean="0">
                          <a:ln>
                            <a:noFill/>
                          </a:ln>
                          <a:solidFill>
                            <a:schemeClr val="tx1"/>
                          </a:solidFill>
                          <a:effectLst/>
                          <a:latin typeface="Arial" pitchFamily="34" charset="0"/>
                          <a:cs typeface="Calibri" pitchFamily="34" charset="0"/>
                        </a:rPr>
                        <a:t>Talei</a:t>
                      </a:r>
                      <a:r>
                        <a:rPr kumimoji="0" lang="en-GB" sz="1800" b="0" i="0" u="none" strike="noStrike" cap="none" normalizeH="0" baseline="0" dirty="0" smtClean="0">
                          <a:ln>
                            <a:noFill/>
                          </a:ln>
                          <a:solidFill>
                            <a:schemeClr val="tx1"/>
                          </a:solidFill>
                          <a:effectLst/>
                          <a:latin typeface="Arial" pitchFamily="34" charset="0"/>
                          <a:cs typeface="Calibri" pitchFamily="34" charset="0"/>
                        </a:rPr>
                        <a:t> Room</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Calibri" pitchFamily="34" charset="0"/>
                        </a:rPr>
                        <a:t>Samoa (2)</a:t>
                      </a:r>
                      <a:endParaRPr kumimoji="0" lang="en-US" sz="1800" b="0" i="0" u="none" strike="noStrike" cap="none" normalizeH="0" baseline="0" dirty="0" smtClean="0">
                        <a:ln>
                          <a:noFill/>
                        </a:ln>
                        <a:solidFill>
                          <a:schemeClr val="tx1"/>
                        </a:solidFill>
                        <a:effectLst/>
                        <a:latin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Calibri" pitchFamily="34" charset="0"/>
                        </a:rPr>
                        <a:t>Tonga (1)</a:t>
                      </a:r>
                      <a:endParaRPr kumimoji="0" lang="en-US" sz="1800" b="0" i="0" u="none" strike="noStrike" cap="none" normalizeH="0" baseline="0" dirty="0" smtClean="0">
                        <a:ln>
                          <a:noFill/>
                        </a:ln>
                        <a:solidFill>
                          <a:schemeClr val="tx1"/>
                        </a:solidFill>
                        <a:effectLst/>
                        <a:latin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chemeClr val="tx1"/>
                          </a:solidFill>
                          <a:effectLst/>
                          <a:latin typeface="Arial" pitchFamily="34" charset="0"/>
                          <a:cs typeface="Calibri" pitchFamily="34" charset="0"/>
                        </a:rPr>
                        <a:t>Niue (2)</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chemeClr val="tx1"/>
                          </a:solidFill>
                          <a:effectLst/>
                          <a:latin typeface="Arial" pitchFamily="34" charset="0"/>
                          <a:cs typeface="Calibri" pitchFamily="34" charset="0"/>
                        </a:rPr>
                        <a:t>Cook Islands (2)</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800" b="0" i="0" u="none" strike="noStrike" cap="none" normalizeH="0" baseline="0" dirty="0" smtClean="0">
                          <a:ln>
                            <a:noFill/>
                          </a:ln>
                          <a:solidFill>
                            <a:schemeClr val="tx1"/>
                          </a:solidFill>
                          <a:effectLst/>
                          <a:latin typeface="Arial" pitchFamily="34" charset="0"/>
                          <a:cs typeface="Calibri" pitchFamily="34" charset="0"/>
                        </a:rPr>
                        <a:t>Tuvalu (3)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0" i="0" u="none" strike="noStrike" cap="none" normalizeH="0" baseline="0" dirty="0" smtClean="0">
                          <a:ln>
                            <a:noFill/>
                          </a:ln>
                          <a:solidFill>
                            <a:schemeClr val="tx1"/>
                          </a:solidFill>
                          <a:effectLst/>
                          <a:latin typeface="Arial" pitchFamily="34" charset="0"/>
                          <a:cs typeface="Calibri" pitchFamily="34" charset="0"/>
                        </a:rPr>
                        <a:t>Alison Hodder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kern="1200" cap="none" normalizeH="0" baseline="0" dirty="0" err="1" smtClean="0">
                          <a:ln>
                            <a:noFill/>
                          </a:ln>
                          <a:solidFill>
                            <a:schemeClr val="tx1"/>
                          </a:solidFill>
                          <a:effectLst/>
                          <a:latin typeface="Arial" pitchFamily="34" charset="0"/>
                          <a:ea typeface="+mn-ea"/>
                          <a:cs typeface="Calibri" pitchFamily="34" charset="0"/>
                        </a:rPr>
                        <a:t>Siosiua</a:t>
                      </a:r>
                      <a:r>
                        <a:rPr kumimoji="0" lang="en-US" sz="1600" b="0" i="0" u="none" strike="noStrike" kern="1200" cap="none" normalizeH="0" baseline="0" dirty="0" smtClean="0">
                          <a:ln>
                            <a:noFill/>
                          </a:ln>
                          <a:solidFill>
                            <a:schemeClr val="tx1"/>
                          </a:solidFill>
                          <a:effectLst/>
                          <a:latin typeface="Arial" pitchFamily="34" charset="0"/>
                          <a:ea typeface="+mn-ea"/>
                          <a:cs typeface="Calibri" pitchFamily="34" charset="0"/>
                        </a:rPr>
                        <a:t> </a:t>
                      </a:r>
                      <a:r>
                        <a:rPr kumimoji="0" lang="en-US" sz="1600" b="0" i="0" u="none" strike="noStrike" kern="1200" cap="none" normalizeH="0" baseline="0" dirty="0" err="1" smtClean="0">
                          <a:ln>
                            <a:noFill/>
                          </a:ln>
                          <a:solidFill>
                            <a:schemeClr val="tx1"/>
                          </a:solidFill>
                          <a:effectLst/>
                          <a:latin typeface="Arial" pitchFamily="34" charset="0"/>
                          <a:ea typeface="+mn-ea"/>
                          <a:cs typeface="Calibri" pitchFamily="34" charset="0"/>
                        </a:rPr>
                        <a:t>Halavatau</a:t>
                      </a:r>
                      <a:endParaRPr kumimoji="0" lang="en-US" sz="1600" b="0" i="0" u="none" strike="noStrike" kern="1200" cap="none" normalizeH="0" baseline="0" dirty="0" smtClean="0">
                        <a:ln>
                          <a:noFill/>
                        </a:ln>
                        <a:solidFill>
                          <a:schemeClr val="tx1"/>
                        </a:solidFill>
                        <a:effectLst/>
                        <a:latin typeface="Arial" pitchFamily="34" charset="0"/>
                        <a:ea typeface="+mn-ea"/>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kern="1200" cap="none" normalizeH="0" baseline="0" dirty="0" smtClean="0">
                          <a:ln>
                            <a:noFill/>
                          </a:ln>
                          <a:solidFill>
                            <a:schemeClr val="tx1"/>
                          </a:solidFill>
                          <a:effectLst/>
                          <a:latin typeface="Arial" pitchFamily="34" charset="0"/>
                          <a:ea typeface="+mn-ea"/>
                          <a:cs typeface="Calibri" pitchFamily="34" charset="0"/>
                        </a:rPr>
                        <a:t>Graham Lyons</a:t>
                      </a:r>
                      <a:endParaRPr kumimoji="0" lang="en-GB" sz="1600" b="0" i="0" u="none" strike="noStrike" kern="1200" cap="none" normalizeH="0" baseline="0" dirty="0" smtClean="0">
                        <a:ln>
                          <a:noFill/>
                        </a:ln>
                        <a:solidFill>
                          <a:schemeClr val="tx1"/>
                        </a:solidFill>
                        <a:effectLst/>
                        <a:latin typeface="Arial" pitchFamily="34" charset="0"/>
                        <a:ea typeface="+mn-ea"/>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630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500" b="1" i="0" u="none" strike="noStrike" cap="none" normalizeH="0" baseline="0" smtClean="0">
                          <a:ln>
                            <a:noFill/>
                          </a:ln>
                          <a:solidFill>
                            <a:schemeClr val="tx1"/>
                          </a:solidFill>
                          <a:effectLst/>
                          <a:latin typeface="Arial" pitchFamily="34" charset="0"/>
                          <a:cs typeface="Calibri" pitchFamily="34" charset="0"/>
                        </a:rPr>
                        <a:t>Group TWO</a:t>
                      </a:r>
                      <a:endParaRPr kumimoji="0" lang="en-US" sz="1500" b="1" i="0" u="none" strike="noStrike" cap="none" normalizeH="0" baseline="0" smtClean="0">
                        <a:ln>
                          <a:noFill/>
                        </a:ln>
                        <a:solidFill>
                          <a:schemeClr val="tx1"/>
                        </a:solidFill>
                        <a:effectLst/>
                        <a:latin typeface="Arial" pitchFamily="34"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hMerge="1">
                  <a:txBody>
                    <a:bodyPr/>
                    <a:lstStyle/>
                    <a:p>
                      <a:endParaRPr lang="it-IT"/>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500" b="1" i="0" u="none" strike="noStrike" cap="none" normalizeH="0" baseline="0" smtClean="0">
                          <a:ln>
                            <a:noFill/>
                          </a:ln>
                          <a:solidFill>
                            <a:schemeClr val="tx1"/>
                          </a:solidFill>
                          <a:effectLst/>
                          <a:latin typeface="Arial" pitchFamily="34" charset="0"/>
                          <a:cs typeface="Arial" pitchFamily="34" charset="0"/>
                        </a:rPr>
                        <a:t>Facilitators</a:t>
                      </a:r>
                      <a:endParaRPr kumimoji="0" lang="en-US" sz="15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13980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cs typeface="Calibri" pitchFamily="34" charset="0"/>
                        </a:rPr>
                        <a:t>?? Room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cs typeface="Calibri" pitchFamily="34" charset="0"/>
                        </a:rPr>
                        <a:t>Marshall </a:t>
                      </a:r>
                      <a:r>
                        <a:rPr kumimoji="0" lang="en-GB" sz="1800" b="0" i="0" u="none" strike="noStrike" cap="none" normalizeH="0" baseline="0" dirty="0" smtClean="0">
                          <a:ln>
                            <a:noFill/>
                          </a:ln>
                          <a:solidFill>
                            <a:schemeClr val="tx1"/>
                          </a:solidFill>
                          <a:effectLst/>
                          <a:latin typeface="Arial" pitchFamily="34" charset="0"/>
                          <a:cs typeface="Calibri" pitchFamily="34" charset="0"/>
                        </a:rPr>
                        <a:t>Islands (3)</a:t>
                      </a:r>
                      <a:endParaRPr kumimoji="0" lang="en-GB" sz="1800" b="0" i="0" u="none" strike="noStrike" cap="none" normalizeH="0" baseline="0" dirty="0" smtClean="0">
                        <a:ln>
                          <a:noFill/>
                        </a:ln>
                        <a:solidFill>
                          <a:schemeClr val="tx1"/>
                        </a:solidFill>
                        <a:effectLst/>
                        <a:latin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cs typeface="Calibri" pitchFamily="34" charset="0"/>
                        </a:rPr>
                        <a:t>Kiribati (1?)</a:t>
                      </a:r>
                      <a:endParaRPr kumimoji="0" lang="en-GB" sz="1800" b="0" i="0" u="none" strike="noStrike" cap="none" normalizeH="0" baseline="0" dirty="0" smtClean="0">
                        <a:ln>
                          <a:noFill/>
                        </a:ln>
                        <a:solidFill>
                          <a:schemeClr val="tx1"/>
                        </a:solidFill>
                        <a:effectLst/>
                        <a:latin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Calibri" pitchFamily="34" charset="0"/>
                        </a:rPr>
                        <a:t>Vanuatu (3)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Calibri" pitchFamily="34" charset="0"/>
                        </a:rPr>
                        <a:t>Fiji (2)</a:t>
                      </a:r>
                      <a:endParaRPr kumimoji="0" lang="en-US" sz="1800" b="0" i="0" u="none" strike="noStrike" cap="none" normalizeH="0" baseline="0" dirty="0" smtClean="0">
                        <a:ln>
                          <a:noFill/>
                        </a:ln>
                        <a:solidFill>
                          <a:schemeClr val="tx1"/>
                        </a:solidFill>
                        <a:effectLst/>
                        <a:latin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chemeClr val="tx1"/>
                        </a:solidFill>
                        <a:effectLst/>
                        <a:latin typeface="Arial" pitchFamily="34"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cs typeface="Calibri" pitchFamily="34" charset="0"/>
                        </a:rPr>
                        <a:t>Makiko Taguchi</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kern="1200" cap="none" normalizeH="0" baseline="0" dirty="0" smtClean="0">
                          <a:ln>
                            <a:noFill/>
                          </a:ln>
                          <a:solidFill>
                            <a:schemeClr val="tx1"/>
                          </a:solidFill>
                          <a:effectLst/>
                          <a:latin typeface="Arial" pitchFamily="34" charset="0"/>
                          <a:ea typeface="+mn-ea"/>
                          <a:cs typeface="Calibri" pitchFamily="34" charset="0"/>
                        </a:rPr>
                        <a:t>Peter </a:t>
                      </a:r>
                      <a:r>
                        <a:rPr kumimoji="0" lang="en-US" sz="1600" b="0" i="0" u="none" strike="noStrike" kern="1200" cap="none" normalizeH="0" baseline="0" dirty="0" err="1" smtClean="0">
                          <a:ln>
                            <a:noFill/>
                          </a:ln>
                          <a:solidFill>
                            <a:schemeClr val="tx1"/>
                          </a:solidFill>
                          <a:effectLst/>
                          <a:latin typeface="Arial" pitchFamily="34" charset="0"/>
                          <a:ea typeface="+mn-ea"/>
                          <a:cs typeface="Calibri" pitchFamily="34" charset="0"/>
                        </a:rPr>
                        <a:t>Hoejskov</a:t>
                      </a:r>
                      <a:endParaRPr kumimoji="0" lang="en-US" sz="1600" b="0" i="0" u="none" strike="noStrike" kern="1200" cap="none" normalizeH="0" baseline="0" dirty="0" smtClean="0">
                        <a:ln>
                          <a:noFill/>
                        </a:ln>
                        <a:solidFill>
                          <a:schemeClr val="tx1"/>
                        </a:solidFill>
                        <a:effectLst/>
                        <a:latin typeface="Arial" pitchFamily="34" charset="0"/>
                        <a:ea typeface="+mn-ea"/>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kern="1200" cap="none" normalizeH="0" baseline="0" smtClean="0">
                          <a:ln>
                            <a:noFill/>
                          </a:ln>
                          <a:solidFill>
                            <a:schemeClr val="tx1"/>
                          </a:solidFill>
                          <a:effectLst/>
                          <a:latin typeface="Arial" pitchFamily="34" charset="0"/>
                          <a:ea typeface="+mn-ea"/>
                          <a:cs typeface="Calibri" pitchFamily="34" charset="0"/>
                        </a:rPr>
                        <a:t>Alistair </a:t>
                      </a:r>
                      <a:r>
                        <a:rPr kumimoji="0" lang="en-US" sz="1600" b="0" i="0" u="none" strike="noStrike" kern="1200" cap="none" normalizeH="0" baseline="0" dirty="0" smtClean="0">
                          <a:ln>
                            <a:noFill/>
                          </a:ln>
                          <a:solidFill>
                            <a:schemeClr val="tx1"/>
                          </a:solidFill>
                          <a:effectLst/>
                          <a:latin typeface="Arial" pitchFamily="34" charset="0"/>
                          <a:ea typeface="+mn-ea"/>
                          <a:cs typeface="Calibri" pitchFamily="34" charset="0"/>
                        </a:rPr>
                        <a:t>Gracie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kern="1200" cap="none" normalizeH="0" baseline="0" smtClean="0">
                          <a:ln>
                            <a:noFill/>
                          </a:ln>
                          <a:solidFill>
                            <a:schemeClr val="tx1"/>
                          </a:solidFill>
                          <a:effectLst/>
                          <a:latin typeface="Arial" pitchFamily="34" charset="0"/>
                          <a:ea typeface="+mn-ea"/>
                          <a:cs typeface="Calibri" pitchFamily="34" charset="0"/>
                        </a:rPr>
                        <a:t>Minwook </a:t>
                      </a:r>
                      <a:r>
                        <a:rPr kumimoji="0" lang="en-US" sz="1600" b="0" i="0" u="none" strike="noStrike" kern="1200" cap="none" normalizeH="0" baseline="0" dirty="0" smtClean="0">
                          <a:ln>
                            <a:noFill/>
                          </a:ln>
                          <a:solidFill>
                            <a:schemeClr val="tx1"/>
                          </a:solidFill>
                          <a:effectLst/>
                          <a:latin typeface="Arial" pitchFamily="34" charset="0"/>
                          <a:ea typeface="+mn-ea"/>
                          <a:cs typeface="Calibri" pitchFamily="34" charset="0"/>
                        </a:rPr>
                        <a:t>Kim</a:t>
                      </a:r>
                      <a:endParaRPr kumimoji="0" lang="en-GB" sz="1600" b="0" i="0" u="none" strike="noStrike" kern="1200" cap="none" normalizeH="0" baseline="0" dirty="0" smtClean="0">
                        <a:ln>
                          <a:noFill/>
                        </a:ln>
                        <a:solidFill>
                          <a:schemeClr val="tx1"/>
                        </a:solidFill>
                        <a:effectLst/>
                        <a:latin typeface="Arial" pitchFamily="34" charset="0"/>
                        <a:ea typeface="+mn-ea"/>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630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hMerge="1">
                  <a:txBody>
                    <a:bodyPr/>
                    <a:lstStyle/>
                    <a:p>
                      <a:endParaRPr lang="it-IT"/>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5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8630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500" b="1" i="0" u="none" strike="noStrike" cap="none" normalizeH="0" baseline="0" dirty="0" smtClean="0">
                        <a:ln>
                          <a:noFill/>
                        </a:ln>
                        <a:solidFill>
                          <a:schemeClr val="tx1"/>
                        </a:solidFill>
                        <a:effectLst/>
                        <a:latin typeface="Arial" pitchFamily="34"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pitchFamily="34"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1500" b="1" i="0" u="none" strike="noStrike" cap="none" normalizeH="0" baseline="0" dirty="0" smtClean="0">
                        <a:ln>
                          <a:noFill/>
                        </a:ln>
                        <a:solidFill>
                          <a:schemeClr val="tx1"/>
                        </a:solidFill>
                        <a:effectLst/>
                        <a:latin typeface="Arial" pitchFamily="34" charset="0"/>
                        <a:cs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938" y="6399213"/>
            <a:ext cx="9126537" cy="485775"/>
            <a:chOff x="5" y="-2"/>
            <a:chExt cx="5749" cy="306"/>
          </a:xfrm>
        </p:grpSpPr>
        <p:grpSp>
          <p:nvGrpSpPr>
            <p:cNvPr id="3"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9" name="Titolo 1"/>
          <p:cNvSpPr>
            <a:spLocks noGrp="1"/>
          </p:cNvSpPr>
          <p:nvPr>
            <p:ph type="title"/>
          </p:nvPr>
        </p:nvSpPr>
        <p:spPr>
          <a:xfrm>
            <a:off x="457200" y="274638"/>
            <a:ext cx="8229600" cy="1143000"/>
          </a:xfrm>
        </p:spPr>
        <p:txBody>
          <a:bodyPr>
            <a:normAutofit fontScale="90000"/>
          </a:bodyPr>
          <a:lstStyle/>
          <a:p>
            <a:r>
              <a:rPr lang="en-GB" dirty="0"/>
              <a:t>GUIDANCE FOR WORKING GROUP DISCUSSIONS</a:t>
            </a:r>
            <a:endParaRPr lang="it-IT" dirty="0"/>
          </a:p>
        </p:txBody>
      </p:sp>
      <p:sp>
        <p:nvSpPr>
          <p:cNvPr id="10" name="Segnaposto contenuto 2"/>
          <p:cNvSpPr>
            <a:spLocks noGrp="1"/>
          </p:cNvSpPr>
          <p:nvPr>
            <p:ph idx="1"/>
          </p:nvPr>
        </p:nvSpPr>
        <p:spPr>
          <a:xfrm>
            <a:off x="251520" y="1412776"/>
            <a:ext cx="8568952" cy="5257800"/>
          </a:xfrm>
        </p:spPr>
        <p:txBody>
          <a:bodyPr>
            <a:normAutofit fontScale="70000" lnSpcReduction="20000"/>
          </a:bodyPr>
          <a:lstStyle/>
          <a:p>
            <a:pPr marL="0" indent="0">
              <a:buNone/>
            </a:pPr>
            <a:r>
              <a:rPr lang="en-GB" sz="4000" b="1" dirty="0" smtClean="0"/>
              <a:t>Tuesday, 21 October </a:t>
            </a:r>
          </a:p>
          <a:p>
            <a:pPr marL="0" indent="0">
              <a:buNone/>
            </a:pPr>
            <a:r>
              <a:rPr lang="en-GB" sz="4000" b="1" dirty="0" smtClean="0"/>
              <a:t>Session </a:t>
            </a:r>
            <a:r>
              <a:rPr lang="en-GB" sz="4000" b="1" dirty="0"/>
              <a:t>(1) policy and strategy environment – </a:t>
            </a:r>
            <a:r>
              <a:rPr lang="en-GB" sz="4000" b="1" dirty="0" smtClean="0"/>
              <a:t>09.30 </a:t>
            </a:r>
            <a:r>
              <a:rPr lang="en-GB" sz="4000" b="1" dirty="0"/>
              <a:t>- </a:t>
            </a:r>
            <a:r>
              <a:rPr lang="en-GB" sz="4000" b="1" dirty="0" smtClean="0"/>
              <a:t>13.00</a:t>
            </a:r>
            <a:endParaRPr lang="it-IT" sz="4000" dirty="0"/>
          </a:p>
          <a:p>
            <a:pPr marL="0" indent="0">
              <a:buNone/>
            </a:pPr>
            <a:endParaRPr lang="it-IT" sz="1700" dirty="0"/>
          </a:p>
          <a:p>
            <a:pPr lvl="0"/>
            <a:r>
              <a:rPr lang="en-GB" sz="3400" dirty="0"/>
              <a:t>What are the main </a:t>
            </a:r>
            <a:r>
              <a:rPr lang="en-GB" sz="3400" dirty="0" smtClean="0"/>
              <a:t>health problems/challenges/characteristics</a:t>
            </a:r>
            <a:r>
              <a:rPr lang="en-GB" sz="3400" dirty="0"/>
              <a:t>/ &amp; positive aspects (strengths) at the national level</a:t>
            </a:r>
            <a:r>
              <a:rPr lang="en-GB" sz="3400" dirty="0" smtClean="0"/>
              <a:t>?</a:t>
            </a:r>
            <a:endParaRPr lang="it-IT" sz="3400" dirty="0"/>
          </a:p>
          <a:p>
            <a:pPr lvl="0"/>
            <a:r>
              <a:rPr lang="en-GB" sz="3400" dirty="0"/>
              <a:t>What are the priority topics for the health agenda in each country</a:t>
            </a:r>
            <a:r>
              <a:rPr lang="en-GB" sz="3400" dirty="0" smtClean="0"/>
              <a:t>?</a:t>
            </a:r>
            <a:endParaRPr lang="it-IT" sz="3400" dirty="0"/>
          </a:p>
          <a:p>
            <a:pPr lvl="0"/>
            <a:r>
              <a:rPr lang="en-GB" sz="3400" dirty="0"/>
              <a:t>What are the priority topics for the </a:t>
            </a:r>
            <a:r>
              <a:rPr lang="en-GB" sz="3400" u="sng" dirty="0"/>
              <a:t>horticulture</a:t>
            </a:r>
            <a:r>
              <a:rPr lang="en-GB" sz="3400" dirty="0"/>
              <a:t> agenda in each country</a:t>
            </a:r>
            <a:r>
              <a:rPr lang="en-GB" sz="3400" dirty="0" smtClean="0"/>
              <a:t>?</a:t>
            </a:r>
            <a:endParaRPr lang="it-IT" sz="3400" dirty="0"/>
          </a:p>
          <a:p>
            <a:pPr lvl="0"/>
            <a:r>
              <a:rPr lang="en-GB" sz="3400" dirty="0"/>
              <a:t>What are the main </a:t>
            </a:r>
            <a:r>
              <a:rPr lang="en-GB" sz="3400" u="sng" dirty="0"/>
              <a:t>horticulture</a:t>
            </a:r>
            <a:r>
              <a:rPr lang="en-GB" sz="3400" dirty="0"/>
              <a:t> </a:t>
            </a:r>
            <a:r>
              <a:rPr lang="en-GB" sz="3400" dirty="0" smtClean="0"/>
              <a:t>problems/challenges</a:t>
            </a:r>
            <a:r>
              <a:rPr lang="en-GB" sz="3400" dirty="0"/>
              <a:t>/ characteristics faced at the national level?</a:t>
            </a:r>
            <a:endParaRPr lang="it-IT" sz="3400" dirty="0"/>
          </a:p>
          <a:p>
            <a:r>
              <a:rPr lang="en-GB" sz="3400" dirty="0" smtClean="0"/>
              <a:t>Discuss </a:t>
            </a:r>
            <a:r>
              <a:rPr lang="en-GB" sz="3400" dirty="0"/>
              <a:t>the relevance of linking promotion of F&amp;V for development, agriculture improvement and NCDs prevention and HIV/AIDS care in your country </a:t>
            </a:r>
            <a:endParaRPr lang="it-IT" sz="3400" dirty="0"/>
          </a:p>
          <a:p>
            <a:endParaRPr lang="it-IT" dirty="0"/>
          </a:p>
        </p:txBody>
      </p:sp>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938" y="6399213"/>
            <a:ext cx="9126537" cy="485775"/>
            <a:chOff x="5" y="-2"/>
            <a:chExt cx="5749" cy="306"/>
          </a:xfrm>
        </p:grpSpPr>
        <p:grpSp>
          <p:nvGrpSpPr>
            <p:cNvPr id="3"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10" name="Segnaposto contenuto 2"/>
          <p:cNvSpPr>
            <a:spLocks noGrp="1"/>
          </p:cNvSpPr>
          <p:nvPr>
            <p:ph idx="1"/>
          </p:nvPr>
        </p:nvSpPr>
        <p:spPr>
          <a:xfrm>
            <a:off x="395536" y="548680"/>
            <a:ext cx="8229600" cy="4525963"/>
          </a:xfrm>
        </p:spPr>
        <p:txBody>
          <a:bodyPr/>
          <a:lstStyle/>
          <a:p>
            <a:pPr marL="0" indent="0">
              <a:buNone/>
            </a:pPr>
            <a:r>
              <a:rPr lang="en-GB" sz="2800" b="1" dirty="0" smtClean="0"/>
              <a:t>Session </a:t>
            </a:r>
            <a:r>
              <a:rPr lang="en-GB" sz="2800" b="1" dirty="0"/>
              <a:t>(2)– charting the challenge of increased F&amp;V supply and consumption  </a:t>
            </a:r>
            <a:r>
              <a:rPr lang="en-GB" sz="2800" b="1" dirty="0" smtClean="0"/>
              <a:t>- 14:00 – 15:30</a:t>
            </a:r>
          </a:p>
          <a:p>
            <a:pPr marL="0" indent="0">
              <a:buNone/>
            </a:pPr>
            <a:endParaRPr lang="it-IT" dirty="0"/>
          </a:p>
          <a:p>
            <a:pPr lvl="0"/>
            <a:r>
              <a:rPr lang="en-GB" dirty="0"/>
              <a:t>What are the main constraints for increasing the production </a:t>
            </a:r>
            <a:r>
              <a:rPr lang="en-GB" u="sng" dirty="0"/>
              <a:t>AND /OR LOCAL AVAILABILITY </a:t>
            </a:r>
            <a:r>
              <a:rPr lang="en-GB" dirty="0"/>
              <a:t>of F&amp;V? </a:t>
            </a:r>
            <a:endParaRPr lang="it-IT" dirty="0"/>
          </a:p>
          <a:p>
            <a:pPr lvl="0"/>
            <a:r>
              <a:rPr lang="en-GB" dirty="0"/>
              <a:t>Propose ways to overcome </a:t>
            </a:r>
            <a:r>
              <a:rPr lang="en-GB" dirty="0" smtClean="0"/>
              <a:t>each of these </a:t>
            </a:r>
            <a:r>
              <a:rPr lang="en-GB" dirty="0"/>
              <a:t>constraints</a:t>
            </a:r>
            <a:endParaRPr lang="it-IT" dirty="0"/>
          </a:p>
        </p:txBody>
      </p:sp>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938" y="6399213"/>
            <a:ext cx="9126537" cy="485775"/>
            <a:chOff x="5" y="-2"/>
            <a:chExt cx="5749" cy="306"/>
          </a:xfrm>
        </p:grpSpPr>
        <p:grpSp>
          <p:nvGrpSpPr>
            <p:cNvPr id="3"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10" name="Segnaposto contenuto 2"/>
          <p:cNvSpPr>
            <a:spLocks noGrp="1"/>
          </p:cNvSpPr>
          <p:nvPr>
            <p:ph idx="1"/>
          </p:nvPr>
        </p:nvSpPr>
        <p:spPr>
          <a:xfrm>
            <a:off x="467544" y="332656"/>
            <a:ext cx="8229600" cy="5976664"/>
          </a:xfrm>
        </p:spPr>
        <p:txBody>
          <a:bodyPr>
            <a:normAutofit fontScale="25000" lnSpcReduction="20000"/>
          </a:bodyPr>
          <a:lstStyle/>
          <a:p>
            <a:pPr marL="0" lvl="0" indent="0">
              <a:buNone/>
            </a:pPr>
            <a:r>
              <a:rPr lang="en-GB" sz="7200" b="1" dirty="0" smtClean="0"/>
              <a:t>Tuesday Session (2)–continued</a:t>
            </a:r>
          </a:p>
          <a:p>
            <a:pPr marL="0" lvl="0" indent="0">
              <a:buNone/>
            </a:pPr>
            <a:endParaRPr lang="en-GB" sz="3400" dirty="0" smtClean="0"/>
          </a:p>
          <a:p>
            <a:pPr marL="0" lvl="0" indent="0">
              <a:buNone/>
            </a:pPr>
            <a:r>
              <a:rPr lang="en-GB" sz="11200" dirty="0" smtClean="0"/>
              <a:t>Reflect </a:t>
            </a:r>
            <a:r>
              <a:rPr lang="en-GB" sz="11200" dirty="0"/>
              <a:t>on different roles for:</a:t>
            </a:r>
            <a:endParaRPr lang="it-IT" sz="11200" dirty="0"/>
          </a:p>
          <a:p>
            <a:r>
              <a:rPr lang="en-GB" sz="11200" dirty="0"/>
              <a:t>(a) urban/</a:t>
            </a:r>
            <a:r>
              <a:rPr lang="en-GB" sz="11200" dirty="0" err="1"/>
              <a:t>peri</a:t>
            </a:r>
            <a:r>
              <a:rPr lang="en-GB" sz="11200" dirty="0"/>
              <a:t>-urban horticulture</a:t>
            </a:r>
            <a:endParaRPr lang="it-IT" sz="11200" dirty="0"/>
          </a:p>
          <a:p>
            <a:r>
              <a:rPr lang="en-GB" sz="11200" dirty="0"/>
              <a:t>(b) intensive specialised F&amp;V production in high potential rural areas, and </a:t>
            </a:r>
            <a:endParaRPr lang="it-IT" sz="11200" dirty="0"/>
          </a:p>
          <a:p>
            <a:r>
              <a:rPr lang="en-GB" sz="11200" dirty="0"/>
              <a:t>(c) </a:t>
            </a:r>
            <a:r>
              <a:rPr lang="en-GB" sz="11200" dirty="0" err="1"/>
              <a:t>analyze</a:t>
            </a:r>
            <a:r>
              <a:rPr lang="en-GB" sz="11200" dirty="0"/>
              <a:t> their relevance in the light of your country characteristics</a:t>
            </a:r>
            <a:r>
              <a:rPr lang="en-GB" sz="8600" dirty="0"/>
              <a:t> </a:t>
            </a:r>
            <a:endParaRPr lang="it-IT" sz="8600" dirty="0"/>
          </a:p>
          <a:p>
            <a:pPr marL="0" lvl="0" indent="0">
              <a:buNone/>
            </a:pPr>
            <a:endParaRPr lang="en-GB" sz="8600" dirty="0" smtClean="0"/>
          </a:p>
          <a:p>
            <a:pPr marL="0" lvl="0" indent="0">
              <a:buNone/>
            </a:pPr>
            <a:r>
              <a:rPr lang="en-GB" sz="11200" dirty="0" smtClean="0"/>
              <a:t>Suggest </a:t>
            </a:r>
            <a:r>
              <a:rPr lang="en-GB" sz="11200" dirty="0"/>
              <a:t>ways of: </a:t>
            </a:r>
            <a:endParaRPr lang="it-IT" sz="11200" dirty="0"/>
          </a:p>
          <a:p>
            <a:r>
              <a:rPr lang="en-GB" sz="11200" dirty="0"/>
              <a:t>(a) targeting the different sectors in your country to improve their contribution to fruit and vegetable availability and </a:t>
            </a:r>
            <a:endParaRPr lang="it-IT" sz="11200" dirty="0"/>
          </a:p>
          <a:p>
            <a:r>
              <a:rPr lang="en-GB" sz="11200" dirty="0"/>
              <a:t>(b) List possible entry points for new/strengthened interventions and the main expected barriers to be </a:t>
            </a:r>
            <a:r>
              <a:rPr lang="en-GB" sz="11200" dirty="0" smtClean="0"/>
              <a:t>overcome</a:t>
            </a:r>
            <a:endParaRPr lang="it-IT" sz="11200" dirty="0"/>
          </a:p>
        </p:txBody>
      </p:sp>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938" y="6399213"/>
            <a:ext cx="9126537" cy="485775"/>
            <a:chOff x="5" y="-2"/>
            <a:chExt cx="5749" cy="306"/>
          </a:xfrm>
        </p:grpSpPr>
        <p:grpSp>
          <p:nvGrpSpPr>
            <p:cNvPr id="3" name="Group 5"/>
            <p:cNvGrpSpPr>
              <a:grpSpLocks/>
            </p:cNvGrpSpPr>
            <p:nvPr/>
          </p:nvGrpSpPr>
          <p:grpSpPr bwMode="auto">
            <a:xfrm>
              <a:off x="5" y="-2"/>
              <a:ext cx="5749" cy="299"/>
              <a:chOff x="5" y="-2"/>
              <a:chExt cx="5749" cy="276"/>
            </a:xfrm>
          </p:grpSpPr>
          <p:pic>
            <p:nvPicPr>
              <p:cNvPr id="4199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199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133" y="-2"/>
                <a:ext cx="3621" cy="2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pic>
          <p:nvPicPr>
            <p:cNvPr id="4199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12" y="-2"/>
              <a:ext cx="1426" cy="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8" name="Segnaposto contenuto 2"/>
          <p:cNvSpPr>
            <a:spLocks noGrp="1"/>
          </p:cNvSpPr>
          <p:nvPr>
            <p:ph idx="1"/>
          </p:nvPr>
        </p:nvSpPr>
        <p:spPr>
          <a:xfrm>
            <a:off x="467544" y="260648"/>
            <a:ext cx="8229600" cy="5904656"/>
          </a:xfrm>
        </p:spPr>
        <p:txBody>
          <a:bodyPr>
            <a:normAutofit fontScale="25000" lnSpcReduction="20000"/>
          </a:bodyPr>
          <a:lstStyle/>
          <a:p>
            <a:pPr marL="0" indent="0">
              <a:buNone/>
            </a:pPr>
            <a:r>
              <a:rPr lang="en-GB" sz="7400" b="1" dirty="0" smtClean="0"/>
              <a:t>Session </a:t>
            </a:r>
            <a:r>
              <a:rPr lang="en-GB" sz="7400" b="1" dirty="0"/>
              <a:t>(3) </a:t>
            </a:r>
            <a:r>
              <a:rPr lang="en-GB" sz="5900" b="1" dirty="0"/>
              <a:t>– </a:t>
            </a:r>
            <a:r>
              <a:rPr lang="en-GB" sz="7400" b="1" dirty="0"/>
              <a:t>Elements of a framework for action </a:t>
            </a:r>
            <a:endParaRPr lang="en-GB" sz="7400" b="1" dirty="0" smtClean="0"/>
          </a:p>
          <a:p>
            <a:pPr marL="0" indent="0">
              <a:buNone/>
            </a:pPr>
            <a:r>
              <a:rPr lang="en-GB" sz="5100" b="1" dirty="0" smtClean="0"/>
              <a:t>-</a:t>
            </a:r>
            <a:r>
              <a:rPr lang="en-GB" sz="6400" b="1" dirty="0" smtClean="0"/>
              <a:t>16:00 </a:t>
            </a:r>
            <a:r>
              <a:rPr lang="en-GB" sz="6400" b="1" dirty="0"/>
              <a:t>– </a:t>
            </a:r>
            <a:r>
              <a:rPr lang="en-GB" sz="6400" b="1" dirty="0" smtClean="0"/>
              <a:t>17:30</a:t>
            </a:r>
            <a:endParaRPr lang="it-IT" sz="6400" dirty="0"/>
          </a:p>
          <a:p>
            <a:pPr marL="0" indent="0">
              <a:buNone/>
            </a:pPr>
            <a:r>
              <a:rPr lang="en-GB" dirty="0"/>
              <a:t> </a:t>
            </a:r>
            <a:endParaRPr lang="it-IT" dirty="0"/>
          </a:p>
          <a:p>
            <a:pPr lvl="0">
              <a:lnSpc>
                <a:spcPct val="120000"/>
              </a:lnSpc>
              <a:spcBef>
                <a:spcPts val="0"/>
              </a:spcBef>
              <a:spcAft>
                <a:spcPts val="600"/>
              </a:spcAft>
            </a:pPr>
            <a:r>
              <a:rPr lang="en-GB" sz="9600" dirty="0"/>
              <a:t>Identify </a:t>
            </a:r>
            <a:r>
              <a:rPr lang="en-GB" sz="9600" dirty="0" err="1"/>
              <a:t>ongoing</a:t>
            </a:r>
            <a:r>
              <a:rPr lang="en-GB" sz="9600" dirty="0"/>
              <a:t> programmes/projects that fit the F&amp;V initiative at national level </a:t>
            </a:r>
            <a:endParaRPr lang="it-IT" sz="9600" dirty="0"/>
          </a:p>
          <a:p>
            <a:pPr lvl="0">
              <a:lnSpc>
                <a:spcPct val="120000"/>
              </a:lnSpc>
              <a:spcBef>
                <a:spcPts val="0"/>
              </a:spcBef>
              <a:spcAft>
                <a:spcPts val="600"/>
              </a:spcAft>
            </a:pPr>
            <a:r>
              <a:rPr lang="en-GB" sz="9600" dirty="0"/>
              <a:t>What would be realistic goals and objectives for a national initiative on F&amp;V promotion, considering aspects such as:</a:t>
            </a:r>
            <a:endParaRPr lang="it-IT" sz="9600" dirty="0"/>
          </a:p>
          <a:p>
            <a:pPr lvl="1">
              <a:lnSpc>
                <a:spcPct val="120000"/>
              </a:lnSpc>
              <a:spcBef>
                <a:spcPts val="0"/>
              </a:spcBef>
            </a:pPr>
            <a:r>
              <a:rPr lang="en-GB" sz="9600" dirty="0"/>
              <a:t>Advocacy and awareness raising;</a:t>
            </a:r>
            <a:endParaRPr lang="it-IT" sz="9600" dirty="0"/>
          </a:p>
          <a:p>
            <a:pPr lvl="1">
              <a:lnSpc>
                <a:spcPct val="120000"/>
              </a:lnSpc>
              <a:spcBef>
                <a:spcPts val="0"/>
              </a:spcBef>
            </a:pPr>
            <a:r>
              <a:rPr lang="en-GB" sz="9600" dirty="0"/>
              <a:t>Policy planning and reform;</a:t>
            </a:r>
            <a:endParaRPr lang="it-IT" sz="9600" dirty="0"/>
          </a:p>
          <a:p>
            <a:pPr lvl="1">
              <a:lnSpc>
                <a:spcPct val="120000"/>
              </a:lnSpc>
              <a:spcBef>
                <a:spcPts val="0"/>
              </a:spcBef>
            </a:pPr>
            <a:r>
              <a:rPr lang="en-GB" sz="9600" dirty="0"/>
              <a:t>Strengthening scientific knowledge base</a:t>
            </a:r>
            <a:endParaRPr lang="it-IT" sz="9600" dirty="0"/>
          </a:p>
          <a:p>
            <a:pPr lvl="1">
              <a:lnSpc>
                <a:spcPct val="120000"/>
              </a:lnSpc>
              <a:spcBef>
                <a:spcPts val="0"/>
              </a:spcBef>
            </a:pPr>
            <a:r>
              <a:rPr lang="en-GB" sz="9600" dirty="0"/>
              <a:t>Building technical </a:t>
            </a:r>
            <a:r>
              <a:rPr lang="en-GB" sz="9600" dirty="0" smtClean="0"/>
              <a:t>capacity</a:t>
            </a:r>
            <a:endParaRPr lang="it-IT" sz="9600" dirty="0"/>
          </a:p>
          <a:p>
            <a:pPr>
              <a:lnSpc>
                <a:spcPct val="120000"/>
              </a:lnSpc>
              <a:spcBef>
                <a:spcPts val="0"/>
              </a:spcBef>
              <a:spcAft>
                <a:spcPts val="600"/>
              </a:spcAft>
            </a:pPr>
            <a:r>
              <a:rPr lang="en-GB" sz="9600" dirty="0"/>
              <a:t>Discuss the main outcomes/benefits/ leverage of increasing F&amp;V production and consumption at the national level for: consumers, producers, traders and other supply chain actors, children, women, etc...(different target groups/beneficiaries</a:t>
            </a:r>
            <a:r>
              <a:rPr lang="en-GB" sz="9600" dirty="0" smtClean="0"/>
              <a:t>)</a:t>
            </a:r>
            <a:endParaRPr lang="it-IT" sz="9600" dirty="0"/>
          </a:p>
          <a:p>
            <a:pPr>
              <a:lnSpc>
                <a:spcPct val="120000"/>
              </a:lnSpc>
              <a:spcBef>
                <a:spcPts val="0"/>
              </a:spcBef>
              <a:spcAft>
                <a:spcPts val="600"/>
              </a:spcAft>
            </a:pPr>
            <a:r>
              <a:rPr lang="en-GB" sz="9600" dirty="0"/>
              <a:t>Suggest ways of monitoring outcomes and impact and list key indicators</a:t>
            </a:r>
            <a:r>
              <a:rPr lang="en-GB" sz="6200" dirty="0"/>
              <a:t> </a:t>
            </a:r>
          </a:p>
        </p:txBody>
      </p:sp>
    </p:spTree>
    <p:extLst>
      <p:ext uri="{BB962C8B-B14F-4D97-AF65-F5344CB8AC3E}">
        <p14:creationId xmlns:p14="http://schemas.microsoft.com/office/powerpoint/2010/main" xmlns="" val="4265736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1210</TotalTime>
  <Words>611</Words>
  <Application>Microsoft Office PowerPoint</Application>
  <PresentationFormat>On-screen Show (4:3)</PresentationFormat>
  <Paragraphs>93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Tema di Office</vt:lpstr>
      <vt:lpstr>Outline for working group sessions</vt:lpstr>
      <vt:lpstr>Slide 2</vt:lpstr>
      <vt:lpstr>Slide 3</vt:lpstr>
      <vt:lpstr>WORKING GROUPS</vt:lpstr>
      <vt:lpstr>Slide 5</vt:lpstr>
      <vt:lpstr>GUIDANCE FOR WORKING GROUP DISCUSSIONS</vt:lpstr>
      <vt:lpstr>Slide 7</vt:lpstr>
      <vt:lpstr>Slide 8</vt:lpstr>
      <vt:lpstr>Slide 9</vt:lpstr>
      <vt:lpstr>Wednesday, 22 October Same working groups continue </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Outline for working group sessions</dc:title>
  <dc:creator>alison</dc:creator>
  <cp:lastModifiedBy>Makiko Taguchi (AGPM)</cp:lastModifiedBy>
  <cp:revision>35</cp:revision>
  <dcterms:created xsi:type="dcterms:W3CDTF">2011-09-27T04:20:00Z</dcterms:created>
  <dcterms:modified xsi:type="dcterms:W3CDTF">2014-10-20T03:35:03Z</dcterms:modified>
</cp:coreProperties>
</file>