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89" r:id="rId3"/>
    <p:sldId id="293" r:id="rId4"/>
    <p:sldId id="292" r:id="rId5"/>
    <p:sldId id="294" r:id="rId6"/>
    <p:sldId id="29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ADD1E-5D43-4A16-9062-04335CFCF6FD}" type="datetimeFigureOut">
              <a:rPr lang="it-IT" smtClean="0"/>
              <a:pPr/>
              <a:t>22/10/2014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DB960-EB6C-409A-8919-1A0B8A0D9F5D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074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2D100-3CC3-42D2-8FA6-E186D66CB00E}" type="datetimeFigureOut">
              <a:rPr lang="it-IT" smtClean="0"/>
              <a:pPr/>
              <a:t>22/10/2014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8A53-4E69-492B-9AEF-A72218565B2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0379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2D100-3CC3-42D2-8FA6-E186D66CB00E}" type="datetimeFigureOut">
              <a:rPr lang="it-IT" smtClean="0"/>
              <a:pPr/>
              <a:t>22/10/2014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8A53-4E69-492B-9AEF-A72218565B2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5742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2D100-3CC3-42D2-8FA6-E186D66CB00E}" type="datetimeFigureOut">
              <a:rPr lang="it-IT" smtClean="0"/>
              <a:pPr/>
              <a:t>22/10/2014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8A53-4E69-492B-9AEF-A72218565B2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4054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2D100-3CC3-42D2-8FA6-E186D66CB00E}" type="datetimeFigureOut">
              <a:rPr lang="it-IT" smtClean="0"/>
              <a:pPr/>
              <a:t>22/10/2014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8A53-4E69-492B-9AEF-A72218565B2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9749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2D100-3CC3-42D2-8FA6-E186D66CB00E}" type="datetimeFigureOut">
              <a:rPr lang="it-IT" smtClean="0"/>
              <a:pPr/>
              <a:t>22/10/2014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8A53-4E69-492B-9AEF-A72218565B2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540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2D100-3CC3-42D2-8FA6-E186D66CB00E}" type="datetimeFigureOut">
              <a:rPr lang="it-IT" smtClean="0"/>
              <a:pPr/>
              <a:t>22/10/2014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8A53-4E69-492B-9AEF-A72218565B2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7832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2D100-3CC3-42D2-8FA6-E186D66CB00E}" type="datetimeFigureOut">
              <a:rPr lang="it-IT" smtClean="0"/>
              <a:pPr/>
              <a:t>22/10/2014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8A53-4E69-492B-9AEF-A72218565B2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8030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2D100-3CC3-42D2-8FA6-E186D66CB00E}" type="datetimeFigureOut">
              <a:rPr lang="it-IT" smtClean="0"/>
              <a:pPr/>
              <a:t>22/10/2014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8A53-4E69-492B-9AEF-A72218565B2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323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2D100-3CC3-42D2-8FA6-E186D66CB00E}" type="datetimeFigureOut">
              <a:rPr lang="it-IT" smtClean="0"/>
              <a:pPr/>
              <a:t>22/10/2014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8A53-4E69-492B-9AEF-A72218565B2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39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2D100-3CC3-42D2-8FA6-E186D66CB00E}" type="datetimeFigureOut">
              <a:rPr lang="it-IT" smtClean="0"/>
              <a:pPr/>
              <a:t>22/10/2014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8A53-4E69-492B-9AEF-A72218565B2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4719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2D100-3CC3-42D2-8FA6-E186D66CB00E}" type="datetimeFigureOut">
              <a:rPr lang="it-IT" smtClean="0"/>
              <a:pPr/>
              <a:t>22/10/2014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88A53-4E69-492B-9AEF-A72218565B2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6493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2D100-3CC3-42D2-8FA6-E186D66CB00E}" type="datetimeFigureOut">
              <a:rPr lang="it-IT" smtClean="0"/>
              <a:pPr/>
              <a:t>22/10/2014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88A53-4E69-492B-9AEF-A72218565B2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2300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492896"/>
            <a:ext cx="9144000" cy="1143000"/>
          </a:xfrm>
        </p:spPr>
        <p:txBody>
          <a:bodyPr>
            <a:normAutofit/>
          </a:bodyPr>
          <a:lstStyle/>
          <a:p>
            <a:r>
              <a:rPr lang="en-GB" sz="3600" b="1" dirty="0" smtClean="0"/>
              <a:t>Key Conclusions </a:t>
            </a:r>
            <a:r>
              <a:rPr lang="en-GB" sz="3600" b="1" smtClean="0"/>
              <a:t>from Group 1  </a:t>
            </a:r>
            <a:endParaRPr lang="it-IT" sz="3600" dirty="0"/>
          </a:p>
        </p:txBody>
      </p:sp>
      <p:grpSp>
        <p:nvGrpSpPr>
          <p:cNvPr id="41988" name="Group 4"/>
          <p:cNvGrpSpPr>
            <a:grpSpLocks/>
          </p:cNvGrpSpPr>
          <p:nvPr/>
        </p:nvGrpSpPr>
        <p:grpSpPr bwMode="auto">
          <a:xfrm>
            <a:off x="7938" y="6399213"/>
            <a:ext cx="9126537" cy="485775"/>
            <a:chOff x="5" y="-2"/>
            <a:chExt cx="5749" cy="306"/>
          </a:xfrm>
        </p:grpSpPr>
        <p:grpSp>
          <p:nvGrpSpPr>
            <p:cNvPr id="41989" name="Group 5"/>
            <p:cNvGrpSpPr>
              <a:grpSpLocks/>
            </p:cNvGrpSpPr>
            <p:nvPr/>
          </p:nvGrpSpPr>
          <p:grpSpPr bwMode="auto">
            <a:xfrm>
              <a:off x="5" y="-2"/>
              <a:ext cx="5749" cy="299"/>
              <a:chOff x="5" y="-2"/>
              <a:chExt cx="5749" cy="276"/>
            </a:xfrm>
          </p:grpSpPr>
          <p:pic>
            <p:nvPicPr>
              <p:cNvPr id="41990" name="Picture 6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" y="-2"/>
                <a:ext cx="362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41991" name="Picture 7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2133" y="-2"/>
                <a:ext cx="3621" cy="2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41992" name="Picture 8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2" y="-2"/>
              <a:ext cx="1426" cy="3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6573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pPr algn="l"/>
            <a:r>
              <a:rPr lang="en-NZ" sz="1800" b="1" u="sng" dirty="0" smtClean="0"/>
              <a:t>Session 1: </a:t>
            </a:r>
            <a:r>
              <a:rPr lang="en-NZ" sz="1800" b="1" dirty="0" smtClean="0"/>
              <a:t>Main Health Problems, Challenges, Characteristics &amp;  Positive Aspects (Strengths) at the national level?    </a:t>
            </a:r>
            <a:endParaRPr lang="en-NZ" sz="1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>
            <a:normAutofit/>
          </a:bodyPr>
          <a:lstStyle/>
          <a:p>
            <a:endParaRPr lang="en-NZ" sz="1600" dirty="0" smtClean="0"/>
          </a:p>
          <a:p>
            <a:r>
              <a:rPr lang="en-NZ" sz="1800" dirty="0" smtClean="0"/>
              <a:t>Obesity, low fruits and vegetables, abuse of alcohol and tobacco use, physical inactivity, teenage pregnancy  </a:t>
            </a:r>
          </a:p>
          <a:p>
            <a:r>
              <a:rPr lang="en-NZ" sz="1800" dirty="0" smtClean="0"/>
              <a:t>Aging farmer population , land availability and access to land</a:t>
            </a:r>
          </a:p>
          <a:p>
            <a:r>
              <a:rPr lang="en-NZ" sz="1800" dirty="0" smtClean="0"/>
              <a:t>Water availability for agriculture</a:t>
            </a:r>
          </a:p>
          <a:p>
            <a:r>
              <a:rPr lang="en-NZ" sz="1800" dirty="0" smtClean="0"/>
              <a:t>Improper and  abuse in use  of pesticides</a:t>
            </a:r>
          </a:p>
          <a:p>
            <a:r>
              <a:rPr lang="en-NZ" sz="1800" dirty="0" smtClean="0"/>
              <a:t>Climate change effects ; drought, sever cyclones, salt-water intrusion  </a:t>
            </a:r>
          </a:p>
          <a:p>
            <a:r>
              <a:rPr lang="en-NZ" sz="1800" dirty="0" smtClean="0"/>
              <a:t>Enact and strengthen food laws &amp; regulations for healthy diet and physical activity</a:t>
            </a:r>
          </a:p>
          <a:p>
            <a:r>
              <a:rPr lang="en-NZ" sz="1800" dirty="0" smtClean="0"/>
              <a:t>Strengthen implementation of NCD policies &amp; strategies </a:t>
            </a:r>
          </a:p>
          <a:p>
            <a:r>
              <a:rPr lang="en-NZ" sz="1800" dirty="0" smtClean="0"/>
              <a:t>National strategy on FV aligned to the WHO strategy on diet, physical activity, and health  </a:t>
            </a:r>
          </a:p>
          <a:p>
            <a:r>
              <a:rPr lang="en-NZ" sz="1800" dirty="0" smtClean="0"/>
              <a:t>National Food Security framework</a:t>
            </a:r>
          </a:p>
          <a:p>
            <a:r>
              <a:rPr lang="en-NZ" sz="1800" dirty="0" smtClean="0"/>
              <a:t>Go Local campaign to promote production and consumption of local food</a:t>
            </a:r>
          </a:p>
          <a:p>
            <a:r>
              <a:rPr lang="en-NZ" sz="1800" dirty="0" smtClean="0"/>
              <a:t>High cost of agriculture inputs: seeds, tractor hire, planting materials  </a:t>
            </a:r>
          </a:p>
          <a:p>
            <a:r>
              <a:rPr lang="en-NZ" sz="1800" dirty="0" smtClean="0"/>
              <a:t>Poor soil health and fertility , P&amp;D problems  including roaming animals  </a:t>
            </a:r>
          </a:p>
          <a:p>
            <a:r>
              <a:rPr lang="en-NZ" sz="1800" dirty="0" smtClean="0"/>
              <a:t> Invasive species from increased trade between countries</a:t>
            </a:r>
          </a:p>
          <a:p>
            <a:r>
              <a:rPr lang="en-NZ" sz="1800" dirty="0" smtClean="0"/>
              <a:t>Climate change – drought, salt water inundation  </a:t>
            </a:r>
          </a:p>
          <a:p>
            <a:r>
              <a:rPr lang="en-NZ" sz="1800" dirty="0" smtClean="0"/>
              <a:t>High post-harvest losses </a:t>
            </a:r>
          </a:p>
          <a:p>
            <a:r>
              <a:rPr lang="en-NZ" sz="1800" dirty="0" smtClean="0"/>
              <a:t>Lack of data around production, sales, consumption, price change </a:t>
            </a:r>
          </a:p>
          <a:p>
            <a:pPr>
              <a:buNone/>
            </a:pPr>
            <a:endParaRPr lang="en-NZ" sz="1800" dirty="0" smtClean="0"/>
          </a:p>
          <a:p>
            <a:endParaRPr lang="en-NZ" sz="1600" dirty="0" smtClean="0"/>
          </a:p>
          <a:p>
            <a:endParaRPr lang="en-NZ" sz="1600" dirty="0" smtClean="0"/>
          </a:p>
          <a:p>
            <a:pPr>
              <a:buNone/>
            </a:pPr>
            <a:endParaRPr lang="en-N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/>
          </a:bodyPr>
          <a:lstStyle/>
          <a:p>
            <a:pPr algn="l"/>
            <a:r>
              <a:rPr lang="en-NZ" sz="1600" b="1" u="sng" dirty="0" smtClean="0"/>
              <a:t>Session 2: </a:t>
            </a:r>
            <a:r>
              <a:rPr lang="en-NZ" sz="1600" b="1" dirty="0" smtClean="0"/>
              <a:t>Constraints to Increasing F&amp;V Production and Consumption and Target Groups   </a:t>
            </a:r>
            <a:endParaRPr lang="en-NZ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/>
          </a:bodyPr>
          <a:lstStyle/>
          <a:p>
            <a:r>
              <a:rPr lang="en-NZ" sz="1800" dirty="0" smtClean="0"/>
              <a:t>Small land areas, inadequate water supply </a:t>
            </a:r>
          </a:p>
          <a:p>
            <a:r>
              <a:rPr lang="en-NZ" sz="1800" dirty="0" smtClean="0"/>
              <a:t>Key stakeholders including Agriculture, Education, Health, Tourism, Hospitality Training Centre, Business Trade and Investment </a:t>
            </a:r>
            <a:r>
              <a:rPr lang="en-NZ" sz="1800" err="1" smtClean="0"/>
              <a:t>Board</a:t>
            </a:r>
            <a:r>
              <a:rPr lang="en-NZ" sz="1800" smtClean="0"/>
              <a:t>; community </a:t>
            </a:r>
            <a:r>
              <a:rPr lang="en-NZ" sz="1800" dirty="0" smtClean="0"/>
              <a:t>incl. traditional, church leaders </a:t>
            </a:r>
          </a:p>
          <a:p>
            <a:r>
              <a:rPr lang="en-NZ" sz="1800" dirty="0" smtClean="0"/>
              <a:t>Target Kindergarten and primary school students = </a:t>
            </a:r>
            <a:r>
              <a:rPr lang="en-NZ" sz="1800" dirty="0" smtClean="0"/>
              <a:t>3-9 </a:t>
            </a:r>
            <a:r>
              <a:rPr lang="en-NZ" sz="1800" dirty="0" smtClean="0"/>
              <a:t>year </a:t>
            </a:r>
            <a:r>
              <a:rPr lang="en-NZ" sz="1800" dirty="0" err="1" smtClean="0"/>
              <a:t>old’s</a:t>
            </a:r>
            <a:r>
              <a:rPr lang="en-NZ" sz="1800" dirty="0" smtClean="0"/>
              <a:t> </a:t>
            </a:r>
          </a:p>
          <a:p>
            <a:r>
              <a:rPr lang="en-NZ" sz="1800" dirty="0" smtClean="0"/>
              <a:t>Promote school food gardens; and include nutrition and local F&amp;V in the curriculum</a:t>
            </a:r>
          </a:p>
          <a:p>
            <a:r>
              <a:rPr lang="en-NZ" sz="1800" dirty="0" smtClean="0"/>
              <a:t> Competent, credible, reliable, experienced extension officers </a:t>
            </a:r>
          </a:p>
          <a:p>
            <a:r>
              <a:rPr lang="en-NZ" sz="1800" dirty="0" smtClean="0"/>
              <a:t>Farmer-to-farmer mentoring </a:t>
            </a:r>
          </a:p>
          <a:p>
            <a:r>
              <a:rPr lang="en-NZ" sz="1800" dirty="0" smtClean="0"/>
              <a:t>Strengthen regional programmes – exchange of materials, ratify ITPGRFA </a:t>
            </a:r>
          </a:p>
          <a:p>
            <a:r>
              <a:rPr lang="en-NZ" sz="1800" dirty="0" smtClean="0"/>
              <a:t>All countries have NCD’s - review and assess existing FS programmes and develop new ones</a:t>
            </a:r>
          </a:p>
          <a:p>
            <a:r>
              <a:rPr lang="en-NZ" sz="1800" dirty="0" smtClean="0"/>
              <a:t>Pacific food secure framework – adopted at Regional Food Summit, Vanuatu 2010    </a:t>
            </a:r>
          </a:p>
          <a:p>
            <a:r>
              <a:rPr lang="en-NZ" sz="1800" dirty="0" smtClean="0"/>
              <a:t>Peoples attitude and lifestyle important in changing NCD</a:t>
            </a:r>
          </a:p>
          <a:p>
            <a:r>
              <a:rPr lang="en-NZ" sz="1800" dirty="0" smtClean="0"/>
              <a:t>May take a while to see the impact of changing habits – eating habits</a:t>
            </a:r>
          </a:p>
          <a:p>
            <a:r>
              <a:rPr lang="en-NZ" sz="1800" dirty="0" smtClean="0"/>
              <a:t>Baseline data  - study select population (school students)</a:t>
            </a:r>
          </a:p>
          <a:p>
            <a:r>
              <a:rPr lang="en-NZ" sz="1800" dirty="0" smtClean="0"/>
              <a:t>Pictorial demonstration of 5-servings a day   </a:t>
            </a:r>
          </a:p>
          <a:p>
            <a:r>
              <a:rPr lang="en-NZ" sz="1800" dirty="0" smtClean="0"/>
              <a:t>On-going </a:t>
            </a:r>
            <a:r>
              <a:rPr lang="en-NZ" sz="1800" dirty="0" err="1" smtClean="0"/>
              <a:t>committment</a:t>
            </a:r>
            <a:r>
              <a:rPr lang="en-NZ" sz="1800" dirty="0" smtClean="0"/>
              <a:t> on FV promotion  </a:t>
            </a:r>
          </a:p>
          <a:p>
            <a:endParaRPr lang="en-NZ" sz="1400" dirty="0" smtClean="0"/>
          </a:p>
          <a:p>
            <a:pPr>
              <a:buNone/>
            </a:pPr>
            <a:r>
              <a:rPr lang="en-NZ" sz="1400" dirty="0" smtClean="0"/>
              <a:t> </a:t>
            </a:r>
            <a:endParaRPr lang="en-NZ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</p:spPr>
        <p:txBody>
          <a:bodyPr>
            <a:normAutofit/>
          </a:bodyPr>
          <a:lstStyle/>
          <a:p>
            <a:pPr algn="l"/>
            <a:r>
              <a:rPr lang="en-NZ" sz="2000" b="1" u="sng" dirty="0" smtClean="0"/>
              <a:t>Session 4</a:t>
            </a:r>
            <a:r>
              <a:rPr lang="en-NZ" sz="2000" b="1" dirty="0" smtClean="0"/>
              <a:t>: Promoting co-ordinated action </a:t>
            </a:r>
            <a:endParaRPr lang="en-NZ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>
            <a:normAutofit fontScale="62500" lnSpcReduction="20000"/>
          </a:bodyPr>
          <a:lstStyle/>
          <a:p>
            <a:r>
              <a:rPr lang="en-NZ" dirty="0" smtClean="0"/>
              <a:t>Chamber of commerce =  links, supports, structures, tourism board/authority , Ministry of Trade= promotion of local FV, Go Local  </a:t>
            </a:r>
          </a:p>
          <a:p>
            <a:r>
              <a:rPr lang="en-NZ" dirty="0" smtClean="0"/>
              <a:t> Farmers/growers associations = increased production cater to markets, access capital/funds, import of supplies (seeds, fertilizers, chemicals)    </a:t>
            </a:r>
          </a:p>
          <a:p>
            <a:r>
              <a:rPr lang="en-NZ" dirty="0" smtClean="0"/>
              <a:t>National community social development ; Education, Churches, Village council  Women in business</a:t>
            </a:r>
          </a:p>
          <a:p>
            <a:r>
              <a:rPr lang="en-NZ" dirty="0" smtClean="0"/>
              <a:t>CC – Food Security, building resilience to CC programmes </a:t>
            </a:r>
          </a:p>
          <a:p>
            <a:r>
              <a:rPr lang="en-NZ" dirty="0" smtClean="0"/>
              <a:t>National food and nutrition co-ordinating committee ; Health boards  </a:t>
            </a:r>
          </a:p>
          <a:p>
            <a:r>
              <a:rPr lang="en-NZ" dirty="0" smtClean="0"/>
              <a:t>To ensure active enforcement get KEY stakeholders on-board and call others as needed </a:t>
            </a:r>
          </a:p>
          <a:p>
            <a:r>
              <a:rPr lang="en-NZ" dirty="0" smtClean="0"/>
              <a:t> SPC, FAO, WHO – development partners</a:t>
            </a:r>
          </a:p>
          <a:p>
            <a:r>
              <a:rPr lang="en-NZ" dirty="0" smtClean="0"/>
              <a:t>USP and other Universities – capacity building, national training  </a:t>
            </a:r>
          </a:p>
          <a:p>
            <a:r>
              <a:rPr lang="en-NZ" dirty="0" smtClean="0"/>
              <a:t>ACIAR – research and development </a:t>
            </a:r>
          </a:p>
          <a:p>
            <a:r>
              <a:rPr lang="en-NZ" dirty="0" smtClean="0"/>
              <a:t>Need websites of FAO, SPC to make available information</a:t>
            </a:r>
          </a:p>
          <a:p>
            <a:r>
              <a:rPr lang="en-NZ" dirty="0" smtClean="0"/>
              <a:t>NCDs forum/roadmap; Food security/NCD/working group</a:t>
            </a:r>
          </a:p>
          <a:p>
            <a:r>
              <a:rPr lang="en-NZ" dirty="0" smtClean="0"/>
              <a:t>Greater support from top level ministries </a:t>
            </a:r>
          </a:p>
          <a:p>
            <a:r>
              <a:rPr lang="en-NZ" dirty="0" smtClean="0"/>
              <a:t>Networking among programme managers, sharing information and experiences, health, agriculture, education </a:t>
            </a:r>
          </a:p>
          <a:p>
            <a:r>
              <a:rPr lang="en-NZ" dirty="0" smtClean="0"/>
              <a:t>FV for health newsletter </a:t>
            </a:r>
          </a:p>
          <a:p>
            <a:r>
              <a:rPr lang="en-NZ" dirty="0" smtClean="0"/>
              <a:t>Psychological  “walk the talk”    </a:t>
            </a:r>
          </a:p>
          <a:p>
            <a:endParaRPr lang="en-N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</p:spPr>
        <p:txBody>
          <a:bodyPr>
            <a:normAutofit/>
          </a:bodyPr>
          <a:lstStyle/>
          <a:p>
            <a:r>
              <a:rPr lang="en-GB" sz="1800" b="1" u="sng" dirty="0" smtClean="0"/>
              <a:t>Session 3</a:t>
            </a:r>
            <a:r>
              <a:rPr lang="en-GB" sz="1800" b="1" dirty="0" smtClean="0"/>
              <a:t>: On-going Programmes/Projects that fit the FV initiative at national level</a:t>
            </a:r>
            <a:endParaRPr lang="en-NZ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 fontScale="62500" lnSpcReduction="20000"/>
          </a:bodyPr>
          <a:lstStyle/>
          <a:p>
            <a:r>
              <a:rPr lang="en-NZ" dirty="0" smtClean="0"/>
              <a:t>Annual Agriculture Show, Show-day, World Food Day Celebrations  </a:t>
            </a:r>
          </a:p>
          <a:p>
            <a:r>
              <a:rPr lang="en-NZ" dirty="0" smtClean="0"/>
              <a:t>Health Nutrition promotion programme and FAO/SPC food security programmes</a:t>
            </a:r>
          </a:p>
          <a:p>
            <a:r>
              <a:rPr lang="en-NZ" dirty="0" smtClean="0"/>
              <a:t>Farmer field-days and demonstration plots</a:t>
            </a:r>
          </a:p>
          <a:p>
            <a:r>
              <a:rPr lang="en-NZ" dirty="0" smtClean="0"/>
              <a:t>Farmer Field Schools promoting alternatives for herbicides, IPM programmes</a:t>
            </a:r>
          </a:p>
          <a:p>
            <a:r>
              <a:rPr lang="en-NZ" dirty="0" smtClean="0"/>
              <a:t>Utilise existing structures such as Nutrition Centres, Home economics in schools, hospitality training centre</a:t>
            </a:r>
          </a:p>
          <a:p>
            <a:r>
              <a:rPr lang="en-NZ" dirty="0" smtClean="0"/>
              <a:t>Use of  sports role models to promote FV</a:t>
            </a:r>
          </a:p>
          <a:p>
            <a:r>
              <a:rPr lang="en-NZ" dirty="0" smtClean="0"/>
              <a:t>Strengthen Public-Private Partnerships</a:t>
            </a:r>
          </a:p>
          <a:p>
            <a:r>
              <a:rPr lang="en-NZ" dirty="0" smtClean="0"/>
              <a:t>Short-term health changes in NCD risk factors (BP, BMI, Cholesterol, Blood Glucose)</a:t>
            </a:r>
          </a:p>
          <a:p>
            <a:r>
              <a:rPr lang="en-NZ" dirty="0" smtClean="0"/>
              <a:t>Long—term changes in NCD prevalent</a:t>
            </a:r>
          </a:p>
          <a:p>
            <a:r>
              <a:rPr lang="en-NZ" dirty="0" smtClean="0"/>
              <a:t>Demographic health surveys; health census; health steps</a:t>
            </a:r>
          </a:p>
          <a:p>
            <a:r>
              <a:rPr lang="en-NZ" dirty="0" smtClean="0"/>
              <a:t>Fruits and vegetable baseline survey; market information survey</a:t>
            </a:r>
          </a:p>
          <a:p>
            <a:r>
              <a:rPr lang="en-NZ" dirty="0" smtClean="0"/>
              <a:t>Changes in land use, cultivation, production, sales </a:t>
            </a:r>
          </a:p>
          <a:p>
            <a:r>
              <a:rPr lang="en-NZ" dirty="0" smtClean="0"/>
              <a:t>Shift in diet – “good </a:t>
            </a:r>
            <a:r>
              <a:rPr lang="en-NZ" dirty="0" err="1" smtClean="0"/>
              <a:t>kaikai</a:t>
            </a:r>
            <a:r>
              <a:rPr lang="en-NZ" dirty="0" smtClean="0"/>
              <a:t> as opposed to rubbish </a:t>
            </a:r>
            <a:r>
              <a:rPr lang="en-NZ" dirty="0" err="1" smtClean="0"/>
              <a:t>kaikai</a:t>
            </a:r>
            <a:r>
              <a:rPr lang="en-NZ" dirty="0" smtClean="0"/>
              <a:t>” </a:t>
            </a:r>
          </a:p>
          <a:p>
            <a:r>
              <a:rPr lang="en-NZ" dirty="0" smtClean="0"/>
              <a:t>Managing compliance with food standards/guidelines in school based programmes </a:t>
            </a:r>
          </a:p>
          <a:p>
            <a:r>
              <a:rPr lang="en-NZ" dirty="0" smtClean="0"/>
              <a:t>School garden and feeding monitoring – Agriculture, Health, Education  </a:t>
            </a:r>
          </a:p>
          <a:p>
            <a:r>
              <a:rPr lang="en-NZ" dirty="0" smtClean="0"/>
              <a:t>Dieticians, nutritionists, agriculturists to know how to cook and plant</a:t>
            </a:r>
          </a:p>
          <a:p>
            <a:pPr>
              <a:buNone/>
            </a:pPr>
            <a:endParaRPr lang="en-NZ" dirty="0" smtClean="0"/>
          </a:p>
          <a:p>
            <a:endParaRPr lang="en-N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/>
          </a:bodyPr>
          <a:lstStyle/>
          <a:p>
            <a:pPr algn="l"/>
            <a:r>
              <a:rPr lang="en-NZ" sz="1600" b="1" u="sng" dirty="0" smtClean="0"/>
              <a:t>Session 5: </a:t>
            </a:r>
            <a:r>
              <a:rPr lang="en-NZ" sz="1600" b="1" dirty="0" smtClean="0"/>
              <a:t>Describe specific actions that can be done in the 12-months following the workshop and who/which institution would be responsible by acting  </a:t>
            </a:r>
            <a:endParaRPr lang="en-NZ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r>
              <a:rPr lang="en-NZ" sz="1800" dirty="0" smtClean="0"/>
              <a:t>Strengthen stakeholder collaboration at regional and national level</a:t>
            </a:r>
          </a:p>
          <a:p>
            <a:r>
              <a:rPr lang="en-NZ" sz="1800" dirty="0" smtClean="0"/>
              <a:t>Establish national steering committee  on promoting F&amp;V consumption  - comprising of key stakeholders (Agriculture, Health, Education, NGOs, Church, Community  etc</a:t>
            </a:r>
          </a:p>
          <a:p>
            <a:pPr>
              <a:buNone/>
            </a:pPr>
            <a:r>
              <a:rPr lang="en-NZ" sz="1800" dirty="0" smtClean="0"/>
              <a:t>		- committee chaired by high level delegate: </a:t>
            </a:r>
            <a:r>
              <a:rPr lang="en-NZ" sz="1800" smtClean="0"/>
              <a:t>Minister or </a:t>
            </a:r>
            <a:r>
              <a:rPr lang="en-NZ" sz="1800" dirty="0" smtClean="0"/>
              <a:t>PM</a:t>
            </a:r>
          </a:p>
          <a:p>
            <a:r>
              <a:rPr lang="en-NZ" sz="1800" dirty="0" smtClean="0"/>
              <a:t>Incorporation of F&amp;V programme into national budget process </a:t>
            </a:r>
          </a:p>
          <a:p>
            <a:r>
              <a:rPr lang="en-NZ" sz="1800" dirty="0" smtClean="0"/>
              <a:t>Establish Regional Platform for Food Security-Nutrition-NCD</a:t>
            </a:r>
          </a:p>
          <a:p>
            <a:r>
              <a:rPr lang="en-NZ" sz="1800" dirty="0" smtClean="0"/>
              <a:t>Strengthen capacity , knowledge, understanding  of farmers, school students, health officials, NGO’s and communities in </a:t>
            </a:r>
            <a:r>
              <a:rPr lang="en-NZ" sz="1800" dirty="0" err="1" smtClean="0"/>
              <a:t>iF&amp;V</a:t>
            </a:r>
            <a:r>
              <a:rPr lang="en-NZ" sz="1800" dirty="0" smtClean="0"/>
              <a:t>  (teaching materials, school demonstration plots, backyard and container planting)</a:t>
            </a:r>
          </a:p>
          <a:p>
            <a:r>
              <a:rPr lang="en-NZ" sz="1800" dirty="0" smtClean="0"/>
              <a:t>Strengthen propagation and supply of planting materials to farmers and communities</a:t>
            </a:r>
          </a:p>
          <a:p>
            <a:r>
              <a:rPr lang="en-NZ" sz="1800" dirty="0" smtClean="0"/>
              <a:t>Strengthen research &amp; development in fruit and vegetables  - high and low-lying atoll islands </a:t>
            </a:r>
          </a:p>
          <a:p>
            <a:r>
              <a:rPr lang="en-NZ" sz="1800" dirty="0" smtClean="0"/>
              <a:t> Encourage soil improvement options including composting, green </a:t>
            </a:r>
            <a:r>
              <a:rPr lang="en-NZ" sz="1800" dirty="0" err="1" smtClean="0"/>
              <a:t>manuring</a:t>
            </a:r>
            <a:r>
              <a:rPr lang="en-NZ" sz="1800" dirty="0" smtClean="0"/>
              <a:t>  etc </a:t>
            </a:r>
            <a:endParaRPr lang="en-NZ" sz="1800" dirty="0" smtClean="0">
              <a:sym typeface="Wingdings" pitchFamily="2" charset="2"/>
            </a:endParaRPr>
          </a:p>
          <a:p>
            <a:r>
              <a:rPr lang="en-NZ" sz="1800" dirty="0" smtClean="0">
                <a:sym typeface="Wingdings" pitchFamily="2" charset="2"/>
              </a:rPr>
              <a:t> Promote National projects to facilitate F&amp;V </a:t>
            </a:r>
            <a:endParaRPr lang="en-NZ" sz="1800" dirty="0" smtClean="0"/>
          </a:p>
          <a:p>
            <a:r>
              <a:rPr lang="en-NZ" sz="1800" dirty="0" smtClean="0"/>
              <a:t>Promote regional  projects such as TCPs and others</a:t>
            </a:r>
          </a:p>
          <a:p>
            <a:r>
              <a:rPr lang="en-NZ" sz="1800" dirty="0" smtClean="0"/>
              <a:t>Advocacy through  high level forum such as Agriculture ministers meetings 2015 </a:t>
            </a:r>
          </a:p>
          <a:p>
            <a:r>
              <a:rPr lang="en-NZ" sz="1800" dirty="0" smtClean="0"/>
              <a:t>Pacific Health Ministers to advocate via International conference on Nutrition, FAO Headquarters Nov ‘2014  </a:t>
            </a:r>
          </a:p>
          <a:p>
            <a:endParaRPr lang="en-NZ" sz="1900" dirty="0" smtClean="0"/>
          </a:p>
          <a:p>
            <a:endParaRPr lang="en-NZ" dirty="0" smtClean="0"/>
          </a:p>
          <a:p>
            <a:endParaRPr lang="en-N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747</Words>
  <Application>Microsoft Office PowerPoint</Application>
  <PresentationFormat>On-screen Show (4:3)</PresentationFormat>
  <Paragraphs>86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Tema di Office</vt:lpstr>
      <vt:lpstr>Key Conclusions from Group 1  </vt:lpstr>
      <vt:lpstr>Session 1: Main Health Problems, Challenges, Characteristics &amp;  Positive Aspects (Strengths) at the national level?    </vt:lpstr>
      <vt:lpstr>Session 2: Constraints to Increasing F&amp;V Production and Consumption and Target Groups   </vt:lpstr>
      <vt:lpstr>Session 4: Promoting co-ordinated action </vt:lpstr>
      <vt:lpstr>Session 3: On-going Programmes/Projects that fit the FV initiative at national level</vt:lpstr>
      <vt:lpstr>Session 5: Describe specific actions that can be done in the 12-months following the workshop and who/which institution would be responsible by acting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 for working group sessions</dc:title>
  <dc:creator>alison</dc:creator>
  <cp:lastModifiedBy>user</cp:lastModifiedBy>
  <cp:revision>290</cp:revision>
  <dcterms:created xsi:type="dcterms:W3CDTF">2011-09-27T04:20:00Z</dcterms:created>
  <dcterms:modified xsi:type="dcterms:W3CDTF">2014-10-22T03:40:33Z</dcterms:modified>
</cp:coreProperties>
</file>