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4" r:id="rId2"/>
  </p:sldMasterIdLst>
  <p:notesMasterIdLst>
    <p:notesMasterId r:id="rId11"/>
  </p:notesMasterIdLst>
  <p:handoutMasterIdLst>
    <p:handoutMasterId r:id="rId12"/>
  </p:handoutMasterIdLst>
  <p:sldIdLst>
    <p:sldId id="319" r:id="rId3"/>
    <p:sldId id="283" r:id="rId4"/>
    <p:sldId id="342" r:id="rId5"/>
    <p:sldId id="331" r:id="rId6"/>
    <p:sldId id="345" r:id="rId7"/>
    <p:sldId id="346" r:id="rId8"/>
    <p:sldId id="321" r:id="rId9"/>
    <p:sldId id="313" r:id="rId10"/>
  </p:sldIdLst>
  <p:sldSz cx="12192000" cy="6858000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orient="horz" pos="3521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pos="7514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AE2EE"/>
    <a:srgbClr val="009EDB"/>
    <a:srgbClr val="DDDDDD"/>
    <a:srgbClr val="089CA3"/>
    <a:srgbClr val="008AC4"/>
    <a:srgbClr val="00FB92"/>
    <a:srgbClr val="93C0E7"/>
    <a:srgbClr val="B6D2DA"/>
    <a:srgbClr val="96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0958" autoAdjust="0"/>
  </p:normalViewPr>
  <p:slideViewPr>
    <p:cSldViewPr>
      <p:cViewPr varScale="1">
        <p:scale>
          <a:sx n="66" d="100"/>
          <a:sy n="66" d="100"/>
        </p:scale>
        <p:origin x="72" y="90"/>
      </p:cViewPr>
      <p:guideLst>
        <p:guide orient="horz" pos="4110"/>
        <p:guide orient="horz" pos="3521"/>
        <p:guide pos="166"/>
        <p:guide orient="horz" pos="210"/>
        <p:guide orient="horz" pos="3748"/>
        <p:guide pos="7514"/>
        <p:guide pos="7242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6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it-IT" smtClean="0"/>
              <a:pPr/>
              <a:t>13/01/2022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191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/>
              <a:pPr/>
              <a:t>13/1/2022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18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6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solidFill>
                <a:srgbClr val="C55A1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48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Tokyo N4G Summit was a golden opportunity to elevate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 on the political agenda &amp; encourage governments to increase domestic investment in nutrition (e.g. Rwanda).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to country level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Outreach Group (virtual Secretariat) or the Chair in support 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GoJ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country requests about N4G formulation of commitments &amp; submission in the platform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Mobilizing the UN country offices for their nutrition leadership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UN Nutrition country colleagues to disseminate information &amp; provide support to country teams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44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N4G commitments take the form of financial, policy, programmatic and/or impact pledges and were clustered around the 5 thematic areas of the 2021 summit (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health, food, resilience, data &amp; financing)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examples are illustrative (not exhaustive).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GAP =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Action Plan on Child Wasting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UNICEF’s wasting services straddle </a:t>
            </a:r>
            <a:r>
              <a:rPr lang="en-US" sz="1200" dirty="0">
                <a:latin typeface="+mj-lt"/>
              </a:rPr>
              <a:t>prevention, early detection + treatment.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35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buClr>
                <a:srgbClr val="008AC4"/>
              </a:buClr>
              <a:buSzPct val="100000"/>
            </a:pPr>
            <a:endParaRPr lang="en-US" sz="1200" kern="0" dirty="0">
              <a:cs typeface="Calibri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  <a:buClr>
                <a:srgbClr val="008AC4"/>
              </a:buClr>
              <a:buSzPct val="100000"/>
            </a:pPr>
            <a:r>
              <a:rPr lang="en-US" sz="1200" kern="0" dirty="0">
                <a:cs typeface="Calibri"/>
              </a:rPr>
              <a:t>Other </a:t>
            </a:r>
            <a:r>
              <a:rPr lang="en-US" sz="1200" b="1" kern="0" dirty="0">
                <a:cs typeface="Calibri"/>
              </a:rPr>
              <a:t>WHO</a:t>
            </a:r>
            <a:r>
              <a:rPr lang="en-US" sz="1200" kern="0" dirty="0">
                <a:cs typeface="Calibri"/>
              </a:rPr>
              <a:t> side events on: 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kern="0" dirty="0">
                <a:cs typeface="Calibri"/>
              </a:rPr>
              <a:t>Childhood obesity in the Pacific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200" kern="0" dirty="0">
                <a:solidFill>
                  <a:schemeClr val="bg1"/>
                </a:solidFill>
                <a:cs typeface="Calibri"/>
              </a:rPr>
              <a:t>Transforming food environment to achieve sodium reduction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sz="1200" kern="0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sz="1200" kern="0" dirty="0">
                <a:solidFill>
                  <a:schemeClr val="bg1"/>
                </a:solidFill>
                <a:cs typeface="Calibri"/>
              </a:rPr>
              <a:t>A different </a:t>
            </a:r>
            <a:r>
              <a:rPr lang="en-US" sz="1200" b="1" kern="0" dirty="0">
                <a:solidFill>
                  <a:schemeClr val="bg1"/>
                </a:solidFill>
                <a:cs typeface="Calibri"/>
              </a:rPr>
              <a:t>WFP</a:t>
            </a:r>
            <a:r>
              <a:rPr lang="en-US" sz="1200" kern="0" dirty="0">
                <a:solidFill>
                  <a:schemeClr val="bg1"/>
                </a:solidFill>
                <a:cs typeface="Calibri"/>
              </a:rPr>
              <a:t> side event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highlighted steps that can be taken – even in fragile contexts – to improve access to healthy diets so people better cope with shocks.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sz="1800" kern="0" dirty="0">
              <a:solidFill>
                <a:schemeClr val="bg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sz="1200" b="1" kern="0" dirty="0">
                <a:solidFill>
                  <a:schemeClr val="bg1"/>
                </a:solidFill>
                <a:cs typeface="Calibri"/>
              </a:rPr>
              <a:t>FAO</a:t>
            </a:r>
            <a:r>
              <a:rPr lang="en-US" sz="1200" kern="0" dirty="0">
                <a:solidFill>
                  <a:schemeClr val="bg1"/>
                </a:solidFill>
                <a:cs typeface="Calibri"/>
              </a:rPr>
              <a:t> side event: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sz="1200" kern="0" dirty="0">
                <a:solidFill>
                  <a:schemeClr val="bg1"/>
                </a:solidFill>
                <a:cs typeface="Calibri"/>
              </a:rPr>
              <a:t>Preventing malnutrition among the most vulnerable communities in the context of climate change and biodiversity loss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11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buClr>
                <a:srgbClr val="008AC4"/>
              </a:buClr>
              <a:buSzPct val="100000"/>
            </a:pPr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Emphasize that UN Nutrition did this in support of its members </a:t>
            </a:r>
            <a:endParaRPr lang="en-US" sz="1200" kern="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41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46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25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E9E6E-196E-A043-8DB9-1DDC27AC9068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76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12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36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87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1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E9E6E-196E-A043-8DB9-1DDC27AC9068}" type="slidenum">
              <a:rPr lang="it-IT" smtClean="0"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1"/>
          <p:cNvSpPr txBox="1">
            <a:spLocks/>
          </p:cNvSpPr>
          <p:nvPr userDrawn="1"/>
        </p:nvSpPr>
        <p:spPr>
          <a:xfrm>
            <a:off x="11115699" y="6160220"/>
            <a:ext cx="82857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marL="0" algn="r" rtl="0" latinLnBrk="0">
              <a:defRPr lang="it-IT" sz="1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7DAE9E6E-196E-A043-8DB9-1DDC27AC9068}" type="slidenum">
              <a:rPr lang="it-IT" smtClean="0"/>
              <a:pPr/>
              <a:t>‹#›</a:t>
            </a:fld>
            <a:endParaRPr lang="is-I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3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39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32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53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B8A96C-36E8-A043-A81E-CC27497DAB83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80010-779B-4F47-BDA4-B96A5465C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4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3"/>
          <p:cNvSpPr>
            <a:spLocks noGrp="1"/>
          </p:cNvSpPr>
          <p:nvPr>
            <p:ph type="sldNum" sz="quarter" idx="4"/>
          </p:nvPr>
        </p:nvSpPr>
        <p:spPr>
          <a:xfrm>
            <a:off x="10790212" y="6160220"/>
            <a:ext cx="82857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</a:defRPr>
            </a:lvl1pPr>
          </a:lstStyle>
          <a:p>
            <a:fld id="{7DAE9E6E-196E-A043-8DB9-1DDC27AC906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277" y="6088160"/>
            <a:ext cx="2005291" cy="58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it-IT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it-IT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0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9048328" y="6409153"/>
            <a:ext cx="288032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500" dirty="0"/>
              <a:t>14 January 2022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0" y="1"/>
            <a:ext cx="12192000" cy="2924943"/>
          </a:xfrm>
          <a:prstGeom prst="rect">
            <a:avLst/>
          </a:prstGeom>
          <a:solidFill>
            <a:srgbClr val="008A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8AC4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68696" y="-301314"/>
            <a:ext cx="12422317" cy="3600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5373216"/>
            <a:ext cx="3744416" cy="108525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0" y="3041228"/>
            <a:ext cx="12192000" cy="175592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8AC4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07368" y="3292066"/>
            <a:ext cx="11521280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  <a:cs typeface="Calibri"/>
              </a:rPr>
              <a:t>UN Nutrition’s Engagement in Nutrition for Growth </a:t>
            </a:r>
            <a:endParaRPr lang="de-DE" sz="4000" dirty="0" smtClean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de-DE" sz="23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7234" y="6056749"/>
            <a:ext cx="4177883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CFS Advisory </a:t>
            </a:r>
            <a:r>
              <a:rPr lang="en-US" dirty="0"/>
              <a:t>Group Meeting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Meeting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7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43421" y="404664"/>
            <a:ext cx="5976491" cy="792088"/>
          </a:xfrm>
          <a:prstGeom prst="rect">
            <a:avLst/>
          </a:prstGeom>
          <a:solidFill>
            <a:srgbClr val="008A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N4G in short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335360" y="2348880"/>
            <a:ext cx="8496944" cy="33843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kern="0" dirty="0" smtClean="0">
                <a:solidFill>
                  <a:srgbClr val="008AC4"/>
                </a:solidFill>
              </a:rPr>
              <a:t>Five </a:t>
            </a:r>
            <a:r>
              <a:rPr lang="en-US" sz="2400" kern="0" dirty="0">
                <a:solidFill>
                  <a:srgbClr val="008AC4"/>
                </a:solidFill>
              </a:rPr>
              <a:t>themes: </a:t>
            </a:r>
            <a:r>
              <a:rPr lang="en-US" sz="2400" kern="0" dirty="0" smtClean="0">
                <a:solidFill>
                  <a:srgbClr val="008AC4"/>
                </a:solidFill>
              </a:rPr>
              <a:t>Health; Diets </a:t>
            </a:r>
            <a:r>
              <a:rPr lang="en-US" sz="2400" kern="0" dirty="0">
                <a:solidFill>
                  <a:srgbClr val="008AC4"/>
                </a:solidFill>
              </a:rPr>
              <a:t>and Food Systems; </a:t>
            </a:r>
            <a:r>
              <a:rPr lang="en-US" sz="2400" kern="0" dirty="0" smtClean="0">
                <a:solidFill>
                  <a:srgbClr val="008AC4"/>
                </a:solidFill>
              </a:rPr>
              <a:t>Resilience;  </a:t>
            </a:r>
            <a:r>
              <a:rPr lang="en-US" sz="2400" kern="0" dirty="0">
                <a:solidFill>
                  <a:srgbClr val="008AC4"/>
                </a:solidFill>
              </a:rPr>
              <a:t>Finance and Accountability</a:t>
            </a:r>
          </a:p>
          <a:p>
            <a:endParaRPr lang="en-US" sz="2400" kern="0" dirty="0">
              <a:solidFill>
                <a:srgbClr val="008AC4"/>
              </a:solidFill>
            </a:endParaRPr>
          </a:p>
          <a:p>
            <a:r>
              <a:rPr lang="en-US" sz="2400" kern="0" dirty="0" err="1" smtClean="0">
                <a:solidFill>
                  <a:srgbClr val="008AC4"/>
                </a:solidFill>
              </a:rPr>
              <a:t>Mobilisation</a:t>
            </a:r>
            <a:r>
              <a:rPr lang="en-US" sz="2400" kern="0" dirty="0" smtClean="0">
                <a:solidFill>
                  <a:srgbClr val="008AC4"/>
                </a:solidFill>
              </a:rPr>
              <a:t> within and beyond the nutrition community </a:t>
            </a:r>
            <a:r>
              <a:rPr lang="en-US" sz="2400" kern="0" dirty="0" smtClean="0">
                <a:solidFill>
                  <a:srgbClr val="008AC4"/>
                </a:solidFill>
                <a:sym typeface="Wingdings" panose="05000000000000000000" pitchFamily="2" charset="2"/>
              </a:rPr>
              <a:t></a:t>
            </a:r>
            <a:r>
              <a:rPr lang="en-US" sz="2400" kern="0" dirty="0" smtClean="0">
                <a:solidFill>
                  <a:srgbClr val="008AC4"/>
                </a:solidFill>
              </a:rPr>
              <a:t>Pledges from multiple actors</a:t>
            </a:r>
          </a:p>
          <a:p>
            <a:endParaRPr lang="en-US" sz="2400" kern="0" dirty="0">
              <a:solidFill>
                <a:srgbClr val="008AC4"/>
              </a:solidFill>
            </a:endParaRPr>
          </a:p>
          <a:p>
            <a:r>
              <a:rPr lang="en-US" sz="2400" kern="0" dirty="0" smtClean="0">
                <a:solidFill>
                  <a:srgbClr val="008AC4"/>
                </a:solidFill>
              </a:rPr>
              <a:t>Side </a:t>
            </a:r>
            <a:r>
              <a:rPr lang="en-US" sz="2400" kern="0" dirty="0">
                <a:solidFill>
                  <a:srgbClr val="008AC4"/>
                </a:solidFill>
              </a:rPr>
              <a:t>events</a:t>
            </a:r>
          </a:p>
          <a:p>
            <a:endParaRPr lang="en-US" sz="2400" kern="0" dirty="0">
              <a:solidFill>
                <a:srgbClr val="008AC4"/>
              </a:solidFill>
            </a:endParaRPr>
          </a:p>
          <a:p>
            <a:r>
              <a:rPr lang="en-US" sz="2400" kern="0" dirty="0" smtClean="0">
                <a:solidFill>
                  <a:srgbClr val="008AC4"/>
                </a:solidFill>
              </a:rPr>
              <a:t>Positioning among other global events </a:t>
            </a:r>
            <a:r>
              <a:rPr lang="en-US" sz="2400" kern="0" dirty="0">
                <a:solidFill>
                  <a:srgbClr val="008AC4"/>
                </a:solidFill>
              </a:rPr>
              <a:t>(UNFSS, COP26 &amp; N4G)</a:t>
            </a:r>
          </a:p>
          <a:p>
            <a:pPr marL="362250">
              <a:spcBef>
                <a:spcPts val="400"/>
              </a:spcBef>
              <a:spcAft>
                <a:spcPts val="600"/>
              </a:spcAft>
              <a:buClr>
                <a:srgbClr val="3E9332"/>
              </a:buClr>
              <a:buSzPct val="100000"/>
            </a:pPr>
            <a:endParaRPr lang="en-US" sz="1600" kern="0" dirty="0">
              <a:cs typeface="Calibri"/>
            </a:endParaRPr>
          </a:p>
          <a:p>
            <a:pPr marL="362250">
              <a:spcBef>
                <a:spcPts val="400"/>
              </a:spcBef>
              <a:spcAft>
                <a:spcPts val="600"/>
              </a:spcAft>
              <a:buClr>
                <a:srgbClr val="3E9332"/>
              </a:buClr>
              <a:buSzPct val="100000"/>
            </a:pPr>
            <a:endParaRPr lang="en-US" sz="1600" kern="0" dirty="0">
              <a:cs typeface="Calibri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9192344" y="2348880"/>
            <a:ext cx="2736304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en-US" sz="2200" kern="0" dirty="0">
              <a:solidFill>
                <a:srgbClr val="008AC4"/>
              </a:solidFill>
            </a:endParaRPr>
          </a:p>
          <a:p>
            <a:pPr algn="r"/>
            <a:endParaRPr lang="en-US" sz="2200" kern="0" dirty="0">
              <a:solidFill>
                <a:srgbClr val="008AC4"/>
              </a:solidFill>
            </a:endParaRPr>
          </a:p>
          <a:p>
            <a:pPr algn="r"/>
            <a:endParaRPr lang="en-US" sz="2200" kern="0" dirty="0">
              <a:solidFill>
                <a:srgbClr val="008AC4"/>
              </a:solidFill>
            </a:endParaRPr>
          </a:p>
          <a:p>
            <a:pPr algn="r"/>
            <a:endParaRPr lang="en-US" sz="2200" kern="0" dirty="0">
              <a:solidFill>
                <a:srgbClr val="008AC4"/>
              </a:solidFill>
            </a:endParaRPr>
          </a:p>
          <a:p>
            <a:pPr algn="r">
              <a:spcBef>
                <a:spcPts val="528"/>
              </a:spcBef>
            </a:pPr>
            <a:endParaRPr lang="en-US" sz="2200" kern="0" dirty="0">
              <a:solidFill>
                <a:srgbClr val="008AC4"/>
              </a:solidFill>
            </a:endParaRPr>
          </a:p>
          <a:p>
            <a:pPr algn="r">
              <a:spcBef>
                <a:spcPts val="528"/>
              </a:spcBef>
            </a:pPr>
            <a:endParaRPr lang="en-US" sz="2200" kern="0" dirty="0">
              <a:solidFill>
                <a:srgbClr val="008AC4"/>
              </a:solidFill>
            </a:endParaRPr>
          </a:p>
          <a:p>
            <a:pPr marL="362250">
              <a:spcBef>
                <a:spcPts val="400"/>
              </a:spcBef>
              <a:spcAft>
                <a:spcPts val="600"/>
              </a:spcAft>
              <a:buClr>
                <a:srgbClr val="3E9332"/>
              </a:buClr>
              <a:buSzPct val="100000"/>
            </a:pPr>
            <a:endParaRPr lang="en-US" sz="1600" kern="0" dirty="0"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1496427" y="0"/>
            <a:ext cx="432048" cy="5604272"/>
          </a:xfrm>
          <a:prstGeom prst="rect">
            <a:avLst/>
          </a:prstGeom>
          <a:solidFill>
            <a:srgbClr val="008A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 rot="5400000">
            <a:off x="8633866" y="3207707"/>
            <a:ext cx="6048672" cy="4425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it-IT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it-IT" sz="1800" kern="0" spc="130" dirty="0"/>
              <a:t>OVERVIEW OF UN PLEDGES</a:t>
            </a:r>
            <a:endParaRPr lang="it-IT" sz="1800" b="1" kern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3524" y="44624"/>
            <a:ext cx="108691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3600" spc="130" dirty="0">
                <a:solidFill>
                  <a:srgbClr val="002060"/>
                </a:solidFill>
                <a:cs typeface="Calibri"/>
              </a:rPr>
              <a:t>UN </a:t>
            </a:r>
            <a:r>
              <a:rPr lang="en-US" sz="3600" spc="130" dirty="0">
                <a:solidFill>
                  <a:srgbClr val="002060"/>
                </a:solidFill>
                <a:cs typeface="Calibri"/>
              </a:rPr>
              <a:t>Nutrition members encouraged governments to formulate N4G commitments </a:t>
            </a:r>
            <a:endParaRPr lang="it-IT" sz="3600" spc="13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63525" y="1141993"/>
            <a:ext cx="10872788" cy="24284"/>
          </a:xfrm>
          <a:prstGeom prst="line">
            <a:avLst/>
          </a:prstGeom>
          <a:ln w="63500">
            <a:solidFill>
              <a:srgbClr val="008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3668">
            <a:extLst>
              <a:ext uri="{FF2B5EF4-FFF2-40B4-BE49-F238E27FC236}">
                <a16:creationId xmlns:a16="http://schemas.microsoft.com/office/drawing/2014/main" id="{BBF2B907-BF48-4AE3-BA86-D156B1C1563E}"/>
              </a:ext>
            </a:extLst>
          </p:cNvPr>
          <p:cNvSpPr>
            <a:spLocks noChangeAspect="1"/>
          </p:cNvSpPr>
          <p:nvPr/>
        </p:nvSpPr>
        <p:spPr>
          <a:xfrm>
            <a:off x="5351388" y="3657825"/>
            <a:ext cx="1392684" cy="14993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470" y="94437"/>
                </a:moveTo>
                <a:lnTo>
                  <a:pt x="8470" y="94437"/>
                </a:lnTo>
                <a:lnTo>
                  <a:pt x="7058" y="95147"/>
                </a:lnTo>
                <a:lnTo>
                  <a:pt x="6352" y="95857"/>
                </a:lnTo>
                <a:lnTo>
                  <a:pt x="5647" y="96568"/>
                </a:lnTo>
                <a:lnTo>
                  <a:pt x="4941" y="97988"/>
                </a:lnTo>
                <a:lnTo>
                  <a:pt x="4941" y="97988"/>
                </a:lnTo>
                <a:lnTo>
                  <a:pt x="5647" y="99408"/>
                </a:lnTo>
                <a:lnTo>
                  <a:pt x="6352" y="100828"/>
                </a:lnTo>
                <a:lnTo>
                  <a:pt x="7058" y="101538"/>
                </a:lnTo>
                <a:lnTo>
                  <a:pt x="8470" y="101538"/>
                </a:lnTo>
                <a:lnTo>
                  <a:pt x="111529" y="101538"/>
                </a:lnTo>
                <a:lnTo>
                  <a:pt x="111529" y="101538"/>
                </a:lnTo>
                <a:lnTo>
                  <a:pt x="112941" y="101538"/>
                </a:lnTo>
                <a:lnTo>
                  <a:pt x="113647" y="100828"/>
                </a:lnTo>
                <a:lnTo>
                  <a:pt x="114352" y="99408"/>
                </a:lnTo>
                <a:lnTo>
                  <a:pt x="115058" y="97988"/>
                </a:lnTo>
                <a:lnTo>
                  <a:pt x="115058" y="97988"/>
                </a:lnTo>
                <a:lnTo>
                  <a:pt x="114352" y="96568"/>
                </a:lnTo>
                <a:lnTo>
                  <a:pt x="113647" y="95857"/>
                </a:lnTo>
                <a:lnTo>
                  <a:pt x="112941" y="95147"/>
                </a:lnTo>
                <a:lnTo>
                  <a:pt x="111529" y="94437"/>
                </a:lnTo>
                <a:lnTo>
                  <a:pt x="105176" y="94437"/>
                </a:lnTo>
                <a:lnTo>
                  <a:pt x="105176" y="68165"/>
                </a:lnTo>
                <a:lnTo>
                  <a:pt x="111529" y="68165"/>
                </a:lnTo>
                <a:lnTo>
                  <a:pt x="111529" y="68165"/>
                </a:lnTo>
                <a:lnTo>
                  <a:pt x="112941" y="68165"/>
                </a:lnTo>
                <a:lnTo>
                  <a:pt x="113647" y="67455"/>
                </a:lnTo>
                <a:lnTo>
                  <a:pt x="114352" y="66035"/>
                </a:lnTo>
                <a:lnTo>
                  <a:pt x="115058" y="64615"/>
                </a:lnTo>
                <a:lnTo>
                  <a:pt x="115058" y="64615"/>
                </a:lnTo>
                <a:lnTo>
                  <a:pt x="114352" y="63195"/>
                </a:lnTo>
                <a:lnTo>
                  <a:pt x="113647" y="62485"/>
                </a:lnTo>
                <a:lnTo>
                  <a:pt x="112941" y="61065"/>
                </a:lnTo>
                <a:lnTo>
                  <a:pt x="111529" y="61065"/>
                </a:lnTo>
                <a:lnTo>
                  <a:pt x="8470" y="61065"/>
                </a:lnTo>
                <a:lnTo>
                  <a:pt x="8470" y="61065"/>
                </a:lnTo>
                <a:lnTo>
                  <a:pt x="7058" y="61065"/>
                </a:lnTo>
                <a:lnTo>
                  <a:pt x="6352" y="62485"/>
                </a:lnTo>
                <a:lnTo>
                  <a:pt x="5647" y="63195"/>
                </a:lnTo>
                <a:lnTo>
                  <a:pt x="4941" y="64615"/>
                </a:lnTo>
                <a:lnTo>
                  <a:pt x="4941" y="64615"/>
                </a:lnTo>
                <a:lnTo>
                  <a:pt x="5647" y="66035"/>
                </a:lnTo>
                <a:lnTo>
                  <a:pt x="6352" y="67455"/>
                </a:lnTo>
                <a:lnTo>
                  <a:pt x="7058" y="68165"/>
                </a:lnTo>
                <a:lnTo>
                  <a:pt x="8470" y="68165"/>
                </a:lnTo>
                <a:lnTo>
                  <a:pt x="14823" y="68165"/>
                </a:lnTo>
                <a:lnTo>
                  <a:pt x="14823" y="94437"/>
                </a:lnTo>
                <a:lnTo>
                  <a:pt x="8470" y="94437"/>
                </a:lnTo>
                <a:close/>
                <a:moveTo>
                  <a:pt x="87529" y="94437"/>
                </a:moveTo>
                <a:lnTo>
                  <a:pt x="81176" y="94437"/>
                </a:lnTo>
                <a:lnTo>
                  <a:pt x="81176" y="68165"/>
                </a:lnTo>
                <a:lnTo>
                  <a:pt x="87529" y="68165"/>
                </a:lnTo>
                <a:lnTo>
                  <a:pt x="87529" y="94437"/>
                </a:lnTo>
                <a:close/>
                <a:moveTo>
                  <a:pt x="62823" y="94437"/>
                </a:moveTo>
                <a:lnTo>
                  <a:pt x="57176" y="94437"/>
                </a:lnTo>
                <a:lnTo>
                  <a:pt x="57176" y="68165"/>
                </a:lnTo>
                <a:lnTo>
                  <a:pt x="62823" y="68165"/>
                </a:lnTo>
                <a:lnTo>
                  <a:pt x="62823" y="94437"/>
                </a:lnTo>
                <a:close/>
                <a:moveTo>
                  <a:pt x="38823" y="94437"/>
                </a:moveTo>
                <a:lnTo>
                  <a:pt x="32470" y="94437"/>
                </a:lnTo>
                <a:lnTo>
                  <a:pt x="32470" y="68165"/>
                </a:lnTo>
                <a:lnTo>
                  <a:pt x="38823" y="68165"/>
                </a:lnTo>
                <a:lnTo>
                  <a:pt x="38823" y="94437"/>
                </a:lnTo>
                <a:close/>
                <a:moveTo>
                  <a:pt x="120000" y="114319"/>
                </a:moveTo>
                <a:lnTo>
                  <a:pt x="120000" y="114319"/>
                </a:lnTo>
                <a:lnTo>
                  <a:pt x="119294" y="116449"/>
                </a:lnTo>
                <a:lnTo>
                  <a:pt x="117882" y="118579"/>
                </a:lnTo>
                <a:lnTo>
                  <a:pt x="116470" y="119289"/>
                </a:lnTo>
                <a:lnTo>
                  <a:pt x="114352" y="120000"/>
                </a:lnTo>
                <a:lnTo>
                  <a:pt x="5647" y="120000"/>
                </a:lnTo>
                <a:lnTo>
                  <a:pt x="5647" y="120000"/>
                </a:lnTo>
                <a:lnTo>
                  <a:pt x="3529" y="119289"/>
                </a:lnTo>
                <a:lnTo>
                  <a:pt x="2117" y="118579"/>
                </a:lnTo>
                <a:lnTo>
                  <a:pt x="705" y="116449"/>
                </a:lnTo>
                <a:lnTo>
                  <a:pt x="0" y="114319"/>
                </a:lnTo>
                <a:lnTo>
                  <a:pt x="0" y="114319"/>
                </a:lnTo>
                <a:lnTo>
                  <a:pt x="705" y="112189"/>
                </a:lnTo>
                <a:lnTo>
                  <a:pt x="2117" y="110059"/>
                </a:lnTo>
                <a:lnTo>
                  <a:pt x="3529" y="109349"/>
                </a:lnTo>
                <a:lnTo>
                  <a:pt x="5647" y="108639"/>
                </a:lnTo>
                <a:lnTo>
                  <a:pt x="114352" y="108639"/>
                </a:lnTo>
                <a:lnTo>
                  <a:pt x="114352" y="108639"/>
                </a:lnTo>
                <a:lnTo>
                  <a:pt x="116470" y="109349"/>
                </a:lnTo>
                <a:lnTo>
                  <a:pt x="117882" y="110059"/>
                </a:lnTo>
                <a:lnTo>
                  <a:pt x="119294" y="112189"/>
                </a:lnTo>
                <a:lnTo>
                  <a:pt x="120000" y="114319"/>
                </a:lnTo>
                <a:lnTo>
                  <a:pt x="120000" y="114319"/>
                </a:lnTo>
                <a:close/>
                <a:moveTo>
                  <a:pt x="91058" y="54674"/>
                </a:moveTo>
                <a:lnTo>
                  <a:pt x="28941" y="54674"/>
                </a:lnTo>
                <a:lnTo>
                  <a:pt x="28941" y="54674"/>
                </a:lnTo>
                <a:lnTo>
                  <a:pt x="29647" y="48284"/>
                </a:lnTo>
                <a:lnTo>
                  <a:pt x="31764" y="41893"/>
                </a:lnTo>
                <a:lnTo>
                  <a:pt x="34588" y="36923"/>
                </a:lnTo>
                <a:lnTo>
                  <a:pt x="38117" y="32662"/>
                </a:lnTo>
                <a:lnTo>
                  <a:pt x="42352" y="28402"/>
                </a:lnTo>
                <a:lnTo>
                  <a:pt x="48000" y="25562"/>
                </a:lnTo>
                <a:lnTo>
                  <a:pt x="53647" y="24142"/>
                </a:lnTo>
                <a:lnTo>
                  <a:pt x="60000" y="23431"/>
                </a:lnTo>
                <a:lnTo>
                  <a:pt x="60000" y="23431"/>
                </a:lnTo>
                <a:lnTo>
                  <a:pt x="66352" y="24142"/>
                </a:lnTo>
                <a:lnTo>
                  <a:pt x="72000" y="25562"/>
                </a:lnTo>
                <a:lnTo>
                  <a:pt x="77647" y="28402"/>
                </a:lnTo>
                <a:lnTo>
                  <a:pt x="81882" y="32662"/>
                </a:lnTo>
                <a:lnTo>
                  <a:pt x="85411" y="36923"/>
                </a:lnTo>
                <a:lnTo>
                  <a:pt x="88235" y="41893"/>
                </a:lnTo>
                <a:lnTo>
                  <a:pt x="90352" y="48284"/>
                </a:lnTo>
                <a:lnTo>
                  <a:pt x="91058" y="54674"/>
                </a:lnTo>
                <a:lnTo>
                  <a:pt x="91058" y="54674"/>
                </a:lnTo>
                <a:close/>
                <a:moveTo>
                  <a:pt x="67764" y="19171"/>
                </a:moveTo>
                <a:lnTo>
                  <a:pt x="52235" y="19171"/>
                </a:lnTo>
                <a:lnTo>
                  <a:pt x="52235" y="9230"/>
                </a:lnTo>
                <a:lnTo>
                  <a:pt x="60000" y="0"/>
                </a:lnTo>
                <a:lnTo>
                  <a:pt x="67764" y="9230"/>
                </a:lnTo>
                <a:lnTo>
                  <a:pt x="67764" y="9230"/>
                </a:lnTo>
                <a:lnTo>
                  <a:pt x="67764" y="19171"/>
                </a:lnTo>
                <a:close/>
              </a:path>
            </a:pathLst>
          </a:custGeom>
          <a:solidFill>
            <a:srgbClr val="009E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4694EB-4D84-4B24-8337-761527EFD560}"/>
              </a:ext>
            </a:extLst>
          </p:cNvPr>
          <p:cNvGrpSpPr/>
          <p:nvPr/>
        </p:nvGrpSpPr>
        <p:grpSpPr>
          <a:xfrm>
            <a:off x="1343472" y="3987838"/>
            <a:ext cx="3408113" cy="2105458"/>
            <a:chOff x="755091" y="3528974"/>
            <a:chExt cx="3408113" cy="210545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A835F06-3A86-41B0-9378-BE6E891D1F4D}"/>
                </a:ext>
              </a:extLst>
            </p:cNvPr>
            <p:cNvSpPr/>
            <p:nvPr/>
          </p:nvSpPr>
          <p:spPr>
            <a:xfrm>
              <a:off x="767407" y="3957340"/>
              <a:ext cx="3395797" cy="1677092"/>
            </a:xfrm>
            <a:prstGeom prst="roundRect">
              <a:avLst/>
            </a:prstGeom>
            <a:solidFill>
              <a:srgbClr val="BAE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2060"/>
                  </a:solidFill>
                </a:rPr>
                <a:t>Advocated for legislation &amp; regulations on processed foods in line with UN Decade of Action on Nutrition (2016‒2025) &amp; SDG2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A0BC4-BFD9-439A-BC47-970F5A833869}"/>
                </a:ext>
              </a:extLst>
            </p:cNvPr>
            <p:cNvSpPr txBox="1"/>
            <p:nvPr/>
          </p:nvSpPr>
          <p:spPr>
            <a:xfrm>
              <a:off x="755091" y="3528974"/>
              <a:ext cx="18722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kern="0" dirty="0">
                  <a:solidFill>
                    <a:srgbClr val="002060"/>
                  </a:solidFill>
                  <a:latin typeface="Calibri"/>
                  <a:cs typeface="Calibri"/>
                </a:rPr>
                <a:t>Honduras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F87307-A897-46BA-800A-C570EBCDC223}"/>
              </a:ext>
            </a:extLst>
          </p:cNvPr>
          <p:cNvGrpSpPr/>
          <p:nvPr/>
        </p:nvGrpSpPr>
        <p:grpSpPr>
          <a:xfrm>
            <a:off x="7728447" y="1476345"/>
            <a:ext cx="3408113" cy="2278811"/>
            <a:chOff x="755091" y="3574177"/>
            <a:chExt cx="3408113" cy="227881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5A49DAD-64B6-4376-A66C-3B88272EA207}"/>
                </a:ext>
              </a:extLst>
            </p:cNvPr>
            <p:cNvSpPr/>
            <p:nvPr/>
          </p:nvSpPr>
          <p:spPr>
            <a:xfrm>
              <a:off x="767407" y="3957340"/>
              <a:ext cx="3395797" cy="1895648"/>
            </a:xfrm>
            <a:prstGeom prst="roundRect">
              <a:avLst/>
            </a:prstGeom>
            <a:solidFill>
              <a:srgbClr val="BAE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2060"/>
                  </a:solidFill>
                </a:rPr>
                <a:t>Worked closely with SUN Gov’t Focal Point to help formulate a wide range of commitments from crop diversity to food safety </a:t>
              </a:r>
              <a:r>
                <a:rPr lang="en-US" dirty="0">
                  <a:solidFill>
                    <a:srgbClr val="002060"/>
                  </a:solidFill>
                  <a:sym typeface="Wingdings" panose="05000000000000000000" pitchFamily="2" charset="2"/>
                </a:rPr>
                <a:t>to school meals, among other commitments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CE4806-6441-4692-8339-077674C0E643}"/>
                </a:ext>
              </a:extLst>
            </p:cNvPr>
            <p:cNvSpPr txBox="1"/>
            <p:nvPr/>
          </p:nvSpPr>
          <p:spPr>
            <a:xfrm>
              <a:off x="755091" y="3574177"/>
              <a:ext cx="18722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kern="0" dirty="0">
                  <a:solidFill>
                    <a:srgbClr val="002060"/>
                  </a:solidFill>
                  <a:latin typeface="Calibri"/>
                  <a:cs typeface="Calibri"/>
                </a:rPr>
                <a:t>Cambodia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C49B2A8-0F9D-4D32-901A-2132A08F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33" y="1391901"/>
            <a:ext cx="672604" cy="430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96BBA-E857-499E-AF51-CAAE6472E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933056"/>
            <a:ext cx="745226" cy="3726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FB7546-5D1A-40B6-BA0D-444014C62539}"/>
              </a:ext>
            </a:extLst>
          </p:cNvPr>
          <p:cNvGrpSpPr/>
          <p:nvPr/>
        </p:nvGrpSpPr>
        <p:grpSpPr>
          <a:xfrm>
            <a:off x="3867136" y="1493360"/>
            <a:ext cx="3395797" cy="1820559"/>
            <a:chOff x="8100803" y="4394136"/>
            <a:chExt cx="3395797" cy="21215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7550124-8EBF-45BB-AA6C-CC84AAFDE4BA}"/>
                </a:ext>
              </a:extLst>
            </p:cNvPr>
            <p:cNvGrpSpPr/>
            <p:nvPr/>
          </p:nvGrpSpPr>
          <p:grpSpPr>
            <a:xfrm>
              <a:off x="8100803" y="4403140"/>
              <a:ext cx="3395797" cy="2112575"/>
              <a:chOff x="8508267" y="6435882"/>
              <a:chExt cx="3395797" cy="244413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C765F3A-984A-48F2-9ECE-DF224C8157F9}"/>
                  </a:ext>
                </a:extLst>
              </p:cNvPr>
              <p:cNvSpPr/>
              <p:nvPr/>
            </p:nvSpPr>
            <p:spPr>
              <a:xfrm>
                <a:off x="8508267" y="6984361"/>
                <a:ext cx="3395797" cy="1895651"/>
              </a:xfrm>
              <a:prstGeom prst="roundRect">
                <a:avLst/>
              </a:prstGeom>
              <a:solidFill>
                <a:srgbClr val="BAE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Supported ONN to </a:t>
                </a:r>
                <a:r>
                  <a:rPr lang="en-US" dirty="0" err="1">
                    <a:solidFill>
                      <a:srgbClr val="002060"/>
                    </a:solidFill>
                  </a:rPr>
                  <a:t>catalyse</a:t>
                </a:r>
                <a:r>
                  <a:rPr lang="en-US" dirty="0">
                    <a:solidFill>
                      <a:srgbClr val="002060"/>
                    </a:solidFill>
                  </a:rPr>
                  <a:t> N4G commitments &amp; help register them, using national Nutrition Week as a springboard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E86F9B-3A8D-4338-8EAF-61422B96D399}"/>
                  </a:ext>
                </a:extLst>
              </p:cNvPr>
              <p:cNvSpPr txBox="1"/>
              <p:nvPr/>
            </p:nvSpPr>
            <p:spPr>
              <a:xfrm>
                <a:off x="8723495" y="6435882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kern="0" dirty="0">
                    <a:solidFill>
                      <a:srgbClr val="002060"/>
                    </a:solidFill>
                    <a:latin typeface="Calibri"/>
                    <a:cs typeface="Calibri"/>
                  </a:rPr>
                  <a:t>Madagascar</a:t>
                </a:r>
                <a:endParaRPr lang="en-US" sz="22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DF3073-1969-41CC-9AAD-BCD0BB249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619" y="4394136"/>
              <a:ext cx="609600" cy="40957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B36D26E-874F-4751-8F4F-9AE7C3573379}"/>
              </a:ext>
            </a:extLst>
          </p:cNvPr>
          <p:cNvSpPr txBox="1"/>
          <p:nvPr/>
        </p:nvSpPr>
        <p:spPr>
          <a:xfrm>
            <a:off x="191344" y="1340769"/>
            <a:ext cx="15841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kern="0" dirty="0">
                <a:solidFill>
                  <a:srgbClr val="008AC4"/>
                </a:solidFill>
                <a:latin typeface="Calibri"/>
                <a:cs typeface="Calibri"/>
              </a:rPr>
              <a:t>[Examples]:</a:t>
            </a:r>
            <a:endParaRPr lang="en-US" sz="2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E5D9A2-BA38-41B2-B7DB-D5F21F3B925D}"/>
              </a:ext>
            </a:extLst>
          </p:cNvPr>
          <p:cNvGrpSpPr/>
          <p:nvPr/>
        </p:nvGrpSpPr>
        <p:grpSpPr>
          <a:xfrm>
            <a:off x="263524" y="1816184"/>
            <a:ext cx="3408113" cy="1892232"/>
            <a:chOff x="755091" y="3574177"/>
            <a:chExt cx="3408113" cy="18922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EECEEE5-E464-4D94-BA8D-F8E21104B88A}"/>
                </a:ext>
              </a:extLst>
            </p:cNvPr>
            <p:cNvSpPr/>
            <p:nvPr/>
          </p:nvSpPr>
          <p:spPr>
            <a:xfrm>
              <a:off x="767407" y="3986939"/>
              <a:ext cx="3395797" cy="1479470"/>
            </a:xfrm>
            <a:prstGeom prst="roundRect">
              <a:avLst/>
            </a:prstGeom>
            <a:solidFill>
              <a:srgbClr val="BAE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2060"/>
                  </a:solidFill>
                </a:rPr>
                <a:t>Underscoring importance &amp; supporting strengthening of food security &amp; nutrition governance via legal &amp; policy frameworks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C9FCED-893B-4321-89FA-5AA299D1E4A4}"/>
                </a:ext>
              </a:extLst>
            </p:cNvPr>
            <p:cNvSpPr txBox="1"/>
            <p:nvPr/>
          </p:nvSpPr>
          <p:spPr>
            <a:xfrm>
              <a:off x="755091" y="3574177"/>
              <a:ext cx="18722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kern="0" dirty="0">
                  <a:solidFill>
                    <a:srgbClr val="002060"/>
                  </a:solidFill>
                  <a:latin typeface="Calibri"/>
                  <a:cs typeface="Calibri"/>
                </a:rPr>
                <a:t>El Salvador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44429A-553F-47A9-B08F-BC7451C87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33070"/>
            <a:ext cx="609600" cy="342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0678B4C-C8C9-4D53-80E5-4D223932275D}"/>
              </a:ext>
            </a:extLst>
          </p:cNvPr>
          <p:cNvGrpSpPr/>
          <p:nvPr/>
        </p:nvGrpSpPr>
        <p:grpSpPr>
          <a:xfrm>
            <a:off x="7073137" y="4322989"/>
            <a:ext cx="3408113" cy="2346371"/>
            <a:chOff x="755091" y="3574177"/>
            <a:chExt cx="3408113" cy="234637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1B6554-009F-41F4-8DB0-BF5B4A08E06B}"/>
                </a:ext>
              </a:extLst>
            </p:cNvPr>
            <p:cNvSpPr/>
            <p:nvPr/>
          </p:nvSpPr>
          <p:spPr>
            <a:xfrm>
              <a:off x="767407" y="3986939"/>
              <a:ext cx="3395797" cy="1933609"/>
            </a:xfrm>
            <a:prstGeom prst="roundRect">
              <a:avLst/>
            </a:prstGeom>
            <a:solidFill>
              <a:srgbClr val="BAE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Through strong partnerships, UN supported formulation of commitments on wasting, dietary diversity &amp; governance 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BF a nutrition champion  (e.g. GAP frontrunner)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E2AA9-D5F1-4BB1-B542-039EB9783673}"/>
                </a:ext>
              </a:extLst>
            </p:cNvPr>
            <p:cNvSpPr txBox="1"/>
            <p:nvPr/>
          </p:nvSpPr>
          <p:spPr>
            <a:xfrm>
              <a:off x="755091" y="3574177"/>
              <a:ext cx="18722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kern="0" dirty="0">
                  <a:solidFill>
                    <a:srgbClr val="002060"/>
                  </a:solidFill>
                  <a:latin typeface="Calibri"/>
                  <a:cs typeface="Calibri"/>
                </a:rPr>
                <a:t>Burkina Faso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32AFE95-E4DB-4D0E-AB24-0A36CE9C3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243561"/>
            <a:ext cx="6096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1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1496427" y="0"/>
            <a:ext cx="432048" cy="5604272"/>
          </a:xfrm>
          <a:prstGeom prst="rect">
            <a:avLst/>
          </a:prstGeom>
          <a:solidFill>
            <a:srgbClr val="008A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 rot="5400000">
            <a:off x="8633866" y="3207707"/>
            <a:ext cx="6048672" cy="4425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it-IT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it-IT" sz="1800" kern="0" spc="130" dirty="0"/>
              <a:t>OVERVIEW OF UN PLEDGES</a:t>
            </a:r>
            <a:endParaRPr lang="it-IT" sz="1800" b="1" kern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3524" y="44624"/>
            <a:ext cx="1086918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3600" spc="130" dirty="0">
                <a:solidFill>
                  <a:srgbClr val="002060"/>
                </a:solidFill>
                <a:cs typeface="Calibri"/>
              </a:rPr>
              <a:t>UN </a:t>
            </a:r>
            <a:r>
              <a:rPr lang="en-US" sz="3600" spc="130" dirty="0">
                <a:solidFill>
                  <a:srgbClr val="002060"/>
                </a:solidFill>
                <a:cs typeface="Calibri"/>
              </a:rPr>
              <a:t>pledges covered multiple areas to sustainably address all forms of malnutrition</a:t>
            </a:r>
            <a:r>
              <a:rPr lang="it-IT" sz="3600" spc="130" dirty="0">
                <a:solidFill>
                  <a:srgbClr val="002060"/>
                </a:solidFill>
                <a:cs typeface="Calibri"/>
              </a:rPr>
              <a:t> </a:t>
            </a:r>
            <a:endParaRPr lang="it-IT" sz="3600" spc="13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63525" y="1141993"/>
            <a:ext cx="10872788" cy="24284"/>
          </a:xfrm>
          <a:prstGeom prst="line">
            <a:avLst/>
          </a:prstGeom>
          <a:ln w="63500">
            <a:solidFill>
              <a:srgbClr val="008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72F3F90-3140-471F-B4D5-717036A48A78}"/>
              </a:ext>
            </a:extLst>
          </p:cNvPr>
          <p:cNvSpPr/>
          <p:nvPr/>
        </p:nvSpPr>
        <p:spPr>
          <a:xfrm>
            <a:off x="284479" y="2916001"/>
            <a:ext cx="1829868" cy="657015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Value Chains</a:t>
            </a:r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767750-F866-41CA-95A2-F596D415D02E}"/>
              </a:ext>
            </a:extLst>
          </p:cNvPr>
          <p:cNvSpPr/>
          <p:nvPr/>
        </p:nvSpPr>
        <p:spPr>
          <a:xfrm>
            <a:off x="2120036" y="2865130"/>
            <a:ext cx="8910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EDB"/>
                </a:solidFill>
                <a:latin typeface="+mj-lt"/>
              </a:rPr>
              <a:t>IFAD </a:t>
            </a:r>
            <a:r>
              <a:rPr lang="en-GB" sz="2000" dirty="0">
                <a:latin typeface="+mj-lt"/>
              </a:rPr>
              <a:t>to</a:t>
            </a:r>
            <a:r>
              <a:rPr lang="en-US" sz="2000" dirty="0">
                <a:latin typeface="+mj-lt"/>
              </a:rPr>
              <a:t> integrate nutrition in its investment portfolio, targeting all stages of food value chain, with focus on rural poor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57EEDE-53F7-4CD1-B15B-920D3DEA6363}"/>
              </a:ext>
            </a:extLst>
          </p:cNvPr>
          <p:cNvSpPr/>
          <p:nvPr/>
        </p:nvSpPr>
        <p:spPr>
          <a:xfrm>
            <a:off x="299721" y="5054312"/>
            <a:ext cx="1829868" cy="822960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GAP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B346B-8FA4-4CD7-BF35-26F658DF6D43}"/>
              </a:ext>
            </a:extLst>
          </p:cNvPr>
          <p:cNvSpPr/>
          <p:nvPr/>
        </p:nvSpPr>
        <p:spPr>
          <a:xfrm>
            <a:off x="2120036" y="5126320"/>
            <a:ext cx="8931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EDB"/>
                </a:solidFill>
                <a:latin typeface="+mj-lt"/>
              </a:rPr>
              <a:t>UNICEF</a:t>
            </a:r>
            <a:r>
              <a:rPr lang="en-US" sz="2000" dirty="0">
                <a:latin typeface="+mj-lt"/>
              </a:rPr>
              <a:t> to reach at least 100 million children/year with services to address wasting in &gt;30 countries by 2025</a:t>
            </a:r>
            <a:endParaRPr lang="en-GB" sz="20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EF5054-3839-487F-9643-DE75871C32EB}"/>
              </a:ext>
            </a:extLst>
          </p:cNvPr>
          <p:cNvSpPr/>
          <p:nvPr/>
        </p:nvSpPr>
        <p:spPr>
          <a:xfrm>
            <a:off x="299721" y="3742433"/>
            <a:ext cx="1829868" cy="1161642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</a:t>
            </a:r>
            <a:endParaRPr lang="en-US" b="1" dirty="0"/>
          </a:p>
        </p:txBody>
      </p:sp>
      <p:sp>
        <p:nvSpPr>
          <p:cNvPr id="26" name="CasellaDiTesto 7">
            <a:extLst>
              <a:ext uri="{FF2B5EF4-FFF2-40B4-BE49-F238E27FC236}">
                <a16:creationId xmlns:a16="http://schemas.microsoft.com/office/drawing/2014/main" id="{E60CAC4B-69F4-494E-B3F9-6DD2134EC5C0}"/>
              </a:ext>
            </a:extLst>
          </p:cNvPr>
          <p:cNvSpPr txBox="1"/>
          <p:nvPr/>
        </p:nvSpPr>
        <p:spPr>
          <a:xfrm>
            <a:off x="2120036" y="3684801"/>
            <a:ext cx="891047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EDB"/>
                </a:solidFill>
                <a:latin typeface="+mj-lt"/>
              </a:rPr>
              <a:t>WFP</a:t>
            </a:r>
            <a:r>
              <a:rPr lang="en-US" sz="2000" dirty="0">
                <a:latin typeface="+mj-lt"/>
              </a:rPr>
              <a:t> to support 35 additional gov’ts by 2025 with analytical tools (e.g. FNG), to identify barriers of most vulnerable to healthy diets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EDB"/>
                </a:solidFill>
                <a:latin typeface="+mj-lt"/>
              </a:rPr>
              <a:t>WHO</a:t>
            </a:r>
            <a:r>
              <a:rPr lang="en-US" sz="2000" dirty="0">
                <a:solidFill>
                  <a:srgbClr val="009EDB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to expand &amp; strengthen its efforts in nutrition data ‒ systems/use/capacity ‒ among other key areas </a:t>
            </a:r>
            <a:endParaRPr lang="en-GB" sz="2000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BD965F-27D3-461A-AC15-C243889882F5}"/>
              </a:ext>
            </a:extLst>
          </p:cNvPr>
          <p:cNvSpPr/>
          <p:nvPr/>
        </p:nvSpPr>
        <p:spPr>
          <a:xfrm>
            <a:off x="304528" y="1380433"/>
            <a:ext cx="1729105" cy="1376099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Healthy diets</a:t>
            </a:r>
          </a:p>
        </p:txBody>
      </p:sp>
      <p:sp>
        <p:nvSpPr>
          <p:cNvPr id="29" name="CasellaDiTesto 7">
            <a:extLst>
              <a:ext uri="{FF2B5EF4-FFF2-40B4-BE49-F238E27FC236}">
                <a16:creationId xmlns:a16="http://schemas.microsoft.com/office/drawing/2014/main" id="{5346CDF5-982D-4AB9-9879-F01BDA331BB2}"/>
              </a:ext>
            </a:extLst>
          </p:cNvPr>
          <p:cNvSpPr txBox="1"/>
          <p:nvPr/>
        </p:nvSpPr>
        <p:spPr>
          <a:xfrm>
            <a:off x="2120036" y="1380545"/>
            <a:ext cx="901627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EDB"/>
                </a:solidFill>
                <a:latin typeface="+mj-lt"/>
              </a:rPr>
              <a:t>UNICEF &amp; WHO</a:t>
            </a:r>
            <a:r>
              <a:rPr lang="en-US" sz="2000" dirty="0">
                <a:latin typeface="+mj-lt"/>
              </a:rPr>
              <a:t> to launch the Global Alliance for Children’s Diets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j-lt"/>
              </a:rPr>
              <a:t> advance UNFSS follow-up (e.g. healthy diets coalition)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9EDB"/>
                </a:solidFill>
                <a:latin typeface="+mj-lt"/>
              </a:rPr>
              <a:t>WFP</a:t>
            </a:r>
            <a:r>
              <a:rPr lang="en-US" sz="2000" dirty="0">
                <a:latin typeface="+mj-lt"/>
              </a:rPr>
              <a:t> to increase access to/consumption of healthy diets from 40% of its total beneficiaries reached in 2020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j-lt"/>
              </a:rPr>
              <a:t> 80% in 2025</a:t>
            </a:r>
          </a:p>
        </p:txBody>
      </p:sp>
    </p:spTree>
    <p:extLst>
      <p:ext uri="{BB962C8B-B14F-4D97-AF65-F5344CB8AC3E}">
        <p14:creationId xmlns:p14="http://schemas.microsoft.com/office/powerpoint/2010/main" val="195368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1496427" y="0"/>
            <a:ext cx="432048" cy="5604272"/>
          </a:xfrm>
          <a:prstGeom prst="rect">
            <a:avLst/>
          </a:prstGeom>
          <a:solidFill>
            <a:srgbClr val="008A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 rot="5400000">
            <a:off x="8633866" y="3207707"/>
            <a:ext cx="6048672" cy="4425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it-IT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it-IT" sz="1800" kern="0" spc="130" dirty="0"/>
              <a:t>A PLETHORA OF N4G SIDE EVENTS</a:t>
            </a:r>
            <a:endParaRPr lang="it-IT" sz="1800" b="1" kern="0" dirty="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63525" y="1141993"/>
            <a:ext cx="10872788" cy="24284"/>
          </a:xfrm>
          <a:prstGeom prst="line">
            <a:avLst/>
          </a:prstGeom>
          <a:ln w="63500">
            <a:solidFill>
              <a:srgbClr val="008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CC52209-82E8-40DB-BF5F-61ED45247E25}"/>
              </a:ext>
            </a:extLst>
          </p:cNvPr>
          <p:cNvSpPr/>
          <p:nvPr/>
        </p:nvSpPr>
        <p:spPr>
          <a:xfrm>
            <a:off x="335360" y="1982765"/>
            <a:ext cx="2232248" cy="1592123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</a:pPr>
            <a:r>
              <a:rPr lang="en-US" sz="1600" kern="0" dirty="0">
                <a:cs typeface="Calibri"/>
              </a:rPr>
              <a:t>UNICEF/WHO series on how food &amp; health systems can deliver sustainable healthy diets</a:t>
            </a:r>
            <a:endParaRPr lang="en-US" sz="1600" b="1" kern="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70DC58-A95A-43D6-97C7-8DCB8251448D}"/>
              </a:ext>
            </a:extLst>
          </p:cNvPr>
          <p:cNvSpPr/>
          <p:nvPr/>
        </p:nvSpPr>
        <p:spPr>
          <a:xfrm>
            <a:off x="5807968" y="1980910"/>
            <a:ext cx="2232248" cy="1592123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74320" rIns="0" bIns="0" rtlCol="0" anchor="ctr"/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8AC4"/>
              </a:buClr>
              <a:buSzPct val="100000"/>
            </a:pPr>
            <a:r>
              <a:rPr lang="en-US" sz="1600" kern="0" dirty="0">
                <a:cs typeface="Calibri"/>
              </a:rPr>
              <a:t>FAO side events on: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kern="0" dirty="0">
                <a:cs typeface="Calibri"/>
              </a:rPr>
              <a:t>Nutrition &amp; forestry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kern="0" dirty="0">
                <a:cs typeface="Calibri"/>
              </a:rPr>
              <a:t>Preventing malnutrition ‒ climate change &amp; biodiversity loss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endParaRPr lang="en-US" sz="1600" b="1" kern="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DE15C-D0A7-43BF-8519-93D341A5E2F7}"/>
              </a:ext>
            </a:extLst>
          </p:cNvPr>
          <p:cNvSpPr/>
          <p:nvPr/>
        </p:nvSpPr>
        <p:spPr>
          <a:xfrm>
            <a:off x="3284902" y="3732731"/>
            <a:ext cx="2364831" cy="1605396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182880" bIns="0" rtlCol="0" anchor="ctr"/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8AC4"/>
              </a:buClr>
              <a:buSzPct val="100000"/>
            </a:pPr>
            <a:r>
              <a:rPr lang="en-US" sz="1600" kern="0" dirty="0">
                <a:cs typeface="Calibri"/>
              </a:rPr>
              <a:t>Joint FAO/WFP/WHO side event on: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008AC4"/>
              </a:buClr>
              <a:buSzPct val="100000"/>
            </a:pPr>
            <a:r>
              <a:rPr lang="en-US" sz="1600" kern="0" dirty="0">
                <a:cs typeface="Calibri"/>
              </a:rPr>
              <a:t>Schools, child nutrition &amp; food system transformation</a:t>
            </a:r>
            <a:endParaRPr lang="en-US" sz="1600" kern="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8211B7-F87D-4EB7-8A7E-55FB2BF563B8}"/>
              </a:ext>
            </a:extLst>
          </p:cNvPr>
          <p:cNvSpPr/>
          <p:nvPr/>
        </p:nvSpPr>
        <p:spPr>
          <a:xfrm>
            <a:off x="8326348" y="3724784"/>
            <a:ext cx="2751132" cy="1592123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</a:pPr>
            <a:r>
              <a:rPr lang="en-US" sz="1600" kern="0" dirty="0">
                <a:cs typeface="Calibri"/>
              </a:rPr>
              <a:t>IFAD side event on financing, particularly the role of Public Development Banks in nutrition-smart food systems transformation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16A010-9E57-4B86-BC37-F68E9A7A0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983319"/>
            <a:ext cx="3010118" cy="16053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B2A5F3-B40E-4DDE-9BA3-1E215DA4DD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968515"/>
            <a:ext cx="3010118" cy="159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18496159-D392-4C46-8964-A8AB4633B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60" y="3732731"/>
            <a:ext cx="2458076" cy="15841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41EFF5-FB1F-48D1-8156-7A755D222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57" y="3724784"/>
            <a:ext cx="2877128" cy="1613343"/>
          </a:xfrm>
          <a:prstGeom prst="rect">
            <a:avLst/>
          </a:prstGeom>
        </p:spPr>
      </p:pic>
      <p:sp>
        <p:nvSpPr>
          <p:cNvPr id="45" name="Rettangolo 11">
            <a:extLst>
              <a:ext uri="{FF2B5EF4-FFF2-40B4-BE49-F238E27FC236}">
                <a16:creationId xmlns:a16="http://schemas.microsoft.com/office/drawing/2014/main" id="{69D379D2-B949-4D9F-A923-EC122A1F2AC5}"/>
              </a:ext>
            </a:extLst>
          </p:cNvPr>
          <p:cNvSpPr/>
          <p:nvPr/>
        </p:nvSpPr>
        <p:spPr>
          <a:xfrm>
            <a:off x="263525" y="35215"/>
            <a:ext cx="108727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130" dirty="0">
                <a:solidFill>
                  <a:srgbClr val="002060"/>
                </a:solidFill>
                <a:cs typeface="Calibri"/>
              </a:rPr>
              <a:t>UN Nutrition’s engagement in side events spanned diverse topics</a:t>
            </a:r>
            <a:endParaRPr lang="it-IT" sz="3600" spc="13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4B1DC-D065-4E98-AE03-3C64815A6742}"/>
              </a:ext>
            </a:extLst>
          </p:cNvPr>
          <p:cNvSpPr txBox="1"/>
          <p:nvPr/>
        </p:nvSpPr>
        <p:spPr>
          <a:xfrm>
            <a:off x="2783632" y="5426060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latin typeface="Calibri"/>
                <a:cs typeface="Calibri"/>
              </a:rPr>
              <a:t>+ many others!!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B125F8-0963-4FF4-9186-60393206DB0C}"/>
              </a:ext>
            </a:extLst>
          </p:cNvPr>
          <p:cNvSpPr txBox="1"/>
          <p:nvPr/>
        </p:nvSpPr>
        <p:spPr>
          <a:xfrm>
            <a:off x="263352" y="1412776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08AC4"/>
                </a:solidFill>
                <a:latin typeface="Calibri"/>
                <a:cs typeface="Calibri"/>
              </a:rPr>
              <a:t>A glance at our members: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041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1496427" y="0"/>
            <a:ext cx="432048" cy="5604272"/>
          </a:xfrm>
          <a:prstGeom prst="rect">
            <a:avLst/>
          </a:prstGeom>
          <a:solidFill>
            <a:srgbClr val="008A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 rot="5400000">
            <a:off x="8633866" y="3207707"/>
            <a:ext cx="6048672" cy="4425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it-IT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it-IT" sz="1800" kern="0" spc="130" dirty="0"/>
              <a:t>A PLETHORA OF N4G SIDE EVENTS</a:t>
            </a:r>
            <a:endParaRPr lang="it-IT" sz="1800" b="1" kern="0" dirty="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63525" y="1141993"/>
            <a:ext cx="10872788" cy="24284"/>
          </a:xfrm>
          <a:prstGeom prst="line">
            <a:avLst/>
          </a:prstGeom>
          <a:ln w="63500">
            <a:solidFill>
              <a:srgbClr val="008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11">
            <a:extLst>
              <a:ext uri="{FF2B5EF4-FFF2-40B4-BE49-F238E27FC236}">
                <a16:creationId xmlns:a16="http://schemas.microsoft.com/office/drawing/2014/main" id="{ECF240C8-0491-4AB0-915C-AFAA7A4B9823}"/>
              </a:ext>
            </a:extLst>
          </p:cNvPr>
          <p:cNvSpPr/>
          <p:nvPr/>
        </p:nvSpPr>
        <p:spPr>
          <a:xfrm>
            <a:off x="263525" y="35215"/>
            <a:ext cx="108727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130" dirty="0">
                <a:solidFill>
                  <a:srgbClr val="002060"/>
                </a:solidFill>
                <a:cs typeface="Calibri"/>
              </a:rPr>
              <a:t>The UN Nutrition Secretariat primarily engaged in N4G side events on 2 themes</a:t>
            </a:r>
            <a:endParaRPr lang="it-IT" sz="3600" spc="13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005875E-9FBA-4BCF-8445-EF85D05F1B26}"/>
              </a:ext>
            </a:extLst>
          </p:cNvPr>
          <p:cNvSpPr txBox="1">
            <a:spLocks/>
          </p:cNvSpPr>
          <p:nvPr/>
        </p:nvSpPr>
        <p:spPr>
          <a:xfrm>
            <a:off x="263525" y="3815441"/>
            <a:ext cx="5242123" cy="299248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3E9332"/>
              </a:buClr>
              <a:buSzPct val="100000"/>
            </a:pPr>
            <a:r>
              <a:rPr lang="en-US" sz="2400" kern="0" dirty="0">
                <a:solidFill>
                  <a:srgbClr val="008AC4"/>
                </a:solidFill>
                <a:cs typeface="Calibri"/>
              </a:rPr>
              <a:t>2 side events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co-organized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SUN Civil Society Network, ACF, etc.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experiences from W.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GNR &amp;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others:</a:t>
            </a:r>
            <a:r>
              <a:rPr lang="en-US" sz="2000" kern="0" dirty="0" smtClean="0">
                <a:cs typeface="Calibri"/>
              </a:rPr>
              <a:t> D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for monitoring. Accountability as part of  good governance</a:t>
            </a:r>
            <a:r>
              <a:rPr lang="en-US" sz="2000" b="1" kern="0" dirty="0" smtClean="0">
                <a:cs typeface="Calibri"/>
              </a:rPr>
              <a:t> </a:t>
            </a:r>
            <a:endParaRPr lang="en-US" sz="2000" b="1" kern="0" dirty="0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3E9332"/>
              </a:buClr>
              <a:buSzPct val="100000"/>
              <a:defRPr/>
            </a:pPr>
            <a:endParaRPr lang="en-US" sz="1600" kern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750602C-130A-48C7-8DD8-761B95887A13}"/>
              </a:ext>
            </a:extLst>
          </p:cNvPr>
          <p:cNvSpPr txBox="1">
            <a:spLocks/>
          </p:cNvSpPr>
          <p:nvPr/>
        </p:nvSpPr>
        <p:spPr>
          <a:xfrm>
            <a:off x="6371124" y="3892903"/>
            <a:ext cx="5016805" cy="24559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US" sz="1900" b="1" kern="0" dirty="0" smtClean="0"/>
              <a:t>Methodologies</a:t>
            </a:r>
            <a:r>
              <a:rPr lang="en-US" sz="1900" kern="0" dirty="0" smtClean="0"/>
              <a:t> </a:t>
            </a:r>
            <a:r>
              <a:rPr lang="en-US" sz="1900" kern="0" dirty="0"/>
              <a:t>developed by UNDP, WHO &amp; the United Nations Interagency Task Force on NCDs</a:t>
            </a:r>
            <a:endParaRPr lang="en-US" sz="1900" b="1" kern="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US" sz="1900" b="1" kern="0" dirty="0"/>
              <a:t>Country examples </a:t>
            </a:r>
            <a:r>
              <a:rPr lang="en-US" sz="1900" kern="0" dirty="0"/>
              <a:t>of NCD investment cases  (Thailand &amp; Uganda) &amp; how they triggered policy/legislative measures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included </a:t>
            </a:r>
            <a:r>
              <a:rPr lang="en-U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components, but also scope to harness learning for nutrition ICs</a:t>
            </a:r>
            <a:endParaRPr lang="en-US" sz="1900" kern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61F991-8DD1-48E4-9186-9E5616F4589C}"/>
              </a:ext>
            </a:extLst>
          </p:cNvPr>
          <p:cNvSpPr/>
          <p:nvPr/>
        </p:nvSpPr>
        <p:spPr>
          <a:xfrm>
            <a:off x="495749" y="1412776"/>
            <a:ext cx="4307093" cy="792088"/>
          </a:xfrm>
          <a:prstGeom prst="rect">
            <a:avLst/>
          </a:prstGeom>
          <a:solidFill>
            <a:srgbClr val="009ED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Accountability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6498EE-2432-466D-9AA2-0093191042C7}"/>
              </a:ext>
            </a:extLst>
          </p:cNvPr>
          <p:cNvSpPr/>
          <p:nvPr/>
        </p:nvSpPr>
        <p:spPr>
          <a:xfrm>
            <a:off x="6826099" y="1412776"/>
            <a:ext cx="4310214" cy="792088"/>
          </a:xfrm>
          <a:prstGeom prst="rect">
            <a:avLst/>
          </a:prstGeom>
          <a:solidFill>
            <a:srgbClr val="009ED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</a:rPr>
              <a:t>Making the Investment Case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575AB5-E8FA-4969-AECC-336F26E35B9A}"/>
              </a:ext>
            </a:extLst>
          </p:cNvPr>
          <p:cNvGrpSpPr/>
          <p:nvPr/>
        </p:nvGrpSpPr>
        <p:grpSpPr>
          <a:xfrm>
            <a:off x="346599" y="1348627"/>
            <a:ext cx="651116" cy="640821"/>
            <a:chOff x="479376" y="1793922"/>
            <a:chExt cx="349696" cy="31437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8B93D6-B0CA-4D64-A410-993381D5D64A}"/>
                </a:ext>
              </a:extLst>
            </p:cNvPr>
            <p:cNvSpPr/>
            <p:nvPr/>
          </p:nvSpPr>
          <p:spPr>
            <a:xfrm>
              <a:off x="479376" y="1793922"/>
              <a:ext cx="349696" cy="314370"/>
            </a:xfrm>
            <a:prstGeom prst="ellipse">
              <a:avLst/>
            </a:prstGeom>
            <a:solidFill>
              <a:srgbClr val="002060"/>
            </a:solidFill>
            <a:ln w="19050" cap="flat" cmpd="sng" algn="ctr">
              <a:solidFill>
                <a:srgbClr val="009E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554" kern="0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0C1D02-0FB6-4488-905A-D77E758D9EE7}"/>
                </a:ext>
              </a:extLst>
            </p:cNvPr>
            <p:cNvSpPr txBox="1"/>
            <p:nvPr/>
          </p:nvSpPr>
          <p:spPr>
            <a:xfrm>
              <a:off x="479376" y="1832731"/>
              <a:ext cx="349696" cy="19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prstClr val="white"/>
                  </a:solidFill>
                  <a:cs typeface="Arial" pitchFamily="34" charset="0"/>
                </a:rPr>
                <a:t>1</a:t>
              </a:r>
              <a:endParaRPr lang="en-GB" sz="738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F3B1D9-A0D6-4580-A538-D4C7B6BE1A24}"/>
              </a:ext>
            </a:extLst>
          </p:cNvPr>
          <p:cNvGrpSpPr/>
          <p:nvPr/>
        </p:nvGrpSpPr>
        <p:grpSpPr>
          <a:xfrm>
            <a:off x="6672064" y="1348018"/>
            <a:ext cx="651116" cy="640821"/>
            <a:chOff x="479376" y="3432222"/>
            <a:chExt cx="349696" cy="31437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D75ED7-785A-4CC6-BABE-C4DF2AD04D43}"/>
                </a:ext>
              </a:extLst>
            </p:cNvPr>
            <p:cNvSpPr/>
            <p:nvPr/>
          </p:nvSpPr>
          <p:spPr>
            <a:xfrm>
              <a:off x="479376" y="3432222"/>
              <a:ext cx="349696" cy="314370"/>
            </a:xfrm>
            <a:prstGeom prst="ellipse">
              <a:avLst/>
            </a:prstGeom>
            <a:solidFill>
              <a:srgbClr val="002060"/>
            </a:solidFill>
            <a:ln w="19050" cap="flat" cmpd="sng" algn="ctr">
              <a:solidFill>
                <a:srgbClr val="009E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554" kern="0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884-84A4-48F3-AF65-02B4B309770E}"/>
                </a:ext>
              </a:extLst>
            </p:cNvPr>
            <p:cNvSpPr txBox="1"/>
            <p:nvPr/>
          </p:nvSpPr>
          <p:spPr>
            <a:xfrm>
              <a:off x="479376" y="3471031"/>
              <a:ext cx="349696" cy="19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prstClr val="white"/>
                  </a:solidFill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0AB88D-144B-450E-8263-AEB27FE5F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1" y="1969396"/>
            <a:ext cx="3224787" cy="1813942"/>
          </a:xfrm>
          <a:prstGeom prst="rect">
            <a:avLst/>
          </a:prstGeom>
        </p:spPr>
      </p:pic>
      <p:pic>
        <p:nvPicPr>
          <p:cNvPr id="24" name="Picture 23" descr="Chart&#10;&#10;Description automatically generated">
            <a:extLst>
              <a:ext uri="{FF2B5EF4-FFF2-40B4-BE49-F238E27FC236}">
                <a16:creationId xmlns:a16="http://schemas.microsoft.com/office/drawing/2014/main" id="{09950651-71FB-4FDC-BFD2-3D02BA615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990239"/>
            <a:ext cx="3431077" cy="19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 noGrp="1"/>
          </p:cNvSpPr>
          <p:nvPr>
            <p:ph sz="quarter" idx="4294967295"/>
          </p:nvPr>
        </p:nvSpPr>
        <p:spPr>
          <a:xfrm>
            <a:off x="277813" y="1500835"/>
            <a:ext cx="10858500" cy="4376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GB" sz="2000" dirty="0" smtClean="0">
                <a:cs typeface="Calibri"/>
              </a:rPr>
              <a:t>Early 2021: VGFSYN</a:t>
            </a:r>
            <a:endParaRPr lang="en-GB" sz="2000" kern="0" dirty="0" smtClean="0"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GB" sz="2000" kern="0" dirty="0" smtClean="0">
                <a:cs typeface="Calibri"/>
              </a:rPr>
              <a:t>N4G/FSS </a:t>
            </a:r>
            <a:r>
              <a:rPr lang="en-GB" sz="2000" kern="0" dirty="0">
                <a:cs typeface="Calibri"/>
              </a:rPr>
              <a:t>joint narrative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GB" sz="2000" dirty="0" smtClean="0">
                <a:cs typeface="Calibri"/>
              </a:rPr>
              <a:t>Common messaging (healthy diets: win-win) </a:t>
            </a:r>
            <a:endParaRPr lang="en-GB" sz="2000" dirty="0"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cs typeface="Calibri"/>
              </a:rPr>
              <a:t>UNFSS </a:t>
            </a:r>
            <a:r>
              <a:rPr lang="en-US" sz="2000" dirty="0">
                <a:cs typeface="Calibri"/>
              </a:rPr>
              <a:t>follow-up within COP/N4G </a:t>
            </a:r>
            <a:r>
              <a:rPr lang="en-US" sz="2000" dirty="0" err="1" smtClean="0">
                <a:cs typeface="Calibri"/>
              </a:rPr>
              <a:t>foras</a:t>
            </a:r>
            <a:endParaRPr lang="en-US" sz="2000" dirty="0" smtClean="0"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  <a:buFont typeface="Arial" charset="0"/>
              <a:buChar char="•"/>
            </a:pPr>
            <a:endParaRPr lang="en-GB" sz="20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</a:pPr>
            <a:r>
              <a:rPr lang="en-GB" sz="2000" dirty="0" smtClean="0">
                <a:cs typeface="Calibri"/>
                <a:sym typeface="Wingdings" panose="05000000000000000000" pitchFamily="2" charset="2"/>
              </a:rPr>
              <a:t> to continue in 2022 (FSS coalitions, COPs, Stockholm + 50, HLPF)</a:t>
            </a:r>
            <a:endParaRPr lang="en-US" sz="20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AC4"/>
              </a:buClr>
              <a:buSzPct val="100000"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1496427" y="0"/>
            <a:ext cx="432048" cy="5604272"/>
          </a:xfrm>
          <a:prstGeom prst="rect">
            <a:avLst/>
          </a:prstGeom>
          <a:solidFill>
            <a:srgbClr val="008AC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it-IT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 rot="5400000">
            <a:off x="8633866" y="3207707"/>
            <a:ext cx="6048672" cy="4425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it-IT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it-IT" sz="1800" kern="0" spc="130" dirty="0"/>
              <a:t>CONNECTION BETWEEN GLOBAL SUMMITS</a:t>
            </a:r>
            <a:endParaRPr lang="it-IT" sz="1800" b="1" kern="0" dirty="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13" name="Connettore 1 12"/>
          <p:cNvCxnSpPr/>
          <p:nvPr/>
        </p:nvCxnSpPr>
        <p:spPr>
          <a:xfrm flipV="1">
            <a:off x="263525" y="1141993"/>
            <a:ext cx="10872788" cy="24284"/>
          </a:xfrm>
          <a:prstGeom prst="line">
            <a:avLst/>
          </a:prstGeom>
          <a:ln w="63500">
            <a:solidFill>
              <a:srgbClr val="008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1">
            <a:extLst>
              <a:ext uri="{FF2B5EF4-FFF2-40B4-BE49-F238E27FC236}">
                <a16:creationId xmlns:a16="http://schemas.microsoft.com/office/drawing/2014/main" id="{CBFA70F7-65CF-4A32-A402-5E200D856E60}"/>
              </a:ext>
            </a:extLst>
          </p:cNvPr>
          <p:cNvSpPr/>
          <p:nvPr/>
        </p:nvSpPr>
        <p:spPr>
          <a:xfrm>
            <a:off x="263525" y="44624"/>
            <a:ext cx="100617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3600" spc="130" dirty="0" smtClean="0">
                <a:solidFill>
                  <a:srgbClr val="002060"/>
                </a:solidFill>
                <a:latin typeface="Calibri"/>
                <a:cs typeface="Calibri"/>
              </a:rPr>
              <a:t>Global momentum for system change for better nutrition (and vv)</a:t>
            </a:r>
            <a:endParaRPr lang="it-IT" sz="3600" spc="13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15982-B169-4267-A074-10C035F98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63" y="1471055"/>
            <a:ext cx="3447797" cy="43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/>
          </p:cNvSpPr>
          <p:nvPr/>
        </p:nvSpPr>
        <p:spPr>
          <a:xfrm>
            <a:off x="5830270" y="3158629"/>
            <a:ext cx="4986584" cy="16629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000"/>
              </a:spcBef>
              <a:buClr>
                <a:srgbClr val="008AC4"/>
              </a:buClr>
              <a:buSzPct val="100000"/>
            </a:pPr>
            <a:endParaRPr lang="en-US" sz="1800" dirty="0">
              <a:cs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"/>
            <a:ext cx="12192000" cy="2924943"/>
          </a:xfrm>
          <a:prstGeom prst="rect">
            <a:avLst/>
          </a:prstGeom>
          <a:solidFill>
            <a:srgbClr val="008A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8AC4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68696" y="-301314"/>
            <a:ext cx="12422317" cy="36004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8184232" y="5839137"/>
            <a:ext cx="388843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b="1" dirty="0">
                <a:solidFill>
                  <a:srgbClr val="008AC4"/>
                </a:solidFill>
              </a:rPr>
              <a:t>UN </a:t>
            </a:r>
            <a:r>
              <a:rPr lang="it-IT" sz="1300" b="1" dirty="0" err="1">
                <a:solidFill>
                  <a:srgbClr val="008AC4"/>
                </a:solidFill>
              </a:rPr>
              <a:t>Nutrition</a:t>
            </a:r>
            <a:r>
              <a:rPr lang="it-IT" sz="1300" b="1" dirty="0">
                <a:solidFill>
                  <a:srgbClr val="008AC4"/>
                </a:solidFill>
              </a:rPr>
              <a:t> </a:t>
            </a:r>
            <a:r>
              <a:rPr lang="it-IT" sz="1300" b="1" dirty="0" err="1">
                <a:solidFill>
                  <a:srgbClr val="008AC4"/>
                </a:solidFill>
              </a:rPr>
              <a:t>Secretariat</a:t>
            </a:r>
            <a:endParaRPr lang="it-IT" sz="1300" b="1" dirty="0">
              <a:solidFill>
                <a:srgbClr val="008AC4"/>
              </a:solidFill>
            </a:endParaRPr>
          </a:p>
          <a:p>
            <a:pPr>
              <a:lnSpc>
                <a:spcPts val="1860"/>
              </a:lnSpc>
            </a:pPr>
            <a:r>
              <a:rPr lang="it-IT" sz="1300" dirty="0" err="1"/>
              <a:t>info@unnutrition.org</a:t>
            </a:r>
            <a:r>
              <a:rPr lang="it-IT" sz="1300" dirty="0"/>
              <a:t>  •  </a:t>
            </a:r>
            <a:r>
              <a:rPr lang="it-IT" sz="1300" dirty="0" err="1"/>
              <a:t>www.unnutrition.org</a:t>
            </a:r>
            <a:r>
              <a:rPr lang="it-IT" sz="1300" dirty="0"/>
              <a:t>  </a:t>
            </a:r>
          </a:p>
          <a:p>
            <a:pPr>
              <a:lnSpc>
                <a:spcPts val="1860"/>
              </a:lnSpc>
            </a:pPr>
            <a:r>
              <a:rPr lang="it-IT" sz="1300" dirty="0" err="1"/>
              <a:t>Follow</a:t>
            </a:r>
            <a:r>
              <a:rPr lang="it-IT" sz="1300" dirty="0"/>
              <a:t> </a:t>
            </a:r>
            <a:r>
              <a:rPr lang="it-IT" sz="1300" dirty="0" err="1"/>
              <a:t>us</a:t>
            </a:r>
            <a:r>
              <a:rPr lang="it-IT" sz="1300" dirty="0"/>
              <a:t>:            @</a:t>
            </a:r>
            <a:r>
              <a:rPr lang="it-IT" sz="1300" dirty="0" err="1"/>
              <a:t>UN_Nutrition</a:t>
            </a:r>
            <a:r>
              <a:rPr lang="it-IT" sz="1300" dirty="0"/>
              <a:t>              @</a:t>
            </a:r>
            <a:r>
              <a:rPr lang="it-IT" sz="1300" dirty="0" err="1"/>
              <a:t>unnutrition</a:t>
            </a:r>
            <a:endParaRPr lang="it-IT" sz="1300" dirty="0"/>
          </a:p>
          <a:p>
            <a:r>
              <a:rPr lang="it-IT" sz="1100" dirty="0"/>
              <a:t/>
            </a:r>
            <a:br>
              <a:rPr lang="it-IT" sz="1100" dirty="0"/>
            </a:br>
            <a:endParaRPr lang="it-IT" sz="1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4" y="6380062"/>
            <a:ext cx="165100" cy="1651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520" y="6367362"/>
            <a:ext cx="177800" cy="177800"/>
          </a:xfrm>
          <a:prstGeom prst="rect">
            <a:avLst/>
          </a:prstGeom>
        </p:spPr>
      </p:pic>
      <p:sp>
        <p:nvSpPr>
          <p:cNvPr id="18" name="Rectangle 4"/>
          <p:cNvSpPr txBox="1">
            <a:spLocks/>
          </p:cNvSpPr>
          <p:nvPr/>
        </p:nvSpPr>
        <p:spPr>
          <a:xfrm>
            <a:off x="3647728" y="3158630"/>
            <a:ext cx="6048672" cy="220383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rgbClr val="3E9332"/>
              </a:buClr>
              <a:buSzPct val="100000"/>
            </a:pPr>
            <a:r>
              <a:rPr lang="en-US" sz="8800" b="1" kern="0" dirty="0">
                <a:solidFill>
                  <a:srgbClr val="BAE2EE"/>
                </a:solidFill>
                <a:cs typeface="Calibri"/>
              </a:rPr>
              <a:t>Thank you 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0" y="5933259"/>
            <a:ext cx="2005291" cy="5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6680"/>
      </p:ext>
    </p:extLst>
  </p:cSld>
  <p:clrMapOvr>
    <a:masterClrMapping/>
  </p:clrMapOvr>
</p:sld>
</file>

<file path=ppt/theme/theme1.xml><?xml version="1.0" encoding="utf-8"?>
<a:theme xmlns:a="http://schemas.openxmlformats.org/drawingml/2006/main" name="Libro promozional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874</Words>
  <Application>Microsoft Office PowerPoint</Application>
  <PresentationFormat>Widescreen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Libro promozionale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2022-01-14T12:59:44Z</dcterms:modified>
</cp:coreProperties>
</file>