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335" r:id="rId2"/>
    <p:sldId id="278" r:id="rId3"/>
    <p:sldId id="279" r:id="rId4"/>
    <p:sldId id="306" r:id="rId5"/>
    <p:sldId id="280" r:id="rId6"/>
    <p:sldId id="281" r:id="rId7"/>
    <p:sldId id="287" r:id="rId8"/>
    <p:sldId id="283" r:id="rId9"/>
    <p:sldId id="284" r:id="rId10"/>
    <p:sldId id="285" r:id="rId11"/>
    <p:sldId id="286" r:id="rId12"/>
    <p:sldId id="282" r:id="rId13"/>
    <p:sldId id="320" r:id="rId14"/>
    <p:sldId id="321" r:id="rId15"/>
    <p:sldId id="322" r:id="rId16"/>
    <p:sldId id="324" r:id="rId17"/>
    <p:sldId id="325" r:id="rId18"/>
    <p:sldId id="327" r:id="rId19"/>
    <p:sldId id="329" r:id="rId20"/>
    <p:sldId id="338" r:id="rId21"/>
    <p:sldId id="331" r:id="rId22"/>
    <p:sldId id="332" r:id="rId23"/>
    <p:sldId id="330" r:id="rId24"/>
    <p:sldId id="337" r:id="rId25"/>
    <p:sldId id="316" r:id="rId26"/>
    <p:sldId id="333" r:id="rId27"/>
    <p:sldId id="334" r:id="rId28"/>
    <p:sldId id="298" r:id="rId29"/>
    <p:sldId id="336" r:id="rId30"/>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02" autoAdjust="0"/>
    <p:restoredTop sz="94660"/>
  </p:normalViewPr>
  <p:slideViewPr>
    <p:cSldViewPr>
      <p:cViewPr varScale="1">
        <p:scale>
          <a:sx n="97" d="100"/>
          <a:sy n="97" d="100"/>
        </p:scale>
        <p:origin x="1290" y="90"/>
      </p:cViewPr>
      <p:guideLst>
        <p:guide orient="horz" pos="2160"/>
        <p:guide pos="288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74FC0AA6-E6A0-4CA6-BC33-B3FB5BD16596}" type="datetimeFigureOut">
              <a:rPr lang="en-US" smtClean="0"/>
              <a:pPr/>
              <a:t>11/7/2016</a:t>
            </a:fld>
            <a:endParaRPr lang="en-US"/>
          </a:p>
        </p:txBody>
      </p:sp>
      <p:sp>
        <p:nvSpPr>
          <p:cNvPr id="4" name="Footer Placeholder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fld id="{E9E966C6-8DD4-4B3A-AB4A-78C455B599A7}" type="slidenum">
              <a:rPr lang="en-US" smtClean="0"/>
              <a:pPr/>
              <a:t>‹#›</a:t>
            </a:fld>
            <a:endParaRPr lang="en-US"/>
          </a:p>
        </p:txBody>
      </p:sp>
    </p:spTree>
    <p:extLst>
      <p:ext uri="{BB962C8B-B14F-4D97-AF65-F5344CB8AC3E}">
        <p14:creationId xmlns:p14="http://schemas.microsoft.com/office/powerpoint/2010/main" val="28023209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13772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2541142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2351870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smtClean="0"/>
              <a:t>Cliquez pour modifier le style du titre</a:t>
            </a:r>
            <a:endParaRPr lang="en-US" noProof="0"/>
          </a:p>
        </p:txBody>
      </p:sp>
      <p:sp>
        <p:nvSpPr>
          <p:cNvPr id="3" name="Espace réservé du contenu 2"/>
          <p:cNvSpPr>
            <a:spLocks noGrp="1"/>
          </p:cNvSpPr>
          <p:nvPr>
            <p:ph idx="1"/>
          </p:nvPr>
        </p:nvSpPr>
        <p:spPr>
          <a:xfrm>
            <a:off x="457200" y="1845426"/>
            <a:ext cx="8229600" cy="4280738"/>
          </a:xfrm>
        </p:spPr>
        <p:txBody>
          <a:bodyPr/>
          <a:lstStyle/>
          <a:p>
            <a:pPr lvl="0"/>
            <a:r>
              <a:rPr lang="en-US" noProof="0" smtClean="0"/>
              <a:t>Cliquez pour modifier les styles du texte du masque</a:t>
            </a:r>
          </a:p>
          <a:p>
            <a:pPr lvl="1"/>
            <a:r>
              <a:rPr lang="en-US" noProof="0" smtClean="0"/>
              <a:t>Deuxième niveau</a:t>
            </a:r>
          </a:p>
          <a:p>
            <a:pPr lvl="2"/>
            <a:r>
              <a:rPr lang="en-US" noProof="0" smtClean="0"/>
              <a:t>Troisième niveau</a:t>
            </a:r>
          </a:p>
          <a:p>
            <a:pPr lvl="3"/>
            <a:r>
              <a:rPr lang="en-US" noProof="0" smtClean="0"/>
              <a:t>Quatrième niveau</a:t>
            </a:r>
          </a:p>
          <a:p>
            <a:pPr lvl="4"/>
            <a:r>
              <a:rPr lang="en-US" noProof="0" smtClean="0"/>
              <a:t>Cinquième niveau</a:t>
            </a:r>
            <a:endParaRPr lang="en-US" noProof="0"/>
          </a:p>
        </p:txBody>
      </p:sp>
      <p:sp>
        <p:nvSpPr>
          <p:cNvPr id="7" name="Espace réservé du texte 2"/>
          <p:cNvSpPr>
            <a:spLocks noGrp="1"/>
          </p:cNvSpPr>
          <p:nvPr>
            <p:ph idx="13"/>
          </p:nvPr>
        </p:nvSpPr>
        <p:spPr bwMode="auto">
          <a:xfrm>
            <a:off x="606582" y="1373890"/>
            <a:ext cx="8080218" cy="471549"/>
          </a:xfrm>
          <a:prstGeom prst="rect">
            <a:avLst/>
          </a:prstGeom>
          <a:noFill/>
          <a:ln w="9525">
            <a:noFill/>
            <a:miter lim="800000"/>
            <a:headEnd/>
            <a:tailEnd/>
          </a:ln>
        </p:spPr>
        <p:txBody>
          <a:bodyPr/>
          <a:lstStyle>
            <a:lvl1pPr>
              <a:defRPr sz="2000" b="1"/>
            </a:lvl1pPr>
          </a:lstStyle>
          <a:p>
            <a:pPr lvl="0"/>
            <a:endParaRPr lang="en-US" noProof="0" smtClean="0"/>
          </a:p>
        </p:txBody>
      </p:sp>
      <p:sp>
        <p:nvSpPr>
          <p:cNvPr id="5" name="Espace réservé de la date 3"/>
          <p:cNvSpPr>
            <a:spLocks noGrp="1"/>
          </p:cNvSpPr>
          <p:nvPr>
            <p:ph type="dt" sz="half" idx="14"/>
          </p:nvPr>
        </p:nvSpPr>
        <p:spPr>
          <a:xfrm>
            <a:off x="0" y="6594475"/>
            <a:ext cx="2133600" cy="263525"/>
          </a:xfrm>
        </p:spPr>
        <p:txBody>
          <a:bodyPr/>
          <a:lstStyle>
            <a:lvl1pPr>
              <a:defRPr sz="1000">
                <a:solidFill>
                  <a:srgbClr val="003399"/>
                </a:solidFill>
              </a:defRPr>
            </a:lvl1pPr>
          </a:lstStyle>
          <a:p>
            <a:pPr>
              <a:defRPr/>
            </a:pPr>
            <a:fld id="{64C31E68-16A1-4C10-BB1A-670A3CF6CD99}" type="datetime1">
              <a:rPr lang="en-US"/>
              <a:pPr>
                <a:defRPr/>
              </a:pPr>
              <a:t>11/7/2016</a:t>
            </a:fld>
            <a:endParaRPr lang="en-US"/>
          </a:p>
        </p:txBody>
      </p:sp>
      <p:sp>
        <p:nvSpPr>
          <p:cNvPr id="6" name="Espace réservé du pied de page 4"/>
          <p:cNvSpPr>
            <a:spLocks noGrp="1"/>
          </p:cNvSpPr>
          <p:nvPr>
            <p:ph type="ftr" sz="quarter" idx="15"/>
          </p:nvPr>
        </p:nvSpPr>
        <p:spPr/>
        <p:txBody>
          <a:bodyPr/>
          <a:lstStyle>
            <a:lvl1pPr>
              <a:defRPr/>
            </a:lvl1pPr>
          </a:lstStyle>
          <a:p>
            <a:pPr>
              <a:defRPr/>
            </a:pPr>
            <a:endParaRPr lang="en-US"/>
          </a:p>
        </p:txBody>
      </p:sp>
      <p:sp>
        <p:nvSpPr>
          <p:cNvPr id="8" name="Espace réservé du numéro de diapositive 5"/>
          <p:cNvSpPr>
            <a:spLocks noGrp="1"/>
          </p:cNvSpPr>
          <p:nvPr>
            <p:ph type="sldNum" sz="quarter" idx="16"/>
          </p:nvPr>
        </p:nvSpPr>
        <p:spPr>
          <a:xfrm>
            <a:off x="973138" y="6602413"/>
            <a:ext cx="712787" cy="255587"/>
          </a:xfrm>
        </p:spPr>
        <p:txBody>
          <a:bodyPr/>
          <a:lstStyle>
            <a:lvl1pPr>
              <a:defRPr sz="1000">
                <a:solidFill>
                  <a:srgbClr val="003399"/>
                </a:solidFill>
              </a:defRPr>
            </a:lvl1pPr>
          </a:lstStyle>
          <a:p>
            <a:pPr>
              <a:defRPr/>
            </a:pPr>
            <a:fld id="{DC299098-9A14-4470-97F4-E80D9D4C72E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1428" tIns="45715" rIns="91428" bIns="45715"/>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a:prstGeom prst="rect">
            <a:avLst/>
          </a:prstGeom>
        </p:spPr>
        <p:txBody>
          <a:bodyPr lIns="91428" tIns="45715" rIns="91428" bIns="4571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lIns="91428" tIns="45715" rIns="91428" bIns="4571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9"/>
            <a:ext cx="4038600" cy="2187575"/>
          </a:xfrm>
          <a:prstGeom prst="rect">
            <a:avLst/>
          </a:prstGeom>
        </p:spPr>
        <p:txBody>
          <a:bodyPr lIns="91428" tIns="45715" rIns="91428" bIns="4571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457200" y="6245225"/>
            <a:ext cx="2133600" cy="476250"/>
          </a:xfrm>
          <a:prstGeom prst="rect">
            <a:avLst/>
          </a:prstGeom>
          <a:ln/>
        </p:spPr>
        <p:txBody>
          <a:bodyPr lIns="91428" tIns="45715" rIns="91428" bIns="45715"/>
          <a:lstStyle>
            <a:lvl1pPr>
              <a:defRPr/>
            </a:lvl1pPr>
          </a:lstStyle>
          <a:p>
            <a:pPr>
              <a:defRPr/>
            </a:pPr>
            <a:endParaRPr lang="it-IT"/>
          </a:p>
        </p:txBody>
      </p:sp>
      <p:sp>
        <p:nvSpPr>
          <p:cNvPr id="7" name="Rectangle 5"/>
          <p:cNvSpPr>
            <a:spLocks noGrp="1" noChangeArrowheads="1"/>
          </p:cNvSpPr>
          <p:nvPr>
            <p:ph type="ftr" sz="quarter" idx="11"/>
          </p:nvPr>
        </p:nvSpPr>
        <p:spPr>
          <a:xfrm>
            <a:off x="3124201" y="6245225"/>
            <a:ext cx="2895600" cy="476250"/>
          </a:xfrm>
          <a:prstGeom prst="rect">
            <a:avLst/>
          </a:prstGeom>
          <a:ln/>
        </p:spPr>
        <p:txBody>
          <a:bodyPr lIns="91428" tIns="45715" rIns="91428" bIns="45715"/>
          <a:lstStyle>
            <a:lvl1pPr>
              <a:defRPr/>
            </a:lvl1pPr>
          </a:lstStyle>
          <a:p>
            <a:pPr>
              <a:defRPr/>
            </a:pPr>
            <a:endParaRPr lang="it-IT"/>
          </a:p>
        </p:txBody>
      </p:sp>
      <p:sp>
        <p:nvSpPr>
          <p:cNvPr id="8" name="Rectangle 6"/>
          <p:cNvSpPr>
            <a:spLocks noGrp="1" noChangeArrowheads="1"/>
          </p:cNvSpPr>
          <p:nvPr>
            <p:ph type="sldNum" sz="quarter" idx="12"/>
          </p:nvPr>
        </p:nvSpPr>
        <p:spPr>
          <a:xfrm>
            <a:off x="6553200" y="6245225"/>
            <a:ext cx="2133600" cy="476250"/>
          </a:xfrm>
          <a:prstGeom prst="rect">
            <a:avLst/>
          </a:prstGeom>
          <a:ln/>
        </p:spPr>
        <p:txBody>
          <a:bodyPr lIns="91428" tIns="45715" rIns="91428" bIns="45715"/>
          <a:lstStyle>
            <a:lvl1pPr>
              <a:defRPr/>
            </a:lvl1pPr>
          </a:lstStyle>
          <a:p>
            <a:pPr>
              <a:defRPr/>
            </a:pPr>
            <a:fld id="{8B7D13B9-31E8-4E5B-97A8-5E9B3F73336B}" type="slidenum">
              <a:rPr lang="it-IT"/>
              <a:pPr>
                <a:defRPr/>
              </a:pPr>
              <a:t>‹#›</a:t>
            </a:fld>
            <a:endParaRPr lang="it-IT"/>
          </a:p>
        </p:txBody>
      </p:sp>
    </p:spTree>
    <p:extLst>
      <p:ext uri="{BB962C8B-B14F-4D97-AF65-F5344CB8AC3E}">
        <p14:creationId xmlns:p14="http://schemas.microsoft.com/office/powerpoint/2010/main" val="287223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1571664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286824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52590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578742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159550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525440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396913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F3494-61C0-4B45-BC44-D54060450E4A}" type="datetimeFigureOut">
              <a:rPr lang="en-GB" smtClean="0"/>
              <a:pPr/>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5F5EDB-1356-4B4C-AF24-84159FF3ED07}" type="slidenum">
              <a:rPr lang="en-GB" smtClean="0"/>
              <a:pPr/>
              <a:t>‹#›</a:t>
            </a:fld>
            <a:endParaRPr lang="en-GB"/>
          </a:p>
        </p:txBody>
      </p:sp>
    </p:spTree>
    <p:extLst>
      <p:ext uri="{BB962C8B-B14F-4D97-AF65-F5344CB8AC3E}">
        <p14:creationId xmlns:p14="http://schemas.microsoft.com/office/powerpoint/2010/main" val="336250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F3494-61C0-4B45-BC44-D54060450E4A}" type="datetimeFigureOut">
              <a:rPr lang="en-GB" smtClean="0"/>
              <a:pPr/>
              <a:t>07/11/2016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5F5EDB-1356-4B4C-AF24-84159FF3ED07}" type="slidenum">
              <a:rPr lang="en-GB" smtClean="0"/>
              <a:pPr/>
              <a:t>‹#›</a:t>
            </a:fld>
            <a:endParaRPr lang="en-GB"/>
          </a:p>
        </p:txBody>
      </p:sp>
    </p:spTree>
    <p:extLst>
      <p:ext uri="{BB962C8B-B14F-4D97-AF65-F5344CB8AC3E}">
        <p14:creationId xmlns:p14="http://schemas.microsoft.com/office/powerpoint/2010/main" val="2037631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txBox="1">
            <a:spLocks/>
          </p:cNvSpPr>
          <p:nvPr/>
        </p:nvSpPr>
        <p:spPr>
          <a:xfrm>
            <a:off x="685800" y="806847"/>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2D80C5"/>
                </a:solidFill>
                <a:effectLst/>
                <a:uLnTx/>
                <a:uFillTx/>
                <a:latin typeface="+mj-lt"/>
                <a:ea typeface="+mj-ea"/>
                <a:cs typeface="+mj-cs"/>
              </a:rPr>
              <a:t>CountrySTAT / FENIX</a:t>
            </a:r>
            <a:endParaRPr kumimoji="0" lang="it-IT" sz="4400" b="0" i="0" u="none" strike="noStrike" kern="1200" cap="none" spc="0" normalizeH="0" baseline="0" noProof="0" dirty="0">
              <a:ln>
                <a:noFill/>
              </a:ln>
              <a:solidFill>
                <a:srgbClr val="2D80C5"/>
              </a:solidFill>
              <a:effectLst/>
              <a:uLnTx/>
              <a:uFillTx/>
              <a:latin typeface="+mj-lt"/>
              <a:ea typeface="+mj-ea"/>
              <a:cs typeface="+mj-cs"/>
            </a:endParaRPr>
          </a:p>
        </p:txBody>
      </p:sp>
      <p:sp>
        <p:nvSpPr>
          <p:cNvPr id="7" name="Subtitle 4"/>
          <p:cNvSpPr txBox="1">
            <a:spLocks/>
          </p:cNvSpPr>
          <p:nvPr/>
        </p:nvSpPr>
        <p:spPr>
          <a:xfrm>
            <a:off x="395536" y="2276872"/>
            <a:ext cx="8352928" cy="714380"/>
          </a:xfrm>
          <a:prstGeom prst="rect">
            <a:avLst/>
          </a:prstGeom>
        </p:spPr>
        <p:txBody>
          <a:bodyPr vert="horz" lIns="91440" tIns="45720" rIns="91440" bIns="45720" rtlCol="0">
            <a:noAutofit/>
          </a:bodyPr>
          <a:lstStyle/>
          <a:p>
            <a:pPr marL="342857" lvl="0" indent="-342857" algn="ctr" defTabSz="457144">
              <a:spcBef>
                <a:spcPct val="20000"/>
              </a:spcBef>
              <a:buClr>
                <a:srgbClr val="2D80C5"/>
              </a:buClr>
              <a:defRPr/>
            </a:pPr>
            <a:r>
              <a:rPr lang="en-GB" sz="3200" dirty="0" smtClean="0"/>
              <a:t>Overview of the</a:t>
            </a:r>
            <a:br>
              <a:rPr lang="en-GB" sz="3200" dirty="0" smtClean="0"/>
            </a:br>
            <a:r>
              <a:rPr lang="en-GB" sz="3200" b="1" dirty="0" smtClean="0"/>
              <a:t>Coding System </a:t>
            </a:r>
            <a:br>
              <a:rPr lang="en-GB" sz="3200" b="1" dirty="0" smtClean="0"/>
            </a:br>
            <a:r>
              <a:rPr lang="en-GB" sz="3200" dirty="0" smtClean="0"/>
              <a:t>in the new CountrySTAT platform </a:t>
            </a:r>
          </a:p>
          <a:p>
            <a:pPr marL="342857" lvl="0" indent="-342857" algn="ctr" defTabSz="457144">
              <a:spcBef>
                <a:spcPct val="20000"/>
              </a:spcBef>
              <a:buClr>
                <a:srgbClr val="2D80C5"/>
              </a:buClr>
              <a:defRPr/>
            </a:pPr>
            <a:endParaRPr kumimoji="0" lang="en-US" sz="2000" b="1" i="0" u="none" strike="noStrike" kern="1200" cap="none" spc="0" normalizeH="0" baseline="0" noProof="0" dirty="0" smtClean="0">
              <a:ln>
                <a:noFill/>
              </a:ln>
              <a:solidFill>
                <a:schemeClr val="bg1">
                  <a:lumMod val="50000"/>
                </a:schemeClr>
              </a:solidFill>
              <a:effectLst/>
              <a:uLnTx/>
              <a:uFillTx/>
              <a:latin typeface="+mn-lt"/>
              <a:ea typeface="+mn-ea"/>
              <a:cs typeface="+mn-cs"/>
            </a:endParaRPr>
          </a:p>
          <a:p>
            <a:pPr marL="342857" marR="0" lvl="0" indent="-342857" algn="ctr" defTabSz="457144" rtl="0" eaLnBrk="1" fontAlgn="auto" latinLnBrk="0" hangingPunct="1">
              <a:lnSpc>
                <a:spcPct val="100000"/>
              </a:lnSpc>
              <a:spcBef>
                <a:spcPct val="20000"/>
              </a:spcBef>
              <a:spcAft>
                <a:spcPts val="0"/>
              </a:spcAft>
              <a:buClr>
                <a:srgbClr val="2D80C5"/>
              </a:buClr>
              <a:buSzTx/>
              <a:buFont typeface="Wingdings" pitchFamily="2" charset="2"/>
              <a:buNone/>
              <a:tabLst/>
              <a:defRPr/>
            </a:pPr>
            <a:endParaRPr kumimoji="0" lang="en-US" sz="2000" b="1" i="0" u="none" strike="noStrike" kern="1200" cap="none" spc="0" normalizeH="0" baseline="0" noProof="0" dirty="0" smtClean="0">
              <a:ln>
                <a:noFill/>
              </a:ln>
              <a:solidFill>
                <a:schemeClr val="bg1">
                  <a:lumMod val="50000"/>
                </a:schemeClr>
              </a:solidFill>
              <a:effectLst/>
              <a:uLnTx/>
              <a:uFillTx/>
              <a:latin typeface="+mn-lt"/>
              <a:ea typeface="+mn-ea"/>
              <a:cs typeface="+mn-cs"/>
            </a:endParaRPr>
          </a:p>
          <a:p>
            <a:pPr marL="342857" lvl="0" indent="-342857" algn="ctr" defTabSz="457144">
              <a:spcBef>
                <a:spcPct val="20000"/>
              </a:spcBef>
              <a:buClr>
                <a:srgbClr val="2D80C5"/>
              </a:buClr>
              <a:defRPr/>
            </a:pPr>
            <a:r>
              <a:rPr lang="en-US" sz="2000" b="1" dirty="0" smtClean="0">
                <a:solidFill>
                  <a:schemeClr val="bg1">
                    <a:lumMod val="50000"/>
                  </a:schemeClr>
                </a:solidFill>
              </a:rPr>
              <a:t>TRAINING OF FOCAL POINTS </a:t>
            </a:r>
            <a:br>
              <a:rPr lang="en-US" sz="2000" b="1" dirty="0" smtClean="0">
                <a:solidFill>
                  <a:schemeClr val="bg1">
                    <a:lumMod val="50000"/>
                  </a:schemeClr>
                </a:solidFill>
              </a:rPr>
            </a:br>
            <a:r>
              <a:rPr lang="en-US" sz="2000" b="1" dirty="0" smtClean="0">
                <a:solidFill>
                  <a:schemeClr val="bg1">
                    <a:lumMod val="50000"/>
                  </a:schemeClr>
                </a:solidFill>
              </a:rPr>
              <a:t>ON THE CountrySTAT/FENIX SYSTEM</a:t>
            </a:r>
          </a:p>
          <a:p>
            <a:pPr marL="342857" lvl="0" indent="-342857" algn="ctr" defTabSz="457144">
              <a:spcBef>
                <a:spcPct val="20000"/>
              </a:spcBef>
              <a:buClr>
                <a:srgbClr val="2D80C5"/>
              </a:buClr>
              <a:defRPr/>
            </a:pPr>
            <a:endParaRPr kumimoji="0" lang="en-US" sz="1600" b="1" i="0" u="none" strike="noStrike" kern="1200" cap="none" spc="0" normalizeH="0" baseline="0" noProof="0" dirty="0" smtClean="0">
              <a:ln>
                <a:noFill/>
              </a:ln>
              <a:solidFill>
                <a:schemeClr val="bg1">
                  <a:lumMod val="50000"/>
                </a:schemeClr>
              </a:solidFill>
              <a:effectLst/>
              <a:uLnTx/>
              <a:uFillTx/>
              <a:latin typeface="+mn-lt"/>
              <a:ea typeface="+mn-ea"/>
              <a:cs typeface="+mn-cs"/>
            </a:endParaRPr>
          </a:p>
          <a:p>
            <a:pPr marL="342857" marR="0" lvl="0" indent="-342857" algn="ctr" defTabSz="457144" rtl="0" eaLnBrk="1" fontAlgn="auto" latinLnBrk="0" hangingPunct="1">
              <a:lnSpc>
                <a:spcPct val="100000"/>
              </a:lnSpc>
              <a:spcBef>
                <a:spcPct val="20000"/>
              </a:spcBef>
              <a:spcAft>
                <a:spcPts val="0"/>
              </a:spcAft>
              <a:buClr>
                <a:srgbClr val="2D80C5"/>
              </a:buClr>
              <a:buSzTx/>
              <a:buFont typeface="Wingdings" pitchFamily="2" charset="2"/>
              <a:buNone/>
              <a:tabLst/>
              <a:defRPr/>
            </a:pPr>
            <a:endParaRPr kumimoji="0" lang="en-US" sz="1600" b="1" i="0" u="none" strike="noStrike" kern="1200" cap="none" spc="0" normalizeH="0" baseline="0" noProof="0" dirty="0" smtClean="0">
              <a:ln>
                <a:noFill/>
              </a:ln>
              <a:solidFill>
                <a:schemeClr val="bg1">
                  <a:lumMod val="50000"/>
                </a:schemeClr>
              </a:solidFill>
              <a:effectLst/>
              <a:uLnTx/>
              <a:uFillTx/>
              <a:latin typeface="+mn-lt"/>
              <a:ea typeface="+mn-ea"/>
              <a:cs typeface="+mn-cs"/>
            </a:endParaRPr>
          </a:p>
          <a:p>
            <a:pPr marL="342857" marR="0" lvl="0" indent="-342857" algn="ctr" defTabSz="457144" rtl="0" eaLnBrk="1" fontAlgn="auto" latinLnBrk="0" hangingPunct="1">
              <a:lnSpc>
                <a:spcPct val="100000"/>
              </a:lnSpc>
              <a:spcBef>
                <a:spcPct val="20000"/>
              </a:spcBef>
              <a:spcAft>
                <a:spcPts val="0"/>
              </a:spcAft>
              <a:buClr>
                <a:srgbClr val="2D80C5"/>
              </a:buClr>
              <a:buSzTx/>
              <a:buFont typeface="Wingdings" pitchFamily="2" charset="2"/>
              <a:buNone/>
              <a:tabLst/>
              <a:defRPr/>
            </a:pPr>
            <a:endParaRPr kumimoji="0" lang="en-US" sz="900" b="0" i="0" u="none" strike="noStrike" kern="1200" cap="none" spc="0" normalizeH="0" baseline="0" noProof="0" dirty="0" smtClean="0">
              <a:ln>
                <a:noFill/>
              </a:ln>
              <a:solidFill>
                <a:schemeClr val="bg1">
                  <a:lumMod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2195736" y="815685"/>
            <a:ext cx="4646079" cy="5600449"/>
          </a:xfrm>
          <a:prstGeom prst="rect">
            <a:avLst/>
          </a:prstGeom>
          <a:noFill/>
          <a:ln w="9525">
            <a:noFill/>
            <a:miter lim="800000"/>
            <a:headEnd/>
            <a:tailEnd/>
          </a:ln>
        </p:spPr>
      </p:pic>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1475656" y="1484784"/>
            <a:ext cx="6563245" cy="3989847"/>
          </a:xfrm>
          <a:prstGeom prst="rect">
            <a:avLst/>
          </a:prstGeom>
          <a:noFill/>
          <a:ln w="9525">
            <a:noFill/>
            <a:miter lim="800000"/>
            <a:headEnd/>
            <a:tailEnd/>
          </a:ln>
        </p:spPr>
      </p:pic>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251520" y="1556792"/>
            <a:ext cx="8302624" cy="4752528"/>
          </a:xfrm>
        </p:spPr>
        <p:txBody>
          <a:bodyPr>
            <a:normAutofit fontScale="70000" lnSpcReduction="20000"/>
          </a:bodyPr>
          <a:lstStyle/>
          <a:p>
            <a:pPr lvl="2" algn="just">
              <a:buNone/>
              <a:defRPr/>
            </a:pPr>
            <a:endParaRPr lang="en-US" sz="2000" dirty="0" smtClean="0"/>
          </a:p>
          <a:p>
            <a:pPr>
              <a:buNone/>
            </a:pPr>
            <a:r>
              <a:rPr lang="en-US" dirty="0" smtClean="0"/>
              <a:t>	 The Harmonized Commodity Description and Coding System generally referred to as "Harmonized System" or simply "HS" is a multipurpose international product nomenclature developed by the World Customs Organization (WCO). </a:t>
            </a:r>
          </a:p>
          <a:p>
            <a:pPr>
              <a:buNone/>
            </a:pPr>
            <a:endParaRPr lang="en-US" dirty="0" smtClean="0"/>
          </a:p>
          <a:p>
            <a:pPr>
              <a:buNone/>
            </a:pPr>
            <a:r>
              <a:rPr lang="en-US" dirty="0" smtClean="0"/>
              <a:t>	The Harmonized Commodity Description and Coding System (HS) is an exhaustive nomenclature of internationally traded commodities (goods) classified according to the following criteria: </a:t>
            </a:r>
          </a:p>
          <a:p>
            <a:pPr>
              <a:buNone/>
            </a:pPr>
            <a:endParaRPr lang="en-US" sz="1600" dirty="0" smtClean="0"/>
          </a:p>
          <a:p>
            <a:pPr lvl="1"/>
            <a:r>
              <a:rPr lang="en-US" dirty="0" smtClean="0"/>
              <a:t>raw or basic material</a:t>
            </a:r>
          </a:p>
          <a:p>
            <a:pPr lvl="1"/>
            <a:r>
              <a:rPr lang="en-US" dirty="0" smtClean="0"/>
              <a:t>degree of processing</a:t>
            </a:r>
          </a:p>
          <a:p>
            <a:pPr lvl="1"/>
            <a:r>
              <a:rPr lang="en-US" dirty="0" smtClean="0"/>
              <a:t>use or function</a:t>
            </a:r>
          </a:p>
          <a:p>
            <a:pPr lvl="1"/>
            <a:r>
              <a:rPr lang="en-US" dirty="0" smtClean="0"/>
              <a:t>economic activities</a:t>
            </a:r>
            <a:endParaRPr lang="en-US" sz="8400" dirty="0" smtClean="0"/>
          </a:p>
        </p:txBody>
      </p:sp>
      <p:sp>
        <p:nvSpPr>
          <p:cNvPr id="9220" name="Espace réservé de la date 4"/>
          <p:cNvSpPr>
            <a:spLocks noGrp="1"/>
          </p:cNvSpPr>
          <p:nvPr>
            <p:ph type="dt" sz="quarter" idx="14"/>
          </p:nvPr>
        </p:nvSpPr>
        <p:spPr bwMode="auto">
          <a:noFill/>
          <a:ln>
            <a:miter lim="800000"/>
            <a:headEnd/>
            <a:tailEnd/>
          </a:ln>
        </p:spPr>
        <p:txBody>
          <a:bodyPr/>
          <a:lstStyle/>
          <a:p>
            <a:fld id="{2F053677-F2C9-4782-BF1A-AD45AB38DDE7}" type="datetime1">
              <a:rPr lang="fr-FR" smtClean="0"/>
              <a:pPr/>
              <a:t>07/11/2016</a:t>
            </a:fld>
            <a:endParaRPr lang="fr-FR" dirty="0" smtClean="0"/>
          </a:p>
        </p:txBody>
      </p:sp>
      <p:sp>
        <p:nvSpPr>
          <p:cNvPr id="9221" name="Espace réservé du numéro de diapositive 5"/>
          <p:cNvSpPr>
            <a:spLocks noGrp="1"/>
          </p:cNvSpPr>
          <p:nvPr>
            <p:ph type="sldNum" sz="quarter" idx="16"/>
          </p:nvPr>
        </p:nvSpPr>
        <p:spPr bwMode="auto">
          <a:noFill/>
          <a:ln>
            <a:miter lim="800000"/>
            <a:headEnd/>
            <a:tailEnd/>
          </a:ln>
        </p:spPr>
        <p:txBody>
          <a:bodyPr/>
          <a:lstStyle/>
          <a:p>
            <a:fld id="{9000E292-B032-4761-919B-9C51AB7B889C}" type="slidenum">
              <a:rPr lang="fr-FR" smtClean="0"/>
              <a:pPr/>
              <a:t>12</a:t>
            </a:fld>
            <a:endParaRPr lang="fr-FR" dirty="0" smtClean="0"/>
          </a:p>
        </p:txBody>
      </p:sp>
      <p:sp>
        <p:nvSpPr>
          <p:cNvPr id="9222" name="Titre 1"/>
          <p:cNvSpPr>
            <a:spLocks noGrp="1"/>
          </p:cNvSpPr>
          <p:nvPr>
            <p:ph type="title"/>
          </p:nvPr>
        </p:nvSpPr>
        <p:spPr>
          <a:xfrm>
            <a:off x="323528" y="845840"/>
            <a:ext cx="8568952" cy="854968"/>
          </a:xfrm>
        </p:spPr>
        <p:txBody>
          <a:bodyPr>
            <a:noAutofit/>
          </a:bodyPr>
          <a:lstStyle/>
          <a:p>
            <a:pPr eaLnBrk="1" hangingPunct="1"/>
            <a:r>
              <a:rPr lang="en-US" sz="2800" b="1" dirty="0" smtClean="0">
                <a:solidFill>
                  <a:srgbClr val="497ABA"/>
                </a:solidFill>
                <a:latin typeface="Verdana" pitchFamily="-65" charset="0"/>
              </a:rPr>
              <a:t>Coding Systems: HS</a:t>
            </a:r>
            <a:endParaRPr lang="fr-FR" sz="2800" b="1" dirty="0" smtClean="0">
              <a:solidFill>
                <a:srgbClr val="497ABA"/>
              </a:solidFill>
              <a:latin typeface="Verdana" pitchFamily="-65" charset="0"/>
            </a:endParaRPr>
          </a:p>
        </p:txBody>
      </p:sp>
      <p:sp>
        <p:nvSpPr>
          <p:cNvPr id="6" name="TextBox 5"/>
          <p:cNvSpPr txBox="1"/>
          <p:nvPr/>
        </p:nvSpPr>
        <p:spPr>
          <a:xfrm>
            <a:off x="4572000" y="4226312"/>
            <a:ext cx="4248472" cy="1938992"/>
          </a:xfrm>
          <a:prstGeom prst="rect">
            <a:avLst/>
          </a:prstGeom>
          <a:noFill/>
        </p:spPr>
        <p:txBody>
          <a:bodyPr wrap="square" rtlCol="0">
            <a:spAutoFit/>
          </a:bodyPr>
          <a:lstStyle/>
          <a:p>
            <a:pPr algn="ctr"/>
            <a:r>
              <a:rPr lang="en-US" sz="4000" dirty="0" smtClean="0"/>
              <a:t>In CountrySTAT we use the </a:t>
            </a:r>
            <a:r>
              <a:rPr lang="en-US" sz="4000" b="1" u="sng" dirty="0" smtClean="0"/>
              <a:t>6 digits</a:t>
            </a:r>
            <a:r>
              <a:rPr lang="en-US" sz="4000" dirty="0" smtClean="0"/>
              <a:t> HS codification </a:t>
            </a:r>
            <a:endParaRPr lang="en-US" sz="4000" dirty="0"/>
          </a:p>
        </p:txBody>
      </p:sp>
      <p:sp>
        <p:nvSpPr>
          <p:cNvPr id="7" name="Rectangle 6"/>
          <p:cNvSpPr/>
          <p:nvPr/>
        </p:nvSpPr>
        <p:spPr>
          <a:xfrm>
            <a:off x="4499992" y="4221088"/>
            <a:ext cx="4464496" cy="2016224"/>
          </a:xfrm>
          <a:prstGeom prst="rect">
            <a:avLst/>
          </a:prstGeom>
          <a:noFill/>
          <a:ln w="539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Scale>
                                      <p:cBhvr>
                                        <p:cTn id="7"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7"/>
                                        </p:tgtEl>
                                        <p:attrNameLst>
                                          <p:attrName>ppt_x</p:attrName>
                                          <p:attrName>ppt_y</p:attrName>
                                        </p:attrNameLst>
                                      </p:cBhvr>
                                    </p:animMotion>
                                    <p:animEffect transition="in" filter="fade">
                                      <p:cBhvr>
                                        <p:cTn id="9" dur="1000"/>
                                        <p:tgtEl>
                                          <p:spTgt spid="7"/>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Scale>
                                      <p:cBhvr>
                                        <p:cTn id="12"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gtEl>
                                        <p:attrNameLst>
                                          <p:attrName>ppt_x</p:attrName>
                                          <p:attrName>ppt_y</p:attrName>
                                        </p:attrNameLst>
                                      </p:cBhvr>
                                    </p:animMotion>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845840"/>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GAUL</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sp>
        <p:nvSpPr>
          <p:cNvPr id="6" name="Rectangle 5"/>
          <p:cNvSpPr/>
          <p:nvPr/>
        </p:nvSpPr>
        <p:spPr>
          <a:xfrm>
            <a:off x="323528" y="1862822"/>
            <a:ext cx="8568952" cy="3477875"/>
          </a:xfrm>
          <a:prstGeom prst="rect">
            <a:avLst/>
          </a:prstGeom>
        </p:spPr>
        <p:txBody>
          <a:bodyPr wrap="square">
            <a:spAutoFit/>
          </a:bodyPr>
          <a:lstStyle/>
          <a:p>
            <a:r>
              <a:rPr lang="en-US" sz="2000" dirty="0" smtClean="0"/>
              <a:t>The Global Administrative Unit Layers (GAUL) is an initiative implemented by FAO within the Bill &amp; Melinda Gates Foundation, Agricultural Market Information System (AMIS) and AfricaFertilizer.org projects.</a:t>
            </a:r>
          </a:p>
          <a:p>
            <a:endParaRPr lang="en-US" sz="2000" dirty="0" smtClean="0"/>
          </a:p>
          <a:p>
            <a:r>
              <a:rPr lang="en-US" sz="2000" dirty="0" smtClean="0"/>
              <a:t>The GAUL compiles and disseminates the best available information on administrative units for all the countries in the world, providing a contribution to the standardization of the spatial dataset representing administrative units. The GAUL always maintains global layers with a unified coding system at country, first (e.g. departments) and second administrative levels (e.g. districts). Where data is available, it provides layers on a country by country basis down to third, fourth and lowers levels</a:t>
            </a:r>
            <a:endParaRPr lang="en-US" sz="2000" dirty="0"/>
          </a:p>
        </p:txBody>
      </p:sp>
    </p:spTree>
    <p:extLst>
      <p:ext uri="{BB962C8B-B14F-4D97-AF65-F5344CB8AC3E}">
        <p14:creationId xmlns:p14="http://schemas.microsoft.com/office/powerpoint/2010/main" val="15642271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845840"/>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GAUL</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sp>
        <p:nvSpPr>
          <p:cNvPr id="5" name="Rectangle 4"/>
          <p:cNvSpPr/>
          <p:nvPr/>
        </p:nvSpPr>
        <p:spPr>
          <a:xfrm>
            <a:off x="323528" y="2098591"/>
            <a:ext cx="8245424" cy="3785652"/>
          </a:xfrm>
          <a:prstGeom prst="rect">
            <a:avLst/>
          </a:prstGeom>
        </p:spPr>
        <p:txBody>
          <a:bodyPr wrap="square">
            <a:spAutoFit/>
          </a:bodyPr>
          <a:lstStyle/>
          <a:p>
            <a:r>
              <a:rPr lang="en-US" sz="2000" dirty="0" smtClean="0"/>
              <a:t>The overall methodology consists in </a:t>
            </a:r>
          </a:p>
          <a:p>
            <a:endParaRPr lang="en-US" sz="2000" dirty="0" smtClean="0"/>
          </a:p>
          <a:p>
            <a:pPr marL="342900" indent="-342900">
              <a:buAutoNum type="alphaLcParenR"/>
            </a:pPr>
            <a:r>
              <a:rPr lang="en-US" sz="2000" dirty="0" smtClean="0"/>
              <a:t>collecting the best available data from most reliable sources</a:t>
            </a:r>
          </a:p>
          <a:p>
            <a:pPr marL="342900" indent="-342900">
              <a:buAutoNum type="alphaLcParenR"/>
            </a:pPr>
            <a:endParaRPr lang="en-US" sz="2000" dirty="0" smtClean="0"/>
          </a:p>
          <a:p>
            <a:pPr marL="342900" indent="-342900">
              <a:buAutoNum type="alphaLcParenR"/>
            </a:pPr>
            <a:r>
              <a:rPr lang="en-US" sz="2000" dirty="0" smtClean="0"/>
              <a:t>establishing validation periods of the geographic features (when possible)</a:t>
            </a:r>
          </a:p>
          <a:p>
            <a:pPr marL="342900" indent="-342900">
              <a:buAutoNum type="alphaLcParenR"/>
            </a:pPr>
            <a:endParaRPr lang="en-US" sz="2000" dirty="0" smtClean="0"/>
          </a:p>
          <a:p>
            <a:pPr marL="342900" indent="-342900">
              <a:buAutoNum type="alphaLcParenR"/>
            </a:pPr>
            <a:r>
              <a:rPr lang="en-US" sz="2000" dirty="0" smtClean="0"/>
              <a:t>adding selected data to the global layer based on the last country boundaries map provided by the UN Cartographic Unit (UNCS)</a:t>
            </a:r>
          </a:p>
          <a:p>
            <a:pPr marL="342900" indent="-342900">
              <a:buAutoNum type="alphaLcParenR"/>
            </a:pPr>
            <a:endParaRPr lang="en-US" sz="2000" dirty="0" smtClean="0"/>
          </a:p>
          <a:p>
            <a:pPr marL="342900" indent="-342900">
              <a:buAutoNum type="alphaLcParenR"/>
            </a:pPr>
            <a:r>
              <a:rPr lang="en-US" sz="2000" dirty="0" smtClean="0"/>
              <a:t>generating codes using GAUL Coding System </a:t>
            </a:r>
          </a:p>
          <a:p>
            <a:pPr marL="342900" indent="-342900">
              <a:buAutoNum type="alphaLcParenR"/>
            </a:pPr>
            <a:endParaRPr lang="en-US" sz="2000" dirty="0" smtClean="0"/>
          </a:p>
          <a:p>
            <a:pPr marL="342900" indent="-342900">
              <a:buAutoNum type="alphaLcParenR"/>
            </a:pPr>
            <a:r>
              <a:rPr lang="en-US" sz="2000" dirty="0" smtClean="0"/>
              <a:t>distribute data to the users </a:t>
            </a:r>
          </a:p>
        </p:txBody>
      </p:sp>
    </p:spTree>
    <p:extLst>
      <p:ext uri="{BB962C8B-B14F-4D97-AF65-F5344CB8AC3E}">
        <p14:creationId xmlns:p14="http://schemas.microsoft.com/office/powerpoint/2010/main" val="1971759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845840"/>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GAUL</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sp>
        <p:nvSpPr>
          <p:cNvPr id="6" name="Rectangle 5"/>
          <p:cNvSpPr/>
          <p:nvPr/>
        </p:nvSpPr>
        <p:spPr>
          <a:xfrm>
            <a:off x="323528" y="1916832"/>
            <a:ext cx="8496944" cy="4401205"/>
          </a:xfrm>
          <a:prstGeom prst="rect">
            <a:avLst/>
          </a:prstGeom>
        </p:spPr>
        <p:txBody>
          <a:bodyPr wrap="square">
            <a:spAutoFit/>
          </a:bodyPr>
          <a:lstStyle/>
          <a:p>
            <a:r>
              <a:rPr lang="en-US" sz="2000" dirty="0" smtClean="0"/>
              <a:t>Because GAUL works at global level, unsettled territories are reported. The approach of GAUL is to deal with these areas in such a way to preserve national integrity for all disputing countries .</a:t>
            </a:r>
          </a:p>
          <a:p>
            <a:endParaRPr lang="en-US" sz="2000" dirty="0" smtClean="0"/>
          </a:p>
          <a:p>
            <a:r>
              <a:rPr lang="en-US" sz="2000" dirty="0" smtClean="0"/>
              <a:t>GAUL is released once a year and the target beneficiary of GAUL data is the UN community and other authorized international and national partners. Data might not be officially validated by authoritative national sources and cannot be distributed to the general public. A disclaimer should always accompany any use of GAUL data.</a:t>
            </a:r>
          </a:p>
          <a:p>
            <a:endParaRPr lang="en-US" sz="2000" dirty="0" smtClean="0"/>
          </a:p>
          <a:p>
            <a:r>
              <a:rPr lang="en-US" sz="2000" dirty="0" smtClean="0"/>
              <a:t>GAUL keeps track of administrative units that has been changed, added or dismissed in the past for political causes. Changes implemented in different years are recorded in GAUL on different layers. For this reason the GAUL product is not a single layer but a group of layers, named "GAUL Set" .</a:t>
            </a:r>
            <a:endParaRPr lang="en-US" sz="2000" dirty="0"/>
          </a:p>
        </p:txBody>
      </p:sp>
    </p:spTree>
    <p:extLst>
      <p:ext uri="{BB962C8B-B14F-4D97-AF65-F5344CB8AC3E}">
        <p14:creationId xmlns:p14="http://schemas.microsoft.com/office/powerpoint/2010/main" val="998433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51520" y="593642"/>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GAUL</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5" name="Table 4"/>
          <p:cNvGraphicFramePr>
            <a:graphicFrameLocks noGrp="1"/>
          </p:cNvGraphicFramePr>
          <p:nvPr/>
        </p:nvGraphicFramePr>
        <p:xfrm>
          <a:off x="755575" y="1412783"/>
          <a:ext cx="8064896" cy="4032448"/>
        </p:xfrm>
        <a:graphic>
          <a:graphicData uri="http://schemas.openxmlformats.org/drawingml/2006/table">
            <a:tbl>
              <a:tblPr/>
              <a:tblGrid>
                <a:gridCol w="1475326"/>
                <a:gridCol w="1475326"/>
                <a:gridCol w="2163592"/>
                <a:gridCol w="1475326"/>
                <a:gridCol w="1475326"/>
              </a:tblGrid>
              <a:tr h="288032">
                <a:tc>
                  <a:txBody>
                    <a:bodyPr/>
                    <a:lstStyle/>
                    <a:p>
                      <a:pPr algn="r" fontAlgn="b"/>
                      <a:r>
                        <a:rPr lang="en-US" sz="1800" b="1" i="0" u="none" strike="noStrike">
                          <a:solidFill>
                            <a:srgbClr val="000000"/>
                          </a:solidFill>
                          <a:latin typeface="Calibri"/>
                        </a:rPr>
                        <a:t>ADM0_NAME</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800" b="1" i="0" u="none" strike="noStrike">
                          <a:solidFill>
                            <a:srgbClr val="000000"/>
                          </a:solidFill>
                          <a:latin typeface="Calibri"/>
                        </a:rPr>
                        <a:t>ADM1_CODE</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800" b="1" i="0" u="none" strike="noStrike">
                          <a:solidFill>
                            <a:srgbClr val="000000"/>
                          </a:solidFill>
                          <a:latin typeface="Calibri"/>
                        </a:rPr>
                        <a:t>ADM1_NAME</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800" b="1" i="0" u="none" strike="noStrike">
                          <a:solidFill>
                            <a:srgbClr val="000000"/>
                          </a:solidFill>
                          <a:latin typeface="Calibri"/>
                        </a:rPr>
                        <a:t>STR1_YEAR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800" b="1" i="0" u="none" strike="noStrike">
                          <a:solidFill>
                            <a:srgbClr val="000000"/>
                          </a:solidFill>
                          <a:latin typeface="Calibri"/>
                        </a:rPr>
                        <a:t>EXP1_YEAR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99877</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Paktika</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1994</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297</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Parwan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2003</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301</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Uruzgan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2003</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272</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Badakhshan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273</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Badghis</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274</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Baghlan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275</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Balkh</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276</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Bamyan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99878</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Daykundi</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2004</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277</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Farah</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278</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Faryab</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279</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Ghazni</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2">
                <a:tc>
                  <a:txBody>
                    <a:bodyPr/>
                    <a:lstStyle/>
                    <a:p>
                      <a:pPr algn="r" fontAlgn="b"/>
                      <a:r>
                        <a:rPr lang="en-US" sz="1800" b="0" i="0" u="none" strike="noStrike" dirty="0">
                          <a:solidFill>
                            <a:srgbClr val="000000"/>
                          </a:solidFill>
                          <a:latin typeface="Calibri"/>
                        </a:rPr>
                        <a:t>Afghanistan</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280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Ghor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1000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latin typeface="Calibri"/>
                        </a:rPr>
                        <a:t>3000</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360040" y="5805264"/>
            <a:ext cx="8820472" cy="646331"/>
          </a:xfrm>
          <a:prstGeom prst="rect">
            <a:avLst/>
          </a:prstGeom>
          <a:noFill/>
        </p:spPr>
        <p:txBody>
          <a:bodyPr wrap="square" rtlCol="0">
            <a:spAutoFit/>
          </a:bodyPr>
          <a:lstStyle/>
          <a:p>
            <a:r>
              <a:rPr lang="en-US" i="1" dirty="0" smtClean="0"/>
              <a:t>These are just the first few lines to give an idea of the codification. Entire codification is provided through the Excel file “GAUL”</a:t>
            </a:r>
            <a:endParaRPr lang="en-US" i="1" dirty="0"/>
          </a:p>
        </p:txBody>
      </p:sp>
    </p:spTree>
    <p:extLst>
      <p:ext uri="{BB962C8B-B14F-4D97-AF65-F5344CB8AC3E}">
        <p14:creationId xmlns:p14="http://schemas.microsoft.com/office/powerpoint/2010/main" val="1644823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692696"/>
            <a:ext cx="8568952" cy="1224136"/>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CountrySTAT </a:t>
            </a:r>
            <a:r>
              <a:rPr kumimoji="0" lang="en-US" sz="2400" b="1" i="0" u="none" strike="noStrike" kern="1200" cap="none" spc="0" normalizeH="0" baseline="0" noProof="0" dirty="0" smtClean="0">
                <a:ln>
                  <a:noFill/>
                </a:ln>
                <a:solidFill>
                  <a:srgbClr val="497ABA"/>
                </a:solidFill>
                <a:effectLst/>
                <a:uLnTx/>
                <a:uFillTx/>
                <a:latin typeface="Verdana" pitchFamily="-65" charset="0"/>
                <a:ea typeface="+mj-ea"/>
                <a:cs typeface="+mj-cs"/>
              </a:rPr>
              <a:t>Indicators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5" name="Table 4"/>
          <p:cNvGraphicFramePr>
            <a:graphicFrameLocks noGrp="1"/>
          </p:cNvGraphicFramePr>
          <p:nvPr/>
        </p:nvGraphicFramePr>
        <p:xfrm>
          <a:off x="4582864" y="2095500"/>
          <a:ext cx="4165600" cy="3657600"/>
        </p:xfrm>
        <a:graphic>
          <a:graphicData uri="http://schemas.openxmlformats.org/drawingml/2006/table">
            <a:tbl>
              <a:tblPr/>
              <a:tblGrid>
                <a:gridCol w="1053297"/>
                <a:gridCol w="599618"/>
                <a:gridCol w="2512685"/>
              </a:tblGrid>
              <a:tr h="190500">
                <a:tc>
                  <a:txBody>
                    <a:bodyPr/>
                    <a:lstStyle/>
                    <a:p>
                      <a:pPr algn="ctr" fontAlgn="ctr"/>
                      <a:r>
                        <a:rPr lang="en-US" sz="1600" b="0" i="0" u="none" strike="noStrike">
                          <a:solidFill>
                            <a:srgbClr val="000000"/>
                          </a:solidFill>
                          <a:latin typeface="Calibri"/>
                        </a:rPr>
                        <a:t>Machinery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0401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Machines in service</a:t>
                      </a:r>
                    </a:p>
                  </a:txBody>
                  <a:tcPr marL="0" marR="0" marT="0" marB="0" anchor="b">
                    <a:lnL>
                      <a:noFill/>
                    </a:lnL>
                    <a:lnR>
                      <a:noFill/>
                    </a:lnR>
                    <a:lnT>
                      <a:noFill/>
                    </a:lnT>
                    <a:lnB>
                      <a:noFill/>
                    </a:lnB>
                  </a:tcPr>
                </a:tc>
              </a:tr>
              <a:tr h="190500">
                <a:tc rowSpan="5">
                  <a:txBody>
                    <a:bodyPr/>
                    <a:lstStyle/>
                    <a:p>
                      <a:pPr algn="ctr" fontAlgn="ctr"/>
                      <a:r>
                        <a:rPr lang="en-US" sz="1600" b="0" i="0" u="none" strike="noStrike">
                          <a:solidFill>
                            <a:srgbClr val="000000"/>
                          </a:solidFill>
                          <a:latin typeface="Calibri"/>
                        </a:rPr>
                        <a:t>Population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0501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Population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0502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Economically active population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0503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Population total density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0504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Population growth Rate </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0505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Life expectancy</a:t>
                      </a:r>
                    </a:p>
                  </a:txBody>
                  <a:tcPr marL="0" marR="0" marT="0" marB="0" anchor="b">
                    <a:lnL>
                      <a:noFill/>
                    </a:lnL>
                    <a:lnR>
                      <a:noFill/>
                    </a:lnR>
                    <a:lnT>
                      <a:noFill/>
                    </a:lnT>
                    <a:lnB>
                      <a:noFill/>
                    </a:lnB>
                  </a:tcPr>
                </a:tc>
              </a:tr>
              <a:tr h="190500">
                <a:tc rowSpan="6">
                  <a:txBody>
                    <a:bodyPr/>
                    <a:lstStyle/>
                    <a:p>
                      <a:pPr algn="ctr" fontAlgn="ctr"/>
                      <a:r>
                        <a:rPr lang="en-US" sz="1600" b="0" i="0" u="none" strike="noStrike">
                          <a:solidFill>
                            <a:srgbClr val="000000"/>
                          </a:solidFill>
                          <a:latin typeface="Calibri"/>
                        </a:rPr>
                        <a:t>Prices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0601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Consumer price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0602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Producer price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0603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Commercial rate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0604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Official rate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0605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Wholesale price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0606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Annual average price</a:t>
                      </a:r>
                    </a:p>
                  </a:txBody>
                  <a:tcPr marL="0" marR="0" marT="0" marB="0" anchor="b">
                    <a:lnL>
                      <a:noFill/>
                    </a:lnL>
                    <a:lnR>
                      <a:noFill/>
                    </a:lnR>
                    <a:lnT>
                      <a:noFill/>
                    </a:lnT>
                    <a:lnB>
                      <a:noFill/>
                    </a:lnB>
                  </a:tcPr>
                </a:tc>
              </a:tr>
              <a:tr h="190500">
                <a:tc rowSpan="2">
                  <a:txBody>
                    <a:bodyPr/>
                    <a:lstStyle/>
                    <a:p>
                      <a:pPr algn="ctr" fontAlgn="ctr"/>
                      <a:r>
                        <a:rPr lang="en-US" sz="1600" b="0" i="0" u="none" strike="noStrike">
                          <a:solidFill>
                            <a:srgbClr val="000000"/>
                          </a:solidFill>
                          <a:latin typeface="Calibri"/>
                        </a:rPr>
                        <a:t>Value added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0701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Constant prices</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0702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Current prices</a:t>
                      </a:r>
                    </a:p>
                  </a:txBody>
                  <a:tcPr marL="0" marR="0" marT="0" marB="0" anchor="b">
                    <a:lnL>
                      <a:noFill/>
                    </a:lnL>
                    <a:lnR>
                      <a:noFill/>
                    </a:lnR>
                    <a:lnT>
                      <a:noFill/>
                    </a:lnT>
                    <a:lnB>
                      <a:noFill/>
                    </a:lnB>
                  </a:tcPr>
                </a:tc>
              </a:tr>
            </a:tbl>
          </a:graphicData>
        </a:graphic>
      </p:graphicFrame>
      <p:graphicFrame>
        <p:nvGraphicFramePr>
          <p:cNvPr id="6" name="Table 5"/>
          <p:cNvGraphicFramePr>
            <a:graphicFrameLocks noGrp="1"/>
          </p:cNvGraphicFramePr>
          <p:nvPr/>
        </p:nvGraphicFramePr>
        <p:xfrm>
          <a:off x="251520" y="1619250"/>
          <a:ext cx="4165600" cy="4632960"/>
        </p:xfrm>
        <a:graphic>
          <a:graphicData uri="http://schemas.openxmlformats.org/drawingml/2006/table">
            <a:tbl>
              <a:tblPr/>
              <a:tblGrid>
                <a:gridCol w="1053297"/>
                <a:gridCol w="599618"/>
                <a:gridCol w="2512685"/>
              </a:tblGrid>
              <a:tr h="190500">
                <a:tc>
                  <a:txBody>
                    <a:bodyPr/>
                    <a:lstStyle/>
                    <a:p>
                      <a:pPr algn="ctr" fontAlgn="ctr"/>
                      <a:r>
                        <a:rPr lang="en-US" sz="1600" b="0" i="0" u="none" strike="noStrike">
                          <a:solidFill>
                            <a:srgbClr val="000000"/>
                          </a:solidFill>
                          <a:latin typeface="Calibri"/>
                        </a:rPr>
                        <a:t>Domain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600" b="0" i="0" u="none" strike="noStrike">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a:solidFill>
                            <a:srgbClr val="000000"/>
                          </a:solidFill>
                          <a:latin typeface="Calibri"/>
                        </a:rPr>
                        <a:t>indicator</a:t>
                      </a:r>
                    </a:p>
                  </a:txBody>
                  <a:tcPr marL="0" marR="0" marT="0" marB="0" anchor="b">
                    <a:lnL>
                      <a:noFill/>
                    </a:lnL>
                    <a:lnR>
                      <a:noFill/>
                    </a:lnR>
                    <a:lnT>
                      <a:noFill/>
                    </a:lnT>
                    <a:lnB>
                      <a:noFill/>
                    </a:lnB>
                    <a:solidFill>
                      <a:srgbClr val="EEECE1"/>
                    </a:solidFill>
                  </a:tcPr>
                </a:tc>
              </a:tr>
              <a:tr h="190500">
                <a:tc rowSpan="6">
                  <a:txBody>
                    <a:bodyPr/>
                    <a:lstStyle/>
                    <a:p>
                      <a:pPr algn="ctr" fontAlgn="ctr"/>
                      <a:r>
                        <a:rPr lang="en-US" sz="1600" b="0" i="0" u="none" strike="noStrike">
                          <a:solidFill>
                            <a:srgbClr val="000000"/>
                          </a:solidFill>
                          <a:latin typeface="Calibri"/>
                        </a:rPr>
                        <a:t>Production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0101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Production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0102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Production value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0103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Yield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0104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Area Harvested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0105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Area sown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0106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Seeds quantity</a:t>
                      </a:r>
                    </a:p>
                  </a:txBody>
                  <a:tcPr marL="0" marR="0" marT="0" marB="0" anchor="b">
                    <a:lnL>
                      <a:noFill/>
                    </a:lnL>
                    <a:lnR>
                      <a:noFill/>
                    </a:lnR>
                    <a:lnT>
                      <a:noFill/>
                    </a:lnT>
                    <a:lnB>
                      <a:noFill/>
                    </a:lnB>
                  </a:tcPr>
                </a:tc>
              </a:tr>
              <a:tr h="190500">
                <a:tc rowSpan="3">
                  <a:txBody>
                    <a:bodyPr/>
                    <a:lstStyle/>
                    <a:p>
                      <a:pPr algn="ctr" fontAlgn="ctr"/>
                      <a:r>
                        <a:rPr lang="en-US" sz="1600" b="0" i="0" u="none" strike="noStrike">
                          <a:solidFill>
                            <a:srgbClr val="000000"/>
                          </a:solidFill>
                          <a:latin typeface="Calibri"/>
                        </a:rPr>
                        <a:t>Food availability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Protein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Lipid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0203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Food supply quantity</a:t>
                      </a:r>
                    </a:p>
                  </a:txBody>
                  <a:tcPr marL="0" marR="0" marT="0" marB="0" anchor="b">
                    <a:lnL>
                      <a:noFill/>
                    </a:lnL>
                    <a:lnR>
                      <a:noFill/>
                    </a:lnR>
                    <a:lnT>
                      <a:noFill/>
                    </a:lnT>
                    <a:lnB>
                      <a:noFill/>
                    </a:lnB>
                  </a:tcPr>
                </a:tc>
              </a:tr>
              <a:tr h="190500">
                <a:tc rowSpan="9">
                  <a:txBody>
                    <a:bodyPr/>
                    <a:lstStyle/>
                    <a:p>
                      <a:pPr algn="ctr" fontAlgn="ctr"/>
                      <a:r>
                        <a:rPr lang="en-US" sz="1600" b="0" i="0" u="none" strike="noStrike">
                          <a:solidFill>
                            <a:srgbClr val="000000"/>
                          </a:solidFill>
                          <a:latin typeface="Calibri"/>
                        </a:rPr>
                        <a:t>Trade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0301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Export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Export value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Import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Import value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Consumption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Re-export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Re-export value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Re-import quantity</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0309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Re-import value</a:t>
                      </a: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40912689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476672"/>
            <a:ext cx="9144000" cy="1224136"/>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CountrySTAT </a:t>
            </a:r>
            <a:r>
              <a:rPr kumimoji="0" lang="en-US" sz="2400" b="1" i="0" u="none" strike="noStrike" kern="1200" cap="none" spc="0" normalizeH="0" baseline="0" noProof="0" dirty="0" smtClean="0">
                <a:ln>
                  <a:noFill/>
                </a:ln>
                <a:solidFill>
                  <a:srgbClr val="497ABA"/>
                </a:solidFill>
                <a:effectLst/>
                <a:uLnTx/>
                <a:uFillTx/>
                <a:latin typeface="Verdana" pitchFamily="-65" charset="0"/>
                <a:ea typeface="+mj-ea"/>
                <a:cs typeface="+mj-cs"/>
              </a:rPr>
              <a:t>Indicators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7" name="Table 6"/>
          <p:cNvGraphicFramePr>
            <a:graphicFrameLocks noGrp="1"/>
          </p:cNvGraphicFramePr>
          <p:nvPr/>
        </p:nvGraphicFramePr>
        <p:xfrm>
          <a:off x="0" y="1268760"/>
          <a:ext cx="4932040" cy="5120640"/>
        </p:xfrm>
        <a:graphic>
          <a:graphicData uri="http://schemas.openxmlformats.org/drawingml/2006/table">
            <a:tbl>
              <a:tblPr/>
              <a:tblGrid>
                <a:gridCol w="1247096"/>
                <a:gridCol w="709943"/>
                <a:gridCol w="2975001"/>
              </a:tblGrid>
              <a:tr h="190500">
                <a:tc rowSpan="15">
                  <a:txBody>
                    <a:bodyPr/>
                    <a:lstStyle/>
                    <a:p>
                      <a:pPr algn="ctr" fontAlgn="ctr"/>
                      <a:r>
                        <a:rPr lang="en-US" sz="1600" b="0" i="0" u="none" strike="noStrike">
                          <a:solidFill>
                            <a:srgbClr val="000000"/>
                          </a:solidFill>
                          <a:latin typeface="Calibri"/>
                        </a:rPr>
                        <a:t>Land use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0801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Administrative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Agricultural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Arable land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Arable land and permanent crops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Area equipped for irrigation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Fallow Land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Forest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Inland water</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0809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Land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Other land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Other wooded land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Permanent crops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Permanent meadows and pastures</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Temporary crops area</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0815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Temporary meadows and pastures</a:t>
                      </a:r>
                    </a:p>
                  </a:txBody>
                  <a:tcPr marL="0" marR="0" marT="0" marB="0" anchor="b">
                    <a:lnL>
                      <a:noFill/>
                    </a:lnL>
                    <a:lnR>
                      <a:noFill/>
                    </a:lnR>
                    <a:lnT>
                      <a:noFill/>
                    </a:lnT>
                    <a:lnB>
                      <a:noFill/>
                    </a:lnB>
                  </a:tcPr>
                </a:tc>
              </a:tr>
              <a:tr h="190500">
                <a:tc rowSpan="2">
                  <a:txBody>
                    <a:bodyPr/>
                    <a:lstStyle/>
                    <a:p>
                      <a:pPr algn="ctr" fontAlgn="ctr"/>
                      <a:r>
                        <a:rPr lang="en-US" sz="1600" b="0" i="0" u="none" strike="noStrike">
                          <a:solidFill>
                            <a:srgbClr val="000000"/>
                          </a:solidFill>
                          <a:latin typeface="Calibri"/>
                        </a:rPr>
                        <a:t>Employment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0901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Unemployment Rate </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0902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Labour force Participation Rate</a:t>
                      </a:r>
                    </a:p>
                  </a:txBody>
                  <a:tcPr marL="0" marR="0" marT="0" marB="0" anchor="b">
                    <a:lnL>
                      <a:noFill/>
                    </a:lnL>
                    <a:lnR>
                      <a:noFill/>
                    </a:lnR>
                    <a:lnT>
                      <a:noFill/>
                    </a:lnT>
                    <a:lnB>
                      <a:noFill/>
                    </a:lnB>
                  </a:tcPr>
                </a:tc>
              </a:tr>
              <a:tr h="190500">
                <a:tc rowSpan="3">
                  <a:txBody>
                    <a:bodyPr/>
                    <a:lstStyle/>
                    <a:p>
                      <a:pPr algn="ctr" fontAlgn="ctr"/>
                      <a:r>
                        <a:rPr lang="en-US" sz="1600" b="0" i="0" u="none" strike="noStrike">
                          <a:solidFill>
                            <a:srgbClr val="000000"/>
                          </a:solidFill>
                          <a:latin typeface="Calibri"/>
                        </a:rPr>
                        <a:t>Water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1001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Average rainfall</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1002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Max temperature</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1003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Min temperature</a:t>
                      </a:r>
                    </a:p>
                  </a:txBody>
                  <a:tcPr marL="0" marR="0" marT="0" marB="0" anchor="b">
                    <a:lnL>
                      <a:noFill/>
                    </a:lnL>
                    <a:lnR>
                      <a:noFill/>
                    </a:lnR>
                    <a:lnT>
                      <a:noFill/>
                    </a:lnT>
                    <a:lnB>
                      <a:noFill/>
                    </a:lnB>
                  </a:tcPr>
                </a:tc>
              </a:tr>
            </a:tbl>
          </a:graphicData>
        </a:graphic>
      </p:graphicFrame>
      <p:graphicFrame>
        <p:nvGraphicFramePr>
          <p:cNvPr id="8" name="Table 7"/>
          <p:cNvGraphicFramePr>
            <a:graphicFrameLocks noGrp="1"/>
          </p:cNvGraphicFramePr>
          <p:nvPr/>
        </p:nvGraphicFramePr>
        <p:xfrm>
          <a:off x="4860033" y="1484778"/>
          <a:ext cx="4680519" cy="4896544"/>
        </p:xfrm>
        <a:graphic>
          <a:graphicData uri="http://schemas.openxmlformats.org/drawingml/2006/table">
            <a:tbl>
              <a:tblPr/>
              <a:tblGrid>
                <a:gridCol w="1183497"/>
                <a:gridCol w="673738"/>
                <a:gridCol w="2823284"/>
              </a:tblGrid>
              <a:tr h="288032">
                <a:tc rowSpan="17">
                  <a:txBody>
                    <a:bodyPr/>
                    <a:lstStyle/>
                    <a:p>
                      <a:pPr algn="ctr" fontAlgn="ctr"/>
                      <a:r>
                        <a:rPr lang="en-US" sz="1600" b="0" i="0" u="none" strike="noStrike" dirty="0">
                          <a:solidFill>
                            <a:srgbClr val="000000"/>
                          </a:solidFill>
                          <a:latin typeface="Calibri"/>
                        </a:rPr>
                        <a:t>Livestock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rgbClr val="000000"/>
                          </a:solidFill>
                          <a:latin typeface="Calibri"/>
                        </a:rPr>
                        <a:t>1101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Slaughtered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Live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Female Live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Lactating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Male Live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Born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Bought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Animals got as gift</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Animals got for caretaking</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Sold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110209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Stolen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110210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Animals given for caretaking</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110211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Animals given as gift</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Laying hens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1104</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Dead Animals</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1105</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Total Input</a:t>
                      </a:r>
                    </a:p>
                  </a:txBody>
                  <a:tcPr marL="0" marR="0" marT="0" marB="0" anchor="b">
                    <a:lnL>
                      <a:noFill/>
                    </a:lnL>
                    <a:lnR>
                      <a:noFill/>
                    </a:lnR>
                    <a:lnT>
                      <a:noFill/>
                    </a:lnT>
                    <a:lnB>
                      <a:noFill/>
                    </a:lnB>
                  </a:tcPr>
                </a:tc>
              </a:tr>
              <a:tr h="288032">
                <a:tc vMerge="1">
                  <a:txBody>
                    <a:bodyPr/>
                    <a:lstStyle/>
                    <a:p>
                      <a:endParaRPr lang="en-US"/>
                    </a:p>
                  </a:txBody>
                  <a:tcPr/>
                </a:tc>
                <a:tc>
                  <a:txBody>
                    <a:bodyPr/>
                    <a:lstStyle/>
                    <a:p>
                      <a:pPr algn="l" fontAlgn="b"/>
                      <a:r>
                        <a:rPr lang="en-US" sz="1600" b="0" i="0" u="none" strike="noStrike">
                          <a:solidFill>
                            <a:srgbClr val="000000"/>
                          </a:solidFill>
                          <a:latin typeface="Calibri"/>
                        </a:rPr>
                        <a:t>1106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Total Output</a:t>
                      </a: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37199516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692696"/>
            <a:ext cx="8568952" cy="1224136"/>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CountrySTAT </a:t>
            </a:r>
            <a:r>
              <a:rPr kumimoji="0" lang="en-US" sz="2400" b="1" i="0" u="none" strike="noStrike" kern="1200" cap="none" spc="0" normalizeH="0" baseline="0" noProof="0" dirty="0" smtClean="0">
                <a:ln>
                  <a:noFill/>
                </a:ln>
                <a:solidFill>
                  <a:srgbClr val="497ABA"/>
                </a:solidFill>
                <a:effectLst/>
                <a:uLnTx/>
                <a:uFillTx/>
                <a:latin typeface="Verdana" pitchFamily="-65" charset="0"/>
                <a:ea typeface="+mj-ea"/>
                <a:cs typeface="+mj-cs"/>
              </a:rPr>
              <a:t>Indicators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5" name="Table 4"/>
          <p:cNvGraphicFramePr>
            <a:graphicFrameLocks noGrp="1"/>
          </p:cNvGraphicFramePr>
          <p:nvPr/>
        </p:nvGraphicFramePr>
        <p:xfrm>
          <a:off x="971601" y="2000250"/>
          <a:ext cx="7056783" cy="3657600"/>
        </p:xfrm>
        <a:graphic>
          <a:graphicData uri="http://schemas.openxmlformats.org/drawingml/2006/table">
            <a:tbl>
              <a:tblPr/>
              <a:tblGrid>
                <a:gridCol w="1784350"/>
                <a:gridCol w="1015790"/>
                <a:gridCol w="4256643"/>
              </a:tblGrid>
              <a:tr h="190500">
                <a:tc rowSpan="3">
                  <a:txBody>
                    <a:bodyPr/>
                    <a:lstStyle/>
                    <a:p>
                      <a:pPr algn="ctr" fontAlgn="ctr"/>
                      <a:r>
                        <a:rPr lang="en-US" sz="1600" b="0" i="0" u="none" strike="noStrike">
                          <a:solidFill>
                            <a:srgbClr val="000000"/>
                          </a:solidFill>
                          <a:latin typeface="Calibri"/>
                        </a:rPr>
                        <a:t>National Account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1201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GPD</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GDP growth</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1203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GDP per capita</a:t>
                      </a:r>
                    </a:p>
                  </a:txBody>
                  <a:tcPr marL="0" marR="0" marT="0" marB="0" anchor="b">
                    <a:lnL>
                      <a:noFill/>
                    </a:lnL>
                    <a:lnR>
                      <a:noFill/>
                    </a:lnR>
                    <a:lnT>
                      <a:noFill/>
                    </a:lnT>
                    <a:lnB>
                      <a:noFill/>
                    </a:lnB>
                  </a:tcPr>
                </a:tc>
              </a:tr>
              <a:tr h="190500">
                <a:tc rowSpan="12">
                  <a:txBody>
                    <a:bodyPr/>
                    <a:lstStyle/>
                    <a:p>
                      <a:pPr algn="ctr" fontAlgn="ctr"/>
                      <a:r>
                        <a:rPr lang="en-US" sz="1600" b="0" i="0" u="none" strike="noStrike">
                          <a:solidFill>
                            <a:srgbClr val="000000"/>
                          </a:solidFill>
                          <a:latin typeface="Calibri"/>
                        </a:rPr>
                        <a:t>Fishery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1301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130101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Inland 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130102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Marine 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13010201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Industrial Marine 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13010202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Artisanal Marine 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130103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Marine/Brackish Aquaculture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Capture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Inland Capture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Marine Capture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13020201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Industrial Marine Capture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13020202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Calibri"/>
                        </a:rPr>
                        <a:t>Artisanal Marine Capture production</a:t>
                      </a:r>
                    </a:p>
                  </a:txBody>
                  <a:tcPr marL="0" marR="0" marT="0" marB="0" anchor="b">
                    <a:lnL>
                      <a:noFill/>
                    </a:lnL>
                    <a:lnR>
                      <a:noFill/>
                    </a:lnR>
                    <a:lnT>
                      <a:noFill/>
                    </a:lnT>
                    <a:lnB>
                      <a:noFill/>
                    </a:lnB>
                  </a:tcPr>
                </a:tc>
              </a:tr>
              <a:tr h="190500">
                <a:tc vMerge="1">
                  <a:txBody>
                    <a:bodyPr/>
                    <a:lstStyle/>
                    <a:p>
                      <a:endParaRPr lang="en-US"/>
                    </a:p>
                  </a:txBody>
                  <a:tcPr/>
                </a:tc>
                <a:tc>
                  <a:txBody>
                    <a:bodyPr/>
                    <a:lstStyle/>
                    <a:p>
                      <a:pPr algn="l" fontAlgn="b"/>
                      <a:r>
                        <a:rPr lang="en-US" sz="1600" b="0" i="0" u="none" strike="noStrike">
                          <a:solidFill>
                            <a:srgbClr val="000000"/>
                          </a:solidFill>
                          <a:latin typeface="Calibri"/>
                        </a:rPr>
                        <a:t>130203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dirty="0">
                          <a:solidFill>
                            <a:srgbClr val="000000"/>
                          </a:solidFill>
                          <a:latin typeface="Calibri"/>
                        </a:rPr>
                        <a:t>Marine/Brackish Capture production</a:t>
                      </a: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2565782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8"/>
            <a:ext cx="7772400" cy="1470025"/>
          </a:xfrm>
        </p:spPr>
        <p:txBody>
          <a:bodyPr/>
          <a:lstStyle/>
          <a:p>
            <a:r>
              <a:rPr lang="en-GB" sz="2800" b="1" dirty="0" smtClean="0">
                <a:solidFill>
                  <a:srgbClr val="497ABA"/>
                </a:solidFill>
                <a:latin typeface="Verdana" pitchFamily="-65" charset="0"/>
              </a:rPr>
              <a:t>Overview</a:t>
            </a:r>
            <a:endParaRPr lang="en-GB" sz="2800" b="1" dirty="0">
              <a:solidFill>
                <a:srgbClr val="497ABA"/>
              </a:solidFill>
              <a:latin typeface="Verdana" pitchFamily="-65" charset="0"/>
            </a:endParaRPr>
          </a:p>
        </p:txBody>
      </p:sp>
      <p:sp>
        <p:nvSpPr>
          <p:cNvPr id="3" name="Rectangle 2"/>
          <p:cNvSpPr/>
          <p:nvPr/>
        </p:nvSpPr>
        <p:spPr>
          <a:xfrm>
            <a:off x="395536" y="1692672"/>
            <a:ext cx="8496944" cy="5847755"/>
          </a:xfrm>
          <a:prstGeom prst="rect">
            <a:avLst/>
          </a:prstGeom>
        </p:spPr>
        <p:txBody>
          <a:bodyPr wrap="square">
            <a:spAutoFit/>
          </a:bodyPr>
          <a:lstStyle/>
          <a:p>
            <a:r>
              <a:rPr lang="en-US" sz="2000" dirty="0" smtClean="0">
                <a:latin typeface="Verdana" pitchFamily="-65" charset="0"/>
              </a:rPr>
              <a:t>Work flow</a:t>
            </a:r>
          </a:p>
          <a:p>
            <a:r>
              <a:rPr lang="en-US" sz="2000" dirty="0" smtClean="0">
                <a:latin typeface="Verdana" pitchFamily="-65" charset="0"/>
              </a:rPr>
              <a:t>Coding System: Central Product Classification </a:t>
            </a:r>
          </a:p>
          <a:p>
            <a:r>
              <a:rPr lang="en-US" sz="2000" dirty="0" smtClean="0">
                <a:latin typeface="Verdana" pitchFamily="-65" charset="0"/>
              </a:rPr>
              <a:t>Coding System: Harmonized Commodity Description and Coding System </a:t>
            </a:r>
          </a:p>
          <a:p>
            <a:pPr lvl="0"/>
            <a:r>
              <a:rPr lang="en-US" sz="2000" dirty="0" smtClean="0">
                <a:latin typeface="Verdana" pitchFamily="-65" charset="0"/>
              </a:rPr>
              <a:t>Coding System: Global Administrative Unit Layers</a:t>
            </a:r>
            <a:endParaRPr lang="fr-FR" sz="2000" dirty="0" smtClean="0">
              <a:latin typeface="Verdana" pitchFamily="-65" charset="0"/>
            </a:endParaRPr>
          </a:p>
          <a:p>
            <a:pPr lvl="0"/>
            <a:r>
              <a:rPr lang="en-US" sz="2000" dirty="0" smtClean="0">
                <a:latin typeface="Verdana" pitchFamily="-65" charset="0"/>
              </a:rPr>
              <a:t>Coding System: </a:t>
            </a:r>
            <a:r>
              <a:rPr lang="en-US" altLang="zh-TW" sz="2000" dirty="0" smtClean="0">
                <a:latin typeface="Verdana" pitchFamily="-65" charset="0"/>
              </a:rPr>
              <a:t>CountrySTAT indicators</a:t>
            </a:r>
            <a:endParaRPr lang="en-US" sz="2000" dirty="0" smtClean="0">
              <a:latin typeface="Verdana" pitchFamily="-65" charset="0"/>
            </a:endParaRPr>
          </a:p>
          <a:p>
            <a:r>
              <a:rPr lang="en-US" sz="2000" dirty="0" smtClean="0">
                <a:latin typeface="Verdana" pitchFamily="-65" charset="0"/>
              </a:rPr>
              <a:t>Coding System: </a:t>
            </a:r>
            <a:r>
              <a:rPr lang="en-US" altLang="zh-TW" sz="2000" dirty="0" smtClean="0">
                <a:latin typeface="Verdana" pitchFamily="-65" charset="0"/>
              </a:rPr>
              <a:t>Fishery products</a:t>
            </a:r>
            <a:endParaRPr lang="en-US" sz="2000" dirty="0" smtClean="0">
              <a:latin typeface="Verdana" pitchFamily="-65" charset="0"/>
            </a:endParaRPr>
          </a:p>
          <a:p>
            <a:r>
              <a:rPr lang="en-US" sz="2000" dirty="0" smtClean="0">
                <a:latin typeface="Verdana" pitchFamily="-65" charset="0"/>
              </a:rPr>
              <a:t>Coding System: </a:t>
            </a:r>
            <a:r>
              <a:rPr lang="en-US" altLang="zh-TW" sz="2000" dirty="0" smtClean="0">
                <a:latin typeface="Verdana" pitchFamily="-65" charset="0"/>
              </a:rPr>
              <a:t>Scientific Fishery products</a:t>
            </a:r>
          </a:p>
          <a:p>
            <a:r>
              <a:rPr lang="en-US" sz="2000" dirty="0" smtClean="0">
                <a:latin typeface="Verdana" pitchFamily="-65" charset="0"/>
              </a:rPr>
              <a:t>Coding System: </a:t>
            </a:r>
            <a:r>
              <a:rPr lang="en-US" altLang="zh-TW" sz="2000" dirty="0" smtClean="0">
                <a:latin typeface="Verdana" pitchFamily="-65" charset="0"/>
              </a:rPr>
              <a:t>Forestry products</a:t>
            </a:r>
            <a:endParaRPr lang="en-US" sz="2000" dirty="0" smtClean="0">
              <a:latin typeface="Verdana" pitchFamily="-65" charset="0"/>
            </a:endParaRPr>
          </a:p>
          <a:p>
            <a:r>
              <a:rPr lang="en-US" altLang="zh-TW" sz="2000" dirty="0" smtClean="0">
                <a:latin typeface="Verdana" pitchFamily="-65" charset="0"/>
              </a:rPr>
              <a:t>Coding System: Forestry trees </a:t>
            </a:r>
          </a:p>
          <a:p>
            <a:r>
              <a:rPr lang="en-US" altLang="zh-TW" sz="2000" dirty="0" smtClean="0">
                <a:latin typeface="Verdana" pitchFamily="-65" charset="0"/>
              </a:rPr>
              <a:t>Coding System: DAC</a:t>
            </a:r>
          </a:p>
          <a:p>
            <a:r>
              <a:rPr lang="en-US" altLang="zh-TW" sz="2000" dirty="0" smtClean="0">
                <a:latin typeface="Verdana" pitchFamily="-65" charset="0"/>
              </a:rPr>
              <a:t>Coding System: </a:t>
            </a:r>
            <a:r>
              <a:rPr lang="en-US" sz="2000" dirty="0" smtClean="0">
                <a:latin typeface="Verdana" pitchFamily="-65" charset="0"/>
              </a:rPr>
              <a:t>Attributes</a:t>
            </a:r>
            <a:endParaRPr lang="en-US" altLang="zh-TW" sz="2000" dirty="0" smtClean="0">
              <a:latin typeface="Verdana" pitchFamily="-65" charset="0"/>
            </a:endParaRPr>
          </a:p>
          <a:p>
            <a:r>
              <a:rPr lang="en-US" altLang="zh-TW" sz="2000" dirty="0" smtClean="0">
                <a:latin typeface="Verdana" pitchFamily="-65" charset="0"/>
              </a:rPr>
              <a:t>Coding System: </a:t>
            </a:r>
            <a:r>
              <a:rPr lang="en-US" sz="2000" dirty="0" smtClean="0">
                <a:latin typeface="Verdana" pitchFamily="-65" charset="0"/>
              </a:rPr>
              <a:t>Unit of measurement</a:t>
            </a:r>
            <a:endParaRPr lang="en-US" altLang="zh-TW" sz="2000" dirty="0" smtClean="0">
              <a:latin typeface="Verdana" pitchFamily="-65" charset="0"/>
            </a:endParaRPr>
          </a:p>
          <a:p>
            <a:r>
              <a:rPr lang="en-US" altLang="zh-TW" sz="2000" dirty="0" smtClean="0">
                <a:latin typeface="Verdana" pitchFamily="-65" charset="0"/>
              </a:rPr>
              <a:t>Coding System: </a:t>
            </a:r>
            <a:r>
              <a:rPr lang="en-US" sz="2000" dirty="0" smtClean="0">
                <a:latin typeface="Verdana" pitchFamily="-65" charset="0"/>
              </a:rPr>
              <a:t>Flags</a:t>
            </a:r>
            <a:endParaRPr lang="en-US" altLang="zh-TW" sz="2000" dirty="0" smtClean="0">
              <a:latin typeface="Verdana" pitchFamily="-65" charset="0"/>
            </a:endParaRPr>
          </a:p>
          <a:p>
            <a:r>
              <a:rPr lang="en-US" altLang="zh-TW" sz="2000" dirty="0" smtClean="0">
                <a:latin typeface="Verdana" pitchFamily="-65" charset="0"/>
              </a:rPr>
              <a:t>Coding System: Country specific</a:t>
            </a:r>
          </a:p>
          <a:p>
            <a:endParaRPr lang="en-US" altLang="zh-TW" sz="2000" dirty="0" smtClean="0">
              <a:latin typeface="Verdana" pitchFamily="-65" charset="0"/>
            </a:endParaRPr>
          </a:p>
          <a:p>
            <a:pPr lvl="0"/>
            <a:endParaRPr lang="en-GB" b="1" dirty="0" smtClean="0">
              <a:solidFill>
                <a:srgbClr val="497ABA"/>
              </a:solidFill>
              <a:latin typeface="Verdana" pitchFamily="-65" charset="0"/>
            </a:endParaRPr>
          </a:p>
          <a:p>
            <a:endParaRPr lang="en-US" altLang="zh-TW" b="1" dirty="0" smtClean="0">
              <a:solidFill>
                <a:srgbClr val="497ABA"/>
              </a:solidFill>
              <a:latin typeface="Verdana" pitchFamily="-65" charset="0"/>
            </a:endParaRPr>
          </a:p>
          <a:p>
            <a:endParaRPr lang="fr-FR" b="1" dirty="0" smtClean="0">
              <a:solidFill>
                <a:srgbClr val="497ABA"/>
              </a:solidFill>
              <a:latin typeface="Verdana" pitchFamily="-65" charset="0"/>
            </a:endParaRPr>
          </a:p>
        </p:txBody>
      </p:sp>
    </p:spTree>
    <p:extLst>
      <p:ext uri="{BB962C8B-B14F-4D97-AF65-F5344CB8AC3E}">
        <p14:creationId xmlns:p14="http://schemas.microsoft.com/office/powerpoint/2010/main" val="28652073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60040" y="548680"/>
            <a:ext cx="8172400" cy="854968"/>
          </a:xfrm>
          <a:prstGeom prst="rect">
            <a:avLst/>
          </a:prstGeom>
        </p:spPr>
        <p:txBody>
          <a:bodyPr vert="horz" lIns="91428" tIns="45715" rIns="91428" bIns="45715" rtlCol="0" anchor="ctr">
            <a:noAutofit/>
          </a:bodyPr>
          <a:lstStyle/>
          <a:p>
            <a:pPr lvl="0" algn="ctr">
              <a:spcBef>
                <a:spcPct val="0"/>
              </a:spcBef>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a:t>
            </a:r>
            <a:r>
              <a:rPr lang="en-US" sz="2800" b="1" dirty="0" smtClean="0">
                <a:solidFill>
                  <a:srgbClr val="497ABA"/>
                </a:solidFill>
                <a:latin typeface="Verdana" pitchFamily="-65" charset="0"/>
                <a:ea typeface="+mj-ea"/>
                <a:cs typeface="+mj-cs"/>
              </a:rPr>
              <a:t>Unit of Measurement</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pic>
        <p:nvPicPr>
          <p:cNvPr id="2" name="Picture 1"/>
          <p:cNvPicPr>
            <a:picLocks noChangeAspect="1"/>
          </p:cNvPicPr>
          <p:nvPr/>
        </p:nvPicPr>
        <p:blipFill>
          <a:blip r:embed="rId2" cstate="print"/>
          <a:srcRect b="7096"/>
          <a:stretch>
            <a:fillRect/>
          </a:stretch>
        </p:blipFill>
        <p:spPr>
          <a:xfrm>
            <a:off x="4896753" y="1556792"/>
            <a:ext cx="3419663" cy="4032448"/>
          </a:xfrm>
          <a:prstGeom prst="rect">
            <a:avLst/>
          </a:prstGeom>
        </p:spPr>
      </p:pic>
      <p:pic>
        <p:nvPicPr>
          <p:cNvPr id="3" name="Picture 2"/>
          <p:cNvPicPr>
            <a:picLocks noChangeAspect="1"/>
          </p:cNvPicPr>
          <p:nvPr/>
        </p:nvPicPr>
        <p:blipFill>
          <a:blip r:embed="rId3" cstate="print"/>
          <a:stretch>
            <a:fillRect/>
          </a:stretch>
        </p:blipFill>
        <p:spPr>
          <a:xfrm>
            <a:off x="467544" y="1612419"/>
            <a:ext cx="3419663" cy="3832805"/>
          </a:xfrm>
          <a:prstGeom prst="rect">
            <a:avLst/>
          </a:prstGeom>
        </p:spPr>
      </p:pic>
      <p:sp>
        <p:nvSpPr>
          <p:cNvPr id="8" name="Rounded Rectangle 7"/>
          <p:cNvSpPr/>
          <p:nvPr/>
        </p:nvSpPr>
        <p:spPr>
          <a:xfrm>
            <a:off x="3024545" y="4221088"/>
            <a:ext cx="1763479"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Choose only 1 of the 3 codes</a:t>
            </a:r>
          </a:p>
          <a:p>
            <a:pPr algn="ctr"/>
            <a:endParaRPr lang="en-GB" dirty="0"/>
          </a:p>
        </p:txBody>
      </p:sp>
      <p:cxnSp>
        <p:nvCxnSpPr>
          <p:cNvPr id="10" name="Straight Arrow Connector 9"/>
          <p:cNvCxnSpPr/>
          <p:nvPr/>
        </p:nvCxnSpPr>
        <p:spPr>
          <a:xfrm>
            <a:off x="2843808" y="4077072"/>
            <a:ext cx="864096"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60040" y="5805264"/>
            <a:ext cx="8820472" cy="646331"/>
          </a:xfrm>
          <a:prstGeom prst="rect">
            <a:avLst/>
          </a:prstGeom>
          <a:noFill/>
        </p:spPr>
        <p:txBody>
          <a:bodyPr wrap="square" rtlCol="0">
            <a:spAutoFit/>
          </a:bodyPr>
          <a:lstStyle/>
          <a:p>
            <a:r>
              <a:rPr lang="en-US" i="1" dirty="0" smtClean="0"/>
              <a:t>These are just the first few lines to give an idea of the codification. Entire codification is provided through the Excel file “2016_Codelist_final”</a:t>
            </a:r>
            <a:endParaRPr lang="en-US" i="1" dirty="0"/>
          </a:p>
        </p:txBody>
      </p:sp>
    </p:spTree>
    <p:extLst>
      <p:ext uri="{BB962C8B-B14F-4D97-AF65-F5344CB8AC3E}">
        <p14:creationId xmlns:p14="http://schemas.microsoft.com/office/powerpoint/2010/main" val="7893911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836712"/>
            <a:ext cx="8568952" cy="49492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Fishery products</a:t>
            </a:r>
          </a:p>
          <a:p>
            <a:pPr algn="ctr">
              <a:spcBef>
                <a:spcPct val="0"/>
              </a:spcBef>
            </a:pPr>
            <a:endParaRPr kumimoji="0" lang="fr-FR" sz="24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6" name="Table 5"/>
          <p:cNvGraphicFramePr>
            <a:graphicFrameLocks noGrp="1"/>
          </p:cNvGraphicFramePr>
          <p:nvPr/>
        </p:nvGraphicFramePr>
        <p:xfrm>
          <a:off x="73496" y="1124736"/>
          <a:ext cx="2914328" cy="5328600"/>
        </p:xfrm>
        <a:graphic>
          <a:graphicData uri="http://schemas.openxmlformats.org/drawingml/2006/table">
            <a:tbl>
              <a:tblPr/>
              <a:tblGrid>
                <a:gridCol w="557151"/>
                <a:gridCol w="2357177"/>
              </a:tblGrid>
              <a:tr h="266430">
                <a:tc>
                  <a:txBody>
                    <a:bodyPr/>
                    <a:lstStyle/>
                    <a:p>
                      <a:pPr algn="l" fontAlgn="b"/>
                      <a:r>
                        <a:rPr lang="en-US" sz="13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300" b="0" i="0" u="none" strike="noStrike">
                          <a:solidFill>
                            <a:srgbClr val="000000"/>
                          </a:solidFill>
                          <a:latin typeface="Calibri"/>
                        </a:rPr>
                        <a:t>product</a:t>
                      </a:r>
                    </a:p>
                  </a:txBody>
                  <a:tcPr marL="0" marR="0" marT="0" marB="0" anchor="b">
                    <a:lnL>
                      <a:noFill/>
                    </a:lnL>
                    <a:lnR>
                      <a:noFill/>
                    </a:lnR>
                    <a:lnT>
                      <a:noFill/>
                    </a:lnT>
                    <a:lnB>
                      <a:noFill/>
                    </a:lnB>
                    <a:solidFill>
                      <a:srgbClr val="EEECE1"/>
                    </a:solidFill>
                  </a:tcPr>
                </a:tc>
              </a:tr>
              <a:tr h="266430">
                <a:tc>
                  <a:txBody>
                    <a:bodyPr/>
                    <a:lstStyle/>
                    <a:p>
                      <a:pPr algn="l" fontAlgn="b"/>
                      <a:r>
                        <a:rPr lang="en-US" sz="1300" b="0" i="0" u="none" strike="noStrike">
                          <a:solidFill>
                            <a:srgbClr val="000000"/>
                          </a:solidFill>
                          <a:latin typeface="Calibri"/>
                        </a:rPr>
                        <a:t>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Freshwater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11</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Calibri"/>
                        </a:rPr>
                        <a:t>Carps, </a:t>
                      </a:r>
                      <a:r>
                        <a:rPr lang="en-US" sz="1300" b="0" i="0" u="none" strike="noStrike" dirty="0" err="1">
                          <a:solidFill>
                            <a:srgbClr val="000000"/>
                          </a:solidFill>
                          <a:latin typeface="Calibri"/>
                        </a:rPr>
                        <a:t>barbels</a:t>
                      </a:r>
                      <a:r>
                        <a:rPr lang="en-US" sz="1300" b="0" i="0" u="none" strike="noStrike" dirty="0">
                          <a:solidFill>
                            <a:srgbClr val="000000"/>
                          </a:solidFill>
                          <a:latin typeface="Calibri"/>
                        </a:rPr>
                        <a:t> and other cyprinids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12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Tilapias and other cichlids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13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Miscellaneous freshwater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Diadromous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21</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Calibri"/>
                        </a:rPr>
                        <a:t>Sturgeons, paddlefishes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River eels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Salmons, trouts, smelts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Shads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25</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Calibri"/>
                        </a:rPr>
                        <a:t>Miscellaneous </a:t>
                      </a:r>
                      <a:r>
                        <a:rPr lang="en-US" sz="1300" b="0" i="0" u="none" strike="noStrike" dirty="0" err="1">
                          <a:solidFill>
                            <a:srgbClr val="000000"/>
                          </a:solidFill>
                          <a:latin typeface="Calibri"/>
                        </a:rPr>
                        <a:t>diadromous</a:t>
                      </a:r>
                      <a:r>
                        <a:rPr lang="en-US" sz="1300" b="0" i="0" u="none" strike="noStrike" dirty="0">
                          <a:solidFill>
                            <a:srgbClr val="000000"/>
                          </a:solidFill>
                          <a:latin typeface="Calibri"/>
                        </a:rPr>
                        <a:t>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Marine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Flounders, halibuts, soles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Cods, hakes, haddocks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Miscellaneous coastal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Miscellaneous demersal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35</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Herrings, sardines, anchovies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36</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Tunas, bonitos, billfishes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37</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Calibri"/>
                        </a:rPr>
                        <a:t>Miscellaneous pelagic fishes</a:t>
                      </a:r>
                    </a:p>
                  </a:txBody>
                  <a:tcPr marL="0" marR="0" marT="0" marB="0">
                    <a:lnL>
                      <a:noFill/>
                    </a:lnL>
                    <a:lnR>
                      <a:noFill/>
                    </a:lnR>
                    <a:lnT>
                      <a:noFill/>
                    </a:lnT>
                    <a:lnB>
                      <a:noFill/>
                    </a:lnB>
                  </a:tcPr>
                </a:tc>
              </a:tr>
              <a:tr h="266430">
                <a:tc>
                  <a:txBody>
                    <a:bodyPr/>
                    <a:lstStyle/>
                    <a:p>
                      <a:pPr algn="l" fontAlgn="b"/>
                      <a:r>
                        <a:rPr lang="en-US" sz="1300" b="0" i="0" u="none" strike="noStrike">
                          <a:solidFill>
                            <a:srgbClr val="000000"/>
                          </a:solidFill>
                          <a:latin typeface="Calibri"/>
                        </a:rPr>
                        <a:t>38</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Calibri"/>
                        </a:rPr>
                        <a:t>Sharks, rays, chimaeras</a:t>
                      </a:r>
                    </a:p>
                  </a:txBody>
                  <a:tcPr marL="0" marR="0" marT="0" marB="0">
                    <a:lnL>
                      <a:noFill/>
                    </a:lnL>
                    <a:lnR>
                      <a:noFill/>
                    </a:lnR>
                    <a:lnT>
                      <a:noFill/>
                    </a:lnT>
                    <a:lnB>
                      <a:noFill/>
                    </a:lnB>
                  </a:tcPr>
                </a:tc>
              </a:tr>
            </a:tbl>
          </a:graphicData>
        </a:graphic>
      </p:graphicFrame>
      <p:graphicFrame>
        <p:nvGraphicFramePr>
          <p:cNvPr id="7" name="Table 6"/>
          <p:cNvGraphicFramePr>
            <a:graphicFrameLocks noGrp="1"/>
          </p:cNvGraphicFramePr>
          <p:nvPr/>
        </p:nvGraphicFramePr>
        <p:xfrm>
          <a:off x="3131840" y="1196747"/>
          <a:ext cx="2590800" cy="5256584"/>
        </p:xfrm>
        <a:graphic>
          <a:graphicData uri="http://schemas.openxmlformats.org/drawingml/2006/table">
            <a:tbl>
              <a:tblPr/>
              <a:tblGrid>
                <a:gridCol w="495300"/>
                <a:gridCol w="2095500"/>
              </a:tblGrid>
              <a:tr h="228547">
                <a:tc>
                  <a:txBody>
                    <a:bodyPr/>
                    <a:lstStyle/>
                    <a:p>
                      <a:pPr algn="l" fontAlgn="b"/>
                      <a:r>
                        <a:rPr lang="en-US" sz="1300" b="0" i="0" u="none" strike="noStrike" dirty="0">
                          <a:solidFill>
                            <a:srgbClr val="000000"/>
                          </a:solidFill>
                          <a:latin typeface="+mj-lt"/>
                        </a:rPr>
                        <a:t>39</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Marine fishes not identified</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Crustaceans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Freshwater crustaceans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Crabs, sea-spiders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Lobsters, spiny-rock lobsters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King crabs, squat-lobsters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45</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Shrimps, prawns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46</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Krill, planktonic crustaceans</a:t>
                      </a:r>
                    </a:p>
                  </a:txBody>
                  <a:tcPr marL="0" marR="0" marT="0" marB="0">
                    <a:lnL>
                      <a:noFill/>
                    </a:lnL>
                    <a:lnR>
                      <a:noFill/>
                    </a:lnR>
                    <a:lnT>
                      <a:noFill/>
                    </a:lnT>
                    <a:lnB>
                      <a:noFill/>
                    </a:lnB>
                  </a:tcPr>
                </a:tc>
              </a:tr>
              <a:tr h="457095">
                <a:tc>
                  <a:txBody>
                    <a:bodyPr/>
                    <a:lstStyle/>
                    <a:p>
                      <a:pPr algn="l" fontAlgn="b"/>
                      <a:r>
                        <a:rPr lang="en-US" sz="1300" b="0" i="0" u="none" strike="noStrike">
                          <a:solidFill>
                            <a:srgbClr val="000000"/>
                          </a:solidFill>
                          <a:latin typeface="+mj-lt"/>
                        </a:rPr>
                        <a:t>47</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marine crustaceans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Molluscs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Freshwater molluscs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Abalones, winkles, conchs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Oysters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Mussels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55</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mj-lt"/>
                        </a:rPr>
                        <a:t>Scallops, </a:t>
                      </a:r>
                      <a:r>
                        <a:rPr lang="en-US" sz="1300" b="0" i="0" u="none" strike="noStrike" dirty="0" err="1">
                          <a:solidFill>
                            <a:srgbClr val="000000"/>
                          </a:solidFill>
                          <a:latin typeface="+mj-lt"/>
                        </a:rPr>
                        <a:t>pectens</a:t>
                      </a:r>
                      <a:endParaRPr lang="en-US" sz="1300" b="0" i="0" u="none" strike="noStrike" dirty="0">
                        <a:solidFill>
                          <a:srgbClr val="000000"/>
                        </a:solidFill>
                        <a:latin typeface="+mj-lt"/>
                      </a:endParaRP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56</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Clams, cockles, arkshells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57</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Squids, cuttlefishes, octopuses</a:t>
                      </a:r>
                    </a:p>
                  </a:txBody>
                  <a:tcPr marL="0" marR="0" marT="0" marB="0">
                    <a:lnL>
                      <a:noFill/>
                    </a:lnL>
                    <a:lnR>
                      <a:noFill/>
                    </a:lnR>
                    <a:lnT>
                      <a:noFill/>
                    </a:lnT>
                    <a:lnB>
                      <a:noFill/>
                    </a:lnB>
                  </a:tcPr>
                </a:tc>
              </a:tr>
              <a:tr h="457095">
                <a:tc>
                  <a:txBody>
                    <a:bodyPr/>
                    <a:lstStyle/>
                    <a:p>
                      <a:pPr algn="l" fontAlgn="b"/>
                      <a:r>
                        <a:rPr lang="en-US" sz="1300" b="0" i="0" u="none" strike="noStrike">
                          <a:solidFill>
                            <a:srgbClr val="000000"/>
                          </a:solidFill>
                          <a:latin typeface="+mj-lt"/>
                        </a:rPr>
                        <a:t>58</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marine molluscs</a:t>
                      </a:r>
                    </a:p>
                  </a:txBody>
                  <a:tcPr marL="0" marR="0" marT="0" marB="0">
                    <a:lnL>
                      <a:noFill/>
                    </a:lnL>
                    <a:lnR>
                      <a:noFill/>
                    </a:lnR>
                    <a:lnT>
                      <a:noFill/>
                    </a:lnT>
                    <a:lnB>
                      <a:noFill/>
                    </a:lnB>
                  </a:tcPr>
                </a:tc>
              </a:tr>
              <a:tr h="457095">
                <a:tc>
                  <a:txBody>
                    <a:bodyPr/>
                    <a:lstStyle/>
                    <a:p>
                      <a:pPr algn="l" fontAlgn="b"/>
                      <a:r>
                        <a:rPr lang="en-US" sz="1300" b="0" i="0" u="none" strike="noStrike">
                          <a:solidFill>
                            <a:srgbClr val="000000"/>
                          </a:solidFill>
                          <a:latin typeface="+mj-lt"/>
                        </a:rPr>
                        <a:t>6</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Whales, seals and other aquatic mammals</a:t>
                      </a:r>
                    </a:p>
                  </a:txBody>
                  <a:tcPr marL="0" marR="0" marT="0" marB="0">
                    <a:lnL>
                      <a:noFill/>
                    </a:lnL>
                    <a:lnR>
                      <a:noFill/>
                    </a:lnR>
                    <a:lnT>
                      <a:noFill/>
                    </a:lnT>
                    <a:lnB>
                      <a:noFill/>
                    </a:lnB>
                  </a:tcPr>
                </a:tc>
              </a:tr>
              <a:tr h="228547">
                <a:tc>
                  <a:txBody>
                    <a:bodyPr/>
                    <a:lstStyle/>
                    <a:p>
                      <a:pPr algn="l" fontAlgn="b"/>
                      <a:r>
                        <a:rPr lang="en-US" sz="1300" b="0" i="0" u="none" strike="noStrike">
                          <a:solidFill>
                            <a:srgbClr val="000000"/>
                          </a:solidFill>
                          <a:latin typeface="+mj-lt"/>
                        </a:rPr>
                        <a:t>61</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mj-lt"/>
                        </a:rPr>
                        <a:t>Blue-whales, fin-whales</a:t>
                      </a:r>
                    </a:p>
                  </a:txBody>
                  <a:tcPr marL="0" marR="0" marT="0" marB="0">
                    <a:lnL>
                      <a:noFill/>
                    </a:lnL>
                    <a:lnR>
                      <a:noFill/>
                    </a:lnR>
                    <a:lnT>
                      <a:noFill/>
                    </a:lnT>
                    <a:lnB>
                      <a:noFill/>
                    </a:lnB>
                  </a:tcPr>
                </a:tc>
              </a:tr>
            </a:tbl>
          </a:graphicData>
        </a:graphic>
      </p:graphicFrame>
      <p:graphicFrame>
        <p:nvGraphicFramePr>
          <p:cNvPr id="8" name="Table 7"/>
          <p:cNvGraphicFramePr>
            <a:graphicFrameLocks noGrp="1"/>
          </p:cNvGraphicFramePr>
          <p:nvPr/>
        </p:nvGraphicFramePr>
        <p:xfrm>
          <a:off x="5868144" y="1539734"/>
          <a:ext cx="3236294" cy="4481554"/>
        </p:xfrm>
        <a:graphic>
          <a:graphicData uri="http://schemas.openxmlformats.org/drawingml/2006/table">
            <a:tbl>
              <a:tblPr/>
              <a:tblGrid>
                <a:gridCol w="618703"/>
                <a:gridCol w="2617591"/>
              </a:tblGrid>
              <a:tr h="182406">
                <a:tc>
                  <a:txBody>
                    <a:bodyPr/>
                    <a:lstStyle/>
                    <a:p>
                      <a:pPr algn="l" fontAlgn="b"/>
                      <a:r>
                        <a:rPr lang="en-US" sz="1300" b="0" i="0" u="none" strike="noStrike">
                          <a:solidFill>
                            <a:srgbClr val="000000"/>
                          </a:solidFill>
                          <a:latin typeface="+mj-lt"/>
                        </a:rPr>
                        <a:t>62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Sperm-whales, pilot-whales</a:t>
                      </a:r>
                    </a:p>
                  </a:txBody>
                  <a:tcPr marL="0" marR="0" marT="0" marB="0">
                    <a:lnL>
                      <a:noFill/>
                    </a:lnL>
                    <a:lnR>
                      <a:noFill/>
                    </a:lnR>
                    <a:lnT>
                      <a:noFill/>
                    </a:lnT>
                    <a:lnB>
                      <a:noFill/>
                    </a:lnB>
                  </a:tcPr>
                </a:tc>
              </a:tr>
              <a:tr h="321034">
                <a:tc>
                  <a:txBody>
                    <a:bodyPr/>
                    <a:lstStyle/>
                    <a:p>
                      <a:pPr algn="l" fontAlgn="b"/>
                      <a:r>
                        <a:rPr lang="en-US" sz="1300" b="0" i="0" u="none" strike="noStrike">
                          <a:solidFill>
                            <a:srgbClr val="000000"/>
                          </a:solidFill>
                          <a:latin typeface="+mj-lt"/>
                        </a:rPr>
                        <a:t>63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
                      </a:r>
                      <a:br>
                        <a:rPr lang="en-US" sz="1300" b="0" i="0" u="none" strike="noStrike">
                          <a:solidFill>
                            <a:srgbClr val="000000"/>
                          </a:solidFill>
                          <a:latin typeface="+mj-lt"/>
                        </a:rPr>
                      </a:br>
                      <a:r>
                        <a:rPr lang="en-US" sz="1300" b="0" i="0" u="none" strike="noStrike">
                          <a:solidFill>
                            <a:srgbClr val="000000"/>
                          </a:solidFill>
                          <a:latin typeface="+mj-lt"/>
                        </a:rPr>
                        <a:t>Eared seals, hair seals, walruses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64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aquatic mammals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aquatic animals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Frogs and other amphibians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Turtles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Crocodiles and alligators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74</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Sea-squirts and other tunicates</a:t>
                      </a:r>
                    </a:p>
                  </a:txBody>
                  <a:tcPr marL="0" marR="0" marT="0" marB="0">
                    <a:lnL>
                      <a:noFill/>
                    </a:lnL>
                    <a:lnR>
                      <a:noFill/>
                    </a:lnR>
                    <a:lnT>
                      <a:noFill/>
                    </a:lnT>
                    <a:lnB>
                      <a:noFill/>
                    </a:lnB>
                  </a:tcPr>
                </a:tc>
              </a:tr>
              <a:tr h="321034">
                <a:tc>
                  <a:txBody>
                    <a:bodyPr/>
                    <a:lstStyle/>
                    <a:p>
                      <a:pPr algn="l" fontAlgn="b"/>
                      <a:r>
                        <a:rPr lang="en-US" sz="1300" b="0" i="0" u="none" strike="noStrike">
                          <a:solidFill>
                            <a:srgbClr val="000000"/>
                          </a:solidFill>
                          <a:latin typeface="+mj-lt"/>
                        </a:rPr>
                        <a:t>75</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Horseshoe crabs and other arachnoids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76</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Sea-urchins and other echinoderms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77</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aquatic invertebrates</a:t>
                      </a:r>
                    </a:p>
                  </a:txBody>
                  <a:tcPr marL="0" marR="0" marT="0" marB="0">
                    <a:lnL>
                      <a:noFill/>
                    </a:lnL>
                    <a:lnR>
                      <a:noFill/>
                    </a:lnR>
                    <a:lnT>
                      <a:noFill/>
                    </a:lnT>
                    <a:lnB>
                      <a:noFill/>
                    </a:lnB>
                  </a:tcPr>
                </a:tc>
              </a:tr>
              <a:tr h="321034">
                <a:tc>
                  <a:txBody>
                    <a:bodyPr/>
                    <a:lstStyle/>
                    <a:p>
                      <a:pPr algn="l" fontAlgn="b"/>
                      <a:r>
                        <a:rPr lang="en-US" sz="1300" b="0" i="0" u="none" strike="noStrike">
                          <a:solidFill>
                            <a:srgbClr val="000000"/>
                          </a:solidFill>
                          <a:latin typeface="+mj-lt"/>
                        </a:rPr>
                        <a:t>8</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Miscellaneous aquatic animal products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81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Pearls, mother-of-pearl, shells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82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Corals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83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Sponges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9</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Aquatic plants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91</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Brown seaweeds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92</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Red seaweeds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93</a:t>
                      </a:r>
                    </a:p>
                  </a:txBody>
                  <a:tcPr marL="0" marR="0" marT="0" marB="0" anchor="b">
                    <a:lnL>
                      <a:noFill/>
                    </a:lnL>
                    <a:lnR>
                      <a:noFill/>
                    </a:lnR>
                    <a:lnT>
                      <a:noFill/>
                    </a:lnT>
                    <a:lnB>
                      <a:noFill/>
                    </a:lnB>
                  </a:tcPr>
                </a:tc>
                <a:tc>
                  <a:txBody>
                    <a:bodyPr/>
                    <a:lstStyle/>
                    <a:p>
                      <a:pPr algn="l" fontAlgn="t"/>
                      <a:r>
                        <a:rPr lang="en-US" sz="1300" b="0" i="0" u="none" strike="noStrike">
                          <a:solidFill>
                            <a:srgbClr val="000000"/>
                          </a:solidFill>
                          <a:latin typeface="+mj-lt"/>
                        </a:rPr>
                        <a:t>Green seaweeds</a:t>
                      </a:r>
                    </a:p>
                  </a:txBody>
                  <a:tcPr marL="0" marR="0" marT="0" marB="0">
                    <a:lnL>
                      <a:noFill/>
                    </a:lnL>
                    <a:lnR>
                      <a:noFill/>
                    </a:lnR>
                    <a:lnT>
                      <a:noFill/>
                    </a:lnT>
                    <a:lnB>
                      <a:noFill/>
                    </a:lnB>
                  </a:tcPr>
                </a:tc>
              </a:tr>
              <a:tr h="182406">
                <a:tc>
                  <a:txBody>
                    <a:bodyPr/>
                    <a:lstStyle/>
                    <a:p>
                      <a:pPr algn="l" fontAlgn="b"/>
                      <a:r>
                        <a:rPr lang="en-US" sz="1300" b="0" i="0" u="none" strike="noStrike">
                          <a:solidFill>
                            <a:srgbClr val="000000"/>
                          </a:solidFill>
                          <a:latin typeface="+mj-lt"/>
                        </a:rPr>
                        <a:t>94</a:t>
                      </a:r>
                    </a:p>
                  </a:txBody>
                  <a:tcPr marL="0" marR="0" marT="0" marB="0" anchor="b">
                    <a:lnL>
                      <a:noFill/>
                    </a:lnL>
                    <a:lnR>
                      <a:noFill/>
                    </a:lnR>
                    <a:lnT>
                      <a:noFill/>
                    </a:lnT>
                    <a:lnB>
                      <a:noFill/>
                    </a:lnB>
                  </a:tcPr>
                </a:tc>
                <a:tc>
                  <a:txBody>
                    <a:bodyPr/>
                    <a:lstStyle/>
                    <a:p>
                      <a:pPr algn="l" fontAlgn="t"/>
                      <a:r>
                        <a:rPr lang="en-US" sz="1300" b="0" i="0" u="none" strike="noStrike" dirty="0">
                          <a:solidFill>
                            <a:srgbClr val="000000"/>
                          </a:solidFill>
                          <a:latin typeface="+mj-lt"/>
                        </a:rPr>
                        <a:t>Miscellaneous aquatic plants</a:t>
                      </a:r>
                    </a:p>
                  </a:txBody>
                  <a:tcPr marL="0" marR="0" marT="0" marB="0">
                    <a:lnL>
                      <a:noFill/>
                    </a:lnL>
                    <a:lnR>
                      <a:noFill/>
                    </a:lnR>
                    <a:lnT>
                      <a:noFill/>
                    </a:lnT>
                    <a:lnB>
                      <a:noFill/>
                    </a:lnB>
                  </a:tcPr>
                </a:tc>
              </a:tr>
            </a:tbl>
          </a:graphicData>
        </a:graphic>
      </p:graphicFrame>
    </p:spTree>
    <p:extLst>
      <p:ext uri="{BB962C8B-B14F-4D97-AF65-F5344CB8AC3E}">
        <p14:creationId xmlns:p14="http://schemas.microsoft.com/office/powerpoint/2010/main" val="22449739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836712"/>
            <a:ext cx="9144000" cy="49492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Scientific Fishery products</a:t>
            </a:r>
          </a:p>
          <a:p>
            <a:pPr algn="ctr">
              <a:spcBef>
                <a:spcPct val="0"/>
              </a:spcBef>
            </a:pPr>
            <a:endParaRPr kumimoji="0" lang="fr-FR" sz="24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6" name="Table 5"/>
          <p:cNvGraphicFramePr>
            <a:graphicFrameLocks noGrp="1"/>
          </p:cNvGraphicFramePr>
          <p:nvPr/>
        </p:nvGraphicFramePr>
        <p:xfrm>
          <a:off x="251520" y="1268760"/>
          <a:ext cx="3960440" cy="4641300"/>
        </p:xfrm>
        <a:graphic>
          <a:graphicData uri="http://schemas.openxmlformats.org/drawingml/2006/table">
            <a:tbl>
              <a:tblPr/>
              <a:tblGrid>
                <a:gridCol w="1290810"/>
                <a:gridCol w="2669630"/>
              </a:tblGrid>
              <a:tr h="232065">
                <a:tc>
                  <a:txBody>
                    <a:bodyPr/>
                    <a:lstStyle/>
                    <a:p>
                      <a:pPr algn="l" fontAlgn="b"/>
                      <a:r>
                        <a:rPr lang="en-US" sz="1300" b="0" i="0" u="none" strike="noStrike" dirty="0">
                          <a:solidFill>
                            <a:srgbClr val="000000"/>
                          </a:solidFill>
                          <a:latin typeface="Calibri"/>
                        </a:rPr>
                        <a:t>code</a:t>
                      </a:r>
                    </a:p>
                  </a:txBody>
                  <a:tcPr marL="0" marR="0" marT="0" marB="0" anchor="b">
                    <a:lnL>
                      <a:noFill/>
                    </a:lnL>
                    <a:lnR>
                      <a:noFill/>
                    </a:lnR>
                    <a:lnT>
                      <a:noFill/>
                    </a:lnT>
                    <a:lnB w="6350" cap="flat" cmpd="sng" algn="ctr">
                      <a:solidFill>
                        <a:srgbClr val="C0C0C0"/>
                      </a:solidFill>
                      <a:prstDash val="solid"/>
                      <a:round/>
                      <a:headEnd type="none" w="med" len="med"/>
                      <a:tailEnd type="none" w="med" len="med"/>
                    </a:lnB>
                    <a:solidFill>
                      <a:srgbClr val="EEECE1"/>
                    </a:solidFill>
                  </a:tcPr>
                </a:tc>
                <a:tc>
                  <a:txBody>
                    <a:bodyPr/>
                    <a:lstStyle/>
                    <a:p>
                      <a:pPr algn="l" fontAlgn="b"/>
                      <a:r>
                        <a:rPr lang="en-US" sz="1300" b="0" i="0" u="none" strike="noStrike" dirty="0">
                          <a:solidFill>
                            <a:srgbClr val="000000"/>
                          </a:solidFill>
                          <a:latin typeface="Calibri"/>
                        </a:rPr>
                        <a:t>dimensions</a:t>
                      </a:r>
                    </a:p>
                  </a:txBody>
                  <a:tcPr marL="0" marR="0" marT="0" marB="0" anchor="b">
                    <a:lnL>
                      <a:noFill/>
                    </a:lnL>
                    <a:lnR>
                      <a:noFill/>
                    </a:lnR>
                    <a:lnT>
                      <a:noFill/>
                    </a:lnT>
                    <a:lnB w="6350" cap="flat" cmpd="sng" algn="ctr">
                      <a:solidFill>
                        <a:srgbClr val="C0C0C0"/>
                      </a:solidFill>
                      <a:prstDash val="solid"/>
                      <a:round/>
                      <a:headEnd type="none" w="med" len="med"/>
                      <a:tailEnd type="none" w="med" len="med"/>
                    </a:lnB>
                    <a:solidFill>
                      <a:srgbClr val="EEECE1"/>
                    </a:solidFill>
                  </a:tcPr>
                </a:tc>
              </a:tr>
              <a:tr h="232065">
                <a:tc>
                  <a:txBody>
                    <a:bodyPr/>
                    <a:lstStyle/>
                    <a:p>
                      <a:pPr algn="l" fontAlgn="b"/>
                      <a:r>
                        <a:rPr lang="en-US" sz="1300" b="0" i="0" u="none" strike="noStrike">
                          <a:solidFill>
                            <a:srgbClr val="000000"/>
                          </a:solidFill>
                          <a:latin typeface="Arial"/>
                        </a:rPr>
                        <a:t>1400100101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dirty="0" err="1">
                          <a:solidFill>
                            <a:srgbClr val="000000"/>
                          </a:solidFill>
                          <a:latin typeface="Arial"/>
                        </a:rPr>
                        <a:t>Cycleptus</a:t>
                      </a:r>
                      <a:r>
                        <a:rPr lang="en-US" sz="1300" b="0" i="0" u="none" strike="noStrike" dirty="0">
                          <a:solidFill>
                            <a:srgbClr val="000000"/>
                          </a:solidFill>
                          <a:latin typeface="Arial"/>
                        </a:rPr>
                        <a:t> </a:t>
                      </a:r>
                      <a:r>
                        <a:rPr lang="en-US" sz="1300" b="0" i="0" u="none" strike="noStrike" dirty="0" err="1">
                          <a:solidFill>
                            <a:srgbClr val="000000"/>
                          </a:solidFill>
                          <a:latin typeface="Arial"/>
                        </a:rPr>
                        <a:t>elongatus</a:t>
                      </a:r>
                      <a:endParaRPr lang="en-US" sz="1300" b="0" i="0" u="none" strike="noStrike" dirty="0">
                        <a:solidFill>
                          <a:srgbClr val="000000"/>
                        </a:solidFill>
                        <a:latin typeface="Arial"/>
                      </a:endParaRP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1400100201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Deltistes luxatus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1400100401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Catostomus catostomus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1400100402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Catostomus commersoni</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1400100403</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Catostomus latipinnis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1400100404</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Catostomus macrocheilus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1400100405</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Catostomus tahoensis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1400100601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Moxostoma congestum</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1400100602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Moxostoma erythrurum</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1400100603</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Moxostoma macrolepidotum</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1400100901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Lagochila lacera</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1400101101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Ictiobus cyprinellus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1400102001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Myxocyprinus asiaticus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1400102901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Carpiodes carpio</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1400110601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Xyrauchen texanus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dirty="0">
                          <a:solidFill>
                            <a:srgbClr val="000000"/>
                          </a:solidFill>
                          <a:latin typeface="Arial"/>
                        </a:rPr>
                        <a:t>1400112001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Chasmistes cujus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1400112801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Minytrema melanops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1400112901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dirty="0" err="1">
                          <a:solidFill>
                            <a:srgbClr val="000000"/>
                          </a:solidFill>
                          <a:latin typeface="Arial"/>
                        </a:rPr>
                        <a:t>Erimyzon</a:t>
                      </a:r>
                      <a:r>
                        <a:rPr lang="en-US" sz="1300" b="0" i="0" u="none" strike="noStrike" dirty="0">
                          <a:solidFill>
                            <a:srgbClr val="000000"/>
                          </a:solidFill>
                          <a:latin typeface="Arial"/>
                        </a:rPr>
                        <a:t> </a:t>
                      </a:r>
                      <a:r>
                        <a:rPr lang="en-US" sz="1300" b="0" i="0" u="none" strike="noStrike" dirty="0" err="1">
                          <a:solidFill>
                            <a:srgbClr val="000000"/>
                          </a:solidFill>
                          <a:latin typeface="Arial"/>
                        </a:rPr>
                        <a:t>sucetta</a:t>
                      </a:r>
                      <a:endParaRPr lang="en-US" sz="1300" b="0" i="0" u="none" strike="noStrike" dirty="0">
                        <a:solidFill>
                          <a:srgbClr val="000000"/>
                        </a:solidFill>
                        <a:latin typeface="Arial"/>
                      </a:endParaRP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2065">
                <a:tc>
                  <a:txBody>
                    <a:bodyPr/>
                    <a:lstStyle/>
                    <a:p>
                      <a:pPr algn="l" fontAlgn="b"/>
                      <a:r>
                        <a:rPr lang="en-US" sz="1300" b="0" i="0" u="none" strike="noStrike">
                          <a:solidFill>
                            <a:srgbClr val="000000"/>
                          </a:solidFill>
                          <a:latin typeface="Arial"/>
                        </a:rPr>
                        <a:t>1400113701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dirty="0" err="1">
                          <a:solidFill>
                            <a:srgbClr val="000000"/>
                          </a:solidFill>
                          <a:latin typeface="Arial"/>
                        </a:rPr>
                        <a:t>Hypentelium</a:t>
                      </a:r>
                      <a:r>
                        <a:rPr lang="en-US" sz="1300" b="0" i="0" u="none" strike="noStrike" dirty="0">
                          <a:solidFill>
                            <a:srgbClr val="000000"/>
                          </a:solidFill>
                          <a:latin typeface="Arial"/>
                        </a:rPr>
                        <a:t> </a:t>
                      </a:r>
                      <a:r>
                        <a:rPr lang="en-US" sz="1300" b="0" i="0" u="none" strike="noStrike" dirty="0" err="1">
                          <a:solidFill>
                            <a:srgbClr val="000000"/>
                          </a:solidFill>
                          <a:latin typeface="Arial"/>
                        </a:rPr>
                        <a:t>nigricans</a:t>
                      </a:r>
                      <a:endParaRPr lang="en-US" sz="1300" b="0" i="0" u="none" strike="noStrike" dirty="0">
                        <a:solidFill>
                          <a:srgbClr val="000000"/>
                        </a:solidFill>
                        <a:latin typeface="Arial"/>
                      </a:endParaRP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4671392" y="1307976"/>
          <a:ext cx="4293096" cy="4602080"/>
        </p:xfrm>
        <a:graphic>
          <a:graphicData uri="http://schemas.openxmlformats.org/drawingml/2006/table">
            <a:tbl>
              <a:tblPr/>
              <a:tblGrid>
                <a:gridCol w="1399232"/>
                <a:gridCol w="2893864"/>
              </a:tblGrid>
              <a:tr h="230104">
                <a:tc>
                  <a:txBody>
                    <a:bodyPr/>
                    <a:lstStyle/>
                    <a:p>
                      <a:pPr algn="l" fontAlgn="b"/>
                      <a:r>
                        <a:rPr lang="en-US" sz="1300" b="0" i="0" u="none" strike="noStrike" dirty="0">
                          <a:solidFill>
                            <a:srgbClr val="000000"/>
                          </a:solidFill>
                          <a:latin typeface="Arial"/>
                        </a:rPr>
                        <a:t>1400200102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Abramis brama</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1400200201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Cyprinus carpio</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1400200202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Cyprinus pellegrini</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1400200401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Aaptosyax grypus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1400200501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Abbottina rivularis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1400200601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Acanthalburnus microlepis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1400200701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Tinca tinca</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1400200801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Acapoeta tanganicae</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1400201201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Alburnus alburnus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1400201202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Alburnus albidus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barbus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1400201302</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meridionalis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1400201303</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canis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1400201304</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aeneus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1400201305</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capensis</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1400201307</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haasi</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1400201308</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holotaenia</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1400201309</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johnstonii</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1400201310</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a:solidFill>
                            <a:srgbClr val="000000"/>
                          </a:solidFill>
                          <a:latin typeface="Arial"/>
                        </a:rPr>
                        <a:t>Barbus macrotaenia</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r h="230104">
                <a:tc>
                  <a:txBody>
                    <a:bodyPr/>
                    <a:lstStyle/>
                    <a:p>
                      <a:pPr algn="l" fontAlgn="b"/>
                      <a:r>
                        <a:rPr lang="en-US" sz="1300" b="0" i="0" u="none" strike="noStrike">
                          <a:solidFill>
                            <a:srgbClr val="000000"/>
                          </a:solidFill>
                          <a:latin typeface="Arial"/>
                        </a:rPr>
                        <a:t>1400201311</a:t>
                      </a: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c>
                  <a:txBody>
                    <a:bodyPr/>
                    <a:lstStyle/>
                    <a:p>
                      <a:pPr algn="l" fontAlgn="b"/>
                      <a:r>
                        <a:rPr lang="en-US" sz="1300" b="0" i="0" u="none" strike="noStrike" dirty="0" err="1">
                          <a:solidFill>
                            <a:srgbClr val="000000"/>
                          </a:solidFill>
                          <a:latin typeface="Arial"/>
                        </a:rPr>
                        <a:t>Barbus</a:t>
                      </a:r>
                      <a:r>
                        <a:rPr lang="en-US" sz="1300" b="0" i="0" u="none" strike="noStrike" dirty="0">
                          <a:solidFill>
                            <a:srgbClr val="000000"/>
                          </a:solidFill>
                          <a:latin typeface="Arial"/>
                        </a:rPr>
                        <a:t> </a:t>
                      </a:r>
                      <a:r>
                        <a:rPr lang="en-US" sz="1300" b="0" i="0" u="none" strike="noStrike" dirty="0" err="1">
                          <a:solidFill>
                            <a:srgbClr val="000000"/>
                          </a:solidFill>
                          <a:latin typeface="Arial"/>
                        </a:rPr>
                        <a:t>neumayeri</a:t>
                      </a:r>
                      <a:endParaRPr lang="en-US" sz="1300" b="0" i="0" u="none" strike="noStrike" dirty="0">
                        <a:solidFill>
                          <a:srgbClr val="000000"/>
                        </a:solidFill>
                        <a:latin typeface="Arial"/>
                      </a:endParaRPr>
                    </a:p>
                  </a:txBody>
                  <a:tcPr marL="0" marR="0" marT="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tcPr>
                </a:tc>
              </a:tr>
            </a:tbl>
          </a:graphicData>
        </a:graphic>
      </p:graphicFrame>
      <p:sp>
        <p:nvSpPr>
          <p:cNvPr id="9" name="TextBox 8"/>
          <p:cNvSpPr txBox="1"/>
          <p:nvPr/>
        </p:nvSpPr>
        <p:spPr>
          <a:xfrm>
            <a:off x="360040" y="5951021"/>
            <a:ext cx="8820472" cy="646331"/>
          </a:xfrm>
          <a:prstGeom prst="rect">
            <a:avLst/>
          </a:prstGeom>
          <a:noFill/>
        </p:spPr>
        <p:txBody>
          <a:bodyPr wrap="square" rtlCol="0">
            <a:spAutoFit/>
          </a:bodyPr>
          <a:lstStyle/>
          <a:p>
            <a:r>
              <a:rPr lang="en-US" i="1" dirty="0" smtClean="0"/>
              <a:t>These are just the first few lines to give an idea of the codification. Entire codification is provided through the Excel file “2016_Codelist_final”</a:t>
            </a:r>
            <a:endParaRPr lang="en-US" i="1" dirty="0"/>
          </a:p>
        </p:txBody>
      </p:sp>
    </p:spTree>
    <p:extLst>
      <p:ext uri="{BB962C8B-B14F-4D97-AF65-F5344CB8AC3E}">
        <p14:creationId xmlns:p14="http://schemas.microsoft.com/office/powerpoint/2010/main" val="11954123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836712"/>
            <a:ext cx="8568952" cy="49492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Forestry products</a:t>
            </a:r>
          </a:p>
          <a:p>
            <a:pPr algn="ctr">
              <a:spcBef>
                <a:spcPct val="0"/>
              </a:spcBef>
            </a:pPr>
            <a:endParaRPr kumimoji="0" lang="fr-FR" sz="24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5" name="Table 4"/>
          <p:cNvGraphicFramePr>
            <a:graphicFrameLocks noGrp="1"/>
          </p:cNvGraphicFramePr>
          <p:nvPr/>
        </p:nvGraphicFramePr>
        <p:xfrm>
          <a:off x="611560" y="1396996"/>
          <a:ext cx="3024336" cy="4840316"/>
        </p:xfrm>
        <a:graphic>
          <a:graphicData uri="http://schemas.openxmlformats.org/drawingml/2006/table">
            <a:tbl>
              <a:tblPr/>
              <a:tblGrid>
                <a:gridCol w="760043"/>
                <a:gridCol w="2264293"/>
              </a:tblGrid>
              <a:tr h="186166">
                <a:tc>
                  <a:txBody>
                    <a:bodyPr/>
                    <a:lstStyle/>
                    <a:p>
                      <a:pPr algn="l" fontAlgn="b"/>
                      <a:r>
                        <a:rPr lang="en-US" sz="1200" b="0" i="0" u="none" strike="noStrike">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200" b="0" i="0" u="none" strike="noStrike">
                          <a:solidFill>
                            <a:srgbClr val="000000"/>
                          </a:solidFill>
                          <a:latin typeface="Calibri"/>
                        </a:rPr>
                        <a:t>product</a:t>
                      </a:r>
                    </a:p>
                  </a:txBody>
                  <a:tcPr marL="0" marR="0" marT="0" marB="0" anchor="b">
                    <a:lnL>
                      <a:noFill/>
                    </a:lnL>
                    <a:lnR>
                      <a:noFill/>
                    </a:lnR>
                    <a:lnT>
                      <a:noFill/>
                    </a:lnT>
                    <a:lnB>
                      <a:noFill/>
                    </a:lnB>
                    <a:solidFill>
                      <a:srgbClr val="EEECE1"/>
                    </a:solidFill>
                  </a:tcPr>
                </a:tc>
              </a:tr>
              <a:tr h="186166">
                <a:tc>
                  <a:txBody>
                    <a:bodyPr/>
                    <a:lstStyle/>
                    <a:p>
                      <a:pPr algn="l" fontAlgn="b"/>
                      <a:r>
                        <a:rPr lang="en-US" sz="1200" b="0" i="0" u="none" strike="noStrike">
                          <a:solidFill>
                            <a:srgbClr val="000000"/>
                          </a:solidFill>
                          <a:latin typeface="Calibri"/>
                        </a:rPr>
                        <a:t>0101</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Recovered Fibre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0102</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Uncoated Mechanical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0103</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Uncoated Woodfree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0104</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Coated Papers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0105</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Case Materials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0106</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Folding Boxboard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0107</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Wrapping Papers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0108</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Papers Packaging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0109</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Wood Charcoal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0110</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Mechanical Wood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0111</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Semi-Chemical Wood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0112</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Chemical Wood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0113</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Unbleached Sulphite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0114</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Bleached Sulphite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0115</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Unbleached Sulphate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0116</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Bleached Sulphate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0117</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Dissolving Wood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0118</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Fibre Pulp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0119</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Recovered Paper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0120</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Newsprint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0121</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Printing+Writing Paper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0122</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Paper+Paperboard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0123</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Household+Sanitary Paper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0124</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Wrapg+Packg Paper+Board  </a:t>
                      </a:r>
                    </a:p>
                  </a:txBody>
                  <a:tcPr marL="0" marR="0" marT="0" marB="0" anchor="b">
                    <a:lnL>
                      <a:noFill/>
                    </a:lnL>
                    <a:lnR>
                      <a:noFill/>
                    </a:lnR>
                    <a:lnT>
                      <a:noFill/>
                    </a:lnT>
                    <a:lnB>
                      <a:noFill/>
                    </a:lnB>
                  </a:tcPr>
                </a:tc>
              </a:tr>
              <a:tr h="186166">
                <a:tc>
                  <a:txBody>
                    <a:bodyPr/>
                    <a:lstStyle/>
                    <a:p>
                      <a:pPr algn="l" fontAlgn="b"/>
                      <a:r>
                        <a:rPr lang="en-US" sz="1200" b="0" i="0" u="none" strike="noStrike">
                          <a:solidFill>
                            <a:srgbClr val="000000"/>
                          </a:solidFill>
                          <a:latin typeface="Calibri"/>
                        </a:rPr>
                        <a:t>0125</a:t>
                      </a:r>
                    </a:p>
                  </a:txBody>
                  <a:tcPr marL="0" marR="0" marT="0" marB="0" anchor="b">
                    <a:lnL>
                      <a:noFill/>
                    </a:lnL>
                    <a:lnR>
                      <a:noFill/>
                    </a:lnR>
                    <a:lnT>
                      <a:noFill/>
                    </a:lnT>
                    <a:lnB>
                      <a:noFill/>
                    </a:lnB>
                  </a:tcPr>
                </a:tc>
                <a:tc>
                  <a:txBody>
                    <a:bodyPr/>
                    <a:lstStyle/>
                    <a:p>
                      <a:pPr algn="l" fontAlgn="b"/>
                      <a:r>
                        <a:rPr lang="en-US" sz="1200" b="0" i="0" u="none" strike="noStrike" dirty="0" err="1">
                          <a:solidFill>
                            <a:srgbClr val="000000"/>
                          </a:solidFill>
                          <a:latin typeface="Calibri"/>
                        </a:rPr>
                        <a:t>Paper+Paperboard</a:t>
                      </a:r>
                      <a:r>
                        <a:rPr lang="en-US" sz="1200" b="0" i="0" u="none" strike="noStrike" dirty="0">
                          <a:solidFill>
                            <a:srgbClr val="000000"/>
                          </a:solidFill>
                          <a:latin typeface="Calibri"/>
                        </a:rPr>
                        <a:t> NES  </a:t>
                      </a:r>
                    </a:p>
                  </a:txBody>
                  <a:tcPr marL="0" marR="0" marT="0" marB="0" anchor="b">
                    <a:lnL>
                      <a:noFill/>
                    </a:lnL>
                    <a:lnR>
                      <a:noFill/>
                    </a:lnR>
                    <a:lnT>
                      <a:noFill/>
                    </a:lnT>
                    <a:lnB>
                      <a:noFill/>
                    </a:lnB>
                  </a:tcPr>
                </a:tc>
              </a:tr>
            </a:tbl>
          </a:graphicData>
        </a:graphic>
      </p:graphicFrame>
      <p:graphicFrame>
        <p:nvGraphicFramePr>
          <p:cNvPr id="6" name="Table 5"/>
          <p:cNvGraphicFramePr>
            <a:graphicFrameLocks noGrp="1"/>
          </p:cNvGraphicFramePr>
          <p:nvPr/>
        </p:nvGraphicFramePr>
        <p:xfrm>
          <a:off x="4477795" y="1396994"/>
          <a:ext cx="4414685" cy="4937760"/>
        </p:xfrm>
        <a:graphic>
          <a:graphicData uri="http://schemas.openxmlformats.org/drawingml/2006/table">
            <a:tbl>
              <a:tblPr/>
              <a:tblGrid>
                <a:gridCol w="1109449"/>
                <a:gridCol w="3305236"/>
              </a:tblGrid>
              <a:tr h="176604">
                <a:tc>
                  <a:txBody>
                    <a:bodyPr/>
                    <a:lstStyle/>
                    <a:p>
                      <a:pPr algn="l" fontAlgn="b"/>
                      <a:r>
                        <a:rPr lang="en-US" sz="1200" b="0" i="0" u="none" strike="noStrike" dirty="0">
                          <a:solidFill>
                            <a:srgbClr val="000000"/>
                          </a:solidFill>
                          <a:latin typeface="Calibri"/>
                        </a:rPr>
                        <a:t>0126</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Sawlogs+Veneer Logs (C)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0127</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Pulpwood,Round&amp;Split(C)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0128</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Pulpwood,Round&amp;Split(NC)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0129</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Sawlogs+Veneer Logs (NC)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0130</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Pulpwood+Particles(C)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0131</a:t>
                      </a:r>
                    </a:p>
                  </a:txBody>
                  <a:tcPr marL="0" marR="0" marT="0" marB="0" anchor="b">
                    <a:lnL>
                      <a:noFill/>
                    </a:lnL>
                    <a:lnR>
                      <a:noFill/>
                    </a:lnR>
                    <a:lnT>
                      <a:noFill/>
                    </a:lnT>
                    <a:lnB>
                      <a:noFill/>
                    </a:lnB>
                  </a:tcPr>
                </a:tc>
                <a:tc>
                  <a:txBody>
                    <a:bodyPr/>
                    <a:lstStyle/>
                    <a:p>
                      <a:pPr algn="l" fontAlgn="b"/>
                      <a:r>
                        <a:rPr lang="en-US" sz="1200" b="0" i="0" u="none" strike="noStrike" dirty="0" err="1">
                          <a:solidFill>
                            <a:srgbClr val="000000"/>
                          </a:solidFill>
                          <a:latin typeface="Calibri"/>
                        </a:rPr>
                        <a:t>Pulpwood+Particles</a:t>
                      </a:r>
                      <a:r>
                        <a:rPr lang="en-US" sz="1200" b="0" i="0" u="none" strike="noStrike" dirty="0">
                          <a:solidFill>
                            <a:srgbClr val="000000"/>
                          </a:solidFill>
                          <a:latin typeface="Calibri"/>
                        </a:rPr>
                        <a:t>(NC)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0132</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Pulpwood,Round&amp;Split Trd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0133</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Chips and Particles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0134</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Wood Residues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0135</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Indust Roundwd(C)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0136</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Indust Roundwd Trd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0137</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Other Indust Roundwd(NC)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0138</a:t>
                      </a:r>
                    </a:p>
                  </a:txBody>
                  <a:tcPr marL="0" marR="0" marT="0" marB="0" anchor="b">
                    <a:lnL>
                      <a:noFill/>
                    </a:lnL>
                    <a:lnR>
                      <a:noFill/>
                    </a:lnR>
                    <a:lnT>
                      <a:noFill/>
                    </a:lnT>
                    <a:lnB>
                      <a:noFill/>
                    </a:lnB>
                  </a:tcPr>
                </a:tc>
                <a:tc>
                  <a:txBody>
                    <a:bodyPr/>
                    <a:lstStyle/>
                    <a:p>
                      <a:pPr algn="l" fontAlgn="b"/>
                      <a:r>
                        <a:rPr lang="en-US" sz="1200" b="0" i="0" u="none" strike="noStrike" dirty="0">
                          <a:solidFill>
                            <a:srgbClr val="000000"/>
                          </a:solidFill>
                          <a:latin typeface="Calibri"/>
                        </a:rPr>
                        <a:t>Wood Fuel(C)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0139</a:t>
                      </a:r>
                    </a:p>
                  </a:txBody>
                  <a:tcPr marL="0" marR="0" marT="0" marB="0" anchor="b">
                    <a:lnL>
                      <a:noFill/>
                    </a:lnL>
                    <a:lnR>
                      <a:noFill/>
                    </a:lnR>
                    <a:lnT>
                      <a:noFill/>
                    </a:lnT>
                    <a:lnB>
                      <a:noFill/>
                    </a:lnB>
                  </a:tcPr>
                </a:tc>
                <a:tc>
                  <a:txBody>
                    <a:bodyPr/>
                    <a:lstStyle/>
                    <a:p>
                      <a:pPr algn="l" fontAlgn="b"/>
                      <a:r>
                        <a:rPr lang="en-US" sz="1200" b="0" i="0" u="none" strike="noStrike" dirty="0">
                          <a:solidFill>
                            <a:srgbClr val="000000"/>
                          </a:solidFill>
                          <a:latin typeface="Calibri"/>
                        </a:rPr>
                        <a:t>Wood Fuel(NC)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0140</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Wood Fuel Trd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0141</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Sawnwood (C)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0142</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Sawnwood (NC)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0143</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Veneer Sheets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0144</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Plywood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0145</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Particle Board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0146</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Hardboard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0147</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MDF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0148</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Fibreboard, Compressed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0149</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Insulating Board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0150</a:t>
                      </a:r>
                    </a:p>
                  </a:txBody>
                  <a:tcPr marL="0" marR="0" marT="0" marB="0" anchor="b">
                    <a:lnL>
                      <a:noFill/>
                    </a:lnL>
                    <a:lnR>
                      <a:noFill/>
                    </a:lnR>
                    <a:lnT>
                      <a:noFill/>
                    </a:lnT>
                    <a:lnB>
                      <a:noFill/>
                    </a:lnB>
                  </a:tcPr>
                </a:tc>
                <a:tc>
                  <a:txBody>
                    <a:bodyPr/>
                    <a:lstStyle/>
                    <a:p>
                      <a:pPr algn="l" fontAlgn="b"/>
                      <a:r>
                        <a:rPr lang="en-US" sz="1200" b="0" i="0" u="none" strike="noStrike">
                          <a:solidFill>
                            <a:srgbClr val="000000"/>
                          </a:solidFill>
                          <a:latin typeface="Calibri"/>
                        </a:rPr>
                        <a:t>Ind Rwd Wir (C)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0151</a:t>
                      </a:r>
                    </a:p>
                  </a:txBody>
                  <a:tcPr marL="0" marR="0" marT="0" marB="0" anchor="b">
                    <a:lnL>
                      <a:noFill/>
                    </a:lnL>
                    <a:lnR>
                      <a:noFill/>
                    </a:lnR>
                    <a:lnT>
                      <a:noFill/>
                    </a:lnT>
                    <a:lnB>
                      <a:noFill/>
                    </a:lnB>
                  </a:tcPr>
                </a:tc>
                <a:tc>
                  <a:txBody>
                    <a:bodyPr/>
                    <a:lstStyle/>
                    <a:p>
                      <a:pPr algn="l" fontAlgn="b"/>
                      <a:r>
                        <a:rPr lang="de-DE" sz="1200" b="0" i="0" u="none" strike="noStrike">
                          <a:solidFill>
                            <a:srgbClr val="000000"/>
                          </a:solidFill>
                          <a:latin typeface="Calibri"/>
                        </a:rPr>
                        <a:t>Ind Rwd Wir (NC) Tropica  </a:t>
                      </a:r>
                    </a:p>
                  </a:txBody>
                  <a:tcPr marL="0" marR="0" marT="0" marB="0" anchor="b">
                    <a:lnL>
                      <a:noFill/>
                    </a:lnL>
                    <a:lnR>
                      <a:noFill/>
                    </a:lnR>
                    <a:lnT>
                      <a:noFill/>
                    </a:lnT>
                    <a:lnB>
                      <a:noFill/>
                    </a:lnB>
                  </a:tcPr>
                </a:tc>
              </a:tr>
              <a:tr h="176604">
                <a:tc>
                  <a:txBody>
                    <a:bodyPr/>
                    <a:lstStyle/>
                    <a:p>
                      <a:pPr algn="l" fontAlgn="b"/>
                      <a:r>
                        <a:rPr lang="en-US" sz="1200" b="0" i="0" u="none" strike="noStrike">
                          <a:solidFill>
                            <a:srgbClr val="000000"/>
                          </a:solidFill>
                          <a:latin typeface="Calibri"/>
                        </a:rPr>
                        <a:t>0152</a:t>
                      </a:r>
                    </a:p>
                  </a:txBody>
                  <a:tcPr marL="0" marR="0" marT="0" marB="0" anchor="b">
                    <a:lnL>
                      <a:noFill/>
                    </a:lnL>
                    <a:lnR>
                      <a:noFill/>
                    </a:lnR>
                    <a:lnT>
                      <a:noFill/>
                    </a:lnT>
                    <a:lnB>
                      <a:noFill/>
                    </a:lnB>
                  </a:tcPr>
                </a:tc>
                <a:tc>
                  <a:txBody>
                    <a:bodyPr/>
                    <a:lstStyle/>
                    <a:p>
                      <a:pPr algn="l" fontAlgn="b"/>
                      <a:r>
                        <a:rPr lang="en-US" sz="1200" b="0" i="0" u="none" strike="noStrike" dirty="0" err="1">
                          <a:solidFill>
                            <a:srgbClr val="000000"/>
                          </a:solidFill>
                          <a:latin typeface="Calibri"/>
                        </a:rPr>
                        <a:t>Ind</a:t>
                      </a:r>
                      <a:r>
                        <a:rPr lang="en-US" sz="1200" b="0" i="0" u="none" strike="noStrike" dirty="0">
                          <a:solidFill>
                            <a:srgbClr val="000000"/>
                          </a:solidFill>
                          <a:latin typeface="Calibri"/>
                        </a:rPr>
                        <a:t> </a:t>
                      </a:r>
                      <a:r>
                        <a:rPr lang="en-US" sz="1200" b="0" i="0" u="none" strike="noStrike" dirty="0" err="1">
                          <a:solidFill>
                            <a:srgbClr val="000000"/>
                          </a:solidFill>
                          <a:latin typeface="Calibri"/>
                        </a:rPr>
                        <a:t>Rwd</a:t>
                      </a:r>
                      <a:r>
                        <a:rPr lang="en-US" sz="1200" b="0" i="0" u="none" strike="noStrike" dirty="0">
                          <a:solidFill>
                            <a:srgbClr val="000000"/>
                          </a:solidFill>
                          <a:latin typeface="Calibri"/>
                        </a:rPr>
                        <a:t> </a:t>
                      </a:r>
                      <a:r>
                        <a:rPr lang="en-US" sz="1200" b="0" i="0" u="none" strike="noStrike" dirty="0" err="1">
                          <a:solidFill>
                            <a:srgbClr val="000000"/>
                          </a:solidFill>
                          <a:latin typeface="Calibri"/>
                        </a:rPr>
                        <a:t>Wir</a:t>
                      </a:r>
                      <a:r>
                        <a:rPr lang="en-US" sz="1200" b="0" i="0" u="none" strike="noStrike" dirty="0">
                          <a:solidFill>
                            <a:srgbClr val="000000"/>
                          </a:solidFill>
                          <a:latin typeface="Calibri"/>
                        </a:rPr>
                        <a:t> (NC) Other  </a:t>
                      </a: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16584227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23528" y="692696"/>
            <a:ext cx="8568952" cy="85496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Forestry trees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5" name="Table 4"/>
          <p:cNvGraphicFramePr>
            <a:graphicFrameLocks noGrp="1"/>
          </p:cNvGraphicFramePr>
          <p:nvPr/>
        </p:nvGraphicFramePr>
        <p:xfrm>
          <a:off x="1403648" y="1412769"/>
          <a:ext cx="6163871" cy="4150223"/>
        </p:xfrm>
        <a:graphic>
          <a:graphicData uri="http://schemas.openxmlformats.org/drawingml/2006/table">
            <a:tbl>
              <a:tblPr/>
              <a:tblGrid>
                <a:gridCol w="712071"/>
                <a:gridCol w="2881666"/>
                <a:gridCol w="2570134"/>
              </a:tblGrid>
              <a:tr h="231096">
                <a:tc>
                  <a:txBody>
                    <a:bodyPr/>
                    <a:lstStyle/>
                    <a:p>
                      <a:pPr algn="l" fontAlgn="b"/>
                      <a:r>
                        <a:rPr lang="en-US" sz="1600" b="1" i="0" u="none" strike="noStrike" dirty="0">
                          <a:solidFill>
                            <a:srgbClr val="000000"/>
                          </a:solidFill>
                          <a:latin typeface="Calibri"/>
                        </a:rPr>
                        <a:t>Code</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600" b="1" i="0" u="none" strike="noStrike" dirty="0">
                          <a:solidFill>
                            <a:srgbClr val="000000"/>
                          </a:solidFill>
                          <a:latin typeface="Calibri"/>
                        </a:rPr>
                        <a:t>Latin name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1" i="0" u="none" strike="noStrike">
                          <a:solidFill>
                            <a:srgbClr val="000000"/>
                          </a:solidFill>
                          <a:latin typeface="Calibri"/>
                        </a:rPr>
                        <a:t>English name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001</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Achras sapota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Sapodilla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Actinidia arguta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Hardy Kiwifruit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003</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Actinidia deliciosa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Kiwifruit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8783">
                <a:tc>
                  <a:txBody>
                    <a:bodyPr/>
                    <a:lstStyle/>
                    <a:p>
                      <a:pPr algn="l" fontAlgn="b"/>
                      <a:r>
                        <a:rPr lang="en-US" sz="1600" b="0" i="0" u="none" strike="noStrike">
                          <a:solidFill>
                            <a:srgbClr val="000000"/>
                          </a:solidFill>
                          <a:latin typeface="Calibri"/>
                        </a:rPr>
                        <a:t>004</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Aframomum angustifolium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False Cardamom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Aleurites moluccana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Candle nut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dirty="0" err="1">
                          <a:solidFill>
                            <a:srgbClr val="000000"/>
                          </a:solidFill>
                          <a:latin typeface="Calibri"/>
                        </a:rPr>
                        <a:t>Alpinia</a:t>
                      </a:r>
                      <a:r>
                        <a:rPr lang="en-US" sz="1600" b="0" i="1" u="none" strike="noStrike" dirty="0">
                          <a:solidFill>
                            <a:srgbClr val="000000"/>
                          </a:solidFill>
                          <a:latin typeface="Calibri"/>
                        </a:rPr>
                        <a:t> </a:t>
                      </a:r>
                      <a:r>
                        <a:rPr lang="en-US" sz="1600" b="0" i="1" u="none" strike="noStrike" dirty="0" err="1">
                          <a:solidFill>
                            <a:srgbClr val="000000"/>
                          </a:solidFill>
                          <a:latin typeface="Calibri"/>
                        </a:rPr>
                        <a:t>caerulea</a:t>
                      </a:r>
                      <a:endParaRPr lang="en-US" sz="1600" b="0" i="1"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Native Ginger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400">
                <a:tc>
                  <a:txBody>
                    <a:bodyPr/>
                    <a:lstStyle/>
                    <a:p>
                      <a:pPr algn="l" fontAlgn="b"/>
                      <a:r>
                        <a:rPr lang="en-US" sz="1600" b="0" i="0" u="none" strike="noStrike">
                          <a:solidFill>
                            <a:srgbClr val="000000"/>
                          </a:solidFill>
                          <a:latin typeface="Calibri"/>
                        </a:rPr>
                        <a:t>007</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600" b="0" i="1" u="none" strike="noStrike" dirty="0" err="1">
                          <a:solidFill>
                            <a:srgbClr val="000000"/>
                          </a:solidFill>
                          <a:latin typeface="Calibri"/>
                        </a:rPr>
                        <a:t>Ananas</a:t>
                      </a:r>
                      <a:r>
                        <a:rPr lang="en-US" sz="1600" b="0" i="1" u="none" strike="noStrike" dirty="0">
                          <a:solidFill>
                            <a:srgbClr val="000000"/>
                          </a:solidFill>
                          <a:latin typeface="Calibri"/>
                        </a:rPr>
                        <a:t> </a:t>
                      </a:r>
                      <a:r>
                        <a:rPr lang="en-US" sz="1600" b="0" i="1" u="none" strike="noStrike" dirty="0" err="1">
                          <a:solidFill>
                            <a:srgbClr val="000000"/>
                          </a:solidFill>
                          <a:latin typeface="Calibri"/>
                        </a:rPr>
                        <a:t>comosus</a:t>
                      </a:r>
                      <a:endParaRPr lang="en-US" sz="1600" b="0" i="1"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err="1">
                          <a:solidFill>
                            <a:srgbClr val="000000"/>
                          </a:solidFill>
                          <a:latin typeface="Calibri"/>
                        </a:rPr>
                        <a:t>Ananas</a:t>
                      </a:r>
                      <a:endParaRPr lang="en-US" sz="16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008</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atemoya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Custard Apple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009</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cherimoya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Cherimoya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muricata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Soursop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011</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purpurea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Soncoya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scleroderma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Poshte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013</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Annona squamosa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Sugar Apple/Sweetsop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014</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Araucaria bidwillii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Bunya Nut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Artocarpus integrifolia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Jakfruit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096">
                <a:tc>
                  <a:txBody>
                    <a:bodyPr/>
                    <a:lstStyle/>
                    <a:p>
                      <a:pPr algn="l" fontAlgn="b"/>
                      <a:r>
                        <a:rPr lang="en-US" sz="1600" b="0" i="0" u="none" strike="noStrike">
                          <a:solidFill>
                            <a:srgbClr val="000000"/>
                          </a:solidFill>
                          <a:latin typeface="Calibri"/>
                        </a:rPr>
                        <a:t>016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1" u="none" strike="noStrike">
                          <a:solidFill>
                            <a:srgbClr val="000000"/>
                          </a:solidFill>
                          <a:latin typeface="Calibri"/>
                        </a:rPr>
                        <a:t>Asparagus officinalis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Asparagus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TextBox 3"/>
          <p:cNvSpPr txBox="1"/>
          <p:nvPr/>
        </p:nvSpPr>
        <p:spPr>
          <a:xfrm>
            <a:off x="360040" y="5805264"/>
            <a:ext cx="8820472" cy="646331"/>
          </a:xfrm>
          <a:prstGeom prst="rect">
            <a:avLst/>
          </a:prstGeom>
          <a:noFill/>
        </p:spPr>
        <p:txBody>
          <a:bodyPr wrap="square" rtlCol="0">
            <a:spAutoFit/>
          </a:bodyPr>
          <a:lstStyle/>
          <a:p>
            <a:r>
              <a:rPr lang="en-US" i="1" dirty="0" smtClean="0"/>
              <a:t>These are just the first few lines to give an idea of the codification. Entire codification is provided through the Excel file “2016_Codelist_final”</a:t>
            </a:r>
            <a:endParaRPr lang="en-US" i="1" dirty="0"/>
          </a:p>
        </p:txBody>
      </p:sp>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23528" y="692696"/>
            <a:ext cx="8568952" cy="85496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Attributes – DAC: Sector</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graphicFrame>
        <p:nvGraphicFramePr>
          <p:cNvPr id="20" name="Table 19"/>
          <p:cNvGraphicFramePr>
            <a:graphicFrameLocks noGrp="1"/>
          </p:cNvGraphicFramePr>
          <p:nvPr/>
        </p:nvGraphicFramePr>
        <p:xfrm>
          <a:off x="539552" y="1335972"/>
          <a:ext cx="7056783" cy="5117364"/>
        </p:xfrm>
        <a:graphic>
          <a:graphicData uri="http://schemas.openxmlformats.org/drawingml/2006/table">
            <a:tbl>
              <a:tblPr/>
              <a:tblGrid>
                <a:gridCol w="861897"/>
                <a:gridCol w="6194886"/>
              </a:tblGrid>
              <a:tr h="421911">
                <a:tc>
                  <a:txBody>
                    <a:bodyPr/>
                    <a:lstStyle/>
                    <a:p>
                      <a:pPr algn="l" fontAlgn="t"/>
                      <a:r>
                        <a:rPr lang="en-US" sz="1400" b="1" i="0" u="none" strike="noStrike" dirty="0">
                          <a:solidFill>
                            <a:srgbClr val="000000"/>
                          </a:solidFill>
                          <a:latin typeface="Arial"/>
                        </a:rPr>
                        <a:t>DAC 5  CODE </a:t>
                      </a:r>
                    </a:p>
                  </a:txBody>
                  <a:tcPr marL="0" marR="0" marT="0" marB="0">
                    <a:lnL>
                      <a:noFill/>
                    </a:lnL>
                    <a:lnR>
                      <a:noFill/>
                    </a:lnR>
                    <a:lnT>
                      <a:noFill/>
                    </a:lnT>
                    <a:lnB>
                      <a:noFill/>
                    </a:lnB>
                    <a:solidFill>
                      <a:srgbClr val="C0C0C0"/>
                    </a:solidFill>
                  </a:tcPr>
                </a:tc>
                <a:tc>
                  <a:txBody>
                    <a:bodyPr/>
                    <a:lstStyle/>
                    <a:p>
                      <a:pPr algn="l" fontAlgn="t"/>
                      <a:r>
                        <a:rPr lang="en-US" sz="1400" b="1" i="0" u="none" strike="noStrike" dirty="0">
                          <a:solidFill>
                            <a:srgbClr val="000000"/>
                          </a:solidFill>
                          <a:latin typeface="Arial"/>
                        </a:rPr>
                        <a:t>DESCRIPTION</a:t>
                      </a:r>
                    </a:p>
                  </a:txBody>
                  <a:tcPr marL="0" marR="0" marT="0" marB="0">
                    <a:lnL>
                      <a:noFill/>
                    </a:lnL>
                    <a:lnR>
                      <a:noFill/>
                    </a:lnR>
                    <a:lnT>
                      <a:noFill/>
                    </a:lnT>
                    <a:lnB>
                      <a:noFill/>
                    </a:lnB>
                    <a:solidFill>
                      <a:srgbClr val="C0C0C0"/>
                    </a:solidFill>
                  </a:tcPr>
                </a:tc>
              </a:tr>
              <a:tr h="223364">
                <a:tc>
                  <a:txBody>
                    <a:bodyPr/>
                    <a:lstStyle/>
                    <a:p>
                      <a:pPr algn="ctr" fontAlgn="t"/>
                      <a:endParaRPr lang="en-US" sz="1400" b="1" i="0" u="none" strike="noStrike" dirty="0">
                        <a:solidFill>
                          <a:srgbClr val="000000"/>
                        </a:solidFill>
                        <a:latin typeface="Arial"/>
                      </a:endParaRPr>
                    </a:p>
                  </a:txBody>
                  <a:tcPr marL="0" marR="0" marT="0" marB="0">
                    <a:lnL>
                      <a:noFill/>
                    </a:lnL>
                    <a:lnR>
                      <a:noFill/>
                    </a:lnR>
                    <a:lnT>
                      <a:noFill/>
                    </a:lnT>
                    <a:lnB>
                      <a:noFill/>
                    </a:lnB>
                  </a:tcPr>
                </a:tc>
                <a:tc>
                  <a:txBody>
                    <a:bodyPr/>
                    <a:lstStyle/>
                    <a:p>
                      <a:pPr algn="just" fontAlgn="t"/>
                      <a:endParaRPr lang="en-US" sz="1400" b="0" i="0" u="none" strike="noStrike">
                        <a:solidFill>
                          <a:srgbClr val="000000"/>
                        </a:solidFill>
                        <a:latin typeface="Arial"/>
                      </a:endParaRP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110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EDUCATION</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111</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Education, level unspecified</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112</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Basic education</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113</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Secondary education</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114</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Post-secondary education</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120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HEALTH</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121</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Health, general</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122</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Basic health</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130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POPULATION POLICIES/PROGRAMMES AND REPRODUCTIVE HEALTH</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140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WATER SUPPLY AND SANITATION</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150</a:t>
                      </a:r>
                    </a:p>
                  </a:txBody>
                  <a:tcPr marL="0" marR="0" marT="0" marB="0">
                    <a:lnL>
                      <a:noFill/>
                    </a:lnL>
                    <a:lnR>
                      <a:noFill/>
                    </a:lnR>
                    <a:lnT>
                      <a:noFill/>
                    </a:lnT>
                    <a:lnB>
                      <a:noFill/>
                    </a:lnB>
                  </a:tcPr>
                </a:tc>
                <a:tc>
                  <a:txBody>
                    <a:bodyPr/>
                    <a:lstStyle/>
                    <a:p>
                      <a:pPr algn="just" fontAlgn="t"/>
                      <a:r>
                        <a:rPr lang="en-US" sz="1400" b="1" i="0" u="none" strike="noStrike" dirty="0">
                          <a:solidFill>
                            <a:srgbClr val="000000"/>
                          </a:solidFill>
                          <a:latin typeface="Arial"/>
                        </a:rPr>
                        <a:t>GOVERNMENT AND CIVIL SOCIETY</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151</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Government and civil society, general</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152</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Conflict prevention and resolution, peace and security</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160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OTHER SOCIAL INFRASTRUCTURE AND SERVICES</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210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TRANSPORT AND STORAGE</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230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ENERGY GENERATION AND SUPPLY</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240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BANKING AND FINANCIAL SERVICES</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250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BUSINESS AND OTHER SERVICES</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310</a:t>
                      </a:r>
                    </a:p>
                  </a:txBody>
                  <a:tcPr marL="0" marR="0" marT="0" marB="0">
                    <a:lnL>
                      <a:noFill/>
                    </a:lnL>
                    <a:lnR>
                      <a:noFill/>
                    </a:lnR>
                    <a:lnT>
                      <a:noFill/>
                    </a:lnT>
                    <a:lnB>
                      <a:noFill/>
                    </a:lnB>
                  </a:tcPr>
                </a:tc>
                <a:tc>
                  <a:txBody>
                    <a:bodyPr/>
                    <a:lstStyle/>
                    <a:p>
                      <a:pPr algn="just" fontAlgn="t"/>
                      <a:r>
                        <a:rPr lang="en-US" sz="1400" b="1" i="0" u="none" strike="noStrike">
                          <a:solidFill>
                            <a:srgbClr val="000000"/>
                          </a:solidFill>
                          <a:latin typeface="Arial"/>
                        </a:rPr>
                        <a:t>AGRICULTURE+FORESTRY+FISHERY</a:t>
                      </a:r>
                    </a:p>
                  </a:txBody>
                  <a:tcPr marL="0" marR="0" marT="0" marB="0">
                    <a:lnL>
                      <a:noFill/>
                    </a:lnL>
                    <a:lnR>
                      <a:noFill/>
                    </a:lnR>
                    <a:lnT>
                      <a:noFill/>
                    </a:lnT>
                    <a:lnB>
                      <a:noFill/>
                    </a:lnB>
                  </a:tcPr>
                </a:tc>
              </a:tr>
              <a:tr h="223364">
                <a:tc>
                  <a:txBody>
                    <a:bodyPr/>
                    <a:lstStyle/>
                    <a:p>
                      <a:pPr algn="ctr" fontAlgn="t"/>
                      <a:r>
                        <a:rPr lang="en-US" sz="1400" b="1" i="0" u="none" strike="noStrike" dirty="0">
                          <a:solidFill>
                            <a:srgbClr val="000000"/>
                          </a:solidFill>
                          <a:latin typeface="Arial"/>
                        </a:rPr>
                        <a:t>311</a:t>
                      </a:r>
                    </a:p>
                  </a:txBody>
                  <a:tcPr marL="0" marR="0" marT="0" marB="0">
                    <a:lnL>
                      <a:noFill/>
                    </a:lnL>
                    <a:lnR>
                      <a:noFill/>
                    </a:lnR>
                    <a:lnT>
                      <a:noFill/>
                    </a:lnT>
                    <a:lnB>
                      <a:noFill/>
                    </a:lnB>
                  </a:tcPr>
                </a:tc>
                <a:tc>
                  <a:txBody>
                    <a:bodyPr/>
                    <a:lstStyle/>
                    <a:p>
                      <a:pPr algn="just" fontAlgn="t"/>
                      <a:r>
                        <a:rPr lang="en-US" sz="1400" b="1" i="0" u="none" strike="noStrike" dirty="0">
                          <a:solidFill>
                            <a:srgbClr val="000000"/>
                          </a:solidFill>
                          <a:latin typeface="Arial"/>
                        </a:rPr>
                        <a:t>AGRICULTURE</a:t>
                      </a:r>
                    </a:p>
                  </a:txBody>
                  <a:tcPr marL="0" marR="0" marT="0" marB="0">
                    <a:lnL>
                      <a:noFill/>
                    </a:lnL>
                    <a:lnR>
                      <a:noFill/>
                    </a:lnR>
                    <a:lnT>
                      <a:noFill/>
                    </a:lnT>
                    <a:lnB>
                      <a:noFill/>
                    </a:lnB>
                  </a:tcPr>
                </a:tc>
              </a:tr>
            </a:tbl>
          </a:graphicData>
        </a:graphic>
      </p:graphicFrame>
      <p:sp>
        <p:nvSpPr>
          <p:cNvPr id="4" name="TextBox 3"/>
          <p:cNvSpPr txBox="1"/>
          <p:nvPr/>
        </p:nvSpPr>
        <p:spPr>
          <a:xfrm>
            <a:off x="5868144" y="5013176"/>
            <a:ext cx="3312368" cy="1477328"/>
          </a:xfrm>
          <a:prstGeom prst="rect">
            <a:avLst/>
          </a:prstGeom>
          <a:noFill/>
        </p:spPr>
        <p:txBody>
          <a:bodyPr wrap="square" rtlCol="0">
            <a:spAutoFit/>
          </a:bodyPr>
          <a:lstStyle/>
          <a:p>
            <a:r>
              <a:rPr lang="en-US" i="1" dirty="0" smtClean="0"/>
              <a:t>These are just the first few lines to give an idea of the codification. Entire codification is provided through the Excel file “2016_Codelist_final”</a:t>
            </a:r>
            <a:endParaRPr lang="en-US" i="1" dirty="0"/>
          </a:p>
        </p:txBody>
      </p:sp>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23528" y="692696"/>
            <a:ext cx="8568952" cy="85496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Attributes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1" i="0" u="none" strike="noStrike" kern="1200" cap="none" spc="0" normalizeH="0" baseline="0" dirty="0" smtClean="0">
              <a:ln>
                <a:noFill/>
              </a:ln>
              <a:solidFill>
                <a:srgbClr val="497ABA"/>
              </a:solidFill>
              <a:effectLst/>
              <a:uLnTx/>
              <a:uFillTx/>
              <a:latin typeface="Verdana" pitchFamily="-65" charset="0"/>
              <a:ea typeface="+mj-ea"/>
              <a:cs typeface="+mj-cs"/>
            </a:endParaRPr>
          </a:p>
        </p:txBody>
      </p:sp>
      <p:sp>
        <p:nvSpPr>
          <p:cNvPr id="9" name="TextBox 8"/>
          <p:cNvSpPr txBox="1"/>
          <p:nvPr/>
        </p:nvSpPr>
        <p:spPr>
          <a:xfrm>
            <a:off x="4799511" y="4283806"/>
            <a:ext cx="652807" cy="369332"/>
          </a:xfrm>
          <a:prstGeom prst="rect">
            <a:avLst/>
          </a:prstGeom>
          <a:noFill/>
        </p:spPr>
        <p:txBody>
          <a:bodyPr wrap="none" rtlCol="0">
            <a:spAutoFit/>
          </a:bodyPr>
          <a:lstStyle/>
          <a:p>
            <a:r>
              <a:rPr lang="en-US" dirty="0" smtClean="0"/>
              <a:t>Food</a:t>
            </a:r>
            <a:endParaRPr lang="en-US" dirty="0"/>
          </a:p>
        </p:txBody>
      </p:sp>
      <p:sp>
        <p:nvSpPr>
          <p:cNvPr id="13" name="TextBox 12"/>
          <p:cNvSpPr txBox="1"/>
          <p:nvPr/>
        </p:nvSpPr>
        <p:spPr>
          <a:xfrm>
            <a:off x="1291010" y="4211796"/>
            <a:ext cx="1368152" cy="369332"/>
          </a:xfrm>
          <a:prstGeom prst="rect">
            <a:avLst/>
          </a:prstGeom>
          <a:noFill/>
        </p:spPr>
        <p:txBody>
          <a:bodyPr wrap="square" rtlCol="0">
            <a:spAutoFit/>
          </a:bodyPr>
          <a:lstStyle/>
          <a:p>
            <a:r>
              <a:rPr lang="en-US" dirty="0" smtClean="0"/>
              <a:t>Residence</a:t>
            </a:r>
            <a:endParaRPr lang="en-US" dirty="0"/>
          </a:p>
        </p:txBody>
      </p:sp>
      <p:sp>
        <p:nvSpPr>
          <p:cNvPr id="14" name="TextBox 13"/>
          <p:cNvSpPr txBox="1"/>
          <p:nvPr/>
        </p:nvSpPr>
        <p:spPr>
          <a:xfrm>
            <a:off x="2123728" y="1556792"/>
            <a:ext cx="885179" cy="369332"/>
          </a:xfrm>
          <a:prstGeom prst="rect">
            <a:avLst/>
          </a:prstGeom>
          <a:noFill/>
        </p:spPr>
        <p:txBody>
          <a:bodyPr wrap="none" rtlCol="0">
            <a:spAutoFit/>
          </a:bodyPr>
          <a:lstStyle/>
          <a:p>
            <a:r>
              <a:rPr lang="en-US" dirty="0" smtClean="0"/>
              <a:t>Gender</a:t>
            </a:r>
            <a:endParaRPr lang="en-US" dirty="0"/>
          </a:p>
        </p:txBody>
      </p:sp>
      <p:sp>
        <p:nvSpPr>
          <p:cNvPr id="16" name="Rounded Rectangle 15"/>
          <p:cNvSpPr/>
          <p:nvPr/>
        </p:nvSpPr>
        <p:spPr>
          <a:xfrm>
            <a:off x="1115616" y="1484784"/>
            <a:ext cx="2808312" cy="194421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Hexagon 18"/>
          <p:cNvSpPr/>
          <p:nvPr/>
        </p:nvSpPr>
        <p:spPr>
          <a:xfrm>
            <a:off x="216024" y="3933056"/>
            <a:ext cx="3203848" cy="2520280"/>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6439473" y="1835532"/>
            <a:ext cx="1300879" cy="646331"/>
          </a:xfrm>
          <a:prstGeom prst="rect">
            <a:avLst/>
          </a:prstGeom>
          <a:noFill/>
        </p:spPr>
        <p:txBody>
          <a:bodyPr wrap="square" rtlCol="0">
            <a:spAutoFit/>
          </a:bodyPr>
          <a:lstStyle/>
          <a:p>
            <a:pPr algn="ctr"/>
            <a:r>
              <a:rPr lang="en-US" dirty="0" smtClean="0"/>
              <a:t>Agricultural population</a:t>
            </a:r>
          </a:p>
        </p:txBody>
      </p:sp>
      <p:graphicFrame>
        <p:nvGraphicFramePr>
          <p:cNvPr id="23" name="Table 22"/>
          <p:cNvGraphicFramePr>
            <a:graphicFrameLocks noGrp="1"/>
          </p:cNvGraphicFramePr>
          <p:nvPr>
            <p:extLst>
              <p:ext uri="{D42A27DB-BD31-4B8C-83A1-F6EECF244321}">
                <p14:modId xmlns:p14="http://schemas.microsoft.com/office/powerpoint/2010/main" val="3238907674"/>
              </p:ext>
            </p:extLst>
          </p:nvPr>
        </p:nvGraphicFramePr>
        <p:xfrm>
          <a:off x="1403648" y="1988840"/>
          <a:ext cx="2304256" cy="1219200"/>
        </p:xfrm>
        <a:graphic>
          <a:graphicData uri="http://schemas.openxmlformats.org/drawingml/2006/table">
            <a:tbl>
              <a:tblPr/>
              <a:tblGrid>
                <a:gridCol w="1031275"/>
                <a:gridCol w="1272981"/>
              </a:tblGrid>
              <a:tr h="190500">
                <a:tc>
                  <a:txBody>
                    <a:bodyPr/>
                    <a:lstStyle/>
                    <a:p>
                      <a:pPr algn="l" fontAlgn="b"/>
                      <a:r>
                        <a:rPr lang="en-US" sz="16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a:solidFill>
                            <a:srgbClr val="000000"/>
                          </a:solidFill>
                          <a:latin typeface="Calibri"/>
                        </a:rPr>
                        <a:t>dimensions</a:t>
                      </a:r>
                    </a:p>
                  </a:txBody>
                  <a:tcPr marL="0" marR="0" marT="0" marB="0" anchor="b">
                    <a:lnL>
                      <a:noFill/>
                    </a:lnL>
                    <a:lnR>
                      <a:noFill/>
                    </a:lnR>
                    <a:lnT>
                      <a:noFill/>
                    </a:lnT>
                    <a:lnB>
                      <a:noFill/>
                    </a:lnB>
                    <a:solidFill>
                      <a:srgbClr val="EEECE1"/>
                    </a:solidFill>
                  </a:tcPr>
                </a:tc>
              </a:tr>
              <a:tr h="190500">
                <a:tc>
                  <a:txBody>
                    <a:bodyPr/>
                    <a:lstStyle/>
                    <a:p>
                      <a:pPr algn="l" fontAlgn="b"/>
                      <a:r>
                        <a:rPr lang="en-US" sz="1600" b="0" i="0" u="none" strike="noStrike" dirty="0">
                          <a:solidFill>
                            <a:srgbClr val="000000"/>
                          </a:solidFill>
                          <a:latin typeface="Calibri"/>
                        </a:rPr>
                        <a:t>5001</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Female</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5002</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Male</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5003</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Unspecified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5004</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Total</a:t>
                      </a:r>
                    </a:p>
                  </a:txBody>
                  <a:tcPr marL="0" marR="0" marT="0" marB="0" anchor="b">
                    <a:lnL>
                      <a:noFill/>
                    </a:lnL>
                    <a:lnR>
                      <a:noFill/>
                    </a:lnR>
                    <a:lnT>
                      <a:noFill/>
                    </a:lnT>
                    <a:lnB>
                      <a:noFill/>
                    </a:lnB>
                  </a:tcPr>
                </a:tc>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371192947"/>
              </p:ext>
            </p:extLst>
          </p:nvPr>
        </p:nvGraphicFramePr>
        <p:xfrm>
          <a:off x="6228184" y="2492896"/>
          <a:ext cx="2160240" cy="1219200"/>
        </p:xfrm>
        <a:graphic>
          <a:graphicData uri="http://schemas.openxmlformats.org/drawingml/2006/table">
            <a:tbl>
              <a:tblPr/>
              <a:tblGrid>
                <a:gridCol w="808511"/>
                <a:gridCol w="1351729"/>
              </a:tblGrid>
              <a:tr h="190500">
                <a:tc>
                  <a:txBody>
                    <a:bodyPr/>
                    <a:lstStyle/>
                    <a:p>
                      <a:pPr algn="l" fontAlgn="b"/>
                      <a:r>
                        <a:rPr lang="en-US" sz="16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a:solidFill>
                            <a:srgbClr val="000000"/>
                          </a:solidFill>
                          <a:latin typeface="Calibri"/>
                        </a:rPr>
                        <a:t>dimensions</a:t>
                      </a:r>
                    </a:p>
                  </a:txBody>
                  <a:tcPr marL="0" marR="0" marT="0" marB="0" anchor="b">
                    <a:lnL>
                      <a:noFill/>
                    </a:lnL>
                    <a:lnR>
                      <a:noFill/>
                    </a:lnR>
                    <a:lnT>
                      <a:noFill/>
                    </a:lnT>
                    <a:lnB>
                      <a:noFill/>
                    </a:lnB>
                    <a:solidFill>
                      <a:srgbClr val="EEECE1"/>
                    </a:solidFill>
                  </a:tcPr>
                </a:tc>
              </a:tr>
              <a:tr h="190500">
                <a:tc>
                  <a:txBody>
                    <a:bodyPr/>
                    <a:lstStyle/>
                    <a:p>
                      <a:pPr algn="l" fontAlgn="b"/>
                      <a:r>
                        <a:rPr lang="en-US" sz="1600" b="0" i="0" u="none" strike="noStrike">
                          <a:solidFill>
                            <a:srgbClr val="000000"/>
                          </a:solidFill>
                          <a:latin typeface="Calibri"/>
                        </a:rPr>
                        <a:t>6001</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Agricultural</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6002</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Non </a:t>
                      </a:r>
                      <a:r>
                        <a:rPr lang="en-US" sz="1500" b="0" i="0" u="none" strike="noStrike" dirty="0" smtClean="0">
                          <a:solidFill>
                            <a:srgbClr val="000000"/>
                          </a:solidFill>
                          <a:latin typeface="Calibri"/>
                        </a:rPr>
                        <a:t>agricultural</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6003</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Unspecified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6004</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Total</a:t>
                      </a:r>
                    </a:p>
                  </a:txBody>
                  <a:tcPr marL="0" marR="0" marT="0" marB="0" anchor="b">
                    <a:lnL>
                      <a:noFill/>
                    </a:lnL>
                    <a:lnR>
                      <a:noFill/>
                    </a:lnR>
                    <a:lnT>
                      <a:noFill/>
                    </a:lnT>
                    <a:lnB>
                      <a:noFill/>
                    </a:lnB>
                  </a:tcPr>
                </a:tc>
              </a:tr>
            </a:tbl>
          </a:graphicData>
        </a:graphic>
      </p:graphicFrame>
      <p:sp>
        <p:nvSpPr>
          <p:cNvPr id="22" name="Diamond 21"/>
          <p:cNvSpPr/>
          <p:nvPr/>
        </p:nvSpPr>
        <p:spPr>
          <a:xfrm>
            <a:off x="5580112" y="1268760"/>
            <a:ext cx="3024336" cy="3456384"/>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1388155153"/>
              </p:ext>
            </p:extLst>
          </p:nvPr>
        </p:nvGraphicFramePr>
        <p:xfrm>
          <a:off x="899592" y="4708748"/>
          <a:ext cx="1944216" cy="1456555"/>
        </p:xfrm>
        <a:graphic>
          <a:graphicData uri="http://schemas.openxmlformats.org/drawingml/2006/table">
            <a:tbl>
              <a:tblPr/>
              <a:tblGrid>
                <a:gridCol w="870139"/>
                <a:gridCol w="1074077"/>
              </a:tblGrid>
              <a:tr h="291311">
                <a:tc>
                  <a:txBody>
                    <a:bodyPr/>
                    <a:lstStyle/>
                    <a:p>
                      <a:pPr algn="l" fontAlgn="b"/>
                      <a:r>
                        <a:rPr lang="en-US" sz="16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dirty="0">
                          <a:solidFill>
                            <a:srgbClr val="000000"/>
                          </a:solidFill>
                          <a:latin typeface="Calibri"/>
                        </a:rPr>
                        <a:t>dimensions</a:t>
                      </a:r>
                    </a:p>
                  </a:txBody>
                  <a:tcPr marL="0" marR="0" marT="0" marB="0" anchor="b">
                    <a:lnL>
                      <a:noFill/>
                    </a:lnL>
                    <a:lnR>
                      <a:noFill/>
                    </a:lnR>
                    <a:lnT>
                      <a:noFill/>
                    </a:lnT>
                    <a:lnB>
                      <a:noFill/>
                    </a:lnB>
                    <a:solidFill>
                      <a:srgbClr val="EEECE1"/>
                    </a:solidFill>
                  </a:tcPr>
                </a:tc>
              </a:tr>
              <a:tr h="291311">
                <a:tc>
                  <a:txBody>
                    <a:bodyPr/>
                    <a:lstStyle/>
                    <a:p>
                      <a:pPr algn="l" fontAlgn="b"/>
                      <a:r>
                        <a:rPr lang="en-US" sz="1600" b="0" i="0" u="none" strike="noStrike">
                          <a:solidFill>
                            <a:srgbClr val="000000"/>
                          </a:solidFill>
                          <a:latin typeface="Calibri"/>
                        </a:rPr>
                        <a:t>7001</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Rural</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91311">
                <a:tc>
                  <a:txBody>
                    <a:bodyPr/>
                    <a:lstStyle/>
                    <a:p>
                      <a:pPr algn="l" fontAlgn="b"/>
                      <a:r>
                        <a:rPr lang="en-US" sz="1600" b="0" i="0" u="none" strike="noStrike">
                          <a:solidFill>
                            <a:srgbClr val="000000"/>
                          </a:solidFill>
                          <a:latin typeface="Calibri"/>
                        </a:rPr>
                        <a:t>7002</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Urban</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91311">
                <a:tc>
                  <a:txBody>
                    <a:bodyPr/>
                    <a:lstStyle/>
                    <a:p>
                      <a:pPr algn="l" fontAlgn="b"/>
                      <a:r>
                        <a:rPr lang="en-US" sz="1600" b="0" i="0" u="none" strike="noStrike">
                          <a:solidFill>
                            <a:srgbClr val="000000"/>
                          </a:solidFill>
                          <a:latin typeface="Calibri"/>
                        </a:rPr>
                        <a:t>7003</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Unspecified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91311">
                <a:tc>
                  <a:txBody>
                    <a:bodyPr/>
                    <a:lstStyle/>
                    <a:p>
                      <a:pPr algn="l" fontAlgn="b"/>
                      <a:r>
                        <a:rPr lang="en-US" sz="1600" b="0" i="0" u="none" strike="noStrike">
                          <a:solidFill>
                            <a:srgbClr val="000000"/>
                          </a:solidFill>
                          <a:latin typeface="Calibri"/>
                        </a:rPr>
                        <a:t>7004</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Total</a:t>
                      </a:r>
                    </a:p>
                  </a:txBody>
                  <a:tcPr marL="0" marR="0" marT="0" marB="0" anchor="b">
                    <a:lnL>
                      <a:noFill/>
                    </a:lnL>
                    <a:lnR>
                      <a:noFill/>
                    </a:lnR>
                    <a:lnT>
                      <a:noFill/>
                    </a:lnT>
                    <a:lnB>
                      <a:noFill/>
                    </a:lnB>
                  </a:tcPr>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3662974747"/>
              </p:ext>
            </p:extLst>
          </p:nvPr>
        </p:nvGraphicFramePr>
        <p:xfrm>
          <a:off x="4427984" y="4653138"/>
          <a:ext cx="2232248" cy="1440160"/>
        </p:xfrm>
        <a:graphic>
          <a:graphicData uri="http://schemas.openxmlformats.org/drawingml/2006/table">
            <a:tbl>
              <a:tblPr/>
              <a:tblGrid>
                <a:gridCol w="983008"/>
                <a:gridCol w="1249240"/>
              </a:tblGrid>
              <a:tr h="288032">
                <a:tc>
                  <a:txBody>
                    <a:bodyPr/>
                    <a:lstStyle/>
                    <a:p>
                      <a:pPr algn="l" fontAlgn="b"/>
                      <a:r>
                        <a:rPr lang="en-US" sz="16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a:solidFill>
                            <a:srgbClr val="000000"/>
                          </a:solidFill>
                          <a:latin typeface="Calibri"/>
                        </a:rPr>
                        <a:t>dimensions</a:t>
                      </a:r>
                    </a:p>
                  </a:txBody>
                  <a:tcPr marL="0" marR="0" marT="0" marB="0" anchor="b">
                    <a:lnL>
                      <a:noFill/>
                    </a:lnL>
                    <a:lnR>
                      <a:noFill/>
                    </a:lnR>
                    <a:lnT>
                      <a:noFill/>
                    </a:lnT>
                    <a:lnB>
                      <a:noFill/>
                    </a:lnB>
                    <a:solidFill>
                      <a:srgbClr val="EEECE1"/>
                    </a:solidFill>
                  </a:tcPr>
                </a:tc>
              </a:tr>
              <a:tr h="288032">
                <a:tc>
                  <a:txBody>
                    <a:bodyPr/>
                    <a:lstStyle/>
                    <a:p>
                      <a:pPr algn="l" fontAlgn="b"/>
                      <a:r>
                        <a:rPr lang="en-US" sz="1600" b="0" i="0" u="none" strike="noStrike" dirty="0">
                          <a:solidFill>
                            <a:srgbClr val="000000"/>
                          </a:solidFill>
                          <a:latin typeface="Calibri"/>
                        </a:rPr>
                        <a:t>9001</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Food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88032">
                <a:tc>
                  <a:txBody>
                    <a:bodyPr/>
                    <a:lstStyle/>
                    <a:p>
                      <a:pPr algn="l" fontAlgn="b"/>
                      <a:r>
                        <a:rPr lang="en-US" sz="1600" b="0" i="0" u="none" strike="noStrike" dirty="0">
                          <a:solidFill>
                            <a:srgbClr val="000000"/>
                          </a:solidFill>
                          <a:latin typeface="Calibri"/>
                        </a:rPr>
                        <a:t>9002</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Non </a:t>
                      </a:r>
                      <a:r>
                        <a:rPr lang="en-US" sz="1500" b="0" i="0" u="none" strike="noStrike" dirty="0" smtClean="0">
                          <a:solidFill>
                            <a:srgbClr val="000000"/>
                          </a:solidFill>
                          <a:latin typeface="Calibri"/>
                        </a:rPr>
                        <a:t>Food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88032">
                <a:tc>
                  <a:txBody>
                    <a:bodyPr/>
                    <a:lstStyle/>
                    <a:p>
                      <a:pPr algn="l" fontAlgn="b"/>
                      <a:r>
                        <a:rPr lang="en-US" sz="1600" b="0" i="0" u="none" strike="noStrike" dirty="0">
                          <a:solidFill>
                            <a:srgbClr val="000000"/>
                          </a:solidFill>
                          <a:latin typeface="Calibri"/>
                        </a:rPr>
                        <a:t>9003</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Unspecified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288032">
                <a:tc>
                  <a:txBody>
                    <a:bodyPr/>
                    <a:lstStyle/>
                    <a:p>
                      <a:pPr algn="l" fontAlgn="b"/>
                      <a:r>
                        <a:rPr lang="en-US" sz="1600" b="0" i="0" u="none" strike="noStrike" dirty="0">
                          <a:solidFill>
                            <a:srgbClr val="000000"/>
                          </a:solidFill>
                          <a:latin typeface="Calibri"/>
                        </a:rPr>
                        <a:t>9004</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Total</a:t>
                      </a:r>
                    </a:p>
                  </a:txBody>
                  <a:tcPr marL="0" marR="0" marT="0" marB="0" anchor="b">
                    <a:lnL>
                      <a:noFill/>
                    </a:lnL>
                    <a:lnR>
                      <a:noFill/>
                    </a:lnR>
                    <a:lnT>
                      <a:noFill/>
                    </a:lnT>
                    <a:lnB>
                      <a:noFill/>
                    </a:lnB>
                  </a:tcPr>
                </a:tc>
              </a:tr>
            </a:tbl>
          </a:graphicData>
        </a:graphic>
      </p:graphicFrame>
      <p:sp>
        <p:nvSpPr>
          <p:cNvPr id="17" name="Oval 16"/>
          <p:cNvSpPr/>
          <p:nvPr/>
        </p:nvSpPr>
        <p:spPr>
          <a:xfrm>
            <a:off x="3995936" y="4149080"/>
            <a:ext cx="2880320" cy="23042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2378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23528" y="692696"/>
            <a:ext cx="8568952" cy="854968"/>
          </a:xfrm>
          <a:prstGeom prst="rect">
            <a:avLst/>
          </a:prstGeom>
        </p:spPr>
        <p:txBody>
          <a:bodyPr vert="horz" lIns="91428" tIns="45715" rIns="91428" bIns="45715" rtlCol="0" anchor="ctr">
            <a:noAutofit/>
          </a:bodyPr>
          <a:lstStyle/>
          <a:p>
            <a:pPr algn="ctr">
              <a:spcBef>
                <a:spcPct val="0"/>
              </a:spcBef>
            </a:pPr>
            <a:r>
              <a:rPr lang="en-US" sz="2400" b="1" dirty="0" smtClean="0">
                <a:solidFill>
                  <a:srgbClr val="497ABA"/>
                </a:solidFill>
                <a:latin typeface="Verdana" pitchFamily="-65" charset="0"/>
                <a:ea typeface="+mj-ea"/>
                <a:cs typeface="+mj-cs"/>
              </a:rPr>
              <a:t>Coding Systems: </a:t>
            </a:r>
            <a:r>
              <a:rPr lang="en-US" altLang="zh-TW" sz="2400" b="1" dirty="0" smtClean="0">
                <a:solidFill>
                  <a:srgbClr val="497ABA"/>
                </a:solidFill>
                <a:latin typeface="Verdana" pitchFamily="-65" charset="0"/>
                <a:ea typeface="+mj-ea"/>
                <a:cs typeface="+mj-cs"/>
              </a:rPr>
              <a:t>Attributes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1" i="0" u="none" strike="noStrike" kern="1200" cap="none" spc="0" normalizeH="0" baseline="0" dirty="0" smtClean="0">
              <a:ln>
                <a:noFill/>
              </a:ln>
              <a:solidFill>
                <a:srgbClr val="497ABA"/>
              </a:solidFill>
              <a:effectLst/>
              <a:uLnTx/>
              <a:uFillTx/>
              <a:latin typeface="Verdana" pitchFamily="-65" charset="0"/>
              <a:ea typeface="+mj-ea"/>
              <a:cs typeface="+mj-cs"/>
            </a:endParaRPr>
          </a:p>
        </p:txBody>
      </p:sp>
      <p:sp>
        <p:nvSpPr>
          <p:cNvPr id="15" name="TextBox 14"/>
          <p:cNvSpPr txBox="1"/>
          <p:nvPr/>
        </p:nvSpPr>
        <p:spPr>
          <a:xfrm>
            <a:off x="3563888" y="2132856"/>
            <a:ext cx="1500661" cy="923330"/>
          </a:xfrm>
          <a:prstGeom prst="rect">
            <a:avLst/>
          </a:prstGeom>
          <a:noFill/>
        </p:spPr>
        <p:txBody>
          <a:bodyPr wrap="square" rtlCol="0">
            <a:spAutoFit/>
          </a:bodyPr>
          <a:lstStyle/>
          <a:p>
            <a:pPr algn="ctr"/>
            <a:r>
              <a:rPr lang="en-US" dirty="0" smtClean="0"/>
              <a:t>Field management</a:t>
            </a:r>
          </a:p>
          <a:p>
            <a:pPr algn="ctr"/>
            <a:endParaRPr lang="en-US" dirty="0"/>
          </a:p>
        </p:txBody>
      </p:sp>
      <p:graphicFrame>
        <p:nvGraphicFramePr>
          <p:cNvPr id="20" name="Table 19"/>
          <p:cNvGraphicFramePr>
            <a:graphicFrameLocks noGrp="1"/>
          </p:cNvGraphicFramePr>
          <p:nvPr>
            <p:extLst>
              <p:ext uri="{D42A27DB-BD31-4B8C-83A1-F6EECF244321}">
                <p14:modId xmlns:p14="http://schemas.microsoft.com/office/powerpoint/2010/main" val="3996782811"/>
              </p:ext>
            </p:extLst>
          </p:nvPr>
        </p:nvGraphicFramePr>
        <p:xfrm>
          <a:off x="3131840" y="3140968"/>
          <a:ext cx="3168352" cy="2682240"/>
        </p:xfrm>
        <a:graphic>
          <a:graphicData uri="http://schemas.openxmlformats.org/drawingml/2006/table">
            <a:tbl>
              <a:tblPr/>
              <a:tblGrid>
                <a:gridCol w="921702"/>
                <a:gridCol w="2246650"/>
              </a:tblGrid>
              <a:tr h="190500">
                <a:tc>
                  <a:txBody>
                    <a:bodyPr/>
                    <a:lstStyle/>
                    <a:p>
                      <a:pPr algn="l" fontAlgn="b"/>
                      <a:r>
                        <a:rPr lang="en-US" sz="1600" b="0" i="0" u="none" strike="noStrike" dirty="0">
                          <a:solidFill>
                            <a:srgbClr val="000000"/>
                          </a:solidFill>
                          <a:latin typeface="Calibri"/>
                        </a:rPr>
                        <a:t>code</a:t>
                      </a:r>
                    </a:p>
                  </a:txBody>
                  <a:tcPr marL="0" marR="0" marT="0" marB="0" anchor="b">
                    <a:lnL>
                      <a:noFill/>
                    </a:lnL>
                    <a:lnR>
                      <a:noFill/>
                    </a:lnR>
                    <a:lnT>
                      <a:noFill/>
                    </a:lnT>
                    <a:lnB>
                      <a:noFill/>
                    </a:lnB>
                    <a:solidFill>
                      <a:srgbClr val="EEECE1"/>
                    </a:solidFill>
                  </a:tcPr>
                </a:tc>
                <a:tc>
                  <a:txBody>
                    <a:bodyPr/>
                    <a:lstStyle/>
                    <a:p>
                      <a:pPr algn="l" fontAlgn="b"/>
                      <a:r>
                        <a:rPr lang="en-US" sz="1600" b="0" i="0" u="none" strike="noStrike" dirty="0">
                          <a:solidFill>
                            <a:srgbClr val="000000"/>
                          </a:solidFill>
                          <a:latin typeface="Calibri"/>
                        </a:rPr>
                        <a:t>dimensions</a:t>
                      </a:r>
                    </a:p>
                  </a:txBody>
                  <a:tcPr marL="0" marR="0" marT="0" marB="0" anchor="b">
                    <a:lnL>
                      <a:noFill/>
                    </a:lnL>
                    <a:lnR>
                      <a:noFill/>
                    </a:lnR>
                    <a:lnT>
                      <a:noFill/>
                    </a:lnT>
                    <a:lnB>
                      <a:noFill/>
                    </a:lnB>
                    <a:solidFill>
                      <a:srgbClr val="EEECE1"/>
                    </a:solidFill>
                  </a:tcPr>
                </a:tc>
              </a:tr>
              <a:tr h="190500">
                <a:tc>
                  <a:txBody>
                    <a:bodyPr/>
                    <a:lstStyle/>
                    <a:p>
                      <a:pPr algn="l" fontAlgn="b"/>
                      <a:r>
                        <a:rPr lang="en-US" sz="1600" b="0" i="0" u="none" strike="noStrike">
                          <a:solidFill>
                            <a:srgbClr val="000000"/>
                          </a:solidFill>
                          <a:latin typeface="Calibri"/>
                        </a:rPr>
                        <a:t>8001</a:t>
                      </a:r>
                    </a:p>
                  </a:txBody>
                  <a:tcPr marL="0" marR="0" marT="0" marB="0" anchor="b">
                    <a:lnL>
                      <a:noFill/>
                    </a:lnL>
                    <a:lnR>
                      <a:noFill/>
                    </a:lnR>
                    <a:lnT>
                      <a:noFill/>
                    </a:lnT>
                    <a:lnB>
                      <a:noFill/>
                    </a:lnB>
                  </a:tcPr>
                </a:tc>
                <a:tc>
                  <a:txBody>
                    <a:bodyPr/>
                    <a:lstStyle/>
                    <a:p>
                      <a:pPr algn="l" fontAlgn="b"/>
                      <a:r>
                        <a:rPr lang="en-US" sz="1500" b="0" i="0" u="none" strike="noStrike" dirty="0" err="1" smtClean="0">
                          <a:solidFill>
                            <a:srgbClr val="000000"/>
                          </a:solidFill>
                          <a:latin typeface="Calibri"/>
                        </a:rPr>
                        <a:t>Rainfed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8002</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Irrigated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8003</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Cultivated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8004</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Cultivated</a:t>
                      </a:r>
                      <a:r>
                        <a:rPr lang="en-US" sz="1500" b="0" i="0" u="none" strike="noStrike" baseline="0" dirty="0" smtClean="0">
                          <a:solidFill>
                            <a:srgbClr val="000000"/>
                          </a:solidFill>
                          <a:latin typeface="Calibri"/>
                        </a:rPr>
                        <a:t> and irrigated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8005</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Natural</a:t>
                      </a:r>
                      <a:r>
                        <a:rPr lang="en-US" sz="1500" b="0" i="0" u="none" strike="noStrike" baseline="0" dirty="0" smtClean="0">
                          <a:solidFill>
                            <a:srgbClr val="000000"/>
                          </a:solidFill>
                          <a:latin typeface="Calibri"/>
                        </a:rPr>
                        <a:t> Growth</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8006</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Organic</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dirty="0">
                          <a:solidFill>
                            <a:srgbClr val="000000"/>
                          </a:solidFill>
                          <a:latin typeface="Calibri"/>
                        </a:rPr>
                        <a:t>8007</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Certified</a:t>
                      </a:r>
                      <a:r>
                        <a:rPr lang="en-US" sz="1500" b="0" i="0" u="none" strike="noStrike" baseline="0" dirty="0" smtClean="0">
                          <a:solidFill>
                            <a:srgbClr val="000000"/>
                          </a:solidFill>
                          <a:latin typeface="Calibri"/>
                        </a:rPr>
                        <a:t> organic</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8008</a:t>
                      </a:r>
                    </a:p>
                  </a:txBody>
                  <a:tcPr marL="0" marR="0" marT="0" marB="0" anchor="b">
                    <a:lnL>
                      <a:noFill/>
                    </a:lnL>
                    <a:lnR>
                      <a:noFill/>
                    </a:lnR>
                    <a:lnT>
                      <a:noFill/>
                    </a:lnT>
                    <a:lnB>
                      <a:noFill/>
                    </a:lnB>
                  </a:tcPr>
                </a:tc>
                <a:tc>
                  <a:txBody>
                    <a:bodyPr/>
                    <a:lstStyle/>
                    <a:p>
                      <a:pPr algn="l" fontAlgn="b"/>
                      <a:r>
                        <a:rPr lang="fr-FR" sz="1500" b="0" i="0" u="none" strike="noStrike" dirty="0" smtClean="0">
                          <a:solidFill>
                            <a:srgbClr val="000000"/>
                          </a:solidFill>
                          <a:latin typeface="Calibri"/>
                        </a:rPr>
                        <a:t> In</a:t>
                      </a:r>
                      <a:r>
                        <a:rPr lang="fr-FR" sz="1500" b="0" i="0" u="none" strike="noStrike" baseline="0" dirty="0" smtClean="0">
                          <a:solidFill>
                            <a:srgbClr val="000000"/>
                          </a:solidFill>
                          <a:latin typeface="Calibri"/>
                        </a:rPr>
                        <a:t> conversion to </a:t>
                      </a:r>
                      <a:r>
                        <a:rPr lang="fr-FR" sz="1500" b="0" i="0" u="none" strike="noStrike" baseline="0" dirty="0" err="1" smtClean="0">
                          <a:solidFill>
                            <a:srgbClr val="000000"/>
                          </a:solidFill>
                          <a:latin typeface="Calibri"/>
                        </a:rPr>
                        <a:t>organic</a:t>
                      </a:r>
                      <a:endParaRPr lang="fr-FR"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8009</a:t>
                      </a:r>
                    </a:p>
                  </a:txBody>
                  <a:tcPr marL="0" marR="0" marT="0" marB="0" anchor="b">
                    <a:lnL>
                      <a:noFill/>
                    </a:lnL>
                    <a:lnR>
                      <a:noFill/>
                    </a:lnR>
                    <a:lnT>
                      <a:noFill/>
                    </a:lnT>
                    <a:lnB>
                      <a:noFill/>
                    </a:lnB>
                  </a:tcPr>
                </a:tc>
                <a:tc>
                  <a:txBody>
                    <a:bodyPr/>
                    <a:lstStyle/>
                    <a:p>
                      <a:pPr algn="l" fontAlgn="b"/>
                      <a:r>
                        <a:rPr lang="en-US" sz="1500" b="0" i="0" u="none" strike="noStrike" dirty="0" smtClean="0">
                          <a:solidFill>
                            <a:srgbClr val="000000"/>
                          </a:solidFill>
                          <a:latin typeface="Calibri"/>
                        </a:rPr>
                        <a:t>Unspecified</a:t>
                      </a:r>
                      <a:endParaRPr lang="en-US" sz="1500" b="0" i="0" u="none" strike="noStrike" dirty="0">
                        <a:solidFill>
                          <a:srgbClr val="000000"/>
                        </a:solidFill>
                        <a:latin typeface="Calibri"/>
                      </a:endParaRPr>
                    </a:p>
                  </a:txBody>
                  <a:tcPr marL="0" marR="0" marT="0" marB="0" anchor="b">
                    <a:lnL>
                      <a:noFill/>
                    </a:lnL>
                    <a:lnR>
                      <a:noFill/>
                    </a:lnR>
                    <a:lnT>
                      <a:noFill/>
                    </a:lnT>
                    <a:lnB>
                      <a:noFill/>
                    </a:lnB>
                  </a:tcPr>
                </a:tc>
              </a:tr>
              <a:tr h="190500">
                <a:tc>
                  <a:txBody>
                    <a:bodyPr/>
                    <a:lstStyle/>
                    <a:p>
                      <a:pPr algn="l" fontAlgn="b"/>
                      <a:r>
                        <a:rPr lang="en-US" sz="1600" b="0" i="0" u="none" strike="noStrike">
                          <a:solidFill>
                            <a:srgbClr val="000000"/>
                          </a:solidFill>
                          <a:latin typeface="Calibri"/>
                        </a:rPr>
                        <a:t>8010</a:t>
                      </a:r>
                    </a:p>
                  </a:txBody>
                  <a:tcPr marL="0" marR="0" marT="0" marB="0" anchor="b">
                    <a:lnL>
                      <a:noFill/>
                    </a:lnL>
                    <a:lnR>
                      <a:noFill/>
                    </a:lnR>
                    <a:lnT>
                      <a:noFill/>
                    </a:lnT>
                    <a:lnB>
                      <a:noFill/>
                    </a:lnB>
                  </a:tcPr>
                </a:tc>
                <a:tc>
                  <a:txBody>
                    <a:bodyPr/>
                    <a:lstStyle/>
                    <a:p>
                      <a:pPr algn="l" fontAlgn="b"/>
                      <a:r>
                        <a:rPr lang="en-US" sz="1500" b="0" i="0" u="none" strike="noStrike" dirty="0">
                          <a:solidFill>
                            <a:srgbClr val="000000"/>
                          </a:solidFill>
                          <a:latin typeface="Calibri"/>
                        </a:rPr>
                        <a:t>Total</a:t>
                      </a:r>
                    </a:p>
                  </a:txBody>
                  <a:tcPr marL="0" marR="0" marT="0" marB="0" anchor="b">
                    <a:lnL>
                      <a:noFill/>
                    </a:lnL>
                    <a:lnR>
                      <a:noFill/>
                    </a:lnR>
                    <a:lnT>
                      <a:noFill/>
                    </a:lnT>
                    <a:lnB>
                      <a:noFill/>
                    </a:lnB>
                  </a:tcPr>
                </a:tc>
              </a:tr>
            </a:tbl>
          </a:graphicData>
        </a:graphic>
      </p:graphicFrame>
      <p:sp>
        <p:nvSpPr>
          <p:cNvPr id="18" name="Isosceles Triangle 17"/>
          <p:cNvSpPr/>
          <p:nvPr/>
        </p:nvSpPr>
        <p:spPr>
          <a:xfrm>
            <a:off x="1331640" y="1268760"/>
            <a:ext cx="5904656" cy="4824536"/>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0667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23528" y="548680"/>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Systems: FLAGS</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sp>
        <p:nvSpPr>
          <p:cNvPr id="6" name="Content Placeholder 2"/>
          <p:cNvSpPr>
            <a:spLocks noGrp="1"/>
          </p:cNvSpPr>
          <p:nvPr>
            <p:ph idx="1"/>
          </p:nvPr>
        </p:nvSpPr>
        <p:spPr>
          <a:xfrm>
            <a:off x="179512" y="1268760"/>
            <a:ext cx="8784976" cy="5400600"/>
          </a:xfrm>
        </p:spPr>
        <p:txBody>
          <a:bodyPr>
            <a:normAutofit/>
          </a:bodyPr>
          <a:lstStyle/>
          <a:p>
            <a:pPr>
              <a:buNone/>
            </a:pPr>
            <a:r>
              <a:rPr lang="pt-PT" sz="1600" dirty="0" smtClean="0"/>
              <a:t>	 </a:t>
            </a:r>
          </a:p>
          <a:p>
            <a:pPr>
              <a:buNone/>
            </a:pPr>
            <a:r>
              <a:rPr lang="pt-PT" sz="1600" dirty="0" smtClean="0">
                <a:solidFill>
                  <a:srgbClr val="FF0000"/>
                </a:solidFill>
              </a:rPr>
              <a:t>	</a:t>
            </a:r>
            <a:r>
              <a:rPr lang="pt-PT" sz="2800" dirty="0" smtClean="0">
                <a:solidFill>
                  <a:srgbClr val="FF0000"/>
                </a:solidFill>
              </a:rPr>
              <a:t>FLAGS</a:t>
            </a:r>
            <a:endParaRPr lang="pt-PT" sz="1600" dirty="0" smtClean="0">
              <a:solidFill>
                <a:srgbClr val="FF0000"/>
              </a:solidFill>
            </a:endParaRPr>
          </a:p>
          <a:p>
            <a:pPr>
              <a:buNone/>
            </a:pPr>
            <a:endParaRPr lang="en-US" sz="2000" dirty="0" smtClean="0"/>
          </a:p>
          <a:p>
            <a:r>
              <a:rPr lang="en-US" sz="2000" b="1" i="1" dirty="0" smtClean="0"/>
              <a:t>“e”= Estimated value</a:t>
            </a:r>
            <a:r>
              <a:rPr lang="en-US" sz="2000" dirty="0" smtClean="0"/>
              <a:t> </a:t>
            </a:r>
          </a:p>
          <a:p>
            <a:endParaRPr lang="en-US" sz="2000" dirty="0" smtClean="0"/>
          </a:p>
          <a:p>
            <a:r>
              <a:rPr lang="en-US" sz="2000" b="1" i="1" dirty="0" smtClean="0"/>
              <a:t>“c”= </a:t>
            </a:r>
            <a:r>
              <a:rPr lang="en-US" sz="2000" b="1" dirty="0" smtClean="0"/>
              <a:t>Calculated value (through a formula)</a:t>
            </a:r>
          </a:p>
          <a:p>
            <a:pPr>
              <a:buNone/>
            </a:pPr>
            <a:endParaRPr lang="en-US" sz="2000" dirty="0" smtClean="0"/>
          </a:p>
          <a:p>
            <a:pPr>
              <a:buNone/>
            </a:pPr>
            <a:r>
              <a:rPr lang="pt-PT" sz="1400" dirty="0" smtClean="0">
                <a:solidFill>
                  <a:srgbClr val="FF0000"/>
                </a:solidFill>
              </a:rPr>
              <a:t>	</a:t>
            </a:r>
            <a:r>
              <a:rPr lang="pt-PT" sz="2400" dirty="0" smtClean="0">
                <a:solidFill>
                  <a:srgbClr val="FF0000"/>
                </a:solidFill>
              </a:rPr>
              <a:t> FLAG AUTOMATICALLY GENERETED BY THE SYSTEM</a:t>
            </a:r>
            <a:endParaRPr lang="en-US" dirty="0" smtClean="0">
              <a:solidFill>
                <a:srgbClr val="FF0000"/>
              </a:solidFill>
            </a:endParaRPr>
          </a:p>
          <a:p>
            <a:pPr>
              <a:buNone/>
            </a:pPr>
            <a:endParaRPr lang="en-US" sz="1100" dirty="0" smtClean="0"/>
          </a:p>
          <a:p>
            <a:r>
              <a:rPr lang="en-US" sz="1800" b="1" i="1" dirty="0" smtClean="0"/>
              <a:t>“m”= Missing data </a:t>
            </a:r>
            <a:r>
              <a:rPr lang="en-US" sz="1800" dirty="0" smtClean="0"/>
              <a:t>/ </a:t>
            </a:r>
            <a:r>
              <a:rPr lang="en-US" sz="1800" b="1" i="1" dirty="0" smtClean="0"/>
              <a:t>Data not existing</a:t>
            </a:r>
            <a:endParaRPr lang="en-US" sz="1800" dirty="0" smtClean="0"/>
          </a:p>
          <a:p>
            <a:pPr>
              <a:buNone/>
            </a:pPr>
            <a:r>
              <a:rPr lang="en-US" sz="1800" dirty="0" smtClean="0"/>
              <a:t>	Missing data (data exist but were not collected) / Data do not even hypothetically exist</a:t>
            </a:r>
          </a:p>
          <a:p>
            <a:endParaRPr lang="en-US" sz="1400" dirty="0" smtClean="0"/>
          </a:p>
          <a:p>
            <a:pPr>
              <a:buNone/>
            </a:pPr>
            <a:r>
              <a:rPr lang="en-US" sz="1400" dirty="0" smtClean="0"/>
              <a:t>	“m” DATA  SHOULD NOT BE ENTERED IN THE SYSTEM BECAUSE IT WILL BE AUTOMATICALLY GENERATED BY THE SYSTEM WHENEVER NEEDED	</a:t>
            </a:r>
          </a:p>
        </p:txBody>
      </p:sp>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92"/>
            <a:ext cx="8229600" cy="1143000"/>
          </a:xfrm>
        </p:spPr>
        <p:txBody>
          <a:bodyPr>
            <a:normAutofit/>
          </a:bodyPr>
          <a:lstStyle/>
          <a:p>
            <a:r>
              <a:rPr lang="en-US" sz="2400" b="1" dirty="0" smtClean="0">
                <a:solidFill>
                  <a:srgbClr val="497ABA"/>
                </a:solidFill>
                <a:latin typeface="Verdana" pitchFamily="-65" charset="0"/>
              </a:rPr>
              <a:t>Country-specific Coding Systems</a:t>
            </a:r>
            <a:endParaRPr lang="en-US" sz="2400" b="1" dirty="0">
              <a:solidFill>
                <a:srgbClr val="497ABA"/>
              </a:solidFill>
              <a:latin typeface="Verdana" pitchFamily="-65" charset="0"/>
            </a:endParaRPr>
          </a:p>
        </p:txBody>
      </p:sp>
      <p:sp>
        <p:nvSpPr>
          <p:cNvPr id="3" name="Content Placeholder 2"/>
          <p:cNvSpPr>
            <a:spLocks noGrp="1"/>
          </p:cNvSpPr>
          <p:nvPr>
            <p:ph sz="half" idx="1"/>
          </p:nvPr>
        </p:nvSpPr>
        <p:spPr>
          <a:xfrm>
            <a:off x="457200" y="1600201"/>
            <a:ext cx="8363272" cy="4925143"/>
          </a:xfrm>
        </p:spPr>
        <p:txBody>
          <a:bodyPr>
            <a:normAutofit fontScale="92500" lnSpcReduction="20000"/>
          </a:bodyPr>
          <a:lstStyle/>
          <a:p>
            <a:r>
              <a:rPr lang="en-US" dirty="0" smtClean="0"/>
              <a:t>If a country has its own specific Coding System, it can be added to the CountrySTAT/FENIX list</a:t>
            </a:r>
          </a:p>
          <a:p>
            <a:endParaRPr lang="en-US" dirty="0" smtClean="0"/>
          </a:p>
          <a:p>
            <a:r>
              <a:rPr lang="en-US" dirty="0" smtClean="0"/>
              <a:t>The CountrySTAT/FENIX team is working on the </a:t>
            </a:r>
            <a:r>
              <a:rPr lang="en-US" b="1" dirty="0" smtClean="0"/>
              <a:t>conversion tool </a:t>
            </a:r>
            <a:r>
              <a:rPr lang="en-US" dirty="0" smtClean="0"/>
              <a:t>to allow automatic conversion between different Coding Systems</a:t>
            </a:r>
          </a:p>
          <a:p>
            <a:endParaRPr lang="en-US" dirty="0" smtClean="0"/>
          </a:p>
          <a:p>
            <a:pPr>
              <a:buNone/>
            </a:pPr>
            <a:r>
              <a:rPr lang="en-US" dirty="0" smtClean="0"/>
              <a:t>	</a:t>
            </a:r>
          </a:p>
          <a:p>
            <a:pPr>
              <a:buNone/>
            </a:pPr>
            <a:r>
              <a:rPr lang="en-US" dirty="0" smtClean="0"/>
              <a:t>	</a:t>
            </a:r>
          </a:p>
          <a:p>
            <a:pPr>
              <a:buNone/>
            </a:pPr>
            <a:r>
              <a:rPr lang="en-US" dirty="0" smtClean="0"/>
              <a:t>	the country will be responsible for matching its coding systems with the existing ones</a:t>
            </a:r>
            <a:endParaRPr lang="en-US" dirty="0"/>
          </a:p>
        </p:txBody>
      </p:sp>
      <p:sp>
        <p:nvSpPr>
          <p:cNvPr id="6" name="Down Arrow 5"/>
          <p:cNvSpPr/>
          <p:nvPr/>
        </p:nvSpPr>
        <p:spPr>
          <a:xfrm>
            <a:off x="3851920" y="4149080"/>
            <a:ext cx="288032"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251520" y="1628800"/>
            <a:ext cx="2664296" cy="576064"/>
          </a:xfrm>
        </p:spPr>
        <p:txBody>
          <a:bodyPr>
            <a:normAutofit/>
          </a:bodyPr>
          <a:lstStyle/>
          <a:p>
            <a:pPr algn="just">
              <a:defRPr/>
            </a:pPr>
            <a:r>
              <a:rPr lang="en-US" altLang="zh-TW" sz="2000" dirty="0" smtClean="0"/>
              <a:t>Have the data ready</a:t>
            </a:r>
            <a:endParaRPr lang="en-US" altLang="zh-TW" sz="3800" dirty="0" smtClean="0">
              <a:solidFill>
                <a:schemeClr val="accent5">
                  <a:lumMod val="75000"/>
                </a:schemeClr>
              </a:solidFill>
            </a:endParaRPr>
          </a:p>
          <a:p>
            <a:pPr eaLnBrk="1" hangingPunct="1">
              <a:defRPr/>
            </a:pPr>
            <a:endParaRPr lang="en-US" sz="4000" dirty="0" smtClean="0"/>
          </a:p>
        </p:txBody>
      </p:sp>
      <p:sp>
        <p:nvSpPr>
          <p:cNvPr id="9220" name="Espace réservé de la date 4"/>
          <p:cNvSpPr>
            <a:spLocks noGrp="1"/>
          </p:cNvSpPr>
          <p:nvPr>
            <p:ph type="dt" sz="quarter" idx="14"/>
          </p:nvPr>
        </p:nvSpPr>
        <p:spPr bwMode="auto">
          <a:xfrm>
            <a:off x="134144" y="6594475"/>
            <a:ext cx="2133600" cy="263525"/>
          </a:xfrm>
          <a:noFill/>
          <a:ln>
            <a:miter lim="800000"/>
            <a:headEnd/>
            <a:tailEnd/>
          </a:ln>
        </p:spPr>
        <p:txBody>
          <a:bodyPr/>
          <a:lstStyle/>
          <a:p>
            <a:fld id="{2F053677-F2C9-4782-BF1A-AD45AB38DDE7}" type="datetime1">
              <a:rPr lang="fr-FR" smtClean="0"/>
              <a:pPr/>
              <a:t>07/11/2016</a:t>
            </a:fld>
            <a:endParaRPr lang="fr-FR" dirty="0" smtClean="0"/>
          </a:p>
        </p:txBody>
      </p:sp>
      <p:sp>
        <p:nvSpPr>
          <p:cNvPr id="9221" name="Espace réservé du numéro de diapositive 5"/>
          <p:cNvSpPr>
            <a:spLocks noGrp="1"/>
          </p:cNvSpPr>
          <p:nvPr>
            <p:ph type="sldNum" sz="quarter" idx="16"/>
          </p:nvPr>
        </p:nvSpPr>
        <p:spPr bwMode="auto">
          <a:xfrm>
            <a:off x="576586" y="6602413"/>
            <a:ext cx="712787" cy="255587"/>
          </a:xfrm>
          <a:noFill/>
          <a:ln>
            <a:miter lim="800000"/>
            <a:headEnd/>
            <a:tailEnd/>
          </a:ln>
        </p:spPr>
        <p:txBody>
          <a:bodyPr/>
          <a:lstStyle/>
          <a:p>
            <a:fld id="{9000E292-B032-4761-919B-9C51AB7B889C}" type="slidenum">
              <a:rPr lang="fr-FR" smtClean="0"/>
              <a:pPr/>
              <a:t>3</a:t>
            </a:fld>
            <a:endParaRPr lang="fr-FR" dirty="0" smtClean="0"/>
          </a:p>
        </p:txBody>
      </p:sp>
      <p:sp>
        <p:nvSpPr>
          <p:cNvPr id="9222" name="Titre 1"/>
          <p:cNvSpPr>
            <a:spLocks noGrp="1"/>
          </p:cNvSpPr>
          <p:nvPr>
            <p:ph type="title"/>
          </p:nvPr>
        </p:nvSpPr>
        <p:spPr>
          <a:xfrm>
            <a:off x="323528" y="692696"/>
            <a:ext cx="8568952" cy="854968"/>
          </a:xfrm>
        </p:spPr>
        <p:txBody>
          <a:bodyPr>
            <a:noAutofit/>
          </a:bodyPr>
          <a:lstStyle/>
          <a:p>
            <a:pPr eaLnBrk="1" hangingPunct="1"/>
            <a:r>
              <a:rPr lang="en-US" sz="2800" b="1" dirty="0" smtClean="0">
                <a:solidFill>
                  <a:srgbClr val="497ABA"/>
                </a:solidFill>
                <a:latin typeface="Verdana" pitchFamily="-65" charset="0"/>
              </a:rPr>
              <a:t>Work flow</a:t>
            </a:r>
            <a:endParaRPr lang="fr-FR" sz="2800" b="1" dirty="0" smtClean="0">
              <a:solidFill>
                <a:srgbClr val="497ABA"/>
              </a:solidFill>
              <a:latin typeface="Verdana" pitchFamily="-65" charset="0"/>
            </a:endParaRPr>
          </a:p>
        </p:txBody>
      </p:sp>
      <p:sp>
        <p:nvSpPr>
          <p:cNvPr id="6" name="Espace réservé du contenu 2"/>
          <p:cNvSpPr>
            <a:spLocks noGrp="1"/>
          </p:cNvSpPr>
          <p:nvPr>
            <p:ph idx="1"/>
          </p:nvPr>
        </p:nvSpPr>
        <p:spPr>
          <a:xfrm>
            <a:off x="3851920" y="1628800"/>
            <a:ext cx="1944216" cy="792088"/>
          </a:xfrm>
        </p:spPr>
        <p:txBody>
          <a:bodyPr>
            <a:noAutofit/>
          </a:bodyPr>
          <a:lstStyle/>
          <a:p>
            <a:pPr algn="ctr">
              <a:defRPr/>
            </a:pPr>
            <a:r>
              <a:rPr lang="en-US" altLang="zh-TW" sz="1800" dirty="0" smtClean="0"/>
              <a:t>Create your table following the rules</a:t>
            </a:r>
            <a:endParaRPr lang="en-US" altLang="zh-TW" dirty="0" smtClean="0">
              <a:solidFill>
                <a:schemeClr val="accent5">
                  <a:lumMod val="75000"/>
                </a:schemeClr>
              </a:solidFill>
            </a:endParaRPr>
          </a:p>
        </p:txBody>
      </p:sp>
      <p:sp>
        <p:nvSpPr>
          <p:cNvPr id="7" name="Espace réservé du contenu 2"/>
          <p:cNvSpPr>
            <a:spLocks noGrp="1"/>
          </p:cNvSpPr>
          <p:nvPr>
            <p:ph idx="1"/>
          </p:nvPr>
        </p:nvSpPr>
        <p:spPr>
          <a:xfrm>
            <a:off x="6660232" y="3212976"/>
            <a:ext cx="2160240" cy="792088"/>
          </a:xfrm>
        </p:spPr>
        <p:txBody>
          <a:bodyPr>
            <a:noAutofit/>
          </a:bodyPr>
          <a:lstStyle/>
          <a:p>
            <a:pPr algn="ctr">
              <a:defRPr/>
            </a:pPr>
            <a:r>
              <a:rPr lang="en-US" altLang="zh-TW" sz="1900" dirty="0" smtClean="0"/>
              <a:t>Have the metadata ready</a:t>
            </a:r>
            <a:endParaRPr lang="en-US" sz="1900" dirty="0" smtClean="0"/>
          </a:p>
        </p:txBody>
      </p:sp>
      <p:sp>
        <p:nvSpPr>
          <p:cNvPr id="8" name="Espace réservé du contenu 2"/>
          <p:cNvSpPr>
            <a:spLocks noGrp="1"/>
          </p:cNvSpPr>
          <p:nvPr>
            <p:ph idx="1"/>
          </p:nvPr>
        </p:nvSpPr>
        <p:spPr>
          <a:xfrm>
            <a:off x="6876256" y="1628800"/>
            <a:ext cx="1800200" cy="792088"/>
          </a:xfrm>
        </p:spPr>
        <p:txBody>
          <a:bodyPr>
            <a:normAutofit fontScale="92500" lnSpcReduction="20000"/>
          </a:bodyPr>
          <a:lstStyle/>
          <a:p>
            <a:pPr algn="just">
              <a:defRPr/>
            </a:pPr>
            <a:r>
              <a:rPr lang="en-US" altLang="zh-TW" sz="2000" dirty="0" smtClean="0"/>
              <a:t>Use the right Coding System</a:t>
            </a:r>
            <a:endParaRPr lang="en-US" altLang="zh-TW" sz="3800" dirty="0" smtClean="0">
              <a:solidFill>
                <a:schemeClr val="accent5">
                  <a:lumMod val="75000"/>
                </a:schemeClr>
              </a:solidFill>
            </a:endParaRPr>
          </a:p>
        </p:txBody>
      </p:sp>
      <p:sp>
        <p:nvSpPr>
          <p:cNvPr id="10" name="Espace réservé du contenu 2"/>
          <p:cNvSpPr>
            <a:spLocks noGrp="1"/>
          </p:cNvSpPr>
          <p:nvPr>
            <p:ph idx="1"/>
          </p:nvPr>
        </p:nvSpPr>
        <p:spPr>
          <a:xfrm>
            <a:off x="5292080" y="5661248"/>
            <a:ext cx="2088232" cy="936104"/>
          </a:xfrm>
        </p:spPr>
        <p:txBody>
          <a:bodyPr>
            <a:normAutofit/>
          </a:bodyPr>
          <a:lstStyle/>
          <a:p>
            <a:pPr algn="l">
              <a:defRPr/>
            </a:pPr>
            <a:r>
              <a:rPr lang="en-US" altLang="zh-TW" sz="2000" dirty="0" smtClean="0"/>
              <a:t>Fill all metadata</a:t>
            </a:r>
            <a:endParaRPr lang="en-US" altLang="zh-TW" sz="3800" dirty="0" smtClean="0">
              <a:solidFill>
                <a:schemeClr val="accent5">
                  <a:lumMod val="75000"/>
                </a:schemeClr>
              </a:solidFill>
            </a:endParaRPr>
          </a:p>
          <a:p>
            <a:pPr eaLnBrk="1" hangingPunct="1">
              <a:defRPr/>
            </a:pPr>
            <a:endParaRPr lang="en-US" sz="4000" dirty="0" smtClean="0"/>
          </a:p>
        </p:txBody>
      </p:sp>
      <p:sp>
        <p:nvSpPr>
          <p:cNvPr id="11" name="Espace réservé du contenu 2"/>
          <p:cNvSpPr>
            <a:spLocks noGrp="1"/>
          </p:cNvSpPr>
          <p:nvPr>
            <p:ph idx="1"/>
          </p:nvPr>
        </p:nvSpPr>
        <p:spPr>
          <a:xfrm>
            <a:off x="2123728" y="5589240"/>
            <a:ext cx="2088232" cy="936104"/>
          </a:xfrm>
        </p:spPr>
        <p:txBody>
          <a:bodyPr>
            <a:normAutofit/>
          </a:bodyPr>
          <a:lstStyle/>
          <a:p>
            <a:pPr algn="ctr">
              <a:defRPr/>
            </a:pPr>
            <a:r>
              <a:rPr lang="en-US" altLang="zh-TW" sz="2000" dirty="0" smtClean="0"/>
              <a:t>Create the DSD structure</a:t>
            </a:r>
            <a:endParaRPr lang="en-US" altLang="zh-TW" sz="3800" dirty="0" smtClean="0">
              <a:solidFill>
                <a:schemeClr val="accent5">
                  <a:lumMod val="75000"/>
                </a:schemeClr>
              </a:solidFill>
            </a:endParaRPr>
          </a:p>
        </p:txBody>
      </p:sp>
      <p:sp>
        <p:nvSpPr>
          <p:cNvPr id="12" name="Espace réservé du contenu 2"/>
          <p:cNvSpPr>
            <a:spLocks noGrp="1"/>
          </p:cNvSpPr>
          <p:nvPr>
            <p:ph idx="1"/>
          </p:nvPr>
        </p:nvSpPr>
        <p:spPr>
          <a:xfrm>
            <a:off x="323528" y="2348880"/>
            <a:ext cx="2376264" cy="1296144"/>
          </a:xfrm>
        </p:spPr>
        <p:txBody>
          <a:bodyPr>
            <a:normAutofit/>
          </a:bodyPr>
          <a:lstStyle/>
          <a:p>
            <a:pPr algn="just">
              <a:defRPr/>
            </a:pPr>
            <a:r>
              <a:rPr lang="en-US" altLang="zh-TW" sz="1600" dirty="0" smtClean="0">
                <a:solidFill>
                  <a:schemeClr val="bg1">
                    <a:lumMod val="75000"/>
                  </a:schemeClr>
                </a:solidFill>
              </a:rPr>
              <a:t>CVS format</a:t>
            </a:r>
          </a:p>
          <a:p>
            <a:pPr algn="l">
              <a:defRPr/>
            </a:pPr>
            <a:r>
              <a:rPr lang="en-US" altLang="zh-TW" sz="1600" dirty="0" smtClean="0">
                <a:solidFill>
                  <a:schemeClr val="bg1">
                    <a:lumMod val="75000"/>
                  </a:schemeClr>
                </a:solidFill>
              </a:rPr>
              <a:t>No columns with labels</a:t>
            </a:r>
          </a:p>
          <a:p>
            <a:pPr eaLnBrk="1" hangingPunct="1">
              <a:defRPr/>
            </a:pPr>
            <a:endParaRPr lang="en-US" sz="4000" dirty="0" smtClean="0">
              <a:solidFill>
                <a:schemeClr val="bg1">
                  <a:lumMod val="75000"/>
                </a:schemeClr>
              </a:solidFill>
            </a:endParaRPr>
          </a:p>
        </p:txBody>
      </p:sp>
      <p:sp>
        <p:nvSpPr>
          <p:cNvPr id="13" name="Espace réservé du contenu 2"/>
          <p:cNvSpPr>
            <a:spLocks noGrp="1"/>
          </p:cNvSpPr>
          <p:nvPr>
            <p:ph idx="1"/>
          </p:nvPr>
        </p:nvSpPr>
        <p:spPr>
          <a:xfrm>
            <a:off x="-252536" y="5517232"/>
            <a:ext cx="2088232" cy="936104"/>
          </a:xfrm>
        </p:spPr>
        <p:txBody>
          <a:bodyPr>
            <a:normAutofit/>
          </a:bodyPr>
          <a:lstStyle/>
          <a:p>
            <a:pPr algn="ctr">
              <a:defRPr/>
            </a:pPr>
            <a:r>
              <a:rPr lang="en-US" altLang="zh-TW" sz="2000" dirty="0" smtClean="0"/>
              <a:t>Upload the values</a:t>
            </a:r>
            <a:endParaRPr lang="en-US" altLang="zh-TW" sz="3800" dirty="0" smtClean="0">
              <a:solidFill>
                <a:schemeClr val="accent5">
                  <a:lumMod val="75000"/>
                </a:schemeClr>
              </a:solidFill>
            </a:endParaRPr>
          </a:p>
          <a:p>
            <a:pPr eaLnBrk="1" hangingPunct="1">
              <a:defRPr/>
            </a:pPr>
            <a:endParaRPr lang="en-US" sz="4000" dirty="0" smtClean="0"/>
          </a:p>
        </p:txBody>
      </p:sp>
      <p:sp>
        <p:nvSpPr>
          <p:cNvPr id="14" name="Striped Right Arrow 13"/>
          <p:cNvSpPr/>
          <p:nvPr/>
        </p:nvSpPr>
        <p:spPr>
          <a:xfrm>
            <a:off x="3059832" y="1772816"/>
            <a:ext cx="720080"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triped Right Arrow 14"/>
          <p:cNvSpPr/>
          <p:nvPr/>
        </p:nvSpPr>
        <p:spPr>
          <a:xfrm>
            <a:off x="5940152" y="1772816"/>
            <a:ext cx="720080"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triped Right Arrow 15"/>
          <p:cNvSpPr/>
          <p:nvPr/>
        </p:nvSpPr>
        <p:spPr>
          <a:xfrm rot="5400000">
            <a:off x="7434318" y="2762926"/>
            <a:ext cx="576064" cy="18002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triped Right Arrow 16"/>
          <p:cNvSpPr/>
          <p:nvPr/>
        </p:nvSpPr>
        <p:spPr>
          <a:xfrm rot="5400000">
            <a:off x="7344308" y="4329100"/>
            <a:ext cx="720080"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Striped Right Arrow 17"/>
          <p:cNvSpPr/>
          <p:nvPr/>
        </p:nvSpPr>
        <p:spPr>
          <a:xfrm rot="7759832">
            <a:off x="6807791" y="5738812"/>
            <a:ext cx="504056" cy="247799"/>
          </a:xfrm>
          <a:prstGeom prst="stripedRightArrow">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triped Right Arrow 18"/>
          <p:cNvSpPr/>
          <p:nvPr/>
        </p:nvSpPr>
        <p:spPr>
          <a:xfrm rot="9848227" flipV="1">
            <a:off x="2249957" y="2288565"/>
            <a:ext cx="1969326" cy="302530"/>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triped Right Arrow 19"/>
          <p:cNvSpPr/>
          <p:nvPr/>
        </p:nvSpPr>
        <p:spPr>
          <a:xfrm rot="10800000">
            <a:off x="4273631" y="5938943"/>
            <a:ext cx="659186" cy="225584"/>
          </a:xfrm>
          <a:prstGeom prst="stripedRightArrow">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Striped Right Arrow 22"/>
          <p:cNvSpPr/>
          <p:nvPr/>
        </p:nvSpPr>
        <p:spPr>
          <a:xfrm rot="8476185">
            <a:off x="5773003" y="2619030"/>
            <a:ext cx="1406413" cy="334809"/>
          </a:xfrm>
          <a:prstGeom prst="stripedRightArrow">
            <a:avLst>
              <a:gd name="adj1" fmla="val 50000"/>
              <a:gd name="adj2" fmla="val 7490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Striped Right Arrow 24"/>
          <p:cNvSpPr/>
          <p:nvPr/>
        </p:nvSpPr>
        <p:spPr>
          <a:xfrm rot="16200000">
            <a:off x="2736928" y="4938447"/>
            <a:ext cx="896247" cy="325625"/>
          </a:xfrm>
          <a:prstGeom prst="stripedRightArrow">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27" name="Espace réservé du contenu 2"/>
          <p:cNvSpPr>
            <a:spLocks noGrp="1"/>
          </p:cNvSpPr>
          <p:nvPr>
            <p:ph idx="1"/>
          </p:nvPr>
        </p:nvSpPr>
        <p:spPr>
          <a:xfrm>
            <a:off x="6948264" y="4869160"/>
            <a:ext cx="2088232" cy="936104"/>
          </a:xfrm>
        </p:spPr>
        <p:txBody>
          <a:bodyPr>
            <a:normAutofit lnSpcReduction="10000"/>
          </a:bodyPr>
          <a:lstStyle/>
          <a:p>
            <a:pPr>
              <a:defRPr/>
            </a:pPr>
            <a:r>
              <a:rPr lang="en-US" altLang="zh-TW" sz="1900" dirty="0" smtClean="0"/>
              <a:t>Go to the metadata editor</a:t>
            </a:r>
            <a:endParaRPr lang="en-US" altLang="zh-TW" sz="3800" dirty="0" smtClean="0">
              <a:solidFill>
                <a:schemeClr val="accent5">
                  <a:lumMod val="75000"/>
                </a:schemeClr>
              </a:solidFill>
            </a:endParaRPr>
          </a:p>
          <a:p>
            <a:pPr eaLnBrk="1" hangingPunct="1">
              <a:defRPr/>
            </a:pPr>
            <a:endParaRPr lang="en-US" sz="4000" dirty="0" smtClean="0"/>
          </a:p>
        </p:txBody>
      </p:sp>
      <p:sp>
        <p:nvSpPr>
          <p:cNvPr id="29" name="Espace réservé du contenu 2"/>
          <p:cNvSpPr>
            <a:spLocks noGrp="1"/>
          </p:cNvSpPr>
          <p:nvPr>
            <p:ph idx="1"/>
          </p:nvPr>
        </p:nvSpPr>
        <p:spPr>
          <a:xfrm>
            <a:off x="2483768" y="3284984"/>
            <a:ext cx="2376264" cy="1296144"/>
          </a:xfrm>
        </p:spPr>
        <p:txBody>
          <a:bodyPr>
            <a:normAutofit/>
          </a:bodyPr>
          <a:lstStyle/>
          <a:p>
            <a:pPr algn="just">
              <a:defRPr/>
            </a:pPr>
            <a:r>
              <a:rPr lang="en-US" altLang="zh-TW" sz="1600" dirty="0" smtClean="0">
                <a:solidFill>
                  <a:schemeClr val="bg1">
                    <a:lumMod val="75000"/>
                  </a:schemeClr>
                </a:solidFill>
              </a:rPr>
              <a:t>Title</a:t>
            </a:r>
          </a:p>
          <a:p>
            <a:pPr algn="just">
              <a:defRPr/>
            </a:pPr>
            <a:r>
              <a:rPr lang="en-US" altLang="zh-TW" sz="1600" dirty="0" smtClean="0">
                <a:solidFill>
                  <a:schemeClr val="bg1">
                    <a:lumMod val="75000"/>
                  </a:schemeClr>
                </a:solidFill>
              </a:rPr>
              <a:t>Subject</a:t>
            </a:r>
          </a:p>
          <a:p>
            <a:pPr algn="just">
              <a:defRPr/>
            </a:pPr>
            <a:r>
              <a:rPr lang="en-US" altLang="zh-TW" sz="1600" dirty="0" smtClean="0">
                <a:solidFill>
                  <a:schemeClr val="bg1">
                    <a:lumMod val="75000"/>
                  </a:schemeClr>
                </a:solidFill>
              </a:rPr>
              <a:t>Data type</a:t>
            </a:r>
          </a:p>
          <a:p>
            <a:pPr algn="just">
              <a:defRPr/>
            </a:pPr>
            <a:r>
              <a:rPr lang="en-US" altLang="zh-TW" sz="1600" dirty="0" smtClean="0">
                <a:solidFill>
                  <a:schemeClr val="bg1">
                    <a:lumMod val="75000"/>
                  </a:schemeClr>
                </a:solidFill>
              </a:rPr>
              <a:t>Domain</a:t>
            </a:r>
          </a:p>
          <a:p>
            <a:pPr algn="just">
              <a:defRPr/>
            </a:pPr>
            <a:endParaRPr lang="en-US" altLang="zh-TW" sz="1600" dirty="0" smtClean="0">
              <a:solidFill>
                <a:schemeClr val="bg1">
                  <a:lumMod val="75000"/>
                </a:schemeClr>
              </a:solidFill>
            </a:endParaRPr>
          </a:p>
          <a:p>
            <a:pPr algn="just">
              <a:defRPr/>
            </a:pPr>
            <a:endParaRPr lang="en-US" altLang="zh-TW" sz="1600" dirty="0" smtClean="0">
              <a:solidFill>
                <a:schemeClr val="bg1">
                  <a:lumMod val="75000"/>
                </a:schemeClr>
              </a:solidFill>
            </a:endParaRPr>
          </a:p>
          <a:p>
            <a:pPr eaLnBrk="1" hangingPunct="1">
              <a:defRPr/>
            </a:pPr>
            <a:endParaRPr lang="en-US" sz="4000" dirty="0" smtClean="0">
              <a:solidFill>
                <a:schemeClr val="bg1">
                  <a:lumMod val="75000"/>
                </a:schemeClr>
              </a:solidFill>
            </a:endParaRPr>
          </a:p>
        </p:txBody>
      </p:sp>
      <p:sp>
        <p:nvSpPr>
          <p:cNvPr id="30" name="Striped Right Arrow 29"/>
          <p:cNvSpPr/>
          <p:nvPr/>
        </p:nvSpPr>
        <p:spPr>
          <a:xfrm rot="10800000">
            <a:off x="1691680" y="5877272"/>
            <a:ext cx="659186" cy="225584"/>
          </a:xfrm>
          <a:prstGeom prst="stripedRightArrow">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p:cNvSpPr/>
          <p:nvPr/>
        </p:nvSpPr>
        <p:spPr>
          <a:xfrm>
            <a:off x="395536" y="3789040"/>
            <a:ext cx="1215329" cy="923330"/>
          </a:xfrm>
          <a:prstGeom prst="rect">
            <a:avLst/>
          </a:prstGeom>
        </p:spPr>
        <p:txBody>
          <a:bodyPr wrap="square">
            <a:spAutoFit/>
          </a:bodyPr>
          <a:lstStyle/>
          <a:p>
            <a:pPr algn="ctr">
              <a:defRPr/>
            </a:pPr>
            <a:r>
              <a:rPr lang="en-US" altLang="zh-TW" b="1" dirty="0" smtClean="0">
                <a:solidFill>
                  <a:srgbClr val="00B050"/>
                </a:solidFill>
              </a:rPr>
              <a:t>Your table is published</a:t>
            </a:r>
            <a:endParaRPr lang="en-US" altLang="zh-TW" sz="3600" b="1" dirty="0" smtClean="0">
              <a:solidFill>
                <a:srgbClr val="00B050"/>
              </a:solidFill>
            </a:endParaRPr>
          </a:p>
        </p:txBody>
      </p:sp>
      <p:sp>
        <p:nvSpPr>
          <p:cNvPr id="28" name="Espace réservé du contenu 2"/>
          <p:cNvSpPr>
            <a:spLocks noGrp="1"/>
          </p:cNvSpPr>
          <p:nvPr>
            <p:ph idx="1"/>
          </p:nvPr>
        </p:nvSpPr>
        <p:spPr>
          <a:xfrm>
            <a:off x="4499992" y="2564904"/>
            <a:ext cx="2592288" cy="1656184"/>
          </a:xfrm>
        </p:spPr>
        <p:txBody>
          <a:bodyPr>
            <a:noAutofit/>
          </a:bodyPr>
          <a:lstStyle/>
          <a:p>
            <a:pPr algn="just">
              <a:defRPr/>
            </a:pPr>
            <a:r>
              <a:rPr lang="en-US" altLang="zh-TW" sz="1400" dirty="0" smtClean="0">
                <a:solidFill>
                  <a:schemeClr val="bg1">
                    <a:lumMod val="65000"/>
                  </a:schemeClr>
                </a:solidFill>
              </a:rPr>
              <a:t>CPC 2.1</a:t>
            </a:r>
          </a:p>
          <a:p>
            <a:pPr algn="just">
              <a:defRPr/>
            </a:pPr>
            <a:r>
              <a:rPr lang="en-US" altLang="zh-TW" sz="1400" dirty="0" smtClean="0">
                <a:solidFill>
                  <a:schemeClr val="bg1">
                    <a:lumMod val="65000"/>
                  </a:schemeClr>
                </a:solidFill>
              </a:rPr>
              <a:t>HS</a:t>
            </a:r>
          </a:p>
          <a:p>
            <a:pPr algn="just">
              <a:defRPr/>
            </a:pPr>
            <a:r>
              <a:rPr lang="en-US" altLang="zh-TW" sz="1400" dirty="0" smtClean="0">
                <a:solidFill>
                  <a:schemeClr val="bg1">
                    <a:lumMod val="65000"/>
                  </a:schemeClr>
                </a:solidFill>
              </a:rPr>
              <a:t>GAUL</a:t>
            </a:r>
          </a:p>
          <a:p>
            <a:pPr algn="just">
              <a:defRPr/>
            </a:pPr>
            <a:r>
              <a:rPr lang="en-US" altLang="zh-TW" sz="1400" dirty="0" smtClean="0">
                <a:solidFill>
                  <a:schemeClr val="bg1">
                    <a:lumMod val="65000"/>
                  </a:schemeClr>
                </a:solidFill>
              </a:rPr>
              <a:t>CountrySTAT indicators</a:t>
            </a:r>
          </a:p>
          <a:p>
            <a:pPr algn="just">
              <a:defRPr/>
            </a:pPr>
            <a:r>
              <a:rPr lang="en-US" altLang="zh-TW" sz="1400" dirty="0" smtClean="0">
                <a:solidFill>
                  <a:schemeClr val="bg1">
                    <a:lumMod val="65000"/>
                  </a:schemeClr>
                </a:solidFill>
              </a:rPr>
              <a:t>Unit of Measurement</a:t>
            </a:r>
          </a:p>
          <a:p>
            <a:pPr algn="just">
              <a:defRPr/>
            </a:pPr>
            <a:r>
              <a:rPr lang="en-US" altLang="zh-TW" sz="1400" dirty="0" smtClean="0">
                <a:solidFill>
                  <a:schemeClr val="bg1">
                    <a:lumMod val="65000"/>
                  </a:schemeClr>
                </a:solidFill>
              </a:rPr>
              <a:t>DAC</a:t>
            </a:r>
          </a:p>
          <a:p>
            <a:pPr algn="just">
              <a:defRPr/>
            </a:pPr>
            <a:r>
              <a:rPr lang="en-US" altLang="zh-TW" sz="1400" dirty="0" smtClean="0">
                <a:solidFill>
                  <a:schemeClr val="bg1">
                    <a:lumMod val="65000"/>
                  </a:schemeClr>
                </a:solidFill>
              </a:rPr>
              <a:t>Attributes</a:t>
            </a:r>
          </a:p>
          <a:p>
            <a:pPr algn="just">
              <a:defRPr/>
            </a:pPr>
            <a:r>
              <a:rPr lang="en-US" altLang="zh-TW" sz="1400" dirty="0" smtClean="0">
                <a:solidFill>
                  <a:schemeClr val="bg1">
                    <a:lumMod val="65000"/>
                  </a:schemeClr>
                </a:solidFill>
              </a:rPr>
              <a:t>Flag</a:t>
            </a:r>
          </a:p>
          <a:p>
            <a:pPr algn="just">
              <a:defRPr/>
            </a:pPr>
            <a:r>
              <a:rPr lang="en-US" altLang="zh-TW" sz="1400" dirty="0" smtClean="0">
                <a:solidFill>
                  <a:schemeClr val="bg1">
                    <a:lumMod val="65000"/>
                  </a:schemeClr>
                </a:solidFill>
              </a:rPr>
              <a:t>Forestry production</a:t>
            </a:r>
          </a:p>
          <a:p>
            <a:pPr algn="just">
              <a:defRPr/>
            </a:pPr>
            <a:r>
              <a:rPr lang="en-US" altLang="zh-TW" sz="1400" dirty="0" smtClean="0">
                <a:solidFill>
                  <a:schemeClr val="bg1">
                    <a:lumMod val="65000"/>
                  </a:schemeClr>
                </a:solidFill>
              </a:rPr>
              <a:t>Fishery production</a:t>
            </a:r>
          </a:p>
          <a:p>
            <a:pPr algn="just">
              <a:defRPr/>
            </a:pPr>
            <a:r>
              <a:rPr lang="en-US" altLang="zh-TW" sz="1400" dirty="0" smtClean="0">
                <a:solidFill>
                  <a:schemeClr val="bg1">
                    <a:lumMod val="65000"/>
                  </a:schemeClr>
                </a:solidFill>
              </a:rPr>
              <a:t>Scientific Fishery production</a:t>
            </a:r>
          </a:p>
          <a:p>
            <a:pPr algn="just">
              <a:defRPr/>
            </a:pPr>
            <a:r>
              <a:rPr lang="en-US" altLang="zh-TW" sz="1400" dirty="0" smtClean="0">
                <a:solidFill>
                  <a:schemeClr val="bg1">
                    <a:lumMod val="65000"/>
                  </a:schemeClr>
                </a:solidFill>
              </a:rPr>
              <a:t>Codifications: Forestry trees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ox(in)">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heckerboard(across)">
                                      <p:cBhvr>
                                        <p:cTn id="12" dur="500"/>
                                        <p:tgtEl>
                                          <p:spTgt spid="6">
                                            <p:txEl>
                                              <p:pRg st="0" end="0"/>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checkerboard(across)">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animEffect transition="in" filter="checkerboard(across)">
                                      <p:cBhvr>
                                        <p:cTn id="20" dur="500"/>
                                        <p:tgtEl>
                                          <p:spTgt spid="8">
                                            <p:txEl>
                                              <p:pRg st="0" end="0"/>
                                            </p:txEl>
                                          </p:spTgt>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checkerboard(across)">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checkerboard(across)">
                                      <p:cBhvr>
                                        <p:cTn id="28" dur="500"/>
                                        <p:tgtEl>
                                          <p:spTgt spid="7">
                                            <p:txEl>
                                              <p:pRg st="0" end="0"/>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checkerboard(across)">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checkerboard(across)">
                                      <p:cBhvr>
                                        <p:cTn id="36" dur="500"/>
                                        <p:tgtEl>
                                          <p:spTgt spid="17"/>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27">
                                            <p:txEl>
                                              <p:pRg st="0" end="0"/>
                                            </p:txEl>
                                          </p:spTgt>
                                        </p:tgtEl>
                                        <p:attrNameLst>
                                          <p:attrName>style.visibility</p:attrName>
                                        </p:attrNameLst>
                                      </p:cBhvr>
                                      <p:to>
                                        <p:strVal val="visible"/>
                                      </p:to>
                                    </p:set>
                                    <p:animEffect transition="in" filter="checkerboard(across)">
                                      <p:cBhvr>
                                        <p:cTn id="39" dur="500"/>
                                        <p:tgtEl>
                                          <p:spTgt spid="27">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checkerboard(across)">
                                      <p:cBhvr>
                                        <p:cTn id="44" dur="500"/>
                                        <p:tgtEl>
                                          <p:spTgt spid="18"/>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10">
                                            <p:txEl>
                                              <p:pRg st="0" end="0"/>
                                            </p:txEl>
                                          </p:spTgt>
                                        </p:tgtEl>
                                        <p:attrNameLst>
                                          <p:attrName>style.visibility</p:attrName>
                                        </p:attrNameLst>
                                      </p:cBhvr>
                                      <p:to>
                                        <p:strVal val="visible"/>
                                      </p:to>
                                    </p:set>
                                    <p:animEffect transition="in" filter="checkerboard(across)">
                                      <p:cBhvr>
                                        <p:cTn id="47" dur="500"/>
                                        <p:tgtEl>
                                          <p:spTgt spid="10">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checkerboard(across)">
                                      <p:cBhvr>
                                        <p:cTn id="52" dur="500"/>
                                        <p:tgtEl>
                                          <p:spTgt spid="20"/>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11">
                                            <p:txEl>
                                              <p:pRg st="0" end="0"/>
                                            </p:txEl>
                                          </p:spTgt>
                                        </p:tgtEl>
                                        <p:attrNameLst>
                                          <p:attrName>style.visibility</p:attrName>
                                        </p:attrNameLst>
                                      </p:cBhvr>
                                      <p:to>
                                        <p:strVal val="visible"/>
                                      </p:to>
                                    </p:set>
                                    <p:animEffect transition="in" filter="checkerboard(across)">
                                      <p:cBhvr>
                                        <p:cTn id="55" dur="500"/>
                                        <p:tgtEl>
                                          <p:spTgt spid="11">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checkerboard(across)">
                                      <p:cBhvr>
                                        <p:cTn id="60" dur="500"/>
                                        <p:tgtEl>
                                          <p:spTgt spid="30"/>
                                        </p:tgtEl>
                                      </p:cBhvr>
                                    </p:animEffect>
                                  </p:childTnLst>
                                </p:cTn>
                              </p:par>
                              <p:par>
                                <p:cTn id="61" presetID="5" presetClass="entr" presetSubtype="10" fill="hold" grpId="0" nodeType="withEffect">
                                  <p:stCondLst>
                                    <p:cond delay="0"/>
                                  </p:stCondLst>
                                  <p:childTnLst>
                                    <p:set>
                                      <p:cBhvr>
                                        <p:cTn id="62" dur="1" fill="hold">
                                          <p:stCondLst>
                                            <p:cond delay="0"/>
                                          </p:stCondLst>
                                        </p:cTn>
                                        <p:tgtEl>
                                          <p:spTgt spid="13">
                                            <p:txEl>
                                              <p:pRg st="0" end="0"/>
                                            </p:txEl>
                                          </p:spTgt>
                                        </p:tgtEl>
                                        <p:attrNameLst>
                                          <p:attrName>style.visibility</p:attrName>
                                        </p:attrNameLst>
                                      </p:cBhvr>
                                      <p:to>
                                        <p:strVal val="visible"/>
                                      </p:to>
                                    </p:set>
                                    <p:animEffect transition="in" filter="checkerboard(across)">
                                      <p:cBhvr>
                                        <p:cTn id="63" dur="500"/>
                                        <p:tgtEl>
                                          <p:spTgt spid="13">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2" presetClass="entr" presetSubtype="0" fill="hold" nodeType="clickEffect">
                                  <p:stCondLst>
                                    <p:cond delay="0"/>
                                  </p:stCondLst>
                                  <p:childTnLst>
                                    <p:set>
                                      <p:cBhvr>
                                        <p:cTn id="67" dur="1" fill="hold">
                                          <p:stCondLst>
                                            <p:cond delay="0"/>
                                          </p:stCondLst>
                                        </p:cTn>
                                        <p:tgtEl>
                                          <p:spTgt spid="31">
                                            <p:txEl>
                                              <p:pRg st="0" end="0"/>
                                            </p:txEl>
                                          </p:spTgt>
                                        </p:tgtEl>
                                        <p:attrNameLst>
                                          <p:attrName>style.visibility</p:attrName>
                                        </p:attrNameLst>
                                      </p:cBhvr>
                                      <p:to>
                                        <p:strVal val="visible"/>
                                      </p:to>
                                    </p:set>
                                    <p:animScale>
                                      <p:cBhvr>
                                        <p:cTn id="68" dur="1000" decel="50000" fill="hold">
                                          <p:stCondLst>
                                            <p:cond delay="0"/>
                                          </p:stCondLst>
                                        </p:cTn>
                                        <p:tgtEl>
                                          <p:spTgt spid="31">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9" dur="1000" decel="50000" fill="hold">
                                          <p:stCondLst>
                                            <p:cond delay="0"/>
                                          </p:stCondLst>
                                        </p:cTn>
                                        <p:tgtEl>
                                          <p:spTgt spid="31">
                                            <p:txEl>
                                              <p:pRg st="0" end="0"/>
                                            </p:txEl>
                                          </p:spTgt>
                                        </p:tgtEl>
                                        <p:attrNameLst>
                                          <p:attrName>ppt_x</p:attrName>
                                          <p:attrName>ppt_y</p:attrName>
                                        </p:attrNameLst>
                                      </p:cBhvr>
                                    </p:animMotion>
                                    <p:animEffect transition="in" filter="fade">
                                      <p:cBhvr>
                                        <p:cTn id="70" dur="1000"/>
                                        <p:tgtEl>
                                          <p:spTgt spid="31">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animEffect transition="in" filter="checkerboard(across)">
                                      <p:cBhvr>
                                        <p:cTn id="75" dur="500"/>
                                        <p:tgtEl>
                                          <p:spTgt spid="19"/>
                                        </p:tgtEl>
                                      </p:cBhvr>
                                    </p:animEffect>
                                  </p:childTnLst>
                                </p:cTn>
                              </p:par>
                              <p:par>
                                <p:cTn id="76" presetID="5" presetClass="entr" presetSubtype="10" fill="hold" grpId="0" nodeType="withEffect">
                                  <p:stCondLst>
                                    <p:cond delay="0"/>
                                  </p:stCondLst>
                                  <p:childTnLst>
                                    <p:set>
                                      <p:cBhvr>
                                        <p:cTn id="77"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8" dur="500"/>
                                        <p:tgtEl>
                                          <p:spTgt spid="12">
                                            <p:txEl>
                                              <p:pRg st="0" end="0"/>
                                            </p:txEl>
                                          </p:spTgt>
                                        </p:tgtEl>
                                      </p:cBhvr>
                                    </p:animEffect>
                                  </p:childTnLst>
                                </p:cTn>
                              </p:par>
                              <p:par>
                                <p:cTn id="79" presetID="5" presetClass="entr" presetSubtype="10" fill="hold" grpId="0" nodeType="withEffect">
                                  <p:stCondLst>
                                    <p:cond delay="0"/>
                                  </p:stCondLst>
                                  <p:childTnLst>
                                    <p:set>
                                      <p:cBhvr>
                                        <p:cTn id="80" dur="1" fill="hold">
                                          <p:stCondLst>
                                            <p:cond delay="0"/>
                                          </p:stCondLst>
                                        </p:cTn>
                                        <p:tgtEl>
                                          <p:spTgt spid="12">
                                            <p:txEl>
                                              <p:pRg st="1" end="1"/>
                                            </p:txEl>
                                          </p:spTgt>
                                        </p:tgtEl>
                                        <p:attrNameLst>
                                          <p:attrName>style.visibility</p:attrName>
                                        </p:attrNameLst>
                                      </p:cBhvr>
                                      <p:to>
                                        <p:strVal val="visible"/>
                                      </p:to>
                                    </p:set>
                                    <p:animEffect transition="in" filter="checkerboard(across)">
                                      <p:cBhvr>
                                        <p:cTn id="81" dur="500"/>
                                        <p:tgtEl>
                                          <p:spTgt spid="12">
                                            <p:txEl>
                                              <p:pRg st="1" end="1"/>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ntr" presetSubtype="10" fill="hold" grpId="0" nodeType="click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checkerboard(across)">
                                      <p:cBhvr>
                                        <p:cTn id="86" dur="500"/>
                                        <p:tgtEl>
                                          <p:spTgt spid="23"/>
                                        </p:tgtEl>
                                      </p:cBhvr>
                                    </p:animEffect>
                                  </p:childTnLst>
                                </p:cTn>
                              </p:par>
                              <p:par>
                                <p:cTn id="87" presetID="5" presetClass="entr" presetSubtype="10" fill="hold" grpId="0" nodeType="withEffect">
                                  <p:stCondLst>
                                    <p:cond delay="0"/>
                                  </p:stCondLst>
                                  <p:childTnLst>
                                    <p:set>
                                      <p:cBhvr>
                                        <p:cTn id="88" dur="1" fill="hold">
                                          <p:stCondLst>
                                            <p:cond delay="0"/>
                                          </p:stCondLst>
                                        </p:cTn>
                                        <p:tgtEl>
                                          <p:spTgt spid="28">
                                            <p:txEl>
                                              <p:pRg st="0" end="0"/>
                                            </p:txEl>
                                          </p:spTgt>
                                        </p:tgtEl>
                                        <p:attrNameLst>
                                          <p:attrName>style.visibility</p:attrName>
                                        </p:attrNameLst>
                                      </p:cBhvr>
                                      <p:to>
                                        <p:strVal val="visible"/>
                                      </p:to>
                                    </p:set>
                                    <p:animEffect transition="in" filter="checkerboard(across)">
                                      <p:cBhvr>
                                        <p:cTn id="89" dur="500"/>
                                        <p:tgtEl>
                                          <p:spTgt spid="28">
                                            <p:txEl>
                                              <p:pRg st="0" end="0"/>
                                            </p:txEl>
                                          </p:spTgt>
                                        </p:tgtEl>
                                      </p:cBhvr>
                                    </p:animEffect>
                                  </p:childTnLst>
                                </p:cTn>
                              </p:par>
                              <p:par>
                                <p:cTn id="90" presetID="5" presetClass="entr" presetSubtype="10" fill="hold" grpId="0" nodeType="withEffect">
                                  <p:stCondLst>
                                    <p:cond delay="0"/>
                                  </p:stCondLst>
                                  <p:childTnLst>
                                    <p:set>
                                      <p:cBhvr>
                                        <p:cTn id="91" dur="1" fill="hold">
                                          <p:stCondLst>
                                            <p:cond delay="0"/>
                                          </p:stCondLst>
                                        </p:cTn>
                                        <p:tgtEl>
                                          <p:spTgt spid="28">
                                            <p:txEl>
                                              <p:pRg st="1" end="1"/>
                                            </p:txEl>
                                          </p:spTgt>
                                        </p:tgtEl>
                                        <p:attrNameLst>
                                          <p:attrName>style.visibility</p:attrName>
                                        </p:attrNameLst>
                                      </p:cBhvr>
                                      <p:to>
                                        <p:strVal val="visible"/>
                                      </p:to>
                                    </p:set>
                                    <p:animEffect transition="in" filter="checkerboard(across)">
                                      <p:cBhvr>
                                        <p:cTn id="92" dur="500"/>
                                        <p:tgtEl>
                                          <p:spTgt spid="28">
                                            <p:txEl>
                                              <p:pRg st="1" end="1"/>
                                            </p:txEl>
                                          </p:spTgt>
                                        </p:tgtEl>
                                      </p:cBhvr>
                                    </p:animEffect>
                                  </p:childTnLst>
                                </p:cTn>
                              </p:par>
                              <p:par>
                                <p:cTn id="93" presetID="5" presetClass="entr" presetSubtype="10" fill="hold" grpId="0" nodeType="withEffect">
                                  <p:stCondLst>
                                    <p:cond delay="0"/>
                                  </p:stCondLst>
                                  <p:childTnLst>
                                    <p:set>
                                      <p:cBhvr>
                                        <p:cTn id="94" dur="1" fill="hold">
                                          <p:stCondLst>
                                            <p:cond delay="0"/>
                                          </p:stCondLst>
                                        </p:cTn>
                                        <p:tgtEl>
                                          <p:spTgt spid="28">
                                            <p:txEl>
                                              <p:pRg st="2" end="2"/>
                                            </p:txEl>
                                          </p:spTgt>
                                        </p:tgtEl>
                                        <p:attrNameLst>
                                          <p:attrName>style.visibility</p:attrName>
                                        </p:attrNameLst>
                                      </p:cBhvr>
                                      <p:to>
                                        <p:strVal val="visible"/>
                                      </p:to>
                                    </p:set>
                                    <p:animEffect transition="in" filter="checkerboard(across)">
                                      <p:cBhvr>
                                        <p:cTn id="95" dur="500"/>
                                        <p:tgtEl>
                                          <p:spTgt spid="28">
                                            <p:txEl>
                                              <p:pRg st="2" end="2"/>
                                            </p:txEl>
                                          </p:spTgt>
                                        </p:tgtEl>
                                      </p:cBhvr>
                                    </p:animEffect>
                                  </p:childTnLst>
                                </p:cTn>
                              </p:par>
                              <p:par>
                                <p:cTn id="96" presetID="5" presetClass="entr" presetSubtype="10" fill="hold" grpId="0" nodeType="withEffect">
                                  <p:stCondLst>
                                    <p:cond delay="0"/>
                                  </p:stCondLst>
                                  <p:childTnLst>
                                    <p:set>
                                      <p:cBhvr>
                                        <p:cTn id="97" dur="1" fill="hold">
                                          <p:stCondLst>
                                            <p:cond delay="0"/>
                                          </p:stCondLst>
                                        </p:cTn>
                                        <p:tgtEl>
                                          <p:spTgt spid="28">
                                            <p:txEl>
                                              <p:pRg st="3" end="3"/>
                                            </p:txEl>
                                          </p:spTgt>
                                        </p:tgtEl>
                                        <p:attrNameLst>
                                          <p:attrName>style.visibility</p:attrName>
                                        </p:attrNameLst>
                                      </p:cBhvr>
                                      <p:to>
                                        <p:strVal val="visible"/>
                                      </p:to>
                                    </p:set>
                                    <p:animEffect transition="in" filter="checkerboard(across)">
                                      <p:cBhvr>
                                        <p:cTn id="98" dur="500"/>
                                        <p:tgtEl>
                                          <p:spTgt spid="28">
                                            <p:txEl>
                                              <p:pRg st="3" end="3"/>
                                            </p:txEl>
                                          </p:spTgt>
                                        </p:tgtEl>
                                      </p:cBhvr>
                                    </p:animEffect>
                                  </p:childTnLst>
                                </p:cTn>
                              </p:par>
                              <p:par>
                                <p:cTn id="99" presetID="5" presetClass="entr" presetSubtype="10" fill="hold" grpId="0" nodeType="withEffect">
                                  <p:stCondLst>
                                    <p:cond delay="0"/>
                                  </p:stCondLst>
                                  <p:childTnLst>
                                    <p:set>
                                      <p:cBhvr>
                                        <p:cTn id="100" dur="1" fill="hold">
                                          <p:stCondLst>
                                            <p:cond delay="0"/>
                                          </p:stCondLst>
                                        </p:cTn>
                                        <p:tgtEl>
                                          <p:spTgt spid="28">
                                            <p:txEl>
                                              <p:pRg st="4" end="4"/>
                                            </p:txEl>
                                          </p:spTgt>
                                        </p:tgtEl>
                                        <p:attrNameLst>
                                          <p:attrName>style.visibility</p:attrName>
                                        </p:attrNameLst>
                                      </p:cBhvr>
                                      <p:to>
                                        <p:strVal val="visible"/>
                                      </p:to>
                                    </p:set>
                                    <p:animEffect transition="in" filter="checkerboard(across)">
                                      <p:cBhvr>
                                        <p:cTn id="101" dur="500"/>
                                        <p:tgtEl>
                                          <p:spTgt spid="28">
                                            <p:txEl>
                                              <p:pRg st="4" end="4"/>
                                            </p:txEl>
                                          </p:spTgt>
                                        </p:tgtEl>
                                      </p:cBhvr>
                                    </p:animEffect>
                                  </p:childTnLst>
                                </p:cTn>
                              </p:par>
                              <p:par>
                                <p:cTn id="102" presetID="5" presetClass="entr" presetSubtype="10" fill="hold" grpId="0" nodeType="withEffect">
                                  <p:stCondLst>
                                    <p:cond delay="0"/>
                                  </p:stCondLst>
                                  <p:childTnLst>
                                    <p:set>
                                      <p:cBhvr>
                                        <p:cTn id="103" dur="1" fill="hold">
                                          <p:stCondLst>
                                            <p:cond delay="0"/>
                                          </p:stCondLst>
                                        </p:cTn>
                                        <p:tgtEl>
                                          <p:spTgt spid="28">
                                            <p:txEl>
                                              <p:pRg st="5" end="5"/>
                                            </p:txEl>
                                          </p:spTgt>
                                        </p:tgtEl>
                                        <p:attrNameLst>
                                          <p:attrName>style.visibility</p:attrName>
                                        </p:attrNameLst>
                                      </p:cBhvr>
                                      <p:to>
                                        <p:strVal val="visible"/>
                                      </p:to>
                                    </p:set>
                                    <p:animEffect transition="in" filter="checkerboard(across)">
                                      <p:cBhvr>
                                        <p:cTn id="104" dur="500"/>
                                        <p:tgtEl>
                                          <p:spTgt spid="28">
                                            <p:txEl>
                                              <p:pRg st="5" end="5"/>
                                            </p:txEl>
                                          </p:spTgt>
                                        </p:tgtEl>
                                      </p:cBhvr>
                                    </p:animEffect>
                                  </p:childTnLst>
                                </p:cTn>
                              </p:par>
                              <p:par>
                                <p:cTn id="105" presetID="5" presetClass="entr" presetSubtype="10" fill="hold" grpId="0" nodeType="withEffect">
                                  <p:stCondLst>
                                    <p:cond delay="0"/>
                                  </p:stCondLst>
                                  <p:childTnLst>
                                    <p:set>
                                      <p:cBhvr>
                                        <p:cTn id="106" dur="1" fill="hold">
                                          <p:stCondLst>
                                            <p:cond delay="0"/>
                                          </p:stCondLst>
                                        </p:cTn>
                                        <p:tgtEl>
                                          <p:spTgt spid="28">
                                            <p:txEl>
                                              <p:pRg st="6" end="6"/>
                                            </p:txEl>
                                          </p:spTgt>
                                        </p:tgtEl>
                                        <p:attrNameLst>
                                          <p:attrName>style.visibility</p:attrName>
                                        </p:attrNameLst>
                                      </p:cBhvr>
                                      <p:to>
                                        <p:strVal val="visible"/>
                                      </p:to>
                                    </p:set>
                                    <p:animEffect transition="in" filter="checkerboard(across)">
                                      <p:cBhvr>
                                        <p:cTn id="107" dur="500"/>
                                        <p:tgtEl>
                                          <p:spTgt spid="28">
                                            <p:txEl>
                                              <p:pRg st="6" end="6"/>
                                            </p:txEl>
                                          </p:spTgt>
                                        </p:tgtEl>
                                      </p:cBhvr>
                                    </p:animEffect>
                                  </p:childTnLst>
                                </p:cTn>
                              </p:par>
                              <p:par>
                                <p:cTn id="108" presetID="5" presetClass="entr" presetSubtype="10" fill="hold" grpId="0" nodeType="withEffect">
                                  <p:stCondLst>
                                    <p:cond delay="0"/>
                                  </p:stCondLst>
                                  <p:childTnLst>
                                    <p:set>
                                      <p:cBhvr>
                                        <p:cTn id="109" dur="1" fill="hold">
                                          <p:stCondLst>
                                            <p:cond delay="0"/>
                                          </p:stCondLst>
                                        </p:cTn>
                                        <p:tgtEl>
                                          <p:spTgt spid="28">
                                            <p:txEl>
                                              <p:pRg st="7" end="7"/>
                                            </p:txEl>
                                          </p:spTgt>
                                        </p:tgtEl>
                                        <p:attrNameLst>
                                          <p:attrName>style.visibility</p:attrName>
                                        </p:attrNameLst>
                                      </p:cBhvr>
                                      <p:to>
                                        <p:strVal val="visible"/>
                                      </p:to>
                                    </p:set>
                                    <p:animEffect transition="in" filter="checkerboard(across)">
                                      <p:cBhvr>
                                        <p:cTn id="110" dur="500"/>
                                        <p:tgtEl>
                                          <p:spTgt spid="28">
                                            <p:txEl>
                                              <p:pRg st="7" end="7"/>
                                            </p:txEl>
                                          </p:spTgt>
                                        </p:tgtEl>
                                      </p:cBhvr>
                                    </p:animEffect>
                                  </p:childTnLst>
                                </p:cTn>
                              </p:par>
                              <p:par>
                                <p:cTn id="111" presetID="4" presetClass="entr" presetSubtype="16" fill="hold" nodeType="withEffect">
                                  <p:stCondLst>
                                    <p:cond delay="0"/>
                                  </p:stCondLst>
                                  <p:childTnLst>
                                    <p:set>
                                      <p:cBhvr>
                                        <p:cTn id="112" dur="1" fill="hold">
                                          <p:stCondLst>
                                            <p:cond delay="0"/>
                                          </p:stCondLst>
                                        </p:cTn>
                                        <p:tgtEl>
                                          <p:spTgt spid="28">
                                            <p:txEl>
                                              <p:pRg st="8" end="8"/>
                                            </p:txEl>
                                          </p:spTgt>
                                        </p:tgtEl>
                                        <p:attrNameLst>
                                          <p:attrName>style.visibility</p:attrName>
                                        </p:attrNameLst>
                                      </p:cBhvr>
                                      <p:to>
                                        <p:strVal val="visible"/>
                                      </p:to>
                                    </p:set>
                                    <p:animEffect transition="in" filter="box(in)">
                                      <p:cBhvr>
                                        <p:cTn id="113" dur="500"/>
                                        <p:tgtEl>
                                          <p:spTgt spid="28">
                                            <p:txEl>
                                              <p:pRg st="8" end="8"/>
                                            </p:txEl>
                                          </p:spTgt>
                                        </p:tgtEl>
                                      </p:cBhvr>
                                    </p:animEffect>
                                  </p:childTnLst>
                                </p:cTn>
                              </p:par>
                              <p:par>
                                <p:cTn id="114" presetID="4" presetClass="entr" presetSubtype="16" fill="hold" nodeType="withEffect">
                                  <p:stCondLst>
                                    <p:cond delay="0"/>
                                  </p:stCondLst>
                                  <p:childTnLst>
                                    <p:set>
                                      <p:cBhvr>
                                        <p:cTn id="115" dur="1" fill="hold">
                                          <p:stCondLst>
                                            <p:cond delay="0"/>
                                          </p:stCondLst>
                                        </p:cTn>
                                        <p:tgtEl>
                                          <p:spTgt spid="28">
                                            <p:txEl>
                                              <p:pRg st="9" end="9"/>
                                            </p:txEl>
                                          </p:spTgt>
                                        </p:tgtEl>
                                        <p:attrNameLst>
                                          <p:attrName>style.visibility</p:attrName>
                                        </p:attrNameLst>
                                      </p:cBhvr>
                                      <p:to>
                                        <p:strVal val="visible"/>
                                      </p:to>
                                    </p:set>
                                    <p:animEffect transition="in" filter="box(in)">
                                      <p:cBhvr>
                                        <p:cTn id="116" dur="500"/>
                                        <p:tgtEl>
                                          <p:spTgt spid="28">
                                            <p:txEl>
                                              <p:pRg st="9" end="9"/>
                                            </p:txEl>
                                          </p:spTgt>
                                        </p:tgtEl>
                                      </p:cBhvr>
                                    </p:animEffect>
                                  </p:childTnLst>
                                </p:cTn>
                              </p:par>
                              <p:par>
                                <p:cTn id="117" presetID="4" presetClass="entr" presetSubtype="16" fill="hold" nodeType="withEffect">
                                  <p:stCondLst>
                                    <p:cond delay="0"/>
                                  </p:stCondLst>
                                  <p:childTnLst>
                                    <p:set>
                                      <p:cBhvr>
                                        <p:cTn id="118" dur="1" fill="hold">
                                          <p:stCondLst>
                                            <p:cond delay="0"/>
                                          </p:stCondLst>
                                        </p:cTn>
                                        <p:tgtEl>
                                          <p:spTgt spid="28">
                                            <p:txEl>
                                              <p:pRg st="10" end="10"/>
                                            </p:txEl>
                                          </p:spTgt>
                                        </p:tgtEl>
                                        <p:attrNameLst>
                                          <p:attrName>style.visibility</p:attrName>
                                        </p:attrNameLst>
                                      </p:cBhvr>
                                      <p:to>
                                        <p:strVal val="visible"/>
                                      </p:to>
                                    </p:set>
                                    <p:animEffect transition="in" filter="box(in)">
                                      <p:cBhvr>
                                        <p:cTn id="119" dur="500"/>
                                        <p:tgtEl>
                                          <p:spTgt spid="28">
                                            <p:txEl>
                                              <p:pRg st="10" end="10"/>
                                            </p:txEl>
                                          </p:spTgt>
                                        </p:tgtEl>
                                      </p:cBhvr>
                                    </p:animEffect>
                                  </p:childTnLst>
                                </p:cTn>
                              </p:par>
                              <p:par>
                                <p:cTn id="120" presetID="4" presetClass="entr" presetSubtype="16" fill="hold" nodeType="withEffect">
                                  <p:stCondLst>
                                    <p:cond delay="0"/>
                                  </p:stCondLst>
                                  <p:childTnLst>
                                    <p:set>
                                      <p:cBhvr>
                                        <p:cTn id="121" dur="1" fill="hold">
                                          <p:stCondLst>
                                            <p:cond delay="0"/>
                                          </p:stCondLst>
                                        </p:cTn>
                                        <p:tgtEl>
                                          <p:spTgt spid="28">
                                            <p:txEl>
                                              <p:pRg st="11" end="11"/>
                                            </p:txEl>
                                          </p:spTgt>
                                        </p:tgtEl>
                                        <p:attrNameLst>
                                          <p:attrName>style.visibility</p:attrName>
                                        </p:attrNameLst>
                                      </p:cBhvr>
                                      <p:to>
                                        <p:strVal val="visible"/>
                                      </p:to>
                                    </p:set>
                                    <p:animEffect transition="in" filter="box(in)">
                                      <p:cBhvr>
                                        <p:cTn id="122" dur="500"/>
                                        <p:tgtEl>
                                          <p:spTgt spid="28">
                                            <p:txEl>
                                              <p:pRg st="11" end="11"/>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5" presetClass="entr" presetSubtype="10"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Effect transition="in" filter="checkerboard(across)">
                                      <p:cBhvr>
                                        <p:cTn id="127" dur="500"/>
                                        <p:tgtEl>
                                          <p:spTgt spid="25"/>
                                        </p:tgtEl>
                                      </p:cBhvr>
                                    </p:animEffect>
                                  </p:childTnLst>
                                </p:cTn>
                              </p:par>
                              <p:par>
                                <p:cTn id="128" presetID="5" presetClass="entr" presetSubtype="10" fill="hold" grpId="0" nodeType="withEffect">
                                  <p:stCondLst>
                                    <p:cond delay="0"/>
                                  </p:stCondLst>
                                  <p:childTnLst>
                                    <p:set>
                                      <p:cBhvr>
                                        <p:cTn id="129" dur="1" fill="hold">
                                          <p:stCondLst>
                                            <p:cond delay="0"/>
                                          </p:stCondLst>
                                        </p:cTn>
                                        <p:tgtEl>
                                          <p:spTgt spid="29">
                                            <p:txEl>
                                              <p:pRg st="0" end="0"/>
                                            </p:txEl>
                                          </p:spTgt>
                                        </p:tgtEl>
                                        <p:attrNameLst>
                                          <p:attrName>style.visibility</p:attrName>
                                        </p:attrNameLst>
                                      </p:cBhvr>
                                      <p:to>
                                        <p:strVal val="visible"/>
                                      </p:to>
                                    </p:set>
                                    <p:animEffect transition="in" filter="checkerboard(across)">
                                      <p:cBhvr>
                                        <p:cTn id="130" dur="500"/>
                                        <p:tgtEl>
                                          <p:spTgt spid="29">
                                            <p:txEl>
                                              <p:pRg st="0" end="0"/>
                                            </p:txEl>
                                          </p:spTgt>
                                        </p:tgtEl>
                                      </p:cBhvr>
                                    </p:animEffect>
                                  </p:childTnLst>
                                </p:cTn>
                              </p:par>
                              <p:par>
                                <p:cTn id="131" presetID="5" presetClass="entr" presetSubtype="10" fill="hold" grpId="0" nodeType="withEffect">
                                  <p:stCondLst>
                                    <p:cond delay="0"/>
                                  </p:stCondLst>
                                  <p:childTnLst>
                                    <p:set>
                                      <p:cBhvr>
                                        <p:cTn id="132" dur="1" fill="hold">
                                          <p:stCondLst>
                                            <p:cond delay="0"/>
                                          </p:stCondLst>
                                        </p:cTn>
                                        <p:tgtEl>
                                          <p:spTgt spid="29">
                                            <p:txEl>
                                              <p:pRg st="1" end="1"/>
                                            </p:txEl>
                                          </p:spTgt>
                                        </p:tgtEl>
                                        <p:attrNameLst>
                                          <p:attrName>style.visibility</p:attrName>
                                        </p:attrNameLst>
                                      </p:cBhvr>
                                      <p:to>
                                        <p:strVal val="visible"/>
                                      </p:to>
                                    </p:set>
                                    <p:animEffect transition="in" filter="checkerboard(across)">
                                      <p:cBhvr>
                                        <p:cTn id="133" dur="500"/>
                                        <p:tgtEl>
                                          <p:spTgt spid="29">
                                            <p:txEl>
                                              <p:pRg st="1" end="1"/>
                                            </p:txEl>
                                          </p:spTgt>
                                        </p:tgtEl>
                                      </p:cBhvr>
                                    </p:animEffect>
                                  </p:childTnLst>
                                </p:cTn>
                              </p:par>
                              <p:par>
                                <p:cTn id="134" presetID="5" presetClass="entr" presetSubtype="10" fill="hold" grpId="0" nodeType="withEffect">
                                  <p:stCondLst>
                                    <p:cond delay="0"/>
                                  </p:stCondLst>
                                  <p:childTnLst>
                                    <p:set>
                                      <p:cBhvr>
                                        <p:cTn id="135" dur="1" fill="hold">
                                          <p:stCondLst>
                                            <p:cond delay="0"/>
                                          </p:stCondLst>
                                        </p:cTn>
                                        <p:tgtEl>
                                          <p:spTgt spid="29">
                                            <p:txEl>
                                              <p:pRg st="2" end="2"/>
                                            </p:txEl>
                                          </p:spTgt>
                                        </p:tgtEl>
                                        <p:attrNameLst>
                                          <p:attrName>style.visibility</p:attrName>
                                        </p:attrNameLst>
                                      </p:cBhvr>
                                      <p:to>
                                        <p:strVal val="visible"/>
                                      </p:to>
                                    </p:set>
                                    <p:animEffect transition="in" filter="checkerboard(across)">
                                      <p:cBhvr>
                                        <p:cTn id="136" dur="500"/>
                                        <p:tgtEl>
                                          <p:spTgt spid="29">
                                            <p:txEl>
                                              <p:pRg st="2" end="2"/>
                                            </p:txEl>
                                          </p:spTgt>
                                        </p:tgtEl>
                                      </p:cBhvr>
                                    </p:animEffect>
                                  </p:childTnLst>
                                </p:cTn>
                              </p:par>
                              <p:par>
                                <p:cTn id="137" presetID="5" presetClass="entr" presetSubtype="10" fill="hold" grpId="0" nodeType="withEffect">
                                  <p:stCondLst>
                                    <p:cond delay="0"/>
                                  </p:stCondLst>
                                  <p:childTnLst>
                                    <p:set>
                                      <p:cBhvr>
                                        <p:cTn id="138" dur="1" fill="hold">
                                          <p:stCondLst>
                                            <p:cond delay="0"/>
                                          </p:stCondLst>
                                        </p:cTn>
                                        <p:tgtEl>
                                          <p:spTgt spid="29">
                                            <p:txEl>
                                              <p:pRg st="3" end="3"/>
                                            </p:txEl>
                                          </p:spTgt>
                                        </p:tgtEl>
                                        <p:attrNameLst>
                                          <p:attrName>style.visibility</p:attrName>
                                        </p:attrNameLst>
                                      </p:cBhvr>
                                      <p:to>
                                        <p:strVal val="visible"/>
                                      </p:to>
                                    </p:set>
                                    <p:animEffect transition="in" filter="checkerboard(across)">
                                      <p:cBhvr>
                                        <p:cTn id="139" dur="500"/>
                                        <p:tgtEl>
                                          <p:spTgt spid="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6" grpId="0" build="p"/>
      <p:bldP spid="7" grpId="0" build="p"/>
      <p:bldP spid="8" grpId="0" build="p"/>
      <p:bldP spid="10" grpId="0" build="p"/>
      <p:bldP spid="11" grpId="0" build="p"/>
      <p:bldP spid="12" grpId="0" uiExpand="1" build="p"/>
      <p:bldP spid="13" grpId="0" build="p"/>
      <p:bldP spid="14" grpId="0" animBg="1"/>
      <p:bldP spid="15" grpId="0" animBg="1"/>
      <p:bldP spid="16" grpId="0" animBg="1"/>
      <p:bldP spid="17" grpId="0" animBg="1"/>
      <p:bldP spid="18" grpId="0" animBg="1"/>
      <p:bldP spid="19" grpId="0" animBg="1"/>
      <p:bldP spid="20" grpId="0" animBg="1"/>
      <p:bldP spid="23" grpId="0" animBg="1"/>
      <p:bldP spid="25" grpId="0" animBg="1"/>
      <p:bldP spid="27" grpId="0" build="p"/>
      <p:bldP spid="29" grpId="0" uiExpand="1" build="p"/>
      <p:bldP spid="30" grpId="0" animBg="1"/>
      <p:bldP spid="2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0783"/>
            <a:ext cx="7772400" cy="1470025"/>
          </a:xfrm>
        </p:spPr>
        <p:txBody>
          <a:bodyPr/>
          <a:lstStyle/>
          <a:p>
            <a:r>
              <a:rPr lang="en-GB" sz="2800" b="1" dirty="0" smtClean="0">
                <a:solidFill>
                  <a:srgbClr val="497ABA"/>
                </a:solidFill>
                <a:latin typeface="Verdana" pitchFamily="-65" charset="0"/>
              </a:rPr>
              <a:t>Coding Systems</a:t>
            </a:r>
            <a:endParaRPr lang="en-GB" sz="2800" b="1" dirty="0">
              <a:solidFill>
                <a:srgbClr val="497ABA"/>
              </a:solidFill>
              <a:latin typeface="Verdana" pitchFamily="-65" charset="0"/>
            </a:endParaRPr>
          </a:p>
        </p:txBody>
      </p:sp>
      <p:sp>
        <p:nvSpPr>
          <p:cNvPr id="3" name="Rectangle 2"/>
          <p:cNvSpPr/>
          <p:nvPr/>
        </p:nvSpPr>
        <p:spPr>
          <a:xfrm>
            <a:off x="323528" y="1587565"/>
            <a:ext cx="8424936" cy="6247864"/>
          </a:xfrm>
          <a:prstGeom prst="rect">
            <a:avLst/>
          </a:prstGeom>
        </p:spPr>
        <p:txBody>
          <a:bodyPr wrap="square" numCol="2">
            <a:spAutoFit/>
          </a:bodyPr>
          <a:lstStyle/>
          <a:p>
            <a:r>
              <a:rPr lang="en-US" sz="2000" u="sng" dirty="0" smtClean="0">
                <a:latin typeface="Verdana" pitchFamily="-65" charset="0"/>
              </a:rPr>
              <a:t>CPC 2.1</a:t>
            </a:r>
          </a:p>
          <a:p>
            <a:r>
              <a:rPr lang="en-US" sz="2000" dirty="0" smtClean="0">
                <a:latin typeface="Verdana" pitchFamily="-65" charset="0"/>
              </a:rPr>
              <a:t>For goods and services </a:t>
            </a:r>
          </a:p>
          <a:p>
            <a:endParaRPr lang="en-US" sz="2000" dirty="0" smtClean="0">
              <a:latin typeface="Verdana" pitchFamily="-65" charset="0"/>
            </a:endParaRPr>
          </a:p>
          <a:p>
            <a:r>
              <a:rPr lang="en-US" sz="2000" u="sng" dirty="0" smtClean="0">
                <a:latin typeface="Verdana" pitchFamily="-65" charset="0"/>
              </a:rPr>
              <a:t>HS</a:t>
            </a:r>
          </a:p>
          <a:p>
            <a:r>
              <a:rPr lang="en-US" sz="2000" dirty="0" smtClean="0">
                <a:latin typeface="Verdana" pitchFamily="-65" charset="0"/>
              </a:rPr>
              <a:t>For trade data</a:t>
            </a:r>
          </a:p>
          <a:p>
            <a:endParaRPr lang="en-US" sz="2000" dirty="0" smtClean="0">
              <a:latin typeface="Verdana" pitchFamily="-65" charset="0"/>
            </a:endParaRPr>
          </a:p>
          <a:p>
            <a:pPr lvl="0"/>
            <a:r>
              <a:rPr lang="en-US" sz="2000" u="sng" dirty="0" smtClean="0">
                <a:latin typeface="Verdana" pitchFamily="-65" charset="0"/>
              </a:rPr>
              <a:t>UM</a:t>
            </a:r>
          </a:p>
          <a:p>
            <a:pPr lvl="0"/>
            <a:r>
              <a:rPr lang="en-US" sz="2000" dirty="0" smtClean="0">
                <a:latin typeface="Verdana" pitchFamily="-65" charset="0"/>
              </a:rPr>
              <a:t>Unit of measurement</a:t>
            </a:r>
          </a:p>
          <a:p>
            <a:pPr lvl="0"/>
            <a:endParaRPr lang="fr-FR" sz="2000" dirty="0" smtClean="0">
              <a:latin typeface="Verdana" pitchFamily="-65" charset="0"/>
            </a:endParaRPr>
          </a:p>
          <a:p>
            <a:pPr lvl="0"/>
            <a:r>
              <a:rPr lang="en-US" sz="2000" u="sng" dirty="0" smtClean="0">
                <a:latin typeface="Verdana" pitchFamily="-65" charset="0"/>
              </a:rPr>
              <a:t>Flags</a:t>
            </a:r>
          </a:p>
          <a:p>
            <a:pPr lvl="0"/>
            <a:r>
              <a:rPr lang="en-US" sz="2000" dirty="0" smtClean="0">
                <a:latin typeface="Verdana" pitchFamily="-65" charset="0"/>
              </a:rPr>
              <a:t>To indicate missing and estimated values</a:t>
            </a:r>
          </a:p>
          <a:p>
            <a:pPr lvl="0"/>
            <a:endParaRPr lang="en-US" sz="2000" dirty="0" smtClean="0">
              <a:latin typeface="Verdana" pitchFamily="-65" charset="0"/>
            </a:endParaRPr>
          </a:p>
          <a:p>
            <a:pPr lvl="0"/>
            <a:r>
              <a:rPr lang="en-US" sz="2000" u="sng" dirty="0" smtClean="0">
                <a:latin typeface="Verdana" pitchFamily="-65" charset="0"/>
              </a:rPr>
              <a:t>DAC</a:t>
            </a:r>
          </a:p>
          <a:p>
            <a:r>
              <a:rPr lang="en-US" sz="2000" dirty="0" smtClean="0">
                <a:latin typeface="Verdana" pitchFamily="-65" charset="0"/>
              </a:rPr>
              <a:t>For sectors</a:t>
            </a:r>
          </a:p>
          <a:p>
            <a:endParaRPr lang="en-US" sz="2000" dirty="0" smtClean="0">
              <a:latin typeface="Verdana" pitchFamily="-65" charset="0"/>
            </a:endParaRPr>
          </a:p>
          <a:p>
            <a:endParaRPr lang="en-US" sz="2000" dirty="0" smtClean="0">
              <a:latin typeface="Verdana" pitchFamily="-65" charset="0"/>
            </a:endParaRPr>
          </a:p>
          <a:p>
            <a:endParaRPr lang="en-US" sz="2000" dirty="0" smtClean="0">
              <a:latin typeface="Verdana" pitchFamily="-65" charset="0"/>
            </a:endParaRPr>
          </a:p>
          <a:p>
            <a:endParaRPr lang="en-US" sz="2000" dirty="0" smtClean="0">
              <a:latin typeface="Verdana" pitchFamily="-65" charset="0"/>
            </a:endParaRPr>
          </a:p>
          <a:p>
            <a:r>
              <a:rPr lang="en-US" sz="2000" u="sng" dirty="0" smtClean="0">
                <a:latin typeface="Verdana" pitchFamily="-65" charset="0"/>
              </a:rPr>
              <a:t>GAUL</a:t>
            </a:r>
          </a:p>
          <a:p>
            <a:r>
              <a:rPr lang="en-US" sz="2000" u="sng" dirty="0" smtClean="0">
                <a:latin typeface="Verdana" pitchFamily="-65" charset="0"/>
              </a:rPr>
              <a:t>GAUL</a:t>
            </a:r>
            <a:r>
              <a:rPr lang="en-US" sz="2000" dirty="0" smtClean="0">
                <a:latin typeface="Verdana" pitchFamily="-65" charset="0"/>
              </a:rPr>
              <a:t/>
            </a:r>
            <a:br>
              <a:rPr lang="en-US" sz="2000" dirty="0" smtClean="0">
                <a:latin typeface="Verdana" pitchFamily="-65" charset="0"/>
              </a:rPr>
            </a:br>
            <a:r>
              <a:rPr lang="en-US" sz="2000" dirty="0" smtClean="0">
                <a:latin typeface="Verdana" pitchFamily="-65" charset="0"/>
              </a:rPr>
              <a:t>For geo data</a:t>
            </a:r>
          </a:p>
          <a:p>
            <a:endParaRPr lang="en-US" sz="2000" dirty="0" smtClean="0">
              <a:latin typeface="Verdana" pitchFamily="-65" charset="0"/>
            </a:endParaRPr>
          </a:p>
          <a:p>
            <a:r>
              <a:rPr lang="en-US" altLang="zh-TW" sz="2000" u="sng" dirty="0" smtClean="0">
                <a:latin typeface="Verdana" pitchFamily="-65" charset="0"/>
              </a:rPr>
              <a:t>CountrySTAT indicators</a:t>
            </a:r>
          </a:p>
          <a:p>
            <a:r>
              <a:rPr lang="en-US" altLang="zh-TW" sz="2000" dirty="0" smtClean="0">
                <a:latin typeface="Verdana" pitchFamily="-65" charset="0"/>
              </a:rPr>
              <a:t>For all indicators</a:t>
            </a:r>
          </a:p>
          <a:p>
            <a:endParaRPr lang="en-US" altLang="zh-TW" sz="2000" dirty="0" smtClean="0">
              <a:latin typeface="Verdana" pitchFamily="-65" charset="0"/>
            </a:endParaRPr>
          </a:p>
          <a:p>
            <a:r>
              <a:rPr lang="en-US" altLang="zh-TW" sz="2000" u="sng" dirty="0" smtClean="0">
                <a:latin typeface="Verdana" pitchFamily="-65" charset="0"/>
              </a:rPr>
              <a:t>Attributes</a:t>
            </a:r>
          </a:p>
          <a:p>
            <a:r>
              <a:rPr lang="en-US" altLang="zh-TW" sz="2000" dirty="0" smtClean="0">
                <a:latin typeface="Verdana" pitchFamily="-65" charset="0"/>
              </a:rPr>
              <a:t>Characteristics of the indicators</a:t>
            </a:r>
          </a:p>
          <a:p>
            <a:endParaRPr lang="en-US" altLang="zh-TW" sz="2000" dirty="0">
              <a:latin typeface="Verdana" pitchFamily="-65" charset="0"/>
            </a:endParaRPr>
          </a:p>
          <a:p>
            <a:r>
              <a:rPr lang="en-US" altLang="zh-TW" sz="2000" u="sng" dirty="0" smtClean="0">
                <a:latin typeface="Verdana" pitchFamily="-65" charset="0"/>
              </a:rPr>
              <a:t>Forestry products</a:t>
            </a:r>
          </a:p>
          <a:p>
            <a:endParaRPr lang="en-US" altLang="zh-TW" sz="2000" dirty="0">
              <a:latin typeface="Verdana" pitchFamily="-65" charset="0"/>
            </a:endParaRPr>
          </a:p>
          <a:p>
            <a:r>
              <a:rPr lang="en-US" altLang="zh-TW" sz="2000" u="sng" dirty="0" smtClean="0">
                <a:latin typeface="Verdana" pitchFamily="-65" charset="0"/>
              </a:rPr>
              <a:t>Fishery products</a:t>
            </a:r>
          </a:p>
          <a:p>
            <a:endParaRPr lang="en-US" altLang="zh-TW" sz="2000" dirty="0">
              <a:latin typeface="Verdana" pitchFamily="-65" charset="0"/>
            </a:endParaRPr>
          </a:p>
          <a:p>
            <a:r>
              <a:rPr lang="en-US" altLang="zh-TW" sz="2000" u="sng" dirty="0" smtClean="0">
                <a:latin typeface="Verdana" pitchFamily="-65" charset="0"/>
              </a:rPr>
              <a:t>Scientific Fishery products</a:t>
            </a:r>
          </a:p>
          <a:p>
            <a:endParaRPr lang="en-US" altLang="zh-TW" sz="2000" u="sng" dirty="0" smtClean="0">
              <a:latin typeface="Verdana" pitchFamily="-65" charset="0"/>
            </a:endParaRPr>
          </a:p>
          <a:p>
            <a:r>
              <a:rPr lang="en-US" altLang="zh-TW" sz="2000" u="sng" dirty="0" smtClean="0">
                <a:latin typeface="Verdana" pitchFamily="-65" charset="0"/>
              </a:rPr>
              <a:t>Forestry trees</a:t>
            </a:r>
          </a:p>
          <a:p>
            <a:endParaRPr lang="en-US" altLang="zh-TW" sz="2000" dirty="0" smtClean="0">
              <a:latin typeface="Verdana" pitchFamily="-65" charset="0"/>
            </a:endParaRPr>
          </a:p>
          <a:p>
            <a:pPr lvl="0"/>
            <a:endParaRPr lang="en-GB" b="1" dirty="0" smtClean="0">
              <a:solidFill>
                <a:srgbClr val="497ABA"/>
              </a:solidFill>
              <a:latin typeface="Verdana" pitchFamily="-65" charset="0"/>
            </a:endParaRPr>
          </a:p>
          <a:p>
            <a:endParaRPr lang="en-US" altLang="zh-TW" b="1" dirty="0" smtClean="0">
              <a:solidFill>
                <a:srgbClr val="497ABA"/>
              </a:solidFill>
              <a:latin typeface="Verdana" pitchFamily="-65" charset="0"/>
            </a:endParaRPr>
          </a:p>
          <a:p>
            <a:endParaRPr lang="fr-FR" b="1" dirty="0" smtClean="0">
              <a:solidFill>
                <a:srgbClr val="497ABA"/>
              </a:solidFill>
              <a:latin typeface="Verdana" pitchFamily="-65" charset="0"/>
            </a:endParaRPr>
          </a:p>
        </p:txBody>
      </p:sp>
    </p:spTree>
    <p:extLst>
      <p:ext uri="{BB962C8B-B14F-4D97-AF65-F5344CB8AC3E}">
        <p14:creationId xmlns:p14="http://schemas.microsoft.com/office/powerpoint/2010/main" val="2865207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251520" y="1484784"/>
            <a:ext cx="8640960" cy="5301208"/>
          </a:xfrm>
        </p:spPr>
        <p:txBody>
          <a:bodyPr>
            <a:normAutofit/>
          </a:bodyPr>
          <a:lstStyle/>
          <a:p>
            <a:pPr lvl="2" algn="just">
              <a:buNone/>
              <a:defRPr/>
            </a:pPr>
            <a:endParaRPr lang="en-US" sz="1600" dirty="0" smtClean="0"/>
          </a:p>
          <a:p>
            <a:r>
              <a:rPr lang="en-US" sz="2800" dirty="0" smtClean="0"/>
              <a:t>The Central Product Classification (CPC) constitutes a complete product classification covering all goods and services based on a set of internationally agreed concepts, definitions, principles and classification rules</a:t>
            </a:r>
          </a:p>
          <a:p>
            <a:endParaRPr lang="en-US" sz="2800" dirty="0" smtClean="0"/>
          </a:p>
          <a:p>
            <a:r>
              <a:rPr lang="en-US" sz="2800" dirty="0" smtClean="0"/>
              <a:t>It provides a comprehensive framework within which data on products can be collected and presented in a format that allows for economic analysis supporting decision-taking and policy-making</a:t>
            </a:r>
            <a:endParaRPr lang="en-US" sz="2800" dirty="0" smtClean="0">
              <a:solidFill>
                <a:schemeClr val="tx1"/>
              </a:solidFill>
            </a:endParaRPr>
          </a:p>
          <a:p>
            <a:pPr lvl="2" algn="just" eaLnBrk="1" hangingPunct="1">
              <a:buFont typeface="Wingdings" pitchFamily="2" charset="2"/>
              <a:buChar char="Ø"/>
              <a:defRPr/>
            </a:pPr>
            <a:endParaRPr lang="en-US" altLang="zh-TW" sz="1600" dirty="0" smtClean="0"/>
          </a:p>
          <a:p>
            <a:pPr algn="just">
              <a:buFont typeface="Wingdings" pitchFamily="2" charset="2"/>
              <a:buChar char="Ø"/>
              <a:defRPr/>
            </a:pPr>
            <a:endParaRPr lang="en-US" altLang="zh-TW" sz="2800" dirty="0" smtClean="0">
              <a:solidFill>
                <a:schemeClr val="accent5">
                  <a:lumMod val="75000"/>
                </a:schemeClr>
              </a:solidFill>
            </a:endParaRPr>
          </a:p>
          <a:p>
            <a:pPr eaLnBrk="1" hangingPunct="1">
              <a:defRPr/>
            </a:pPr>
            <a:endParaRPr lang="en-US" dirty="0" smtClean="0"/>
          </a:p>
        </p:txBody>
      </p:sp>
      <p:sp>
        <p:nvSpPr>
          <p:cNvPr id="9220" name="Espace réservé de la date 4"/>
          <p:cNvSpPr>
            <a:spLocks noGrp="1"/>
          </p:cNvSpPr>
          <p:nvPr>
            <p:ph type="dt" sz="quarter" idx="14"/>
          </p:nvPr>
        </p:nvSpPr>
        <p:spPr bwMode="auto">
          <a:noFill/>
          <a:ln>
            <a:miter lim="800000"/>
            <a:headEnd/>
            <a:tailEnd/>
          </a:ln>
        </p:spPr>
        <p:txBody>
          <a:bodyPr/>
          <a:lstStyle/>
          <a:p>
            <a:fld id="{2F053677-F2C9-4782-BF1A-AD45AB38DDE7}" type="datetime1">
              <a:rPr lang="fr-FR" smtClean="0"/>
              <a:pPr/>
              <a:t>07/11/2016</a:t>
            </a:fld>
            <a:endParaRPr lang="fr-FR" dirty="0" smtClean="0"/>
          </a:p>
        </p:txBody>
      </p:sp>
      <p:sp>
        <p:nvSpPr>
          <p:cNvPr id="9221" name="Espace réservé du numéro de diapositive 5"/>
          <p:cNvSpPr>
            <a:spLocks noGrp="1"/>
          </p:cNvSpPr>
          <p:nvPr>
            <p:ph type="sldNum" sz="quarter" idx="16"/>
          </p:nvPr>
        </p:nvSpPr>
        <p:spPr bwMode="auto">
          <a:noFill/>
          <a:ln>
            <a:miter lim="800000"/>
            <a:headEnd/>
            <a:tailEnd/>
          </a:ln>
        </p:spPr>
        <p:txBody>
          <a:bodyPr/>
          <a:lstStyle/>
          <a:p>
            <a:fld id="{9000E292-B032-4761-919B-9C51AB7B889C}" type="slidenum">
              <a:rPr lang="fr-FR" smtClean="0"/>
              <a:pPr/>
              <a:t>5</a:t>
            </a:fld>
            <a:endParaRPr lang="fr-FR" dirty="0" smtClean="0"/>
          </a:p>
        </p:txBody>
      </p:sp>
      <p:sp>
        <p:nvSpPr>
          <p:cNvPr id="9222" name="Titre 1"/>
          <p:cNvSpPr>
            <a:spLocks noGrp="1"/>
          </p:cNvSpPr>
          <p:nvPr>
            <p:ph type="title"/>
          </p:nvPr>
        </p:nvSpPr>
        <p:spPr>
          <a:xfrm>
            <a:off x="323528" y="764704"/>
            <a:ext cx="8568952" cy="854968"/>
          </a:xfrm>
        </p:spPr>
        <p:txBody>
          <a:bodyPr>
            <a:noAutofit/>
          </a:bodyPr>
          <a:lstStyle/>
          <a:p>
            <a:pPr eaLnBrk="1" hangingPunct="1"/>
            <a:r>
              <a:rPr lang="en-US" sz="2800" b="1" dirty="0" smtClean="0">
                <a:solidFill>
                  <a:srgbClr val="497ABA"/>
                </a:solidFill>
                <a:latin typeface="Verdana" pitchFamily="-65" charset="0"/>
              </a:rPr>
              <a:t>Coding System: CPC</a:t>
            </a:r>
            <a:endParaRPr lang="fr-FR" sz="2800" b="1" dirty="0" smtClean="0">
              <a:solidFill>
                <a:srgbClr val="497ABA"/>
              </a:solidFill>
              <a:latin typeface="Verdana" pitchFamily="-65"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1772816"/>
            <a:ext cx="8352928" cy="3416320"/>
          </a:xfrm>
          <a:prstGeom prst="rect">
            <a:avLst/>
          </a:prstGeom>
        </p:spPr>
        <p:txBody>
          <a:bodyPr wrap="square">
            <a:spAutoFit/>
          </a:bodyPr>
          <a:lstStyle/>
          <a:p>
            <a:pPr algn="just"/>
            <a:r>
              <a:rPr lang="en-US" sz="2400" dirty="0" smtClean="0"/>
              <a:t>The current version, CPC version 2.1, is the result of a scheduled review of the CPC structure and detail, in order to ensure the classification’s relevance for describing current products in the economy.</a:t>
            </a:r>
          </a:p>
          <a:p>
            <a:pPr algn="just"/>
            <a:r>
              <a:rPr lang="en-US" sz="2400" dirty="0" smtClean="0"/>
              <a:t>For CountrySTAT should be utilized an expanded version (provided in the Excel file)</a:t>
            </a:r>
          </a:p>
          <a:p>
            <a:pPr algn="just"/>
            <a:r>
              <a:rPr lang="en-US" sz="2400" dirty="0" smtClean="0"/>
              <a:t>All  detailed structure and explanatory notes can be found at the following link (CPC 2.1 not expanded version):</a:t>
            </a:r>
          </a:p>
          <a:p>
            <a:pPr algn="just"/>
            <a:endParaRPr lang="en-US" sz="2400" dirty="0" smtClean="0"/>
          </a:p>
        </p:txBody>
      </p:sp>
      <p:sp>
        <p:nvSpPr>
          <p:cNvPr id="4" name="Titre 1"/>
          <p:cNvSpPr>
            <a:spLocks noGrp="1"/>
          </p:cNvSpPr>
          <p:nvPr>
            <p:ph type="title"/>
          </p:nvPr>
        </p:nvSpPr>
        <p:spPr>
          <a:xfrm>
            <a:off x="323528" y="4797152"/>
            <a:ext cx="8568952" cy="720080"/>
          </a:xfrm>
        </p:spPr>
        <p:txBody>
          <a:bodyPr>
            <a:noAutofit/>
          </a:bodyPr>
          <a:lstStyle/>
          <a:p>
            <a:r>
              <a:rPr lang="en-US" sz="2800" dirty="0" smtClean="0">
                <a:solidFill>
                  <a:srgbClr val="C00000"/>
                </a:solidFill>
                <a:latin typeface="Verdana" pitchFamily="-65" charset="0"/>
              </a:rPr>
              <a:t>http://unstats.un.org/unsd/cr/registry/regcst.asp?Cl=31</a:t>
            </a:r>
            <a:endParaRPr lang="fr-FR" sz="2800" dirty="0" smtClean="0">
              <a:solidFill>
                <a:srgbClr val="C00000"/>
              </a:solidFill>
              <a:latin typeface="Verdana" pitchFamily="-65" charset="0"/>
            </a:endParaRPr>
          </a:p>
        </p:txBody>
      </p:sp>
      <p:sp>
        <p:nvSpPr>
          <p:cNvPr id="5" name="Titre 1"/>
          <p:cNvSpPr txBox="1">
            <a:spLocks/>
          </p:cNvSpPr>
          <p:nvPr/>
        </p:nvSpPr>
        <p:spPr>
          <a:xfrm>
            <a:off x="323528" y="764704"/>
            <a:ext cx="8568952" cy="854968"/>
          </a:xfrm>
          <a:prstGeom prst="rect">
            <a:avLst/>
          </a:prstGeom>
        </p:spPr>
        <p:txBody>
          <a:bodyPr vert="horz" lIns="91428" tIns="45715" rIns="91428" bIns="4571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497ABA"/>
                </a:solidFill>
                <a:effectLst/>
                <a:uLnTx/>
                <a:uFillTx/>
                <a:latin typeface="Verdana" pitchFamily="-65" charset="0"/>
                <a:ea typeface="+mj-ea"/>
                <a:cs typeface="+mj-cs"/>
              </a:rPr>
              <a:t>Coding System: CPC</a:t>
            </a:r>
            <a:endParaRPr kumimoji="0" lang="fr-FR" sz="2800" b="1" i="0" u="none" strike="noStrike" kern="1200" cap="none" spc="0" normalizeH="0" baseline="0" noProof="0" dirty="0" smtClean="0">
              <a:ln>
                <a:noFill/>
              </a:ln>
              <a:solidFill>
                <a:srgbClr val="497ABA"/>
              </a:solidFill>
              <a:effectLst/>
              <a:uLnTx/>
              <a:uFillTx/>
              <a:latin typeface="Verdana" pitchFamily="-65" charset="0"/>
              <a:ea typeface="+mj-ea"/>
              <a:cs typeface="+mj-cs"/>
            </a:endParaRPr>
          </a:p>
        </p:txBody>
      </p:sp>
      <p:sp>
        <p:nvSpPr>
          <p:cNvPr id="7" name="Rectangle 6"/>
          <p:cNvSpPr/>
          <p:nvPr/>
        </p:nvSpPr>
        <p:spPr>
          <a:xfrm>
            <a:off x="179512" y="5877272"/>
            <a:ext cx="8964488" cy="646331"/>
          </a:xfrm>
          <a:prstGeom prst="rect">
            <a:avLst/>
          </a:prstGeom>
        </p:spPr>
        <p:txBody>
          <a:bodyPr wrap="square">
            <a:spAutoFit/>
          </a:bodyPr>
          <a:lstStyle/>
          <a:p>
            <a:r>
              <a:rPr lang="en-US" dirty="0" smtClean="0">
                <a:solidFill>
                  <a:schemeClr val="tx1">
                    <a:lumMod val="50000"/>
                    <a:lumOff val="50000"/>
                  </a:schemeClr>
                </a:solidFill>
              </a:rPr>
              <a:t>Here all the available correspondences:</a:t>
            </a:r>
          </a:p>
          <a:p>
            <a:r>
              <a:rPr lang="en-US" dirty="0" smtClean="0">
                <a:solidFill>
                  <a:schemeClr val="tx1">
                    <a:lumMod val="50000"/>
                    <a:lumOff val="50000"/>
                  </a:schemeClr>
                </a:solidFill>
              </a:rPr>
              <a:t>http://unstats.un.org/unsd/cr/registry/regot.asp?Lg=1</a:t>
            </a:r>
          </a:p>
        </p:txBody>
      </p:sp>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123728" y="1288125"/>
            <a:ext cx="5112568" cy="5193151"/>
          </a:xfrm>
          <a:prstGeom prst="rect">
            <a:avLst/>
          </a:prstGeom>
          <a:noFill/>
          <a:ln w="9525">
            <a:noFill/>
            <a:miter lim="800000"/>
            <a:headEnd/>
            <a:tailEnd/>
          </a:ln>
        </p:spPr>
      </p:pic>
      <p:sp>
        <p:nvSpPr>
          <p:cNvPr id="5" name="Title 4"/>
          <p:cNvSpPr>
            <a:spLocks noGrp="1"/>
          </p:cNvSpPr>
          <p:nvPr>
            <p:ph type="title"/>
          </p:nvPr>
        </p:nvSpPr>
        <p:spPr/>
        <p:txBody>
          <a:bodyPr/>
          <a:lstStyle/>
          <a:p>
            <a:r>
              <a:rPr lang="en-US" sz="2800" b="1" dirty="0" smtClean="0">
                <a:solidFill>
                  <a:srgbClr val="497ABA"/>
                </a:solidFill>
                <a:latin typeface="Verdana" pitchFamily="-65" charset="0"/>
              </a:rPr>
              <a:t>CPC 2.1 : Broad structure</a:t>
            </a:r>
            <a:endParaRPr lang="en-US" sz="2800" b="1" dirty="0">
              <a:solidFill>
                <a:srgbClr val="497ABA"/>
              </a:solidFill>
              <a:latin typeface="Verdana" pitchFamily="-65" charset="0"/>
            </a:endParaRPr>
          </a:p>
        </p:txBody>
      </p:sp>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2123728" y="836712"/>
            <a:ext cx="4962217" cy="5499323"/>
          </a:xfrm>
          <a:prstGeom prst="rect">
            <a:avLst/>
          </a:prstGeom>
          <a:noFill/>
          <a:ln w="9525">
            <a:noFill/>
            <a:miter lim="800000"/>
            <a:headEnd/>
            <a:tailEnd/>
          </a:ln>
        </p:spPr>
      </p:pic>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195736" y="692696"/>
            <a:ext cx="4608512" cy="4304246"/>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1670365" y="5099416"/>
            <a:ext cx="5659254" cy="1327818"/>
          </a:xfrm>
          <a:prstGeom prst="rect">
            <a:avLst/>
          </a:prstGeom>
          <a:noFill/>
          <a:ln w="9525">
            <a:noFill/>
            <a:miter lim="800000"/>
            <a:headEnd/>
            <a:tailEnd/>
          </a:ln>
        </p:spPr>
      </p:pic>
    </p:spTree>
    <p:extLst>
      <p:ext uri="{BB962C8B-B14F-4D97-AF65-F5344CB8AC3E}">
        <p14:creationId xmlns:p14="http://schemas.microsoft.com/office/powerpoint/2010/main" val="458120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4422</TotalTime>
  <Words>2129</Words>
  <Application>Microsoft Office PowerPoint</Application>
  <PresentationFormat>On-screen Show (4:3)</PresentationFormat>
  <Paragraphs>902</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新細明體</vt:lpstr>
      <vt:lpstr>Arial</vt:lpstr>
      <vt:lpstr>Calibri</vt:lpstr>
      <vt:lpstr>Verdana</vt:lpstr>
      <vt:lpstr>Wingdings</vt:lpstr>
      <vt:lpstr>Office Theme</vt:lpstr>
      <vt:lpstr>PowerPoint Presentation</vt:lpstr>
      <vt:lpstr>Overview</vt:lpstr>
      <vt:lpstr>Work flow</vt:lpstr>
      <vt:lpstr>Coding Systems</vt:lpstr>
      <vt:lpstr>Coding System: CPC</vt:lpstr>
      <vt:lpstr>http://unstats.un.org/unsd/cr/registry/regcst.asp?Cl=31</vt:lpstr>
      <vt:lpstr>CPC 2.1 : Broad structure</vt:lpstr>
      <vt:lpstr>PowerPoint Presentation</vt:lpstr>
      <vt:lpstr>PowerPoint Presentation</vt:lpstr>
      <vt:lpstr>PowerPoint Presentation</vt:lpstr>
      <vt:lpstr>PowerPoint Presentation</vt:lpstr>
      <vt:lpstr>Coding Systems: HS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Country-specific Coding Systems</vt:lpstr>
    </vt:vector>
  </TitlesOfParts>
  <Company>FAO of the UN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CountrySTAT approach</dc:title>
  <dc:creator>Jacopo Averardi (ESS)</dc:creator>
  <cp:lastModifiedBy>Averardi, Jacopo (ESS)</cp:lastModifiedBy>
  <cp:revision>257</cp:revision>
  <cp:lastPrinted>2016-06-09T10:30:53Z</cp:lastPrinted>
  <dcterms:created xsi:type="dcterms:W3CDTF">2015-09-17T09:38:25Z</dcterms:created>
  <dcterms:modified xsi:type="dcterms:W3CDTF">2016-11-07T11:38:39Z</dcterms:modified>
</cp:coreProperties>
</file>