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1"/>
  </p:notesMasterIdLst>
  <p:sldIdLst>
    <p:sldId id="259" r:id="rId2"/>
    <p:sldId id="256" r:id="rId3"/>
    <p:sldId id="258" r:id="rId4"/>
    <p:sldId id="260" r:id="rId5"/>
    <p:sldId id="286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7" r:id="rId20"/>
    <p:sldId id="278" r:id="rId21"/>
    <p:sldId id="288" r:id="rId22"/>
    <p:sldId id="289" r:id="rId23"/>
    <p:sldId id="279" r:id="rId24"/>
    <p:sldId id="287" r:id="rId25"/>
    <p:sldId id="280" r:id="rId26"/>
    <p:sldId id="281" r:id="rId27"/>
    <p:sldId id="282" r:id="rId28"/>
    <p:sldId id="283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AFB"/>
    <a:srgbClr val="D7DDFB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62" autoAdjust="0"/>
    <p:restoredTop sz="94778" autoAdjust="0"/>
  </p:normalViewPr>
  <p:slideViewPr>
    <p:cSldViewPr>
      <p:cViewPr varScale="1">
        <p:scale>
          <a:sx n="108" d="100"/>
          <a:sy n="108" d="100"/>
        </p:scale>
        <p:origin x="-40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77E97-3800-44EA-8E54-45615394B5CE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0F0FA-DE4D-4D1D-A422-7DA1005DD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smtClean="0"/>
              <a:t>La primera versión de REDATAM funcionó en ambiente DOS y fue publicada de manera oficial en 1987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0F0FA-DE4D-4D1D-A422-7DA1005DD0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smtClean="0"/>
              <a:t>Basado en una estructura jerárquica de datos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0F0FA-DE4D-4D1D-A422-7DA1005DD04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smtClean="0"/>
              <a:t>Basado en una estructura jerárquica de datos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0F0FA-DE4D-4D1D-A422-7DA1005DD04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6227-894C-48E6-B455-E89F7D984EB2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CD9-30C0-4A76-83AC-41C8ADC4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6227-894C-48E6-B455-E89F7D984EB2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CD9-30C0-4A76-83AC-41C8ADC4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6227-894C-48E6-B455-E89F7D984EB2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CD9-30C0-4A76-83AC-41C8ADC4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A996-F72B-4816-B6C4-1D58F543F5B5}" type="datetimeFigureOut">
              <a:rPr lang="en-US"/>
              <a:pPr>
                <a:defRPr/>
              </a:pPr>
              <a:t>9/24/2008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76A53-3733-43CF-89BB-972384203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6227-894C-48E6-B455-E89F7D984EB2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CD9-30C0-4A76-83AC-41C8ADC4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6227-894C-48E6-B455-E89F7D984EB2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CD9-30C0-4A76-83AC-41C8ADC4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6227-894C-48E6-B455-E89F7D984EB2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CD9-30C0-4A76-83AC-41C8ADC4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6227-894C-48E6-B455-E89F7D984EB2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CD9-30C0-4A76-83AC-41C8ADC4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6227-894C-48E6-B455-E89F7D984EB2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1DCD9-30C0-4A76-83AC-41C8ADC4AC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6227-894C-48E6-B455-E89F7D984EB2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CD9-30C0-4A76-83AC-41C8ADC4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6227-894C-48E6-B455-E89F7D984EB2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5D1DCD9-30C0-4A76-83AC-41C8ADC4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54D6227-894C-48E6-B455-E89F7D984EB2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1DCD9-30C0-4A76-83AC-41C8ADC4AC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CL" noProof="0" dirty="0" err="1" smtClean="0"/>
              <a:t>Click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to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edit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Master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title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style</a:t>
            </a:r>
            <a:endParaRPr kumimoji="0" lang="es-CL" noProof="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CL" noProof="0" smtClean="0"/>
              <a:t>Click to edit Master text styles</a:t>
            </a:r>
          </a:p>
          <a:p>
            <a:pPr lvl="1" eaLnBrk="1" latinLnBrk="0" hangingPunct="1"/>
            <a:r>
              <a:rPr kumimoji="0" lang="es-CL" noProof="0" smtClean="0"/>
              <a:t>Second level</a:t>
            </a:r>
          </a:p>
          <a:p>
            <a:pPr lvl="2" eaLnBrk="1" latinLnBrk="0" hangingPunct="1"/>
            <a:r>
              <a:rPr kumimoji="0" lang="es-CL" noProof="0" smtClean="0"/>
              <a:t>Third level</a:t>
            </a:r>
          </a:p>
          <a:p>
            <a:pPr lvl="3" eaLnBrk="1" latinLnBrk="0" hangingPunct="1"/>
            <a:r>
              <a:rPr kumimoji="0" lang="es-CL" noProof="0" smtClean="0"/>
              <a:t>Fourth level</a:t>
            </a:r>
          </a:p>
          <a:p>
            <a:pPr lvl="4" eaLnBrk="1" latinLnBrk="0" hangingPunct="1"/>
            <a:r>
              <a:rPr kumimoji="0" lang="es-CL" noProof="0" smtClean="0"/>
              <a:t>Fifth level</a:t>
            </a:r>
            <a:endParaRPr kumimoji="0" lang="es-CL" noProof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54D6227-894C-48E6-B455-E89F7D984EB2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5D1DCD9-30C0-4A76-83AC-41C8ADC4AC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redatamSP-sinfondo.gif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43704" y="5938752"/>
            <a:ext cx="952500" cy="9525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rgbClr val="D7FAFB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risilva@ibge.gov.br" TargetMode="External"/><Relationship Id="rId2" Type="http://schemas.openxmlformats.org/officeDocument/2006/relationships/hyperlink" Target="mailto:antonio.florido@ibge.gov.b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idra.ibge.gov.br/" TargetMode="External"/><Relationship Id="rId5" Type="http://schemas.openxmlformats.org/officeDocument/2006/relationships/hyperlink" Target="http://censos2007.ibge.gov.br/quest_agro.pdf" TargetMode="External"/><Relationship Id="rId4" Type="http://schemas.openxmlformats.org/officeDocument/2006/relationships/hyperlink" Target="http://censos2007.ibge.gov.br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risilva@ibge.gov.br" TargetMode="External"/><Relationship Id="rId2" Type="http://schemas.openxmlformats.org/officeDocument/2006/relationships/hyperlink" Target="mailto:antonio.florido@ibge.gov.b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epal.org/id.asp?id=11082/" TargetMode="External"/><Relationship Id="rId5" Type="http://schemas.openxmlformats.org/officeDocument/2006/relationships/hyperlink" Target="http://celade.cepal.org/redatam/" TargetMode="External"/><Relationship Id="rId4" Type="http://schemas.openxmlformats.org/officeDocument/2006/relationships/hyperlink" Target="http://www.cepal.org/celade/redata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7772400" cy="2667000"/>
          </a:xfrm>
        </p:spPr>
        <p:txBody>
          <a:bodyPr>
            <a:normAutofit fontScale="90000"/>
          </a:bodyPr>
          <a:lstStyle/>
          <a:p>
            <a:r>
              <a:rPr lang="es-ES" dirty="0"/>
              <a:t>Uso de REDATAM </a:t>
            </a:r>
            <a:r>
              <a:rPr lang="es-ES" dirty="0" smtClean="0"/>
              <a:t>para Procesamiento</a:t>
            </a:r>
            <a:r>
              <a:rPr lang="es-ES" dirty="0"/>
              <a:t>, </a:t>
            </a:r>
            <a:r>
              <a:rPr lang="es-ES" dirty="0" smtClean="0"/>
              <a:t>Análisis </a:t>
            </a:r>
            <a:r>
              <a:rPr lang="es-ES" dirty="0"/>
              <a:t>y </a:t>
            </a:r>
            <a:r>
              <a:rPr lang="es-ES" dirty="0" smtClean="0"/>
              <a:t>Difusión </a:t>
            </a:r>
            <a:r>
              <a:rPr lang="es-ES" dirty="0"/>
              <a:t>de </a:t>
            </a:r>
            <a:r>
              <a:rPr lang="es-ES" dirty="0" smtClean="0"/>
              <a:t>Censos Agropecuarios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5181600"/>
            <a:ext cx="8382000" cy="114300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Mesa Redonda sobre la Ronda de Censos Agropecuarios</a:t>
            </a:r>
          </a:p>
          <a:p>
            <a:r>
              <a:rPr lang="es-CL" sz="2400" dirty="0" smtClean="0"/>
              <a:t>Santiago, Septiembre 2008</a:t>
            </a:r>
            <a:endParaRPr lang="es-CL" sz="2400" dirty="0"/>
          </a:p>
        </p:txBody>
      </p:sp>
      <p:sp>
        <p:nvSpPr>
          <p:cNvPr id="5" name="Rectangle 4"/>
          <p:cNvSpPr/>
          <p:nvPr/>
        </p:nvSpPr>
        <p:spPr>
          <a:xfrm>
            <a:off x="2057400" y="3429000"/>
            <a:ext cx="655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92D050"/>
                </a:solidFill>
                <a:latin typeface="+mj-lt"/>
              </a:rPr>
              <a:t>Censo Agropecuario Brasil 2006/2007</a:t>
            </a:r>
            <a:endParaRPr lang="en-US" sz="4000" b="1" dirty="0">
              <a:solidFill>
                <a:srgbClr val="92D050"/>
              </a:solidFill>
              <a:latin typeface="+mj-lt"/>
            </a:endParaRPr>
          </a:p>
        </p:txBody>
      </p:sp>
      <p:pic>
        <p:nvPicPr>
          <p:cNvPr id="6" name="Picture 5" descr="Cepal 60-ind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6199" y="152400"/>
            <a:ext cx="2024063" cy="1295400"/>
          </a:xfrm>
          <a:prstGeom prst="rect">
            <a:avLst/>
          </a:prstGeom>
        </p:spPr>
      </p:pic>
      <p:pic>
        <p:nvPicPr>
          <p:cNvPr id="7" name="Picture 6" descr="celade_50.bmp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7200" y="1676400"/>
            <a:ext cx="973776" cy="1519237"/>
          </a:xfrm>
          <a:prstGeom prst="rect">
            <a:avLst/>
          </a:prstGeom>
        </p:spPr>
      </p:pic>
      <p:pic>
        <p:nvPicPr>
          <p:cNvPr id="8" name="Picture 7" descr="redatamCD_ESP.bmp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04800" y="3581400"/>
            <a:ext cx="1574736" cy="1666875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2667000" cy="944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dirty="0" smtClean="0"/>
              <a:t>Variables</a:t>
            </a:r>
          </a:p>
        </p:txBody>
      </p:sp>
      <p:pic>
        <p:nvPicPr>
          <p:cNvPr id="3" name="Picture 2" descr="Dict05_Lavoura_Permanen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3848100" cy="448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Dict06_Produ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00200"/>
            <a:ext cx="4568022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0" y="1066800"/>
            <a:ext cx="314701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 la Cosecha Permanente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1066800"/>
            <a:ext cx="171072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Del Productor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Variables Especiales</a:t>
            </a:r>
          </a:p>
        </p:txBody>
      </p:sp>
      <p:pic>
        <p:nvPicPr>
          <p:cNvPr id="3" name="Picture 2" descr="Dict10_Dict_FAO_INC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71600"/>
            <a:ext cx="4924425" cy="506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ict09_Dict_Tot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113050"/>
            <a:ext cx="8707437" cy="64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1857375" y="3143250"/>
            <a:ext cx="4643438" cy="17859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643188" y="1357313"/>
            <a:ext cx="1428750" cy="3571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mtClean="0"/>
              <a:t>Entidades</a:t>
            </a:r>
            <a:endParaRPr lang="es-CL"/>
          </a:p>
        </p:txBody>
      </p:sp>
      <p:sp>
        <p:nvSpPr>
          <p:cNvPr id="14" name="Rounded Rectangle 13"/>
          <p:cNvSpPr/>
          <p:nvPr/>
        </p:nvSpPr>
        <p:spPr>
          <a:xfrm>
            <a:off x="428625" y="5715000"/>
            <a:ext cx="1428750" cy="357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Variables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57813" y="4143375"/>
            <a:ext cx="1428750" cy="357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mtClean="0"/>
              <a:t>Categorías</a:t>
            </a:r>
            <a:endParaRPr lang="es-CL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dirty="0" smtClean="0"/>
              <a:t>Ventajas Específicas de REDATAM para Informaciones Agropecuarias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57200" y="1981200"/>
            <a:ext cx="8382000" cy="409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CL" sz="2200" dirty="0" smtClean="0"/>
              <a:t> Entidades virtuales para mejor organización de variables.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CL" sz="2200" dirty="0" smtClean="0"/>
              <a:t> Almacenamiento en formato de “</a:t>
            </a:r>
            <a:r>
              <a:rPr lang="es-CL" sz="2200" dirty="0" err="1" smtClean="0"/>
              <a:t>tuples</a:t>
            </a:r>
            <a:r>
              <a:rPr lang="es-CL" sz="2200" dirty="0" smtClean="0"/>
              <a:t>”.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CL" sz="2200" dirty="0" smtClean="0"/>
              <a:t> Proceso de </a:t>
            </a:r>
            <a:r>
              <a:rPr lang="es-CL" sz="2200" dirty="0" err="1" smtClean="0"/>
              <a:t>Multitally</a:t>
            </a:r>
            <a:r>
              <a:rPr lang="es-CL" sz="22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CL" sz="2200" dirty="0" smtClean="0"/>
              <a:t> Productos más importantes de cada área.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CL" sz="2200" dirty="0" smtClean="0"/>
              <a:t> Índice de GINI de concentración de tierras (tomado “prestado” de concentración de ingresos).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CL" sz="2200" dirty="0" smtClean="0"/>
              <a:t> Tabulaciones en formato SIDRA (proceso estándar en IBGE para publicaciones).</a:t>
            </a:r>
            <a:endParaRPr lang="es-CL" sz="2200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Entidades en formato “TUPLE”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500" y="2000250"/>
            <a:ext cx="1928813" cy="571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OVINOS</a:t>
            </a:r>
            <a:endParaRPr lang="en-US" dirty="0"/>
          </a:p>
        </p:txBody>
      </p:sp>
      <p:pic>
        <p:nvPicPr>
          <p:cNvPr id="4" name="Picture 3" descr="Dict08_Suino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071813"/>
            <a:ext cx="2819400" cy="73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3" name="Picture 4" descr="Dict08_Suinos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100263"/>
            <a:ext cx="2943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928938" y="3357563"/>
            <a:ext cx="1500187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>
            <a:off x="4498975" y="2171700"/>
            <a:ext cx="144463" cy="2428875"/>
          </a:xfrm>
          <a:prstGeom prst="lef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Número de Establecimientos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28801" y="2514594"/>
          <a:ext cx="4952999" cy="365761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493213"/>
                <a:gridCol w="757719"/>
                <a:gridCol w="702067"/>
              </a:tblGrid>
              <a:tr h="261258">
                <a:tc>
                  <a:txBody>
                    <a:bodyPr/>
                    <a:lstStyle/>
                    <a:p>
                      <a:pPr algn="l" fontAlgn="t"/>
                      <a:r>
                        <a:rPr lang="en-US" sz="825" u="none" strike="noStrike" dirty="0"/>
                        <a:t>Categories</a:t>
                      </a:r>
                      <a:endParaRPr lang="en-US" sz="825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Counts</a:t>
                      </a:r>
                      <a:endParaRPr lang="en-US" sz="825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%</a:t>
                      </a:r>
                      <a:endParaRPr lang="en-US" sz="825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61258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/>
                        <a:t> 11. Porcas inseminadas em 2006</a:t>
                      </a:r>
                      <a:endParaRPr lang="pt-BR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313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0,41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61258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/>
                        <a:t> 21. Despesa com a compra de sêmen e/ou embriões</a:t>
                      </a:r>
                      <a:endParaRPr lang="pt-BR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106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0,14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61258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/>
                        <a:t> 22. Receita com a venda de sêmen e/ou embriões</a:t>
                      </a:r>
                      <a:endParaRPr lang="pt-BR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25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0,03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61258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 dirty="0"/>
                        <a:t> 31. Total de suínos em 31/12/2006</a:t>
                      </a:r>
                      <a:endParaRPr lang="pt-BR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 dirty="0"/>
                        <a:t>18738</a:t>
                      </a:r>
                      <a:endParaRPr lang="en-US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24,57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61258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 dirty="0"/>
                        <a:t> 41. Suínos nascidos em 2006</a:t>
                      </a:r>
                      <a:endParaRPr lang="pt-BR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5969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7,83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61258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 dirty="0"/>
                        <a:t> 42. Suínos vitimados em 2006</a:t>
                      </a:r>
                      <a:endParaRPr lang="pt-BR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3228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4,23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61258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 dirty="0"/>
                        <a:t> 51. Suínos comprados em 2006</a:t>
                      </a:r>
                      <a:endParaRPr lang="pt-BR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6419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8,42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61258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 dirty="0"/>
                        <a:t> 52. Suínos vendidos em 2006</a:t>
                      </a:r>
                      <a:endParaRPr lang="pt-BR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3489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4,57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61258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 dirty="0"/>
                        <a:t> 53. Suínos abatidos em 2006</a:t>
                      </a:r>
                      <a:endParaRPr lang="pt-BR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11038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 dirty="0"/>
                        <a:t>14,47</a:t>
                      </a:r>
                      <a:endParaRPr lang="en-US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61258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 dirty="0"/>
                        <a:t> 61. Suínos para engorda em 31/12/2006</a:t>
                      </a:r>
                      <a:endParaRPr lang="pt-BR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18186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 dirty="0"/>
                        <a:t>23,84</a:t>
                      </a:r>
                      <a:endParaRPr lang="en-US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61258">
                <a:tc>
                  <a:txBody>
                    <a:bodyPr/>
                    <a:lstStyle/>
                    <a:p>
                      <a:pPr algn="l" fontAlgn="t"/>
                      <a:r>
                        <a:rPr lang="en-US" sz="825" u="none" strike="noStrike" dirty="0"/>
                        <a:t> 62. </a:t>
                      </a:r>
                      <a:r>
                        <a:rPr lang="en-US" sz="825" u="none" strike="noStrike" dirty="0" err="1"/>
                        <a:t>Matrizes</a:t>
                      </a:r>
                      <a:r>
                        <a:rPr lang="en-US" sz="825" u="none" strike="noStrike" dirty="0"/>
                        <a:t> </a:t>
                      </a:r>
                      <a:r>
                        <a:rPr lang="en-US" sz="825" u="none" strike="noStrike" dirty="0" err="1"/>
                        <a:t>em</a:t>
                      </a:r>
                      <a:r>
                        <a:rPr lang="en-US" sz="825" u="none" strike="noStrike" dirty="0"/>
                        <a:t> 31/12/2006</a:t>
                      </a:r>
                      <a:endParaRPr lang="en-US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5575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 dirty="0"/>
                        <a:t>7,31</a:t>
                      </a:r>
                      <a:endParaRPr lang="en-US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61258">
                <a:tc>
                  <a:txBody>
                    <a:bodyPr/>
                    <a:lstStyle/>
                    <a:p>
                      <a:pPr algn="l" fontAlgn="t"/>
                      <a:r>
                        <a:rPr lang="en-US" sz="825" u="none" strike="noStrike" dirty="0"/>
                        <a:t> 63. </a:t>
                      </a:r>
                      <a:r>
                        <a:rPr lang="en-US" sz="825" u="none" strike="noStrike" dirty="0" err="1"/>
                        <a:t>Varrões</a:t>
                      </a:r>
                      <a:r>
                        <a:rPr lang="en-US" sz="825" u="none" strike="noStrike" dirty="0"/>
                        <a:t> </a:t>
                      </a:r>
                      <a:r>
                        <a:rPr lang="en-US" sz="825" u="none" strike="noStrike" dirty="0" err="1"/>
                        <a:t>em</a:t>
                      </a:r>
                      <a:r>
                        <a:rPr lang="en-US" sz="825" u="none" strike="noStrike" dirty="0"/>
                        <a:t> 31/12/2006</a:t>
                      </a:r>
                      <a:endParaRPr lang="en-US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3192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 dirty="0"/>
                        <a:t>4,18</a:t>
                      </a:r>
                      <a:endParaRPr lang="en-US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61258">
                <a:tc>
                  <a:txBody>
                    <a:bodyPr/>
                    <a:lstStyle/>
                    <a:p>
                      <a:pPr algn="l" fontAlgn="t"/>
                      <a:r>
                        <a:rPr lang="en-US" sz="825" u="none" strike="noStrike" dirty="0"/>
                        <a:t> Total</a:t>
                      </a:r>
                      <a:endParaRPr lang="en-US" sz="825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 dirty="0"/>
                        <a:t>76278</a:t>
                      </a:r>
                      <a:endParaRPr lang="en-US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 dirty="0"/>
                        <a:t>100</a:t>
                      </a:r>
                      <a:endParaRPr lang="en-US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23617" name="Rectangle 4"/>
          <p:cNvSpPr>
            <a:spLocks noChangeArrowheads="1"/>
          </p:cNvSpPr>
          <p:nvPr/>
        </p:nvSpPr>
        <p:spPr bwMode="auto">
          <a:xfrm>
            <a:off x="500063" y="1571625"/>
            <a:ext cx="557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TABLE    F1</a:t>
            </a:r>
          </a:p>
          <a:p>
            <a:r>
              <a:rPr lang="en-US">
                <a:latin typeface="Calibri" pitchFamily="34" charset="0"/>
              </a:rPr>
              <a:t>     AS    FREQUENCY    OF    SUINOS.V19101TIPO</a:t>
            </a: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pPr eaLnBrk="1" hangingPunct="1"/>
            <a:r>
              <a:rPr lang="es-CL" dirty="0" err="1" smtClean="0"/>
              <a:t>Suinos</a:t>
            </a:r>
            <a:r>
              <a:rPr lang="es-CL" dirty="0" smtClean="0"/>
              <a:t> por Tipo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81000" y="1981200"/>
            <a:ext cx="358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TABLE  F2</a:t>
            </a:r>
          </a:p>
          <a:p>
            <a:r>
              <a:rPr lang="en-US" dirty="0">
                <a:latin typeface="Calibri" pitchFamily="34" charset="0"/>
              </a:rPr>
              <a:t>  </a:t>
            </a:r>
            <a:r>
              <a:rPr lang="en-US" dirty="0" smtClean="0">
                <a:latin typeface="Calibri" pitchFamily="34" charset="0"/>
              </a:rPr>
              <a:t>AS  FREQUENCY</a:t>
            </a:r>
          </a:p>
          <a:p>
            <a:r>
              <a:rPr lang="en-US" dirty="0" smtClean="0">
                <a:latin typeface="Calibri" pitchFamily="34" charset="0"/>
              </a:rPr>
              <a:t>  </a:t>
            </a:r>
            <a:r>
              <a:rPr lang="en-US" dirty="0">
                <a:latin typeface="Calibri" pitchFamily="34" charset="0"/>
              </a:rPr>
              <a:t>OF  SUINOS.V19101TIPO</a:t>
            </a:r>
          </a:p>
          <a:p>
            <a:r>
              <a:rPr lang="en-US" dirty="0" smtClean="0">
                <a:latin typeface="Calibri" pitchFamily="34" charset="0"/>
              </a:rPr>
              <a:t>  </a:t>
            </a:r>
            <a:r>
              <a:rPr lang="en-US" dirty="0">
                <a:latin typeface="Calibri" pitchFamily="34" charset="0"/>
              </a:rPr>
              <a:t>TALLY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SUINOS.V19102QT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581400"/>
          <a:ext cx="3263900" cy="24003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70100"/>
                <a:gridCol w="673100"/>
                <a:gridCol w="520700"/>
              </a:tblGrid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825" u="none" strike="noStrike" dirty="0"/>
                        <a:t>Categories</a:t>
                      </a:r>
                      <a:endParaRPr lang="en-US" sz="825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Counts</a:t>
                      </a:r>
                      <a:endParaRPr lang="en-US" sz="825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%</a:t>
                      </a:r>
                      <a:endParaRPr lang="en-US" sz="825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/>
                        <a:t> 11. Porcas inseminadas em 2006</a:t>
                      </a:r>
                      <a:endParaRPr lang="pt-BR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 dirty="0"/>
                        <a:t>11255</a:t>
                      </a:r>
                      <a:endParaRPr lang="en-US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1,06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/>
                        <a:t> 31. Total de suínos em 31/12/2006</a:t>
                      </a:r>
                      <a:endParaRPr lang="pt-BR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229528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21,55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/>
                        <a:t> 41. Suínos nascidos em 2006</a:t>
                      </a:r>
                      <a:endParaRPr lang="pt-BR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270938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25,43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/>
                        <a:t> 42. Suínos vitimados em 2006</a:t>
                      </a:r>
                      <a:endParaRPr lang="pt-BR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29767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2,79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/>
                        <a:t> 51. Suínos comprados em 2006</a:t>
                      </a:r>
                      <a:endParaRPr lang="pt-BR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30339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2,85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/>
                        <a:t> 52. Suínos vendidos em 2006</a:t>
                      </a:r>
                      <a:endParaRPr lang="pt-BR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200213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18,79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/>
                        <a:t> 53. Suínos abatidos em 2006</a:t>
                      </a:r>
                      <a:endParaRPr lang="pt-BR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65058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6,11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/>
                        <a:t> 61. Suínos para engorda em 31/12/2006</a:t>
                      </a:r>
                      <a:endParaRPr lang="pt-BR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200322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18,8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825" u="none" strike="noStrike"/>
                        <a:t> 62. Matrizes em 31/12/2006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22455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2,11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825" u="none" strike="noStrike"/>
                        <a:t> 63. Varrões em 31/12/2006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5435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0,51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825" u="none" strike="noStrike"/>
                        <a:t> Total</a:t>
                      </a:r>
                      <a:endParaRPr lang="en-US" sz="825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1065310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 dirty="0"/>
                        <a:t>100</a:t>
                      </a:r>
                      <a:endParaRPr lang="en-US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0" y="3886200"/>
          <a:ext cx="4114800" cy="186880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79534"/>
                <a:gridCol w="776634"/>
                <a:gridCol w="558632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825" u="none" strike="noStrike" dirty="0"/>
                        <a:t>Categories</a:t>
                      </a:r>
                      <a:endParaRPr lang="en-US" sz="825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Counts</a:t>
                      </a:r>
                      <a:endParaRPr lang="en-US" sz="825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%</a:t>
                      </a:r>
                      <a:endParaRPr lang="en-US" sz="825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/>
                        <a:t> 21. Despesa com a compra de sêmen e/ou embriões</a:t>
                      </a:r>
                      <a:endParaRPr lang="pt-BR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136973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0,18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/>
                        <a:t> 22. Receita com a venda de sêmen e/ou embriões</a:t>
                      </a:r>
                      <a:endParaRPr lang="pt-BR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675791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0,91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/>
                        <a:t> 31. Total de suínos em 31/12/2006</a:t>
                      </a:r>
                      <a:endParaRPr lang="pt-BR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33850069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45,64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/>
                        <a:t> 51. Suínos comprados em 2006</a:t>
                      </a:r>
                      <a:endParaRPr lang="pt-BR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2816036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3,8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/>
                        <a:t> 52. Suínos vendidos em 2006</a:t>
                      </a:r>
                      <a:endParaRPr lang="pt-BR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25546781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34,44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pt-BR" sz="825" u="none" strike="noStrike"/>
                        <a:t> 53. Suínos abatidos em 2006</a:t>
                      </a:r>
                      <a:endParaRPr lang="pt-BR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11148293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15,03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en-US" sz="825" u="none" strike="noStrike" dirty="0"/>
                        <a:t> Total</a:t>
                      </a:r>
                      <a:endParaRPr lang="en-US" sz="825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/>
                        <a:t>74173943</a:t>
                      </a:r>
                      <a:endParaRPr lang="en-US" sz="825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25" u="none" strike="noStrike" dirty="0"/>
                        <a:t>100</a:t>
                      </a:r>
                      <a:endParaRPr lang="en-US" sz="825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0" y="2057400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TABLE  F3</a:t>
            </a:r>
          </a:p>
          <a:p>
            <a:r>
              <a:rPr lang="en-US" dirty="0">
                <a:latin typeface="Calibri" pitchFamily="34" charset="0"/>
              </a:rPr>
              <a:t>  </a:t>
            </a:r>
            <a:r>
              <a:rPr lang="en-US" dirty="0" smtClean="0">
                <a:latin typeface="Calibri" pitchFamily="34" charset="0"/>
              </a:rPr>
              <a:t>AS  </a:t>
            </a:r>
            <a:r>
              <a:rPr lang="en-US" dirty="0">
                <a:latin typeface="Calibri" pitchFamily="34" charset="0"/>
              </a:rPr>
              <a:t>FREQUENCY 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OF  SUINOS.V19101TIPO</a:t>
            </a:r>
          </a:p>
          <a:p>
            <a:r>
              <a:rPr lang="en-US" dirty="0" smtClean="0">
                <a:latin typeface="Calibri" pitchFamily="34" charset="0"/>
              </a:rPr>
              <a:t>TALLY  SUINOS.V19103VALO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1371600"/>
            <a:ext cx="19050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CANTIDAD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562600" y="1371600"/>
            <a:ext cx="1905000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VALOR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Resultado con Multitally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9200" y="2895600"/>
          <a:ext cx="6476999" cy="32004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439767"/>
                <a:gridCol w="769689"/>
                <a:gridCol w="1248927"/>
                <a:gridCol w="769689"/>
                <a:gridCol w="1248927"/>
              </a:tblGrid>
              <a:tr h="814302">
                <a:tc>
                  <a:txBody>
                    <a:bodyPr/>
                    <a:lstStyle/>
                    <a:p>
                      <a:pPr algn="l" fontAlgn="t"/>
                      <a:r>
                        <a:rPr lang="es-CL" sz="825" u="none" strike="noStrike" noProof="0" dirty="0" smtClean="0"/>
                        <a:t>V19101-TIPO DE SUINOS</a:t>
                      </a:r>
                      <a:endParaRPr lang="es-CL" sz="825" b="1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CL" sz="825" u="none" strike="noStrike" noProof="0" smtClean="0"/>
                        <a:t>V19102-QUANTIDADE DE SUINOS</a:t>
                      </a:r>
                      <a:endParaRPr lang="es-CL" sz="825" b="1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s-CL" sz="825" u="none" strike="noStrike" noProof="0" smtClean="0"/>
                        <a:t>V19103-VALOR DE SUINOS</a:t>
                      </a:r>
                      <a:endParaRPr lang="es-CL" sz="825" b="1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683">
                <a:tc>
                  <a:txBody>
                    <a:bodyPr/>
                    <a:lstStyle/>
                    <a:p>
                      <a:pPr algn="l" fontAlgn="t"/>
                      <a:r>
                        <a:rPr lang="es-CL" sz="825" u="none" strike="noStrike" noProof="0" smtClean="0"/>
                        <a:t> 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dirty="0" smtClean="0"/>
                        <a:t>Casos</a:t>
                      </a:r>
                      <a:endParaRPr lang="es-CL" sz="825" b="1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Ponderador</a:t>
                      </a:r>
                      <a:endParaRPr lang="es-CL" sz="825" b="1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Casos</a:t>
                      </a:r>
                      <a:endParaRPr lang="es-CL" sz="825" b="1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Ponderador</a:t>
                      </a:r>
                      <a:endParaRPr lang="es-CL" sz="825" b="1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397683">
                <a:tc>
                  <a:txBody>
                    <a:bodyPr/>
                    <a:lstStyle/>
                    <a:p>
                      <a:pPr algn="l" fontAlgn="t"/>
                      <a:r>
                        <a:rPr lang="es-CL" sz="825" u="none" strike="noStrike" noProof="0" smtClean="0"/>
                        <a:t>Total de suínos em 31/12/2006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2052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29570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2052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5317132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397683">
                <a:tc>
                  <a:txBody>
                    <a:bodyPr/>
                    <a:lstStyle/>
                    <a:p>
                      <a:pPr algn="l" fontAlgn="t"/>
                      <a:r>
                        <a:rPr lang="es-CL" sz="825" u="none" strike="noStrike" noProof="0" smtClean="0"/>
                        <a:t>Suínos comprados em 2006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681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2441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681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196585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397683">
                <a:tc>
                  <a:txBody>
                    <a:bodyPr/>
                    <a:lstStyle/>
                    <a:p>
                      <a:pPr algn="l" fontAlgn="t"/>
                      <a:r>
                        <a:rPr lang="es-CL" sz="825" u="none" strike="noStrike" noProof="0" smtClean="0"/>
                        <a:t>Suínos vendidos em 2006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379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13871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379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2025896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397683">
                <a:tc>
                  <a:txBody>
                    <a:bodyPr/>
                    <a:lstStyle/>
                    <a:p>
                      <a:pPr algn="l" fontAlgn="t"/>
                      <a:r>
                        <a:rPr lang="es-CL" sz="825" u="none" strike="noStrike" noProof="0" smtClean="0"/>
                        <a:t>Suínos abatidos em 2006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1219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14267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1219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2868782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  <a:tr h="397683">
                <a:tc>
                  <a:txBody>
                    <a:bodyPr/>
                    <a:lstStyle/>
                    <a:p>
                      <a:pPr algn="l" fontAlgn="t"/>
                      <a:r>
                        <a:rPr lang="es-CL" sz="825" u="none" strike="noStrike" noProof="0" dirty="0" smtClean="0"/>
                        <a:t>Total</a:t>
                      </a:r>
                      <a:endParaRPr lang="es-CL" sz="825" b="1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dirty="0" smtClean="0"/>
                        <a:t>4331</a:t>
                      </a:r>
                      <a:endParaRPr lang="es-CL" sz="825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60149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smtClean="0"/>
                        <a:t>4331</a:t>
                      </a:r>
                      <a:endParaRPr lang="es-CL" sz="825" b="0" i="0" u="none" strike="noStrike" noProof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L" sz="825" u="none" strike="noStrike" noProof="0" dirty="0" smtClean="0"/>
                        <a:t>10408395</a:t>
                      </a:r>
                      <a:endParaRPr lang="es-CL" sz="825" b="0" i="0" u="none" strike="noStrike" noProof="0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26675" name="Rectangle 3"/>
          <p:cNvSpPr>
            <a:spLocks noChangeArrowheads="1"/>
          </p:cNvSpPr>
          <p:nvPr/>
        </p:nvSpPr>
        <p:spPr bwMode="auto">
          <a:xfrm>
            <a:off x="785813" y="1357313"/>
            <a:ext cx="5357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TABLE  F1  AS  MULTITALLY</a:t>
            </a:r>
          </a:p>
          <a:p>
            <a:r>
              <a:rPr lang="en-US" dirty="0">
                <a:latin typeface="Calibri" pitchFamily="34" charset="0"/>
              </a:rPr>
              <a:t>OF  SUINOS.V19102QT,  SUINOS.V19103VALO </a:t>
            </a:r>
          </a:p>
          <a:p>
            <a:r>
              <a:rPr lang="en-US" dirty="0">
                <a:latin typeface="Calibri" pitchFamily="34" charset="0"/>
              </a:rPr>
              <a:t>BY  SUINOS.V19101TIPO </a:t>
            </a:r>
          </a:p>
          <a:p>
            <a:r>
              <a:rPr lang="en-US" dirty="0">
                <a:latin typeface="Calibri" pitchFamily="34" charset="0"/>
              </a:rPr>
              <a:t>OPTIONS  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TCOUNT   TTALLY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Multitally de Bovinos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42938" y="1500188"/>
            <a:ext cx="6215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TABLE  T3  AS  MULTITALLY</a:t>
            </a:r>
          </a:p>
          <a:p>
            <a:r>
              <a:rPr lang="en-US" dirty="0">
                <a:latin typeface="Calibri" pitchFamily="34" charset="0"/>
              </a:rPr>
              <a:t>OF  BOVINOS.V14002QT,  BOVINOS.V14003VALO</a:t>
            </a:r>
          </a:p>
          <a:p>
            <a:r>
              <a:rPr lang="en-US" dirty="0">
                <a:latin typeface="Calibri" pitchFamily="34" charset="0"/>
              </a:rPr>
              <a:t>BY  BOVINOS.V14001TIPO </a:t>
            </a:r>
          </a:p>
          <a:p>
            <a:r>
              <a:rPr lang="en-US" dirty="0">
                <a:latin typeface="Calibri" pitchFamily="34" charset="0"/>
              </a:rPr>
              <a:t>OPTIONS  TCOUNT  TTALLY 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TMAXIMUM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2971800"/>
          <a:ext cx="6934201" cy="304800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857117"/>
                <a:gridCol w="502525"/>
                <a:gridCol w="815416"/>
                <a:gridCol w="720601"/>
                <a:gridCol w="502525"/>
                <a:gridCol w="815416"/>
                <a:gridCol w="720601"/>
              </a:tblGrid>
              <a:tr h="234462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/>
                        <a:t>V14001-TIPO DE BOVINOS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V14002-QUANTIDADE DE BOVINOS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V14003-VALOR DE BOVINOS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462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Casos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Ponderador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Máximo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Casos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Ponderador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Máximo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</a:tr>
              <a:tr h="234462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Compra de matrizes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349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5617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 dirty="0"/>
                        <a:t>1119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349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4256376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1119000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</a:tr>
              <a:tr h="234462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/>
                        <a:t>Compra para cria, recria, engorda, trabalho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433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25015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6000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433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7630870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600000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</a:tr>
              <a:tr h="234462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/>
                        <a:t>Bovinos abatidos no estabelecimento em 2006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855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8016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1501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855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3506293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497000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</a:tr>
              <a:tr h="234462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Total de bovinos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3404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215838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15000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3404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119401987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14000000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</a:tr>
              <a:tr h="234462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Venda - bovinos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536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4785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539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536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2901022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600000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</a:tr>
              <a:tr h="234462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Venda - matrizes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78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3643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1119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78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1365089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150000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</a:tr>
              <a:tr h="234462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/>
                        <a:t>Venda - para cria, recria, engorda, trabalho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181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10954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181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5011421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414000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</a:tr>
              <a:tr h="234462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/>
                        <a:t>Venda - bovinos até 24 meses vendidos para abate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51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2141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600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51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820579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180000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</a:tr>
              <a:tr h="234462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/>
                        <a:t>Venda - bovinos machos com mais de 24 meses para abate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109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8702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1500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109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5730331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1000000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</a:tr>
              <a:tr h="234462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/>
                        <a:t>Venda - bovinos fêmeas com mais de 24 meses para abate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58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1516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390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58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710411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195000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</a:tr>
              <a:tr h="234462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Total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6054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286227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15000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6054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151334379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 dirty="0"/>
                        <a:t>14000000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313" marR="8313" marT="8313" marB="0"/>
                </a:tc>
              </a:tr>
            </a:tbl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s-CL" smtClean="0"/>
              <a:t>Cosecha Permanente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0" y="2743200"/>
          <a:ext cx="6095999" cy="393401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621696"/>
                <a:gridCol w="441578"/>
                <a:gridCol w="716523"/>
                <a:gridCol w="441578"/>
                <a:gridCol w="716523"/>
                <a:gridCol w="441578"/>
                <a:gridCol w="716523"/>
              </a:tblGrid>
              <a:tr h="227355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/>
                        <a:t>V350001-CÓDIGO DO PRODUTO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/>
                        <a:t>W352011-AREA TOTAL PLANTADA EM HA</a:t>
                      </a:r>
                      <a:endParaRPr lang="pt-BR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V352700-VALOR DA VENDA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W352500-QUANTIDADE TOTAL VENDIDA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Casos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Ponderador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Casos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Ponderador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Casos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Ponderador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ABACATE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40000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4000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AÇAÍ (FRUTO)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16000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/>
                        <a:t>BANANA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73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352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73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26031410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73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10343480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BORRACHA (LÁTEX LÍQUIDO)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13050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9000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BORRACHA (LÁTEX COAGULADO)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413400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225000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CACAU (AMÊNDOA)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1197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8178848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2431880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/>
                        <a:t>CAFÉ ARÁBICA EM GRÃO (VERDE)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811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170089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811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61767903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811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14747873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COCO-DA-BAÍA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2217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1554000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4423500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 dirty="0"/>
                        <a:t>DENDÊ (COCO)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72000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240000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FIGO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135000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900000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FRUTA-DE-CONDE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28000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20000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GOIABA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230147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590827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LARANJA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394400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740200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MAMÃO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40898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24791238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206205761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MARACUJÁ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69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2423750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1878800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PIMENTA-DO-REINO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41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10295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41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32541153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41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10557305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TANGERINA, BERGAMOTA, MEXERICA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90400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504800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UVA (MESA)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75000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35000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pt-BR" sz="700" u="none" strike="noStrike"/>
                        <a:t>CAFÉ CANEPHORA (ROBUSTA, CONILON) EM GRÃO (VERDE)</a:t>
                      </a:r>
                      <a:endParaRPr lang="pt-BR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1528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314821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1528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239024674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1528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98020455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  <a:tr h="17425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/>
                        <a:t>Total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2569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540326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2569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397820373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/>
                        <a:t>2569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700" u="none" strike="noStrike" dirty="0"/>
                        <a:t>351879881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8298" marR="8298" marT="8298" marB="0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1219200"/>
            <a:ext cx="77866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TABLE  F2  AS  MULTITALLY</a:t>
            </a:r>
          </a:p>
          <a:p>
            <a:r>
              <a:rPr lang="en-US" dirty="0">
                <a:latin typeface="Calibri" pitchFamily="34" charset="0"/>
              </a:rPr>
              <a:t>OF  DPERMAN.W352011ARE,  DPERMAN.V352700VAL, </a:t>
            </a:r>
            <a:r>
              <a:rPr lang="en-US" dirty="0" smtClean="0">
                <a:latin typeface="Calibri" pitchFamily="34" charset="0"/>
              </a:rPr>
              <a:t>DPERMAN.W352500QUA BY  </a:t>
            </a:r>
            <a:r>
              <a:rPr lang="en-US" dirty="0">
                <a:latin typeface="Calibri" pitchFamily="34" charset="0"/>
              </a:rPr>
              <a:t>DPERMAN.V350001COD</a:t>
            </a:r>
          </a:p>
          <a:p>
            <a:r>
              <a:rPr lang="en-US" dirty="0">
                <a:latin typeface="Calibri" pitchFamily="34" charset="0"/>
              </a:rPr>
              <a:t>OPTIONS  TCOUNT  TTALLY </a:t>
            </a: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FOR  DPERMAN.V352700VAL  &gt;  10000 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Qué es Redatam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1600200"/>
            <a:ext cx="8305800" cy="4724400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CL" sz="26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</a:t>
            </a:r>
            <a:r>
              <a:rPr lang="es-CL" sz="2600" dirty="0" err="1" smtClean="0"/>
              <a:t>cuperación</a:t>
            </a:r>
            <a:r>
              <a:rPr lang="es-CL" sz="2600" dirty="0" smtClean="0"/>
              <a:t> de </a:t>
            </a:r>
            <a:r>
              <a:rPr lang="es-CL" sz="2600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DAT</a:t>
            </a:r>
            <a:r>
              <a:rPr lang="es-CL" sz="2600" dirty="0" err="1" smtClean="0"/>
              <a:t>os</a:t>
            </a:r>
            <a:r>
              <a:rPr lang="es-CL" sz="2600" dirty="0" smtClean="0"/>
              <a:t> para </a:t>
            </a:r>
            <a:r>
              <a:rPr lang="es-CL" sz="2600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s-CL" sz="2600" dirty="0" err="1" smtClean="0"/>
              <a:t>reas</a:t>
            </a:r>
            <a:r>
              <a:rPr lang="es-CL" sz="2600" dirty="0" smtClean="0"/>
              <a:t> pequeñas a través de </a:t>
            </a:r>
            <a:r>
              <a:rPr lang="es-CL" sz="26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</a:t>
            </a:r>
            <a:r>
              <a:rPr lang="es-CL" sz="2600" dirty="0" smtClean="0"/>
              <a:t>icrocomputadores.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CL" sz="2600" dirty="0" smtClean="0"/>
              <a:t>Software libre de uso y distribución.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CL" sz="2600" dirty="0" smtClean="0"/>
              <a:t>Interfaz de usuario acorde a las tecnologías actuales (Windows Vista y Procesamiento en línea).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CL" sz="2600" dirty="0" smtClean="0"/>
              <a:t>Amigable, interactivo y susceptible de uso sin necesidad de ser un programador experto.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s-CL" sz="26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s-CL" sz="26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Índice de GINI</a:t>
            </a:r>
          </a:p>
        </p:txBody>
      </p:sp>
      <p:pic>
        <p:nvPicPr>
          <p:cNvPr id="30723" name="Picture 2" descr="Gini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78819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001000" cy="792480"/>
          </a:xfrm>
        </p:spPr>
        <p:txBody>
          <a:bodyPr>
            <a:normAutofit fontScale="90000"/>
          </a:bodyPr>
          <a:lstStyle/>
          <a:p>
            <a:r>
              <a:rPr lang="es-CL" dirty="0" err="1" smtClean="0"/>
              <a:t>AgroPlan</a:t>
            </a:r>
            <a:r>
              <a:rPr lang="es-CL" dirty="0" smtClean="0"/>
              <a:t> - Aplicación para Difusión</a:t>
            </a:r>
            <a:endParaRPr lang="es-CL" dirty="0"/>
          </a:p>
        </p:txBody>
      </p:sp>
      <p:pic>
        <p:nvPicPr>
          <p:cNvPr id="4" name="Picture 3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674792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05800" cy="792480"/>
          </a:xfrm>
        </p:spPr>
        <p:txBody>
          <a:bodyPr>
            <a:normAutofit fontScale="90000"/>
          </a:bodyPr>
          <a:lstStyle/>
          <a:p>
            <a:r>
              <a:rPr lang="es-CL" smtClean="0"/>
              <a:t>AgroPlan</a:t>
            </a:r>
            <a:r>
              <a:rPr lang="es-CL" smtClean="0"/>
              <a:t> – Ejemplo de </a:t>
            </a:r>
            <a:r>
              <a:rPr lang="es-CL" smtClean="0"/>
              <a:t>Indicadores</a:t>
            </a:r>
            <a:endParaRPr lang="es-CL"/>
          </a:p>
        </p:txBody>
      </p:sp>
      <p:pic>
        <p:nvPicPr>
          <p:cNvPr id="3" name="Picture 2" descr="Image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066800"/>
            <a:ext cx="5119007" cy="2895600"/>
          </a:xfrm>
          <a:prstGeom prst="rect">
            <a:avLst/>
          </a:prstGeom>
        </p:spPr>
      </p:pic>
      <p:pic>
        <p:nvPicPr>
          <p:cNvPr id="4" name="Picture 3" descr="Image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4724400" cy="2501622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001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dirty="0" smtClean="0"/>
              <a:t>SIDRA – Banco de Datos Agregados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s-CL" sz="2200" dirty="0" smtClean="0"/>
              <a:t> Almacenamiento de tablas con los resultados de los Censos y Encuestas.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s-CL" sz="2200" dirty="0" smtClean="0"/>
              <a:t> Tablas pueden tener hasta 6 dimensiones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s-CL" sz="2200" dirty="0" smtClean="0"/>
              <a:t> Para cualquier nivel geográfico determinado (País, Región, Unidad de la Federación, Municipio, etc.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es-CL" sz="2200" dirty="0" smtClean="0"/>
              <a:t> Objetivo principal: Disponible para consulta en Internet. </a:t>
            </a:r>
            <a:endParaRPr lang="es-CL" sz="22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smtClean="0"/>
              <a:t>SIDRA – Banco de Datos Agregados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57200" y="1524000"/>
            <a:ext cx="8229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CL" dirty="0" smtClean="0"/>
              <a:t>Objetivo secundario: Producir los tabulados para la publicación en papel de los censos y encuestas: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s-CL" dirty="0" smtClean="0"/>
              <a:t> Datos tabulados alimentan el Banco SIDRA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s-CL" dirty="0" smtClean="0"/>
              <a:t> Planillas en Excel formateadas con los marcos de las tablas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s-CL" dirty="0" smtClean="0"/>
              <a:t> Las tablas SIDRA son transferidas para planillas en Excel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s-CL" dirty="0" smtClean="0"/>
              <a:t> Macros en Excel comandan la transferencia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CL" dirty="0" smtClean="0"/>
              <a:t>REDATAM es la herramienta usada para cargar el banco de datos SIDRA.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s-CL" dirty="0" smtClean="0"/>
              <a:t> Proceso utilizado con éxito para la divulgación de: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s-CL" dirty="0" smtClean="0"/>
              <a:t> Estadísticas Vitales 2005 y 2006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s-CL" dirty="0" smtClean="0"/>
              <a:t> Encuesta Nacional Domiciliar (PNAD) 2006 y 2007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s-CL" dirty="0" smtClean="0"/>
              <a:t> Resultados Preliminares Conteo Población 2007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s-CL" dirty="0" smtClean="0"/>
              <a:t> Resultados Preliminares Censo Agrícola 2006-2007</a:t>
            </a:r>
            <a:endParaRPr lang="es-CL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CL" smtClean="0"/>
              <a:t>Ejemplo de Tabla - Esqueleto</a:t>
            </a:r>
          </a:p>
        </p:txBody>
      </p:sp>
      <p:pic>
        <p:nvPicPr>
          <p:cNvPr id="32771" name="Picture 2" descr="Tabla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6543675" cy="4910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Tabla Final</a:t>
            </a:r>
          </a:p>
        </p:txBody>
      </p:sp>
      <p:pic>
        <p:nvPicPr>
          <p:cNvPr id="33795" name="Picture 2" descr="Tabla1_Fin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534150" cy="5133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Sitio del IBGE (www.ibge.gov.br)</a:t>
            </a:r>
          </a:p>
        </p:txBody>
      </p:sp>
      <p:pic>
        <p:nvPicPr>
          <p:cNvPr id="34819" name="Picture 2" descr="Dict07_IB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5247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>
            <a:off x="1295400" y="5562601"/>
            <a:ext cx="1704976" cy="1524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90800" y="5791200"/>
            <a:ext cx="22098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Entrada al SIDRA</a:t>
            </a:r>
            <a:endParaRPr lang="es-C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CL" smtClean="0"/>
              <a:t>Referencias</a:t>
            </a:r>
            <a:br>
              <a:rPr lang="es-CL" smtClean="0"/>
            </a:br>
            <a:r>
              <a:rPr lang="es-CL" smtClean="0"/>
              <a:t>Censo Agropecuario Brasil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928688" y="1785938"/>
            <a:ext cx="590232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mtClean="0">
                <a:latin typeface="Calibri" pitchFamily="34" charset="0"/>
              </a:rPr>
              <a:t>Antonio Simões Florido – Gerente Censo Agropecuario</a:t>
            </a:r>
          </a:p>
          <a:p>
            <a:r>
              <a:rPr lang="es-CL" smtClean="0">
                <a:latin typeface="Calibri" pitchFamily="34" charset="0"/>
              </a:rPr>
              <a:t>	</a:t>
            </a:r>
            <a:r>
              <a:rPr lang="es-CL" smtClean="0">
                <a:latin typeface="Calibri" pitchFamily="34" charset="0"/>
                <a:hlinkClick r:id="rId2"/>
              </a:rPr>
              <a:t>antonio.florido@ibge.gov.br</a:t>
            </a:r>
            <a:endParaRPr lang="es-CL" smtClean="0">
              <a:latin typeface="Calibri" pitchFamily="34" charset="0"/>
            </a:endParaRPr>
          </a:p>
          <a:p>
            <a:endParaRPr lang="es-CL" smtClean="0">
              <a:latin typeface="Calibri" pitchFamily="34" charset="0"/>
            </a:endParaRPr>
          </a:p>
          <a:p>
            <a:r>
              <a:rPr lang="es-CL" smtClean="0">
                <a:latin typeface="Calibri" pitchFamily="34" charset="0"/>
              </a:rPr>
              <a:t>Ari N. Silva – Consultor IBGE  </a:t>
            </a:r>
          </a:p>
          <a:p>
            <a:r>
              <a:rPr lang="es-CL" smtClean="0">
                <a:latin typeface="Calibri" pitchFamily="34" charset="0"/>
              </a:rPr>
              <a:t> 	</a:t>
            </a:r>
            <a:r>
              <a:rPr lang="es-CL" smtClean="0">
                <a:latin typeface="Calibri" pitchFamily="34" charset="0"/>
                <a:hlinkClick r:id="rId3"/>
              </a:rPr>
              <a:t>arisilva@ibge.gov.br</a:t>
            </a:r>
            <a:endParaRPr lang="es-CL" smtClean="0">
              <a:latin typeface="Calibri" pitchFamily="34" charset="0"/>
            </a:endParaRPr>
          </a:p>
          <a:p>
            <a:endParaRPr lang="es-CL" smtClean="0">
              <a:latin typeface="Calibri" pitchFamily="34" charset="0"/>
            </a:endParaRPr>
          </a:p>
          <a:p>
            <a:r>
              <a:rPr lang="es-CL" smtClean="0">
                <a:latin typeface="Calibri" pitchFamily="34" charset="0"/>
              </a:rPr>
              <a:t>Censos 2007</a:t>
            </a:r>
          </a:p>
          <a:p>
            <a:r>
              <a:rPr lang="es-CL" smtClean="0">
                <a:latin typeface="Calibri" pitchFamily="34" charset="0"/>
              </a:rPr>
              <a:t>	</a:t>
            </a:r>
            <a:r>
              <a:rPr lang="es-CL" smtClean="0">
                <a:latin typeface="Calibri" pitchFamily="34" charset="0"/>
                <a:hlinkClick r:id="rId4"/>
              </a:rPr>
              <a:t>http://censos2007.ibge.gov.br/</a:t>
            </a:r>
            <a:r>
              <a:rPr lang="es-CL" smtClean="0">
                <a:latin typeface="Calibri" pitchFamily="34" charset="0"/>
              </a:rPr>
              <a:t> </a:t>
            </a:r>
          </a:p>
          <a:p>
            <a:endParaRPr lang="es-CL" smtClean="0">
              <a:latin typeface="Calibri" pitchFamily="34" charset="0"/>
            </a:endParaRPr>
          </a:p>
          <a:p>
            <a:r>
              <a:rPr lang="es-CL" smtClean="0">
                <a:latin typeface="Calibri" pitchFamily="34" charset="0"/>
              </a:rPr>
              <a:t>Cuestionario Censo Agropecuario (modelo documentacional)</a:t>
            </a:r>
          </a:p>
          <a:p>
            <a:r>
              <a:rPr lang="es-CL" smtClean="0">
                <a:latin typeface="Calibri" pitchFamily="34" charset="0"/>
              </a:rPr>
              <a:t>	</a:t>
            </a:r>
            <a:r>
              <a:rPr lang="es-CL" smtClean="0">
                <a:latin typeface="Calibri" pitchFamily="34" charset="0"/>
                <a:hlinkClick r:id="rId5"/>
              </a:rPr>
              <a:t>http://censos2007.ibge.gov.br/quest_agro.pdf</a:t>
            </a:r>
            <a:endParaRPr lang="es-CL" smtClean="0">
              <a:latin typeface="Calibri" pitchFamily="34" charset="0"/>
            </a:endParaRPr>
          </a:p>
          <a:p>
            <a:endParaRPr lang="es-CL" smtClean="0">
              <a:latin typeface="Calibri" pitchFamily="34" charset="0"/>
            </a:endParaRPr>
          </a:p>
          <a:p>
            <a:r>
              <a:rPr lang="es-CL" smtClean="0">
                <a:latin typeface="Calibri" pitchFamily="34" charset="0"/>
              </a:rPr>
              <a:t>SIDRA – Banco de Datos Agregados</a:t>
            </a:r>
          </a:p>
          <a:p>
            <a:r>
              <a:rPr lang="es-CL" smtClean="0">
                <a:latin typeface="Calibri" pitchFamily="34" charset="0"/>
              </a:rPr>
              <a:t>	</a:t>
            </a:r>
            <a:r>
              <a:rPr lang="es-CL" smtClean="0">
                <a:latin typeface="Calibri" pitchFamily="34" charset="0"/>
                <a:hlinkClick r:id="rId6"/>
              </a:rPr>
              <a:t>http://www.sidra.ibge.gov.br/</a:t>
            </a:r>
            <a:endParaRPr lang="es-CL" smtClean="0">
              <a:latin typeface="Calibri" pitchFamily="34" charset="0"/>
            </a:endParaRPr>
          </a:p>
          <a:p>
            <a:endParaRPr lang="es-CL">
              <a:latin typeface="Calibri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CL" smtClean="0"/>
              <a:t>Referencias</a:t>
            </a:r>
            <a:br>
              <a:rPr lang="es-CL" smtClean="0"/>
            </a:br>
            <a:r>
              <a:rPr lang="es-CL" smtClean="0"/>
              <a:t>REDATAM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928688" y="1785938"/>
            <a:ext cx="667131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mtClean="0">
                <a:latin typeface="Calibri" pitchFamily="34" charset="0"/>
              </a:rPr>
              <a:t>Magda Ruiz – Asesora Regional, CELADE/CEPAL</a:t>
            </a:r>
          </a:p>
          <a:p>
            <a:r>
              <a:rPr lang="es-CL" smtClean="0">
                <a:latin typeface="Calibri" pitchFamily="34" charset="0"/>
              </a:rPr>
              <a:t>	</a:t>
            </a:r>
            <a:r>
              <a:rPr lang="es-CL" smtClean="0">
                <a:latin typeface="Calibri" pitchFamily="34" charset="0"/>
                <a:hlinkClick r:id="rId2"/>
              </a:rPr>
              <a:t>magda.ruiz@cepal.org</a:t>
            </a:r>
            <a:endParaRPr lang="es-CL" smtClean="0">
              <a:latin typeface="Calibri" pitchFamily="34" charset="0"/>
            </a:endParaRPr>
          </a:p>
          <a:p>
            <a:endParaRPr lang="es-CL" smtClean="0">
              <a:latin typeface="Calibri" pitchFamily="34" charset="0"/>
            </a:endParaRPr>
          </a:p>
          <a:p>
            <a:r>
              <a:rPr lang="es-CL" smtClean="0">
                <a:latin typeface="Calibri" pitchFamily="34" charset="0"/>
              </a:rPr>
              <a:t>Lenin Aguinaga – Experto en Procesamiento de Datos, CELADE/CEPAL</a:t>
            </a:r>
          </a:p>
          <a:p>
            <a:r>
              <a:rPr lang="es-CL" smtClean="0">
                <a:latin typeface="Calibri" pitchFamily="34" charset="0"/>
              </a:rPr>
              <a:t> 	</a:t>
            </a:r>
            <a:r>
              <a:rPr lang="es-CL" smtClean="0">
                <a:latin typeface="Calibri" pitchFamily="34" charset="0"/>
                <a:hlinkClick r:id="rId3"/>
              </a:rPr>
              <a:t>lenin.aguinaga@cepal.org</a:t>
            </a:r>
            <a:endParaRPr lang="es-CL" smtClean="0">
              <a:latin typeface="Calibri" pitchFamily="34" charset="0"/>
            </a:endParaRPr>
          </a:p>
          <a:p>
            <a:endParaRPr lang="es-CL" smtClean="0">
              <a:latin typeface="Calibri" pitchFamily="34" charset="0"/>
            </a:endParaRPr>
          </a:p>
          <a:p>
            <a:r>
              <a:rPr lang="es-CL" smtClean="0">
                <a:latin typeface="Calibri" pitchFamily="34" charset="0"/>
              </a:rPr>
              <a:t>Redatam - Sitio Oficial</a:t>
            </a:r>
          </a:p>
          <a:p>
            <a:r>
              <a:rPr lang="es-CL" smtClean="0">
                <a:latin typeface="Calibri" pitchFamily="34" charset="0"/>
              </a:rPr>
              <a:t>	</a:t>
            </a:r>
            <a:r>
              <a:rPr lang="es-CL" smtClean="0">
                <a:latin typeface="Calibri" pitchFamily="34" charset="0"/>
                <a:hlinkClick r:id="rId4"/>
              </a:rPr>
              <a:t>http://www.cepal.org/celade/redatam/</a:t>
            </a:r>
            <a:endParaRPr lang="es-CL" smtClean="0">
              <a:latin typeface="Calibri" pitchFamily="34" charset="0"/>
            </a:endParaRPr>
          </a:p>
          <a:p>
            <a:endParaRPr lang="es-CL" smtClean="0">
              <a:latin typeface="Calibri" pitchFamily="34" charset="0"/>
            </a:endParaRPr>
          </a:p>
          <a:p>
            <a:r>
              <a:rPr lang="es-CL" smtClean="0">
                <a:latin typeface="Calibri" pitchFamily="34" charset="0"/>
              </a:rPr>
              <a:t>Redatam - Sitio para Procesamiento en Línea</a:t>
            </a:r>
          </a:p>
          <a:p>
            <a:r>
              <a:rPr lang="es-CL" smtClean="0">
                <a:latin typeface="Calibri" pitchFamily="34" charset="0"/>
              </a:rPr>
              <a:t> 	</a:t>
            </a:r>
            <a:r>
              <a:rPr lang="es-CL" smtClean="0">
                <a:latin typeface="Calibri" pitchFamily="34" charset="0"/>
                <a:hlinkClick r:id="rId5"/>
              </a:rPr>
              <a:t>http://celade.cepal.org/redatam/</a:t>
            </a:r>
            <a:endParaRPr lang="es-CL" smtClean="0">
              <a:latin typeface="Calibri" pitchFamily="34" charset="0"/>
            </a:endParaRPr>
          </a:p>
          <a:p>
            <a:endParaRPr lang="es-CL" smtClean="0">
              <a:latin typeface="Calibri" pitchFamily="34" charset="0"/>
            </a:endParaRPr>
          </a:p>
          <a:p>
            <a:r>
              <a:rPr lang="es-CL" smtClean="0">
                <a:latin typeface="Calibri" pitchFamily="34" charset="0"/>
              </a:rPr>
              <a:t>Redatam – Indicadores para Procesar en Línea</a:t>
            </a:r>
          </a:p>
          <a:p>
            <a:r>
              <a:rPr lang="es-CL" smtClean="0">
                <a:latin typeface="Calibri" pitchFamily="34" charset="0"/>
              </a:rPr>
              <a:t>	</a:t>
            </a:r>
            <a:r>
              <a:rPr lang="es-CL" smtClean="0">
                <a:latin typeface="Calibri" pitchFamily="34" charset="0"/>
                <a:hlinkClick r:id="rId6"/>
              </a:rPr>
              <a:t>http://www.cepal.org/id.asp?id=11082/</a:t>
            </a:r>
            <a:endParaRPr lang="es-CL" smtClean="0">
              <a:latin typeface="Calibri" pitchFamily="34" charset="0"/>
            </a:endParaRPr>
          </a:p>
          <a:p>
            <a:endParaRPr lang="es-CL">
              <a:latin typeface="Calibri" pitchFamily="34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Funcionalidades de Redatam (1)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1447800"/>
            <a:ext cx="8534400" cy="5105400"/>
          </a:xfrm>
        </p:spPr>
        <p:txBody>
          <a:bodyPr anchor="ctr"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400" dirty="0" smtClean="0"/>
              <a:t>Facilita el trabajo con grandes volúmenes de información organizada en forma jerárquica y comprimida.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400" dirty="0" smtClean="0"/>
              <a:t>Obtiene indicadores estadísticos de manera rápida y confiable (Frecuencias, Cruces, Promedios, Medianas, Máximos, Mínimos).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400" dirty="0" smtClean="0"/>
              <a:t>Posibilita la selección de subconjuntos de datos dentro de una zona geográfica de interés, así como la definición de filtros y universos.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400" dirty="0" smtClean="0"/>
              <a:t>Elabora mapas temáticos de zonas de interés mediante Listas de Áreas y Conteos.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mtClean="0"/>
              <a:t>Funcionalidades de Redatam (2)</a:t>
            </a:r>
            <a:endParaRPr lang="es-CL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0" y="1371600"/>
            <a:ext cx="8305800" cy="50292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400" dirty="0" smtClean="0"/>
              <a:t>Presenta la información en forma gráfica, incorporando los tipos de gráficos más utilizados.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400" dirty="0" smtClean="0"/>
              <a:t>Provee de un lenguaje de programación para </a:t>
            </a:r>
            <a:r>
              <a:rPr lang="es-CL" sz="2400" dirty="0" err="1" smtClean="0"/>
              <a:t>recodificación</a:t>
            </a:r>
            <a:r>
              <a:rPr lang="es-CL" sz="2400" dirty="0" smtClean="0"/>
              <a:t> y construcción de nuevas variables y generación de indicadores.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400" dirty="0" smtClean="0"/>
              <a:t>Permite el intercambio de información con otras fuentes de datos (SPSS, DBF, Excel y/o Texto 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CL" sz="2400" dirty="0" smtClean="0"/>
              <a:t>Contribuye a la diseminación y acceso de información mediante la construcción de  aplicaciones de distribución en CD y/o Web.</a:t>
            </a:r>
            <a:endParaRPr lang="es-CL" sz="2400" dirty="0"/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s-CL" smtClean="0"/>
              <a:t>Censos Agropecuarios en Redatam</a:t>
            </a:r>
            <a:endParaRPr lang="es-CL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1600208"/>
          <a:ext cx="5105400" cy="4724385"/>
        </p:xfrm>
        <a:graphic>
          <a:graphicData uri="http://schemas.openxmlformats.org/drawingml/2006/table">
            <a:tbl>
              <a:tblPr firstRow="1" bandRow="1" bandCol="1">
                <a:tableStyleId>{638B1855-1B75-4FBE-930C-398BA8C253C6}</a:tableStyleId>
              </a:tblPr>
              <a:tblGrid>
                <a:gridCol w="2527917"/>
                <a:gridCol w="2577483"/>
              </a:tblGrid>
              <a:tr h="27790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noProof="0" smtClean="0"/>
                        <a:t>País</a:t>
                      </a:r>
                      <a:endParaRPr lang="es-CL" sz="1600" b="1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noProof="0" smtClean="0"/>
                        <a:t>Año</a:t>
                      </a:r>
                      <a:endParaRPr lang="es-CL" sz="1600" b="1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90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noProof="0" smtClean="0"/>
                        <a:t> 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noProof="0" smtClean="0"/>
                        <a:t> 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90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noProof="0" smtClean="0"/>
                        <a:t>Argentina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u="none" strike="noStrike" noProof="0" smtClean="0"/>
                        <a:t>1988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90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noProof="0" smtClean="0"/>
                        <a:t>Brasil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u="none" strike="noStrike" noProof="0" smtClean="0"/>
                        <a:t>1997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90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noProof="0" smtClean="0"/>
                        <a:t> 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u="none" strike="noStrike" noProof="0" smtClean="0"/>
                        <a:t>2006/2007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90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noProof="0" smtClean="0"/>
                        <a:t>Chile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u="none" strike="noStrike" noProof="0" smtClean="0"/>
                        <a:t>1997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90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noProof="0" smtClean="0"/>
                        <a:t> 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u="none" strike="noStrike" noProof="0" smtClean="0"/>
                        <a:t>2007*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90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noProof="0" smtClean="0"/>
                        <a:t>Ecuador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u="none" strike="noStrike" noProof="0" smtClean="0"/>
                        <a:t>2000*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90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noProof="0" smtClean="0"/>
                        <a:t>México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u="none" strike="noStrike" noProof="0" smtClean="0"/>
                        <a:t>1991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90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noProof="0" smtClean="0"/>
                        <a:t>Nicaragua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u="none" strike="noStrike" noProof="0" smtClean="0"/>
                        <a:t>2000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90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noProof="0" smtClean="0"/>
                        <a:t>Panamá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u="none" strike="noStrike" noProof="0" smtClean="0"/>
                        <a:t>1991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90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noProof="0" smtClean="0"/>
                        <a:t> 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u="none" strike="noStrike" noProof="0" smtClean="0"/>
                        <a:t>2001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90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noProof="0" smtClean="0"/>
                        <a:t>Perú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u="none" strike="noStrike" noProof="0" smtClean="0"/>
                        <a:t>1994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90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noProof="0" smtClean="0"/>
                        <a:t>Uruguay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u="none" strike="noStrike" noProof="0" smtClean="0"/>
                        <a:t>1990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905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noProof="0" smtClean="0"/>
                        <a:t> 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600" u="none" strike="noStrike" noProof="0" smtClean="0"/>
                        <a:t>2000</a:t>
                      </a:r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905"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L" sz="1600" b="0" i="0" u="none" strike="noStrike" noProof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9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600" u="none" strike="noStrike" noProof="0" dirty="0" smtClean="0"/>
                        <a:t>* En Construcción</a:t>
                      </a:r>
                      <a:endParaRPr lang="es-CL" sz="1600" b="0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smtClean="0"/>
              <a:t>Características  Censo Agropecuario Brasil 2006/2007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533400" y="1981200"/>
            <a:ext cx="6500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s-CL" smtClean="0">
                <a:latin typeface="Calibri" pitchFamily="34" charset="0"/>
              </a:rPr>
              <a:t> Diversidad de Temas</a:t>
            </a:r>
          </a:p>
          <a:p>
            <a:pPr lvl="1">
              <a:buFont typeface="Wingdings" pitchFamily="2" charset="2"/>
              <a:buChar char="q"/>
            </a:pPr>
            <a:r>
              <a:rPr lang="es-CL" smtClean="0">
                <a:latin typeface="Calibri" pitchFamily="34" charset="0"/>
              </a:rPr>
              <a:t> Infinidad de Variables</a:t>
            </a:r>
          </a:p>
          <a:p>
            <a:pPr lvl="1">
              <a:buFont typeface="Wingdings" pitchFamily="2" charset="2"/>
              <a:buChar char="q"/>
            </a:pPr>
            <a:r>
              <a:rPr lang="es-CL" smtClean="0">
                <a:latin typeface="Calibri" pitchFamily="34" charset="0"/>
              </a:rPr>
              <a:t> Informaciones Categóricas y Numéricas</a:t>
            </a:r>
          </a:p>
          <a:p>
            <a:pPr lvl="1">
              <a:buFont typeface="Wingdings" pitchFamily="2" charset="2"/>
              <a:buChar char="q"/>
            </a:pPr>
            <a:r>
              <a:rPr lang="es-CL" smtClean="0">
                <a:latin typeface="Calibri" pitchFamily="34" charset="0"/>
              </a:rPr>
              <a:t> Gran Volumen de datos</a:t>
            </a:r>
            <a:endParaRPr lang="es-CL">
              <a:latin typeface="Calibri" pitchFamily="34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85800" y="1524000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b="1" dirty="0" smtClean="0">
                <a:latin typeface="Calibri" pitchFamily="34" charset="0"/>
              </a:rPr>
              <a:t>Generales</a:t>
            </a:r>
            <a:endParaRPr lang="es-CL" b="1" dirty="0">
              <a:latin typeface="Calibri" pitchFamily="34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685800" y="3352800"/>
            <a:ext cx="3038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b="1" dirty="0" smtClean="0">
                <a:latin typeface="Calibri" pitchFamily="34" charset="0"/>
              </a:rPr>
              <a:t>Brasil </a:t>
            </a:r>
            <a:r>
              <a:rPr lang="es-CL" dirty="0" smtClean="0">
                <a:latin typeface="Calibri" pitchFamily="34" charset="0"/>
              </a:rPr>
              <a:t>(números aproximados)</a:t>
            </a:r>
            <a:endParaRPr lang="es-CL" dirty="0">
              <a:latin typeface="Calibri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533400" y="3810000"/>
            <a:ext cx="63849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s-CL" dirty="0" smtClean="0">
                <a:latin typeface="Calibri" pitchFamily="34" charset="0"/>
              </a:rPr>
              <a:t> 5,2 millones de establecimientos</a:t>
            </a:r>
          </a:p>
          <a:p>
            <a:pPr lvl="1">
              <a:buFont typeface="Wingdings" pitchFamily="2" charset="2"/>
              <a:buChar char="q"/>
            </a:pPr>
            <a:r>
              <a:rPr lang="es-CL" dirty="0" smtClean="0">
                <a:latin typeface="Calibri" pitchFamily="34" charset="0"/>
              </a:rPr>
              <a:t> 40 Temas originales en el cuestionario</a:t>
            </a:r>
          </a:p>
          <a:p>
            <a:pPr lvl="1">
              <a:buFont typeface="Wingdings" pitchFamily="2" charset="2"/>
              <a:buChar char="q"/>
            </a:pPr>
            <a:r>
              <a:rPr lang="es-CL" dirty="0" smtClean="0">
                <a:latin typeface="Calibri" pitchFamily="34" charset="0"/>
              </a:rPr>
              <a:t> 920 Variables originales</a:t>
            </a:r>
          </a:p>
          <a:p>
            <a:pPr lvl="1">
              <a:buFont typeface="Wingdings" pitchFamily="2" charset="2"/>
              <a:buChar char="q"/>
            </a:pPr>
            <a:r>
              <a:rPr lang="es-CL" dirty="0" smtClean="0">
                <a:latin typeface="Calibri" pitchFamily="34" charset="0"/>
              </a:rPr>
              <a:t> 290 Variables derivadas</a:t>
            </a:r>
          </a:p>
          <a:p>
            <a:pPr lvl="1">
              <a:buFont typeface="Wingdings" pitchFamily="2" charset="2"/>
              <a:buChar char="q"/>
            </a:pPr>
            <a:r>
              <a:rPr lang="es-CL" dirty="0" smtClean="0">
                <a:latin typeface="Calibri" pitchFamily="34" charset="0"/>
              </a:rPr>
              <a:t> 32 </a:t>
            </a:r>
            <a:r>
              <a:rPr lang="es-CL" dirty="0" err="1" smtClean="0">
                <a:latin typeface="Calibri" pitchFamily="34" charset="0"/>
              </a:rPr>
              <a:t>Gb</a:t>
            </a:r>
            <a:r>
              <a:rPr lang="es-CL" dirty="0" smtClean="0">
                <a:latin typeface="Calibri" pitchFamily="34" charset="0"/>
              </a:rPr>
              <a:t> de espacio en disco original</a:t>
            </a:r>
          </a:p>
          <a:p>
            <a:pPr lvl="1">
              <a:lnSpc>
                <a:spcPct val="150000"/>
              </a:lnSpc>
            </a:pPr>
            <a:r>
              <a:rPr lang="es-CL" dirty="0" smtClean="0">
                <a:latin typeface="Calibri" pitchFamily="34" charset="0"/>
              </a:rPr>
              <a:t>Base REDATAM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s-CL" dirty="0" smtClean="0">
                <a:latin typeface="Calibri" pitchFamily="34" charset="0"/>
              </a:rPr>
              <a:t> 18 </a:t>
            </a:r>
            <a:r>
              <a:rPr lang="es-CL" dirty="0" err="1" smtClean="0">
                <a:latin typeface="Calibri" pitchFamily="34" charset="0"/>
              </a:rPr>
              <a:t>Gb</a:t>
            </a:r>
            <a:r>
              <a:rPr lang="es-CL" dirty="0" smtClean="0">
                <a:latin typeface="Calibri" pitchFamily="34" charset="0"/>
              </a:rPr>
              <a:t> (completa, para trabajos internos, sin optimización)</a:t>
            </a:r>
          </a:p>
          <a:p>
            <a:pPr lvl="1">
              <a:buFont typeface="Wingdings" pitchFamily="2" charset="2"/>
              <a:buChar char="q"/>
            </a:pPr>
            <a:r>
              <a:rPr lang="es-CL" dirty="0" smtClean="0">
                <a:latin typeface="Calibri" pitchFamily="34" charset="0"/>
              </a:rPr>
              <a:t> 14 </a:t>
            </a:r>
            <a:r>
              <a:rPr lang="es-CL" dirty="0" err="1" smtClean="0">
                <a:latin typeface="Calibri" pitchFamily="34" charset="0"/>
              </a:rPr>
              <a:t>Gb</a:t>
            </a:r>
            <a:r>
              <a:rPr lang="es-CL" dirty="0" smtClean="0">
                <a:latin typeface="Calibri" pitchFamily="34" charset="0"/>
              </a:rPr>
              <a:t> (optimizada, solamente variables finales)</a:t>
            </a:r>
            <a:endParaRPr lang="es-CL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 build="p"/>
      <p:bldP spid="12293" grpId="0" build="p"/>
      <p:bldP spid="1229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Jerarquía Geográfica</a:t>
            </a:r>
          </a:p>
        </p:txBody>
      </p:sp>
      <p:pic>
        <p:nvPicPr>
          <p:cNvPr id="14" name="Picture 1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1800224"/>
            <a:ext cx="6693318" cy="3686175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Entidades Temáticas (1)</a:t>
            </a:r>
          </a:p>
        </p:txBody>
      </p:sp>
      <p:pic>
        <p:nvPicPr>
          <p:cNvPr id="4" name="Picture 3" descr="JERAR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8077200" cy="415896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Entidades Temáticas (2)</a:t>
            </a:r>
          </a:p>
        </p:txBody>
      </p:sp>
      <p:pic>
        <p:nvPicPr>
          <p:cNvPr id="5" name="Picture 4" descr="JERAR_Pecuari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2535464" cy="4953000"/>
          </a:xfrm>
          <a:prstGeom prst="rect">
            <a:avLst/>
          </a:prstGeom>
        </p:spPr>
      </p:pic>
      <p:pic>
        <p:nvPicPr>
          <p:cNvPr id="6" name="Picture 5" descr="JERAR_Produ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71600"/>
            <a:ext cx="3155708" cy="4952999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7816</TotalTime>
  <Words>1478</Words>
  <Application>Microsoft Office PowerPoint</Application>
  <PresentationFormat>On-screen Show (4:3)</PresentationFormat>
  <Paragraphs>547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Technic</vt:lpstr>
      <vt:lpstr>Uso de REDATAM para Procesamiento, Análisis y Difusión de Censos Agropecuarios</vt:lpstr>
      <vt:lpstr>Qué es Redatam</vt:lpstr>
      <vt:lpstr>Funcionalidades de Redatam (1)</vt:lpstr>
      <vt:lpstr>Funcionalidades de Redatam (2)</vt:lpstr>
      <vt:lpstr>Censos Agropecuarios en Redatam</vt:lpstr>
      <vt:lpstr>Características  Censo Agropecuario Brasil 2006/2007</vt:lpstr>
      <vt:lpstr>Jerarquía Geográfica</vt:lpstr>
      <vt:lpstr>Entidades Temáticas (1)</vt:lpstr>
      <vt:lpstr>Entidades Temáticas (2)</vt:lpstr>
      <vt:lpstr>Variables</vt:lpstr>
      <vt:lpstr>Variables Especiales</vt:lpstr>
      <vt:lpstr>Slide 12</vt:lpstr>
      <vt:lpstr>Ventajas Específicas de REDATAM para Informaciones Agropecuarias</vt:lpstr>
      <vt:lpstr>Entidades en formato “TUPLE”</vt:lpstr>
      <vt:lpstr>Número de Establecimientos</vt:lpstr>
      <vt:lpstr>Suinos por Tipo</vt:lpstr>
      <vt:lpstr>Resultado con Multitally</vt:lpstr>
      <vt:lpstr>Multitally de Bovinos</vt:lpstr>
      <vt:lpstr>Cosecha Permanente</vt:lpstr>
      <vt:lpstr>Índice de GINI</vt:lpstr>
      <vt:lpstr>AgroPlan - Aplicación para Difusión</vt:lpstr>
      <vt:lpstr>AgroPlan – Ejemplo de Indicadores</vt:lpstr>
      <vt:lpstr>SIDRA – Banco de Datos Agregados</vt:lpstr>
      <vt:lpstr>SIDRA – Banco de Datos Agregados</vt:lpstr>
      <vt:lpstr>Ejemplo de Tabla - Esqueleto</vt:lpstr>
      <vt:lpstr>Tabla Final</vt:lpstr>
      <vt:lpstr>Sitio del IBGE (www.ibge.gov.br)</vt:lpstr>
      <vt:lpstr>Referencias Censo Agropecuario Brasil</vt:lpstr>
      <vt:lpstr>Referencias REDATAM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Qué es Redatam</dc:title>
  <dc:creator>Beto</dc:creator>
  <cp:lastModifiedBy>Beto</cp:lastModifiedBy>
  <cp:revision>257</cp:revision>
  <dcterms:created xsi:type="dcterms:W3CDTF">2008-09-12T10:27:32Z</dcterms:created>
  <dcterms:modified xsi:type="dcterms:W3CDTF">2008-09-25T01:03:02Z</dcterms:modified>
</cp:coreProperties>
</file>