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1" r:id="rId2"/>
    <p:sldMasterId id="2147483660" r:id="rId3"/>
  </p:sldMasterIdLst>
  <p:notesMasterIdLst>
    <p:notesMasterId r:id="rId33"/>
  </p:notesMasterIdLst>
  <p:sldIdLst>
    <p:sldId id="256" r:id="rId4"/>
    <p:sldId id="258" r:id="rId5"/>
    <p:sldId id="318" r:id="rId6"/>
    <p:sldId id="320" r:id="rId7"/>
    <p:sldId id="319" r:id="rId8"/>
    <p:sldId id="323" r:id="rId9"/>
    <p:sldId id="341" r:id="rId10"/>
    <p:sldId id="343" r:id="rId11"/>
    <p:sldId id="347" r:id="rId12"/>
    <p:sldId id="345" r:id="rId13"/>
    <p:sldId id="307" r:id="rId14"/>
    <p:sldId id="280" r:id="rId15"/>
    <p:sldId id="324" r:id="rId16"/>
    <p:sldId id="325" r:id="rId17"/>
    <p:sldId id="326" r:id="rId18"/>
    <p:sldId id="327" r:id="rId19"/>
    <p:sldId id="328" r:id="rId20"/>
    <p:sldId id="329" r:id="rId21"/>
    <p:sldId id="336" r:id="rId22"/>
    <p:sldId id="358" r:id="rId23"/>
    <p:sldId id="349" r:id="rId24"/>
    <p:sldId id="355" r:id="rId25"/>
    <p:sldId id="357" r:id="rId26"/>
    <p:sldId id="356" r:id="rId27"/>
    <p:sldId id="301" r:id="rId28"/>
    <p:sldId id="354" r:id="rId29"/>
    <p:sldId id="350" r:id="rId30"/>
    <p:sldId id="359" r:id="rId31"/>
    <p:sldId id="275" r:id="rId3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8728"/>
    <a:srgbClr val="671898"/>
    <a:srgbClr val="99CC00"/>
    <a:srgbClr val="8EAA47"/>
    <a:srgbClr val="FF6600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7" autoAdjust="0"/>
  </p:normalViewPr>
  <p:slideViewPr>
    <p:cSldViewPr>
      <p:cViewPr>
        <p:scale>
          <a:sx n="40" d="100"/>
          <a:sy n="40" d="100"/>
        </p:scale>
        <p:origin x="-2256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4AC77B-4394-4451-B21B-70E1387E9B67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F8CB1B-43B6-4E4A-A407-B3361618D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161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6DC90-F9AC-4746-830C-F5A16F829B2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9"/>
          <p:cNvSpPr>
            <a:spLocks/>
          </p:cNvSpPr>
          <p:nvPr userDrawn="1"/>
        </p:nvSpPr>
        <p:spPr bwMode="auto">
          <a:xfrm>
            <a:off x="0" y="0"/>
            <a:ext cx="91440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93"/>
              </a:cxn>
              <a:cxn ang="0">
                <a:pos x="1944" y="417"/>
              </a:cxn>
              <a:cxn ang="0">
                <a:pos x="1944" y="0"/>
              </a:cxn>
              <a:cxn ang="0">
                <a:pos x="0" y="0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100000">
                <a:srgbClr val="FF99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" name="Picture 20" descr="DataInnovation-logo-small.gif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93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5"/>
          <p:cNvGrpSpPr>
            <a:grpSpLocks/>
          </p:cNvGrpSpPr>
          <p:nvPr userDrawn="1"/>
        </p:nvGrpSpPr>
        <p:grpSpPr bwMode="auto">
          <a:xfrm>
            <a:off x="0" y="609600"/>
            <a:ext cx="9144000" cy="973138"/>
            <a:chOff x="0" y="609600"/>
            <a:chExt cx="9144000" cy="973137"/>
          </a:xfrm>
        </p:grpSpPr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0" y="838200"/>
              <a:ext cx="9144000" cy="74453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448" y="55"/>
                </a:cxn>
              </a:cxnLst>
              <a:rect l="0" t="0" r="r" b="b"/>
              <a:pathLst>
                <a:path w="2448" h="248">
                  <a:moveTo>
                    <a:pt x="0" y="248"/>
                  </a:moveTo>
                  <a:cubicBezTo>
                    <a:pt x="929" y="0"/>
                    <a:pt x="1821" y="1"/>
                    <a:pt x="2448" y="55"/>
                  </a:cubicBezTo>
                </a:path>
              </a:pathLst>
            </a:custGeom>
            <a:noFill/>
            <a:ln w="28575" cmpd="sng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0" y="720725"/>
              <a:ext cx="9144000" cy="73818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448" y="59"/>
                </a:cxn>
              </a:cxnLst>
              <a:rect l="0" t="0" r="r" b="b"/>
              <a:pathLst>
                <a:path w="2448" h="246">
                  <a:moveTo>
                    <a:pt x="0" y="246"/>
                  </a:moveTo>
                  <a:cubicBezTo>
                    <a:pt x="930" y="0"/>
                    <a:pt x="1822" y="3"/>
                    <a:pt x="2448" y="59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0" y="609600"/>
              <a:ext cx="9144000" cy="744537"/>
            </a:xfrm>
            <a:custGeom>
              <a:avLst/>
              <a:gdLst/>
              <a:ahLst/>
              <a:cxnLst>
                <a:cxn ang="0">
                  <a:pos x="2448" y="56"/>
                </a:cxn>
                <a:cxn ang="0">
                  <a:pos x="0" y="248"/>
                </a:cxn>
              </a:cxnLst>
              <a:rect l="0" t="0" r="r" b="b"/>
              <a:pathLst>
                <a:path w="2448" h="248">
                  <a:moveTo>
                    <a:pt x="2448" y="56"/>
                  </a:moveTo>
                  <a:cubicBezTo>
                    <a:pt x="1822" y="1"/>
                    <a:pt x="929" y="0"/>
                    <a:pt x="0" y="248"/>
                  </a:cubicBezTo>
                </a:path>
              </a:pathLst>
            </a:custGeom>
            <a:noFill/>
            <a:ln w="28575" cmpd="sng">
              <a:solidFill>
                <a:srgbClr val="66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</p:grpSp>
      <p:grpSp>
        <p:nvGrpSpPr>
          <p:cNvPr id="10" name="Gruppo 23"/>
          <p:cNvGrpSpPr>
            <a:grpSpLocks/>
          </p:cNvGrpSpPr>
          <p:nvPr userDrawn="1"/>
        </p:nvGrpSpPr>
        <p:grpSpPr bwMode="auto">
          <a:xfrm>
            <a:off x="1214438" y="6215063"/>
            <a:ext cx="6767512" cy="358775"/>
            <a:chOff x="1214414" y="6215082"/>
            <a:chExt cx="6768191" cy="359118"/>
          </a:xfrm>
        </p:grpSpPr>
        <p:grpSp>
          <p:nvGrpSpPr>
            <p:cNvPr id="11" name="Gruppo 19"/>
            <p:cNvGrpSpPr>
              <a:grpSpLocks noChangeAspect="1"/>
            </p:cNvGrpSpPr>
            <p:nvPr userDrawn="1"/>
          </p:nvGrpSpPr>
          <p:grpSpPr bwMode="auto">
            <a:xfrm>
              <a:off x="6215074" y="6215082"/>
              <a:ext cx="1767534" cy="359118"/>
              <a:chOff x="304800" y="5105400"/>
              <a:chExt cx="3600450" cy="731520"/>
            </a:xfrm>
          </p:grpSpPr>
          <p:pic>
            <p:nvPicPr>
              <p:cNvPr id="13" name="Picture 15" descr="logowb73.gif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04800" y="5105400"/>
                <a:ext cx="695325" cy="695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6" descr="logoFAO_blue_50_transp.gif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143000" y="5105400"/>
                <a:ext cx="726405" cy="73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7" descr="ibar_logo.jpg"/>
              <p:cNvPicPr>
                <a:picLocks noChangeAspect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905000" y="5105400"/>
                <a:ext cx="9144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24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2819400" y="5181600"/>
                <a:ext cx="1085850" cy="542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TextBox 12"/>
            <p:cNvSpPr txBox="1"/>
            <p:nvPr userDrawn="1"/>
          </p:nvSpPr>
          <p:spPr>
            <a:xfrm>
              <a:off x="1214414" y="6286587"/>
              <a:ext cx="4982075" cy="2304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Helvetica 45 Light"/>
                </a:rPr>
                <a:t>Joint project of the World Bank, FAO, AU-IBAR, ILRI with support from the Gates Foundation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5B872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6143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99CC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76680-B7E7-4147-B69C-3EC0F0737AD5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30FA-2FA1-4DED-A6DE-802E276F823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FDD3-EB5A-4243-84EE-99AD9C2B377F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1991-6A3E-4676-BF46-5979DE11D9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81C3-69DD-48F5-A6A1-20D79029FC64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0D4A5-4B51-4D4A-A224-3A0D5A7651F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C28D1-D2EB-494E-9516-84BB4A474EEB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827A-513B-4C16-8701-3F87802CF68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B2504B-C2EF-48AF-98BE-A331CFDA3FFC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42B8AB-3466-4DCA-AD0D-310E520F8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D15DA4-801F-4BA0-8DA1-BB0FAF635CFA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0DFE99-02A1-4DED-97A1-332F4842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747042-4241-44EC-8A2F-5790442F27FE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E57BEF-6138-44D1-8C31-8D04322EA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547B0C-C6ED-4C56-B85A-98B7D0716299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D9ACDF-3AC5-479E-82E5-F6E130BF1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258C56-22C7-4358-85E1-4DA302F1E44B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259920-E72F-467C-9492-14AB51ED3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8C7B97-B805-4613-8268-BD6AF8190B17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12A778-D962-41BD-8512-077F7A816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5E8E-BB84-4ED6-9331-B7AE0E45435D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A409-D94C-4824-A953-B0C85A75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1015C2-B5CF-4008-B6E5-9ACBCEAEB4B4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24120B-8E2D-4570-ABC5-7764DEB71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87C4B3B-CA79-4C18-BF28-B0CF32DB8467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8BB05C-271E-4140-983A-D6DBE73EE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E8A441-7A7C-4A49-B58C-84B4B828BA91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C38FDB-D6B5-4476-9AA6-ADDE7EC75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2FFF29-E94D-49B2-AE3F-AFCD8DEAAFFA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4B734F-BCA8-4574-9BB1-93E1B22E5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FF2120-A19C-49BB-AEAF-D813A1FCA56A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8017-FE4B-4BE9-B634-3153D055C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025D-A1F2-4585-9191-C405CF64BBC0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E980-7C2D-4830-BF4C-9D79174A5B1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B7DC-0BFA-4AEE-A6F0-01B3DDE0EA48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DC147-DE00-4FBA-AE04-7E31CF531D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0D61-8D2A-4092-A0AD-519E56A96408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F90C-C6F1-41DA-9ACF-77BF50CC060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19E5-1C9E-49EA-ABD4-726CECB5D136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5738-E74D-4062-BBF6-093E2802760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4AB1-DFE0-476C-AF76-AF3C59D07B0C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6AD4-42AE-405C-823D-6EB219123C2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48F0-1B4F-4A12-836B-33BF8538F255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9FD7-970A-49FF-8611-BC73E4BCB0D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5006-F236-485F-949A-58BDDFD85467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EE4B-A0D5-45CB-8244-EC5DC08717F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37E868-D295-456D-8AEF-D2C16E82D38A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109353-C53F-414F-8D5D-EE6900AAA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0"/>
            <a:ext cx="91440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93"/>
              </a:cxn>
              <a:cxn ang="0">
                <a:pos x="1944" y="417"/>
              </a:cxn>
              <a:cxn ang="0">
                <a:pos x="1944" y="0"/>
              </a:cxn>
              <a:cxn ang="0">
                <a:pos x="0" y="0"/>
              </a:cxn>
            </a:cxnLst>
            <a:rect l="0" t="0" r="r" b="b"/>
            <a:pathLst>
              <a:path w="1944" h="493">
                <a:moveTo>
                  <a:pt x="0" y="0"/>
                </a:moveTo>
                <a:cubicBezTo>
                  <a:pt x="0" y="493"/>
                  <a:pt x="0" y="493"/>
                  <a:pt x="0" y="493"/>
                </a:cubicBezTo>
                <a:cubicBezTo>
                  <a:pt x="736" y="359"/>
                  <a:pt x="1422" y="369"/>
                  <a:pt x="1944" y="417"/>
                </a:cubicBezTo>
                <a:cubicBezTo>
                  <a:pt x="1944" y="0"/>
                  <a:pt x="1944" y="0"/>
                  <a:pt x="1944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99CC00"/>
              </a:gs>
              <a:gs pos="100000">
                <a:srgbClr val="FF990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30" name="Picture 7" descr="DataInnovation-logo-small.gif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193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0" y="609600"/>
            <a:ext cx="9144000" cy="973138"/>
            <a:chOff x="0" y="609600"/>
            <a:chExt cx="9144000" cy="973137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0" y="838200"/>
              <a:ext cx="9144000" cy="74453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448" y="55"/>
                </a:cxn>
              </a:cxnLst>
              <a:rect l="0" t="0" r="r" b="b"/>
              <a:pathLst>
                <a:path w="2448" h="248">
                  <a:moveTo>
                    <a:pt x="0" y="248"/>
                  </a:moveTo>
                  <a:cubicBezTo>
                    <a:pt x="929" y="0"/>
                    <a:pt x="1821" y="1"/>
                    <a:pt x="2448" y="55"/>
                  </a:cubicBezTo>
                </a:path>
              </a:pathLst>
            </a:custGeom>
            <a:noFill/>
            <a:ln w="28575" cmpd="sng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0" y="720725"/>
              <a:ext cx="9144000" cy="73818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448" y="59"/>
                </a:cxn>
              </a:cxnLst>
              <a:rect l="0" t="0" r="r" b="b"/>
              <a:pathLst>
                <a:path w="2448" h="246">
                  <a:moveTo>
                    <a:pt x="0" y="246"/>
                  </a:moveTo>
                  <a:cubicBezTo>
                    <a:pt x="930" y="0"/>
                    <a:pt x="1822" y="3"/>
                    <a:pt x="2448" y="59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0" y="609600"/>
              <a:ext cx="9144000" cy="744537"/>
            </a:xfrm>
            <a:custGeom>
              <a:avLst/>
              <a:gdLst/>
              <a:ahLst/>
              <a:cxnLst>
                <a:cxn ang="0">
                  <a:pos x="2448" y="56"/>
                </a:cxn>
                <a:cxn ang="0">
                  <a:pos x="0" y="248"/>
                </a:cxn>
              </a:cxnLst>
              <a:rect l="0" t="0" r="r" b="b"/>
              <a:pathLst>
                <a:path w="2448" h="248">
                  <a:moveTo>
                    <a:pt x="2448" y="56"/>
                  </a:moveTo>
                  <a:cubicBezTo>
                    <a:pt x="1822" y="1"/>
                    <a:pt x="929" y="0"/>
                    <a:pt x="0" y="248"/>
                  </a:cubicBezTo>
                </a:path>
              </a:pathLst>
            </a:custGeom>
            <a:noFill/>
            <a:ln w="28575" cmpd="sng">
              <a:solidFill>
                <a:srgbClr val="66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1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752535-030C-4136-B001-AA2DDAB930D7}" type="datetimeFigureOut">
              <a:rPr lang="it-IT"/>
              <a:pPr>
                <a:defRPr/>
              </a:pPr>
              <a:t>28/08/2012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E405B-9682-4126-8491-EAF3546D50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071563" y="0"/>
            <a:ext cx="8072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6" name="Picture 6" descr="DataInnovation-logo-small.gif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1193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7" name="Group 7"/>
          <p:cNvGrpSpPr>
            <a:grpSpLocks/>
          </p:cNvGrpSpPr>
          <p:nvPr userDrawn="1"/>
        </p:nvGrpSpPr>
        <p:grpSpPr bwMode="auto">
          <a:xfrm>
            <a:off x="0" y="914400"/>
            <a:ext cx="9144000" cy="973138"/>
            <a:chOff x="0" y="609600"/>
            <a:chExt cx="9144000" cy="973137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0" y="838200"/>
              <a:ext cx="9144000" cy="744537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448" y="55"/>
                </a:cxn>
              </a:cxnLst>
              <a:rect l="0" t="0" r="r" b="b"/>
              <a:pathLst>
                <a:path w="2448" h="248">
                  <a:moveTo>
                    <a:pt x="0" y="248"/>
                  </a:moveTo>
                  <a:cubicBezTo>
                    <a:pt x="929" y="0"/>
                    <a:pt x="1821" y="1"/>
                    <a:pt x="2448" y="55"/>
                  </a:cubicBezTo>
                </a:path>
              </a:pathLst>
            </a:custGeom>
            <a:noFill/>
            <a:ln w="28575" cmpd="sng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0" y="720725"/>
              <a:ext cx="9144000" cy="73818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448" y="59"/>
                </a:cxn>
              </a:cxnLst>
              <a:rect l="0" t="0" r="r" b="b"/>
              <a:pathLst>
                <a:path w="2448" h="246">
                  <a:moveTo>
                    <a:pt x="0" y="246"/>
                  </a:moveTo>
                  <a:cubicBezTo>
                    <a:pt x="930" y="0"/>
                    <a:pt x="1822" y="3"/>
                    <a:pt x="2448" y="59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0" y="609600"/>
              <a:ext cx="9144000" cy="744537"/>
            </a:xfrm>
            <a:custGeom>
              <a:avLst/>
              <a:gdLst/>
              <a:ahLst/>
              <a:cxnLst>
                <a:cxn ang="0">
                  <a:pos x="2448" y="56"/>
                </a:cxn>
                <a:cxn ang="0">
                  <a:pos x="0" y="248"/>
                </a:cxn>
              </a:cxnLst>
              <a:rect l="0" t="0" r="r" b="b"/>
              <a:pathLst>
                <a:path w="2448" h="248">
                  <a:moveTo>
                    <a:pt x="2448" y="56"/>
                  </a:moveTo>
                  <a:cubicBezTo>
                    <a:pt x="1822" y="1"/>
                    <a:pt x="929" y="0"/>
                    <a:pt x="0" y="248"/>
                  </a:cubicBezTo>
                </a:path>
              </a:pathLst>
            </a:custGeom>
            <a:noFill/>
            <a:ln w="28575" cmpd="sng">
              <a:solidFill>
                <a:srgbClr val="66663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</p:grp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8EAA3D"/>
              </a:buClr>
              <a:defRPr/>
            </a:pPr>
            <a:r>
              <a:rPr lang="en-US" sz="1100" dirty="0">
                <a:solidFill>
                  <a:srgbClr val="666633"/>
                </a:solidFill>
                <a:latin typeface="Viner Hand ITC" pitchFamily="66" charset="0"/>
              </a:rPr>
              <a:t>       </a:t>
            </a:r>
            <a:r>
              <a:rPr lang="en-US" sz="1400" dirty="0">
                <a:solidFill>
                  <a:srgbClr val="666633"/>
                </a:solidFill>
                <a:latin typeface="Viner Hand ITC" pitchFamily="66" charset="0"/>
              </a:rPr>
              <a:t>Livestock Data Innovation in Africa                      </a:t>
            </a:r>
            <a:r>
              <a:rPr lang="en-US" sz="1200" dirty="0">
                <a:solidFill>
                  <a:srgbClr val="FF6600"/>
                </a:solidFill>
                <a:latin typeface="Calibri" pitchFamily="34" charset="0"/>
              </a:rPr>
              <a:t>Numbers for Livelihood Enhancement                               </a:t>
            </a:r>
            <a:r>
              <a:rPr lang="en-US" sz="1200" dirty="0">
                <a:solidFill>
                  <a:srgbClr val="996633"/>
                </a:solidFill>
                <a:latin typeface="Calibri" pitchFamily="34" charset="0"/>
              </a:rPr>
              <a:t>www.africalivestockdata.org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8EAA3D"/>
              </a:buClr>
              <a:defRPr/>
            </a:pPr>
            <a:endParaRPr lang="en-US" sz="1100" kern="0" dirty="0">
              <a:solidFill>
                <a:srgbClr val="FF6600"/>
              </a:solidFill>
              <a:latin typeface="Helvetica 55 Roma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9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99CC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179512" y="1412776"/>
            <a:ext cx="8820472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/>
              <a:t>Improving Livestock Statistics in Uganda: Core Indicators and Data Integration</a:t>
            </a:r>
          </a:p>
        </p:txBody>
      </p:sp>
      <p:sp>
        <p:nvSpPr>
          <p:cNvPr id="16387" name="Subtitle 2"/>
          <p:cNvSpPr txBox="1">
            <a:spLocks/>
          </p:cNvSpPr>
          <p:nvPr/>
        </p:nvSpPr>
        <p:spPr bwMode="auto">
          <a:xfrm>
            <a:off x="899592" y="2708920"/>
            <a:ext cx="74168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Joseph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Sserugga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Ministry of Agriculture, Animal Industry and Fisheries, Uganda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388" name="Subtitle 2"/>
          <p:cNvSpPr txBox="1">
            <a:spLocks/>
          </p:cNvSpPr>
          <p:nvPr/>
        </p:nvSpPr>
        <p:spPr bwMode="auto">
          <a:xfrm>
            <a:off x="1115616" y="4292915"/>
            <a:ext cx="7072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Ibrahim G. Ahmed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African Union –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InterAfrican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Bureau for Animal Resources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16389" name="Subtitle 2"/>
          <p:cNvSpPr txBox="1">
            <a:spLocks/>
          </p:cNvSpPr>
          <p:nvPr/>
        </p:nvSpPr>
        <p:spPr bwMode="auto">
          <a:xfrm>
            <a:off x="1115616" y="3356992"/>
            <a:ext cx="7072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Ugo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Pica-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Ciamarra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Animal Production and Health Division, FAO </a:t>
            </a:r>
          </a:p>
          <a:p>
            <a:pPr algn="ctr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FAO-WB-ILRI-AU-IBAR Livestock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Data Innovation in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Africa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Project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15616" y="5085003"/>
            <a:ext cx="7072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Calibri" pitchFamily="34" charset="0"/>
              </a:rPr>
              <a:t>Africa Development Bank Meeting on ‘Improving Statistics for Food Security, Sustainable Agriculture, and Rural Development - Action Plan for Africa’ - Addis Ababa, 27-29 August 2012</a:t>
            </a: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16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68787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dirty="0" smtClean="0"/>
              <a:t>Multiplicity of livestock data stakeholders with different ‘core indicators’: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- </a:t>
            </a:r>
            <a:r>
              <a:rPr lang="en-US" sz="2800" dirty="0" smtClean="0"/>
              <a:t>Ministry of Agriculture, Animal Industry and Fishery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800" dirty="0" smtClean="0"/>
              <a:t>	- Uganda Bureau of Statistics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Local Governments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Other Ministries (e.g. Trade and Industry and Health)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Semi-autonomous agencies (e.g. Dairy Development Authority/ National Agricultural Research Organization, etc.)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Research institutes / universities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Private sector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NGOs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Other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1563" y="0"/>
            <a:ext cx="8072437" cy="1000125"/>
          </a:xfrm>
        </p:spPr>
        <p:txBody>
          <a:bodyPr/>
          <a:lstStyle/>
          <a:p>
            <a:r>
              <a:rPr lang="en-US" sz="4000" dirty="0" smtClean="0"/>
              <a:t>Livestock data stakeholders in Uganda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Livestock data stakeholders in Uganda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68787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dirty="0" smtClean="0"/>
              <a:t>Multiplicity of livestock data stakeholders with different ‘core indicators’: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- Ministry of Agricultural, Animal Industry and Fishery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Uganda Bureau of Statistics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Local Governments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Other Ministries (e.g. Trade and Industry)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Semi-autonomous agencies (e.g. Dairy Development Authorities / National Agricultural Research Organization, etc.)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Research institutes / universities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Private sector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NGOs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Other</a:t>
            </a:r>
          </a:p>
        </p:txBody>
      </p:sp>
      <p:sp>
        <p:nvSpPr>
          <p:cNvPr id="4" name="CasellaDiTesto 3"/>
          <p:cNvSpPr txBox="1"/>
          <p:nvPr/>
        </p:nvSpPr>
        <p:spPr>
          <a:xfrm rot="20409181">
            <a:off x="2097672" y="2719013"/>
            <a:ext cx="500014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/>
              <a:t>Core</a:t>
            </a:r>
            <a:r>
              <a:rPr lang="it-IT" sz="3200" dirty="0" smtClean="0"/>
              <a:t> </a:t>
            </a:r>
            <a:r>
              <a:rPr lang="it-IT" sz="3200" dirty="0" err="1" smtClean="0"/>
              <a:t>livestock</a:t>
            </a:r>
            <a:r>
              <a:rPr lang="it-IT" sz="3200" dirty="0" smtClean="0"/>
              <a:t> </a:t>
            </a:r>
            <a:r>
              <a:rPr lang="it-IT" sz="3200" dirty="0" err="1" smtClean="0"/>
              <a:t>indicators</a:t>
            </a:r>
            <a:r>
              <a:rPr lang="it-IT" sz="3200" dirty="0" smtClean="0"/>
              <a:t>: </a:t>
            </a:r>
            <a:r>
              <a:rPr lang="it-IT" sz="3200" dirty="0" err="1"/>
              <a:t>F</a:t>
            </a:r>
            <a:r>
              <a:rPr lang="it-IT" sz="3200" dirty="0" err="1" smtClean="0"/>
              <a:t>or</a:t>
            </a:r>
            <a:r>
              <a:rPr lang="it-IT" sz="3200" dirty="0" smtClean="0"/>
              <a:t> </a:t>
            </a:r>
            <a:r>
              <a:rPr lang="it-IT" sz="3200" dirty="0" err="1" smtClean="0"/>
              <a:t>whom</a:t>
            </a:r>
            <a:r>
              <a:rPr lang="it-IT" sz="3200" dirty="0" smtClean="0"/>
              <a:t>? </a:t>
            </a:r>
          </a:p>
          <a:p>
            <a:pPr algn="ctr"/>
            <a:r>
              <a:rPr lang="it-IT" sz="3200" dirty="0" err="1" smtClean="0"/>
              <a:t>By</a:t>
            </a:r>
            <a:r>
              <a:rPr lang="it-IT" sz="3200" dirty="0" smtClean="0"/>
              <a:t> </a:t>
            </a:r>
            <a:r>
              <a:rPr lang="it-IT" sz="3200" dirty="0" err="1" smtClean="0"/>
              <a:t>whom</a:t>
            </a:r>
            <a:r>
              <a:rPr lang="it-IT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9552" y="2348880"/>
            <a:ext cx="7143750" cy="1357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68787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Multiplicity of livestock data stakeholders with different ‘core indicators’: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- Ministry of Agricultural, Animal Industry and Fishery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- Uganda Bureau of Statistics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- Local Governments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Other Ministries (e.g. Trade and Industry)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Semi-autonomous agencies (e.g. Dairy Development Authorities / National Agricultural Research Organization, etc.)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Research institutes / universities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Private sector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NGOs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- Other</a:t>
            </a:r>
          </a:p>
        </p:txBody>
      </p:sp>
      <p:sp>
        <p:nvSpPr>
          <p:cNvPr id="8" name="CasellaDiTesto 7"/>
          <p:cNvSpPr txBox="1"/>
          <p:nvPr/>
        </p:nvSpPr>
        <p:spPr>
          <a:xfrm rot="20409181">
            <a:off x="1654037" y="4071592"/>
            <a:ext cx="500014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Focus on </a:t>
            </a:r>
            <a:r>
              <a:rPr lang="it-IT" sz="3200" dirty="0" err="1" smtClean="0"/>
              <a:t>indicators</a:t>
            </a:r>
            <a:r>
              <a:rPr lang="it-IT" sz="3200" dirty="0" smtClean="0"/>
              <a:t> </a:t>
            </a:r>
            <a:r>
              <a:rPr lang="it-IT" sz="3200" dirty="0" err="1" smtClean="0"/>
              <a:t>used</a:t>
            </a:r>
            <a:r>
              <a:rPr lang="it-IT" sz="3200" dirty="0" smtClean="0"/>
              <a:t> </a:t>
            </a:r>
            <a:r>
              <a:rPr lang="it-IT" sz="3200" dirty="0" err="1" smtClean="0"/>
              <a:t>by</a:t>
            </a:r>
            <a:r>
              <a:rPr lang="it-IT" sz="3200" dirty="0" smtClean="0"/>
              <a:t> </a:t>
            </a:r>
            <a:r>
              <a:rPr lang="it-IT" sz="3200" dirty="0" err="1" smtClean="0"/>
              <a:t>two</a:t>
            </a:r>
            <a:r>
              <a:rPr lang="it-IT" sz="3200" dirty="0" smtClean="0"/>
              <a:t> major data </a:t>
            </a:r>
            <a:r>
              <a:rPr lang="it-IT" sz="3200" dirty="0" err="1" smtClean="0"/>
              <a:t>collectors</a:t>
            </a:r>
            <a:r>
              <a:rPr lang="it-IT" sz="3200" dirty="0" smtClean="0"/>
              <a:t> / </a:t>
            </a:r>
            <a:r>
              <a:rPr lang="it-IT" sz="3200" dirty="0" err="1" smtClean="0"/>
              <a:t>users</a:t>
            </a:r>
            <a:endParaRPr lang="en-GB" sz="3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71563" y="0"/>
            <a:ext cx="8072437" cy="1000125"/>
          </a:xfrm>
        </p:spPr>
        <p:txBody>
          <a:bodyPr/>
          <a:lstStyle/>
          <a:p>
            <a:r>
              <a:rPr lang="en-US" sz="4000" dirty="0" smtClean="0"/>
              <a:t>Livestock data stakeholders in Uganda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1563" y="72189"/>
            <a:ext cx="8072437" cy="10001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Uganda MAAIF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4248472" cy="14287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dirty="0" smtClean="0"/>
              <a:t>Ministry of Agriculture Animal Industry and Fisheries (MAAIF)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3429000"/>
            <a:ext cx="3829050" cy="2286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68288" lvl="1" indent="-268288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Formulation and review of national agricultural (and livestock) sector policies and plans</a:t>
            </a:r>
          </a:p>
          <a:p>
            <a:pPr marL="268288" lvl="1" indent="-268288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Control and manage crop and animal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diseases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4286250"/>
            <a:ext cx="4143375" cy="35718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643438" y="2071688"/>
            <a:ext cx="3929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Directorate of Animal Resources responsible for livestock-related matters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63" y="2857500"/>
            <a:ext cx="1909762" cy="259556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072437" cy="10001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Data are critical for MAAIF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2132856"/>
            <a:ext cx="4114800" cy="25003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Livestock data needed for: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Formulation of policies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Annual budget and planning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Disease surveillance and monitoring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Monitoring &amp; Evaluatio</a:t>
            </a:r>
            <a:r>
              <a:rPr lang="en-US" sz="2400" dirty="0" smtClean="0"/>
              <a:t>n</a:t>
            </a:r>
            <a:endParaRPr lang="en-US" sz="2400" dirty="0"/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 bwMode="black">
          <a:xfrm>
            <a:off x="1143000" y="2143125"/>
            <a:ext cx="2417763" cy="328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9" name="Content Placeholder 2"/>
          <p:cNvSpPr txBox="1">
            <a:spLocks/>
          </p:cNvSpPr>
          <p:nvPr/>
        </p:nvSpPr>
        <p:spPr bwMode="auto">
          <a:xfrm>
            <a:off x="4211779" y="4508939"/>
            <a:ext cx="43576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Monthly and quarterly data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District level data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2000250"/>
            <a:ext cx="4574853" cy="351698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Livestock data target: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Livestock population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Animal health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Production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Trade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Marketing (some)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/>
              <a:t>Vet staff and equipment availability (e.g. computers, cars)</a:t>
            </a:r>
            <a:endParaRPr lang="en-US" sz="2600" dirty="0"/>
          </a:p>
        </p:txBody>
      </p:sp>
      <p:pic>
        <p:nvPicPr>
          <p:cNvPr id="12291" name="Picture 7" descr="http://exitstageright.files.wordpress.com/2007/09/ankole-cal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857375"/>
            <a:ext cx="27590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072437" cy="10001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Data are critical for MAAIF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Uganda Bureau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endParaRPr lang="en-GB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0" y="2071688"/>
            <a:ext cx="4041775" cy="33575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UBOS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semi-autonomous body to promote the production of reliable official statistics and ensure the development and maintenance of the National Statistical System (NSS)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412" name="Picture 2" descr="http://www.propertyuganda.com/wp-content/gallery/kampalacity/uganda-statistics-house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928813"/>
            <a:ext cx="3000375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UBOS livestock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75" y="1643063"/>
            <a:ext cx="4714875" cy="452224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UBOS - Directorate of Agriculture and Environment </a:t>
            </a:r>
            <a:r>
              <a:rPr lang="it-IT" sz="2800" dirty="0" err="1" smtClean="0"/>
              <a:t>Statistics</a:t>
            </a:r>
            <a:r>
              <a:rPr lang="it-IT" sz="28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Livestock data </a:t>
            </a:r>
            <a:r>
              <a:rPr lang="it-IT" sz="2800" b="1" dirty="0" err="1" smtClean="0"/>
              <a:t>needed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for</a:t>
            </a:r>
            <a:r>
              <a:rPr lang="it-IT" sz="2800" b="1" dirty="0" smtClean="0"/>
              <a:t>: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Production of official statistics, including GDP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Disseminate agricultural statistical information</a:t>
            </a:r>
          </a:p>
        </p:txBody>
      </p:sp>
      <p:sp>
        <p:nvSpPr>
          <p:cNvPr id="18436" name="Content Placeholder 2"/>
          <p:cNvSpPr txBox="1">
            <a:spLocks/>
          </p:cNvSpPr>
          <p:nvPr/>
        </p:nvSpPr>
        <p:spPr bwMode="auto">
          <a:xfrm>
            <a:off x="714374" y="5072063"/>
            <a:ext cx="810609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Quarterly and annual data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3000" b="1" dirty="0">
              <a:latin typeface="Calibri" pitchFamily="34" charset="0"/>
            </a:endParaRPr>
          </a:p>
        </p:txBody>
      </p:sp>
      <p:pic>
        <p:nvPicPr>
          <p:cNvPr id="18437" name="Picture 2" descr="http://www.nathanfiala.com/Individual%20Questionnair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988" y="2357438"/>
            <a:ext cx="2714200" cy="301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UBOS livestock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16832"/>
            <a:ext cx="4572000" cy="40020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UBOS - Directorate of Agriculture and Environment </a:t>
            </a:r>
            <a:r>
              <a:rPr lang="it-IT" sz="2800" dirty="0" err="1" smtClean="0"/>
              <a:t>Statistics</a:t>
            </a:r>
            <a:r>
              <a:rPr lang="it-IT" sz="28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Livestock data target: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Livestock population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Production (meat, milk, eggs, hides &amp; skins), including slaughter and value (price)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Trade</a:t>
            </a:r>
          </a:p>
          <a:p>
            <a:pPr marL="355600" indent="-3556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1988840"/>
            <a:ext cx="2947987" cy="385762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Common core indicators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177529"/>
              </p:ext>
            </p:extLst>
          </p:nvPr>
        </p:nvGraphicFramePr>
        <p:xfrm>
          <a:off x="785813" y="1928813"/>
          <a:ext cx="7500990" cy="4262030"/>
        </p:xfrm>
        <a:graphic>
          <a:graphicData uri="http://schemas.openxmlformats.org/drawingml/2006/table">
            <a:tbl>
              <a:tblPr/>
              <a:tblGrid>
                <a:gridCol w="3405514"/>
                <a:gridCol w="2047246"/>
                <a:gridCol w="204823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Core Indicators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UBOS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MAAIF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Livestock inventory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No. of </a:t>
                      </a:r>
                      <a:r>
                        <a:rPr lang="en-GB" sz="2400" dirty="0" smtClean="0">
                          <a:latin typeface="+mn-lt"/>
                          <a:ea typeface="Times New Roman"/>
                        </a:rPr>
                        <a:t>animal slaughtered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 dirty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n-GB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off-take )</a:t>
                      </a:r>
                      <a:endParaRPr lang="en-US" sz="2400" i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Production-related indicators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>
                          <a:latin typeface="+mn-lt"/>
                          <a:ea typeface="Times New Roman"/>
                        </a:rPr>
                        <a:t>(meat, milk, eggs)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Trade related indicators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Price-related indicators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Disease related indicators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Staff and resources available in livestock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71563" y="60325"/>
            <a:ext cx="8072437" cy="10001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Outline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467544" y="2276872"/>
            <a:ext cx="5572125" cy="324036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/>
              <a:defRPr/>
            </a:pPr>
            <a:r>
              <a:rPr lang="en-US" sz="2800" dirty="0" smtClean="0"/>
              <a:t>The issue 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/>
              <a:defRPr/>
            </a:pPr>
            <a:r>
              <a:rPr lang="en-US" sz="2800" dirty="0" smtClean="0"/>
              <a:t>Uganda’s approach to improve livestock statistics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Font typeface="Calibri" pitchFamily="34" charset="0"/>
              <a:buAutoNum type="arabicPeriod"/>
              <a:defRPr/>
            </a:pPr>
            <a:r>
              <a:rPr lang="en-US" sz="2800" dirty="0" smtClean="0"/>
              <a:t>Core livestock indicators in Uganda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eriod" startAt="4"/>
              <a:defRPr/>
            </a:pPr>
            <a:r>
              <a:rPr lang="en-US" sz="2800" dirty="0" smtClean="0"/>
              <a:t>Lessons so far and next steps</a:t>
            </a:r>
          </a:p>
          <a:p>
            <a:pPr marL="514350" indent="-514350" eaLnBrk="1" hangingPunct="1">
              <a:spcBef>
                <a:spcPct val="0"/>
              </a:spcBef>
              <a:buFont typeface="Calibri" pitchFamily="34" charset="0"/>
              <a:buAutoNum type="arabicPeriod"/>
              <a:defRPr/>
            </a:pPr>
            <a:endParaRPr lang="en-US" sz="2600" dirty="0" smtClean="0"/>
          </a:p>
        </p:txBody>
      </p:sp>
      <p:pic>
        <p:nvPicPr>
          <p:cNvPr id="17412" name="Picture 2" descr="http://farm5.static.flickr.com/4149/4976785139_a5d762a4d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2286000"/>
            <a:ext cx="264318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Common core indicators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813" y="1928813"/>
          <a:ext cx="7500990" cy="4262030"/>
        </p:xfrm>
        <a:graphic>
          <a:graphicData uri="http://schemas.openxmlformats.org/drawingml/2006/table">
            <a:tbl>
              <a:tblPr/>
              <a:tblGrid>
                <a:gridCol w="3405514"/>
                <a:gridCol w="2047246"/>
                <a:gridCol w="204823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Core Indicators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UBOS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MAAIF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Livestock inventory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No. of animal slaughtered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 dirty="0">
                          <a:latin typeface="+mn-lt"/>
                          <a:ea typeface="Times New Roman"/>
                        </a:rPr>
                        <a:t>(off-take)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Production-related indicators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>
                          <a:latin typeface="+mn-lt"/>
                          <a:ea typeface="Times New Roman"/>
                        </a:rPr>
                        <a:t>(meat, milk, eggs)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Trade related indicators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Price-related indicators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latin typeface="+mn-lt"/>
                          <a:ea typeface="Times New Roman"/>
                        </a:rPr>
                        <a:t>Disease related indicators </a:t>
                      </a:r>
                      <a:endParaRPr lang="en-US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Staff and resources available in livestock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211960" y="3140968"/>
            <a:ext cx="3672408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Endorsed</a:t>
            </a:r>
            <a:r>
              <a:rPr lang="it-IT" sz="2400" dirty="0" smtClean="0"/>
              <a:t> / </a:t>
            </a:r>
            <a:r>
              <a:rPr lang="it-IT" sz="2400" dirty="0" err="1" smtClean="0"/>
              <a:t>approved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the National </a:t>
            </a:r>
            <a:r>
              <a:rPr lang="it-IT" sz="2400" dirty="0" err="1" smtClean="0"/>
              <a:t>Agriculture</a:t>
            </a:r>
            <a:r>
              <a:rPr lang="it-IT" sz="2400" dirty="0" smtClean="0"/>
              <a:t> </a:t>
            </a:r>
            <a:r>
              <a:rPr lang="it-IT" sz="2400" dirty="0" err="1" smtClean="0"/>
              <a:t>Statistical</a:t>
            </a:r>
            <a:r>
              <a:rPr lang="it-IT" sz="2400" dirty="0" smtClean="0"/>
              <a:t>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Committe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Uganda </a:t>
            </a:r>
            <a:r>
              <a:rPr lang="it-IT" sz="2400" dirty="0" err="1" smtClean="0"/>
              <a:t>Core</a:t>
            </a:r>
            <a:r>
              <a:rPr lang="it-IT" sz="2400" dirty="0" smtClean="0"/>
              <a:t> </a:t>
            </a:r>
            <a:r>
              <a:rPr lang="it-IT" sz="2400" dirty="0" err="1" smtClean="0"/>
              <a:t>Livestock</a:t>
            </a:r>
            <a:r>
              <a:rPr lang="it-IT" sz="2400" dirty="0" smtClean="0"/>
              <a:t> </a:t>
            </a:r>
            <a:r>
              <a:rPr lang="it-IT" sz="2400" dirty="0" err="1" smtClean="0"/>
              <a:t>Indicators</a:t>
            </a:r>
            <a:r>
              <a:rPr lang="it-IT" sz="2400" dirty="0" smtClean="0"/>
              <a:t> in August 2012</a:t>
            </a:r>
            <a:endParaRPr lang="en-GB" sz="2400" dirty="0"/>
          </a:p>
        </p:txBody>
      </p:sp>
      <p:sp>
        <p:nvSpPr>
          <p:cNvPr id="6" name="Ovale 5"/>
          <p:cNvSpPr/>
          <p:nvPr/>
        </p:nvSpPr>
        <p:spPr>
          <a:xfrm>
            <a:off x="683568" y="1916832"/>
            <a:ext cx="3672408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1 7"/>
          <p:cNvCxnSpPr>
            <a:endCxn id="6" idx="5"/>
          </p:cNvCxnSpPr>
          <p:nvPr/>
        </p:nvCxnSpPr>
        <p:spPr>
          <a:xfrm flipH="1" flipV="1">
            <a:off x="3818164" y="2531459"/>
            <a:ext cx="393796" cy="609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Common core indicators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813" y="1928813"/>
          <a:ext cx="7500990" cy="4262030"/>
        </p:xfrm>
        <a:graphic>
          <a:graphicData uri="http://schemas.openxmlformats.org/drawingml/2006/table">
            <a:tbl>
              <a:tblPr/>
              <a:tblGrid>
                <a:gridCol w="3405514"/>
                <a:gridCol w="2047246"/>
                <a:gridCol w="204823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Core Indicators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UBOS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</a:rPr>
                        <a:t>MAAIF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Livestock inventory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No. of animal slaughtered 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 dirty="0">
                          <a:latin typeface="+mn-lt"/>
                          <a:ea typeface="Times New Roman"/>
                        </a:rPr>
                        <a:t>(off-take)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Production-related indicators 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i="1">
                          <a:latin typeface="+mn-lt"/>
                          <a:ea typeface="Times New Roman"/>
                        </a:rPr>
                        <a:t>(meat, milk, eggs)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Trade related indicators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X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Price-related indicators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5476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latin typeface="+mn-lt"/>
                          <a:ea typeface="Times New Roman"/>
                        </a:rPr>
                        <a:t>Disease related indicators </a:t>
                      </a:r>
                      <a:endParaRPr lang="en-US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95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+mn-lt"/>
                          <a:ea typeface="Times New Roman"/>
                        </a:rPr>
                        <a:t>Staff and resources available in livestock</a:t>
                      </a:r>
                      <a:endParaRPr lang="en-US" sz="2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+mn-lt"/>
                          <a:ea typeface="Times New Roman"/>
                        </a:rPr>
                        <a:t>X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211960" y="3140968"/>
            <a:ext cx="3672408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No information system in </a:t>
            </a:r>
            <a:r>
              <a:rPr lang="it-IT" sz="2400" dirty="0" err="1" smtClean="0"/>
              <a:t>place</a:t>
            </a:r>
            <a:r>
              <a:rPr lang="it-IT" sz="2400" dirty="0" smtClean="0"/>
              <a:t> </a:t>
            </a:r>
            <a:r>
              <a:rPr lang="it-IT" sz="2400" dirty="0" err="1" smtClean="0"/>
              <a:t>which</a:t>
            </a:r>
            <a:r>
              <a:rPr lang="it-IT" sz="2400" dirty="0" smtClean="0"/>
              <a:t>, </a:t>
            </a:r>
            <a:r>
              <a:rPr lang="it-IT" sz="2400" dirty="0" err="1" smtClean="0"/>
              <a:t>today</a:t>
            </a:r>
            <a:r>
              <a:rPr lang="it-IT" sz="2400" dirty="0" smtClean="0"/>
              <a:t>, can accomodate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core</a:t>
            </a:r>
            <a:r>
              <a:rPr lang="it-IT" sz="2400" dirty="0" smtClean="0"/>
              <a:t> </a:t>
            </a:r>
            <a:r>
              <a:rPr lang="it-IT" sz="2400" dirty="0" err="1" smtClean="0"/>
              <a:t>livestock</a:t>
            </a:r>
            <a:r>
              <a:rPr lang="it-IT" sz="2400" dirty="0" smtClean="0"/>
              <a:t> </a:t>
            </a:r>
            <a:r>
              <a:rPr lang="it-IT" sz="2400" dirty="0" err="1" smtClean="0"/>
              <a:t>indicators</a:t>
            </a:r>
            <a:r>
              <a:rPr lang="it-IT" sz="2400" dirty="0" smtClean="0"/>
              <a:t>. </a:t>
            </a:r>
            <a:r>
              <a:rPr lang="it-IT" sz="2400" dirty="0" err="1" smtClean="0"/>
              <a:t>Opportunities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the </a:t>
            </a:r>
            <a:r>
              <a:rPr lang="it-IT" sz="2400" dirty="0" err="1" smtClean="0"/>
              <a:t>roll-out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ARIS 2 </a:t>
            </a:r>
            <a:r>
              <a:rPr lang="it-IT" sz="2400" dirty="0" err="1" smtClean="0"/>
              <a:t>by</a:t>
            </a:r>
            <a:r>
              <a:rPr lang="it-IT" sz="2400" dirty="0" smtClean="0"/>
              <a:t> AU-IBAR</a:t>
            </a:r>
            <a:endParaRPr lang="en-GB" sz="2400" dirty="0"/>
          </a:p>
        </p:txBody>
      </p:sp>
      <p:sp>
        <p:nvSpPr>
          <p:cNvPr id="6" name="Ovale 5"/>
          <p:cNvSpPr/>
          <p:nvPr/>
        </p:nvSpPr>
        <p:spPr>
          <a:xfrm>
            <a:off x="683568" y="1916832"/>
            <a:ext cx="3672408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1 7"/>
          <p:cNvCxnSpPr>
            <a:endCxn id="6" idx="5"/>
          </p:cNvCxnSpPr>
          <p:nvPr/>
        </p:nvCxnSpPr>
        <p:spPr>
          <a:xfrm flipH="1" flipV="1">
            <a:off x="3818164" y="2531459"/>
            <a:ext cx="393796" cy="609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48126"/>
            <a:ext cx="8072437" cy="1000125"/>
          </a:xfrm>
        </p:spPr>
        <p:txBody>
          <a:bodyPr/>
          <a:lstStyle/>
          <a:p>
            <a:r>
              <a:rPr lang="en-US" sz="4000" dirty="0" smtClean="0"/>
              <a:t>ARIS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5143536" cy="450059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b="1" dirty="0" smtClean="0"/>
              <a:t>Animal Resources Information System (ARIS) of the </a:t>
            </a:r>
            <a:r>
              <a:rPr lang="en-US" sz="2200" b="1" dirty="0" err="1" smtClean="0"/>
              <a:t>Interafrican</a:t>
            </a:r>
            <a:r>
              <a:rPr lang="en-US" sz="2200" b="1" dirty="0" smtClean="0"/>
              <a:t> Bureau for Animal Resources of AU (AU-IBAR) – currently being rolled out throughout Africa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 smtClean="0"/>
              <a:t>	‘a tool to enhance the capacities of the RECs and MSs to collect, collate and analyze animal resources data in a timely manner’</a:t>
            </a:r>
          </a:p>
          <a:p>
            <a:pPr marL="180975" indent="-180975">
              <a:spcBef>
                <a:spcPts val="0"/>
              </a:spcBef>
              <a:buNone/>
            </a:pPr>
            <a:r>
              <a:rPr lang="en-US" sz="2200" dirty="0" smtClean="0"/>
              <a:t>	‘to design and </a:t>
            </a:r>
            <a:r>
              <a:rPr lang="en-US" sz="2200" dirty="0" err="1" smtClean="0"/>
              <a:t>harmonise</a:t>
            </a:r>
            <a:r>
              <a:rPr lang="en-US" sz="2200" dirty="0" smtClean="0"/>
              <a:t> policies and implement animal resources practices based on timely available, reliable and up-to-date information’</a:t>
            </a:r>
          </a:p>
          <a:p>
            <a:pPr marL="180975" indent="-180975">
              <a:spcBef>
                <a:spcPts val="0"/>
              </a:spcBef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 smtClean="0"/>
          </a:p>
          <a:p>
            <a:pPr>
              <a:spcAft>
                <a:spcPts val="1200"/>
              </a:spcAft>
              <a:buNone/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01582" y="2214554"/>
            <a:ext cx="387101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1582" y="2214554"/>
            <a:ext cx="387101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1563" y="48126"/>
            <a:ext cx="8072437" cy="1000125"/>
          </a:xfrm>
        </p:spPr>
        <p:txBody>
          <a:bodyPr/>
          <a:lstStyle/>
          <a:p>
            <a:r>
              <a:rPr lang="en-US" sz="4000" dirty="0" smtClean="0"/>
              <a:t>ARIS 2</a:t>
            </a:r>
            <a:endParaRPr lang="en-US" sz="40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5143536" cy="450059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 smtClean="0"/>
              <a:t>Animal Resources Information System (ARIS) of the </a:t>
            </a:r>
            <a:r>
              <a:rPr lang="en-US" sz="2200" b="1" dirty="0" err="1" smtClean="0"/>
              <a:t>Interafrican</a:t>
            </a:r>
            <a:r>
              <a:rPr lang="en-US" sz="2200" b="1" dirty="0" smtClean="0"/>
              <a:t> Bureau for Animal Resources of AU (AU-IBAR) – currently being rolled out throughout Africa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open source database engine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web-base interface with off-line mode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international statistical standards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inter-operability with other data platforms (e.g. FAOSTAT, WAHIS)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multiple-contents (inventory / health / production / trade, etc.)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flexible / ad hoc ‘modules’</a:t>
            </a:r>
          </a:p>
          <a:p>
            <a:pPr marL="447675" indent="-447675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 smtClean="0"/>
          </a:p>
          <a:p>
            <a:pPr>
              <a:spcAft>
                <a:spcPts val="1200"/>
              </a:spcAft>
              <a:buNone/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5143536" cy="450059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 smtClean="0"/>
              <a:t>Animal Resources Information System (ARIS) of the </a:t>
            </a:r>
            <a:r>
              <a:rPr lang="en-US" sz="2200" b="1" dirty="0" err="1" smtClean="0"/>
              <a:t>Interafrican</a:t>
            </a:r>
            <a:r>
              <a:rPr lang="en-US" sz="2200" b="1" dirty="0" smtClean="0"/>
              <a:t> Bureau for Animal Resources of AU (AU-IBAR) – currently being rolled out throughout Africa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open source database engine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web-base interface with off-line mode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international statistical standards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inter-operability with other data platforms (e.g. FAOSTAT, WAHIS)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multiple-contents (inventory / health / production / trade, etc.)</a:t>
            </a:r>
          </a:p>
          <a:p>
            <a:pPr marL="447675" indent="-447675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/>
              <a:t>flexible / ad hoc ‘modules’</a:t>
            </a:r>
          </a:p>
          <a:p>
            <a:pPr marL="447675" indent="-447675">
              <a:spcBef>
                <a:spcPts val="0"/>
              </a:spcBef>
              <a:spcAft>
                <a:spcPts val="600"/>
              </a:spcAft>
              <a:buNone/>
            </a:pPr>
            <a:endParaRPr lang="en-US" sz="22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200" dirty="0" smtClean="0"/>
          </a:p>
          <a:p>
            <a:pPr>
              <a:spcAft>
                <a:spcPts val="1200"/>
              </a:spcAft>
              <a:buNone/>
            </a:pPr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1582" y="2214554"/>
            <a:ext cx="387101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1563" y="48126"/>
            <a:ext cx="8072437" cy="1000125"/>
          </a:xfrm>
        </p:spPr>
        <p:txBody>
          <a:bodyPr/>
          <a:lstStyle/>
          <a:p>
            <a:r>
              <a:rPr lang="en-US" sz="4000" dirty="0" smtClean="0"/>
              <a:t>ARIS 2</a:t>
            </a:r>
            <a:endParaRPr lang="en-US" sz="4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436096" y="5613303"/>
            <a:ext cx="223224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CORE LIVESTOCK INDICATORS</a:t>
            </a:r>
            <a:endParaRPr lang="en-GB" b="1" dirty="0"/>
          </a:p>
        </p:txBody>
      </p:sp>
      <p:sp>
        <p:nvSpPr>
          <p:cNvPr id="9" name="Ovale 8"/>
          <p:cNvSpPr/>
          <p:nvPr/>
        </p:nvSpPr>
        <p:spPr>
          <a:xfrm>
            <a:off x="72188" y="5317362"/>
            <a:ext cx="5363907" cy="1107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 bwMode="auto">
          <a:xfrm>
            <a:off x="642938" y="2928938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Lessons so far and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8820150" cy="4392612"/>
          </a:xfrm>
        </p:spPr>
        <p:txBody>
          <a:bodyPr rtlCol="0">
            <a:noAutofit/>
          </a:bodyPr>
          <a:lstStyle/>
          <a:p>
            <a:pPr marL="360363" indent="-36036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Core indicators are those used regularly by major data suppliers </a:t>
            </a:r>
          </a:p>
          <a:p>
            <a:pPr marL="360363" indent="-36036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MAAIF and UBOS in Uganda, i.e. those indicators that the two institutions use to fulfill </a:t>
            </a:r>
            <a:r>
              <a:rPr lang="en-US" sz="2600" dirty="0" smtClean="0"/>
              <a:t>their </a:t>
            </a:r>
            <a:r>
              <a:rPr lang="en-US" sz="2600" dirty="0" err="1" smtClean="0"/>
              <a:t>corperate</a:t>
            </a:r>
            <a:r>
              <a:rPr lang="en-US" sz="2600" dirty="0" smtClean="0"/>
              <a:t>  </a:t>
            </a:r>
            <a:r>
              <a:rPr lang="en-US" sz="2600" dirty="0" smtClean="0"/>
              <a:t>mandate </a:t>
            </a:r>
          </a:p>
          <a:p>
            <a:pPr marL="360363" indent="-36036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Only when those indicators are regularly produced, and are of good quality,  will MAAIF – UBOS have incentives to collect/ produce additional livestock data and indicators, as demanded by other stakeholders</a:t>
            </a:r>
          </a:p>
          <a:p>
            <a:pPr marL="360363" indent="-36036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Significant commonalities of indicators between Ministry responsible for animal resources and Statistical Authority in Uganda and other countries: incentives for collaboration</a:t>
            </a:r>
          </a:p>
          <a:p>
            <a:pPr marL="360363" indent="-36036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 smtClean="0"/>
              <a:t>No information system in place which can accommodate core livestock indicators</a:t>
            </a:r>
          </a:p>
          <a:p>
            <a:pPr marL="360363" indent="-360363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sz="2600" dirty="0" smtClean="0"/>
          </a:p>
          <a:p>
            <a:pPr marL="360363" indent="-360363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it-IT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600" dirty="0" smtClean="0"/>
          </a:p>
        </p:txBody>
      </p:sp>
      <p:sp>
        <p:nvSpPr>
          <p:cNvPr id="28675" name="Titolo 1"/>
          <p:cNvSpPr>
            <a:spLocks noGrp="1"/>
          </p:cNvSpPr>
          <p:nvPr>
            <p:ph type="title"/>
          </p:nvPr>
        </p:nvSpPr>
        <p:spPr>
          <a:xfrm>
            <a:off x="928688" y="0"/>
            <a:ext cx="8215312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 </a:t>
            </a:r>
            <a:r>
              <a:rPr lang="it-IT" dirty="0" err="1" smtClean="0"/>
              <a:t>Lessons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820472" cy="4392488"/>
          </a:xfrm>
        </p:spPr>
        <p:txBody>
          <a:bodyPr>
            <a:noAutofit/>
          </a:bodyPr>
          <a:lstStyle/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it-IT" sz="2600" dirty="0" smtClean="0"/>
              <a:t>Joint </a:t>
            </a:r>
            <a:r>
              <a:rPr lang="it-IT" sz="2600" dirty="0" err="1" smtClean="0"/>
              <a:t>analysis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MAAIF data (routine data) and UBOS data (</a:t>
            </a:r>
            <a:r>
              <a:rPr lang="it-IT" sz="2600" dirty="0" err="1" smtClean="0"/>
              <a:t>surveys</a:t>
            </a:r>
            <a:r>
              <a:rPr lang="it-IT" sz="2600" dirty="0" smtClean="0"/>
              <a:t>)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dirty="0" err="1" smtClean="0"/>
              <a:t>appreciate</a:t>
            </a:r>
            <a:r>
              <a:rPr lang="it-IT" sz="2600" dirty="0" smtClean="0"/>
              <a:t> </a:t>
            </a:r>
            <a:r>
              <a:rPr lang="it-IT" sz="2600" dirty="0" err="1" smtClean="0"/>
              <a:t>what</a:t>
            </a:r>
            <a:r>
              <a:rPr lang="it-IT" sz="2600" dirty="0" smtClean="0"/>
              <a:t> </a:t>
            </a:r>
            <a:r>
              <a:rPr lang="it-IT" sz="2600" dirty="0" err="1" smtClean="0"/>
              <a:t>core</a:t>
            </a:r>
            <a:r>
              <a:rPr lang="it-IT" sz="2600" dirty="0" smtClean="0"/>
              <a:t> </a:t>
            </a:r>
            <a:r>
              <a:rPr lang="it-IT" sz="2600" dirty="0" err="1" smtClean="0"/>
              <a:t>indicators</a:t>
            </a:r>
            <a:r>
              <a:rPr lang="it-IT" sz="2600" dirty="0" smtClean="0"/>
              <a:t> </a:t>
            </a:r>
            <a:r>
              <a:rPr lang="it-IT" sz="2600" dirty="0" err="1" smtClean="0"/>
              <a:t>could</a:t>
            </a:r>
            <a:r>
              <a:rPr lang="it-IT" sz="2600" dirty="0" smtClean="0"/>
              <a:t> </a:t>
            </a:r>
            <a:r>
              <a:rPr lang="it-IT" sz="2600" dirty="0" err="1" smtClean="0"/>
              <a:t>be</a:t>
            </a:r>
            <a:r>
              <a:rPr lang="it-IT" sz="2600" dirty="0" smtClean="0"/>
              <a:t> </a:t>
            </a:r>
            <a:r>
              <a:rPr lang="it-IT" sz="2600" dirty="0" err="1" smtClean="0"/>
              <a:t>built</a:t>
            </a:r>
            <a:r>
              <a:rPr lang="it-IT" sz="2600" dirty="0" smtClean="0"/>
              <a:t> </a:t>
            </a:r>
            <a:r>
              <a:rPr lang="it-IT" sz="2600" dirty="0" err="1" smtClean="0"/>
              <a:t>with</a:t>
            </a:r>
            <a:r>
              <a:rPr lang="it-IT" sz="2600" dirty="0" smtClean="0"/>
              <a:t> </a:t>
            </a:r>
            <a:r>
              <a:rPr lang="it-IT" sz="2600" dirty="0" err="1" smtClean="0"/>
              <a:t>available</a:t>
            </a:r>
            <a:r>
              <a:rPr lang="it-IT" sz="2600" dirty="0" smtClean="0"/>
              <a:t> data, and </a:t>
            </a:r>
            <a:r>
              <a:rPr lang="it-IT" sz="2600" dirty="0" err="1" smtClean="0"/>
              <a:t>their</a:t>
            </a:r>
            <a:r>
              <a:rPr lang="it-IT" sz="2600" dirty="0" smtClean="0"/>
              <a:t> </a:t>
            </a:r>
            <a:r>
              <a:rPr lang="it-IT" sz="2600" dirty="0" err="1" smtClean="0"/>
              <a:t>quality</a:t>
            </a:r>
            <a:r>
              <a:rPr lang="it-IT" sz="2600" dirty="0" smtClean="0"/>
              <a:t> 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sz="26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26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 Nov. 2012)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it-IT" sz="2600" dirty="0" smtClean="0"/>
              <a:t>Joint </a:t>
            </a:r>
            <a:r>
              <a:rPr lang="it-IT" sz="2600" dirty="0" err="1" smtClean="0"/>
              <a:t>review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MAAIF and UBOS </a:t>
            </a:r>
            <a:r>
              <a:rPr lang="it-IT" sz="2600" dirty="0" err="1" smtClean="0"/>
              <a:t>systems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data </a:t>
            </a:r>
            <a:r>
              <a:rPr lang="it-IT" sz="2600" dirty="0" err="1" smtClean="0"/>
              <a:t>collection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dirty="0" err="1" smtClean="0"/>
              <a:t>identify</a:t>
            </a:r>
            <a:r>
              <a:rPr lang="it-IT" sz="2600" dirty="0" smtClean="0"/>
              <a:t> </a:t>
            </a:r>
            <a:r>
              <a:rPr lang="it-IT" sz="2600" dirty="0" err="1" smtClean="0"/>
              <a:t>options</a:t>
            </a:r>
            <a:r>
              <a:rPr lang="it-IT" sz="2600" dirty="0" smtClean="0"/>
              <a:t> </a:t>
            </a:r>
            <a:r>
              <a:rPr lang="it-IT" sz="2600" dirty="0" err="1" smtClean="0"/>
              <a:t>for</a:t>
            </a:r>
            <a:r>
              <a:rPr lang="it-IT" sz="2600" dirty="0" smtClean="0"/>
              <a:t> </a:t>
            </a:r>
            <a:r>
              <a:rPr lang="it-IT" sz="2600" dirty="0" err="1" smtClean="0"/>
              <a:t>core</a:t>
            </a:r>
            <a:r>
              <a:rPr lang="it-IT" sz="2600" dirty="0" smtClean="0"/>
              <a:t> </a:t>
            </a:r>
            <a:r>
              <a:rPr lang="it-IT" sz="2600" dirty="0" err="1" smtClean="0"/>
              <a:t>livestock</a:t>
            </a:r>
            <a:r>
              <a:rPr lang="it-IT" sz="2600" dirty="0" smtClean="0"/>
              <a:t> </a:t>
            </a:r>
            <a:r>
              <a:rPr lang="it-IT" sz="2600" dirty="0" err="1" smtClean="0"/>
              <a:t>indicators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dirty="0" err="1" smtClean="0"/>
              <a:t>be</a:t>
            </a:r>
            <a:r>
              <a:rPr lang="it-IT" sz="2600" dirty="0" smtClean="0"/>
              <a:t> </a:t>
            </a:r>
            <a:r>
              <a:rPr lang="it-IT" sz="2600" dirty="0" err="1" smtClean="0"/>
              <a:t>regulalry</a:t>
            </a:r>
            <a:r>
              <a:rPr lang="it-IT" sz="2600" dirty="0" smtClean="0"/>
              <a:t> </a:t>
            </a:r>
            <a:r>
              <a:rPr lang="it-IT" sz="2600" dirty="0" err="1" smtClean="0"/>
              <a:t>generated</a:t>
            </a:r>
            <a:r>
              <a:rPr lang="it-IT" sz="2600" dirty="0" smtClean="0"/>
              <a:t> 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sz="26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26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 Nov. 2012)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it-IT" sz="2600" dirty="0" smtClean="0"/>
              <a:t>Recommendations presented to stakeholeders, including potential donors </a:t>
            </a:r>
            <a:r>
              <a:rPr lang="it-IT" sz="2600" dirty="0" smtClean="0">
                <a:solidFill>
                  <a:schemeClr val="bg1">
                    <a:lumMod val="50000"/>
                  </a:schemeClr>
                </a:solidFill>
              </a:rPr>
              <a:t>(workshop - 1° quarter 2013 at the latest), with the objective of piloting methods to improve  quantity / quality of livestock data, before scaling out the most effective to cover the  whole country </a:t>
            </a: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 </a:t>
            </a:r>
          </a:p>
          <a:p>
            <a:pPr>
              <a:buNone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it-IT" sz="2600" dirty="0" smtClean="0"/>
              <a:t>&lt;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971600" y="0"/>
            <a:ext cx="8820472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MAAIF-UBOS </a:t>
            </a:r>
            <a:r>
              <a:rPr lang="it-IT" sz="4000" dirty="0" err="1" smtClean="0"/>
              <a:t>next</a:t>
            </a:r>
            <a:r>
              <a:rPr lang="it-IT" sz="4000" dirty="0" smtClean="0"/>
              <a:t> joint </a:t>
            </a:r>
            <a:r>
              <a:rPr lang="it-IT" sz="4000" dirty="0" err="1" smtClean="0"/>
              <a:t>activities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072437" cy="1000125"/>
          </a:xfrm>
        </p:spPr>
        <p:txBody>
          <a:bodyPr/>
          <a:lstStyle/>
          <a:p>
            <a:r>
              <a:rPr lang="it-IT" sz="4000" dirty="0" err="1" smtClean="0"/>
              <a:t>Next</a:t>
            </a:r>
            <a:r>
              <a:rPr lang="it-IT" sz="4000" dirty="0" smtClean="0"/>
              <a:t> </a:t>
            </a:r>
            <a:r>
              <a:rPr lang="it-IT" sz="4000" dirty="0" err="1" smtClean="0"/>
              <a:t>steps</a:t>
            </a:r>
            <a:r>
              <a:rPr lang="it-IT" sz="4000" dirty="0" smtClean="0"/>
              <a:t>: </a:t>
            </a:r>
            <a:r>
              <a:rPr lang="it-IT" sz="4000" dirty="0" err="1" smtClean="0"/>
              <a:t>Livestock</a:t>
            </a:r>
            <a:r>
              <a:rPr lang="it-IT" sz="4000" dirty="0" smtClean="0"/>
              <a:t> Data Project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752528"/>
          </a:xfrm>
        </p:spPr>
        <p:txBody>
          <a:bodyPr/>
          <a:lstStyle/>
          <a:p>
            <a:r>
              <a:rPr lang="it-IT" sz="2600" dirty="0" smtClean="0"/>
              <a:t>Identification of core livestock indicators in Tanzania, in collaboration with EAC.</a:t>
            </a:r>
          </a:p>
          <a:p>
            <a:r>
              <a:rPr lang="it-IT" sz="2600" dirty="0" smtClean="0"/>
              <a:t> Identification of core livestock indicators in Niger</a:t>
            </a:r>
          </a:p>
          <a:p>
            <a:r>
              <a:rPr lang="it-IT" sz="2600" dirty="0" err="1" smtClean="0"/>
              <a:t>Develop</a:t>
            </a:r>
            <a:r>
              <a:rPr lang="it-IT" sz="2600" dirty="0" smtClean="0"/>
              <a:t> and </a:t>
            </a:r>
            <a:r>
              <a:rPr lang="it-IT" sz="2600" dirty="0" err="1" smtClean="0"/>
              <a:t>apply</a:t>
            </a:r>
            <a:r>
              <a:rPr lang="it-IT" sz="2600" dirty="0" smtClean="0"/>
              <a:t> </a:t>
            </a:r>
            <a:r>
              <a:rPr lang="it-IT" sz="2600" dirty="0" err="1" smtClean="0"/>
              <a:t>methodologies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estimate </a:t>
            </a:r>
            <a:r>
              <a:rPr lang="it-IT" sz="2600" dirty="0" err="1" smtClean="0"/>
              <a:t>livestock</a:t>
            </a:r>
            <a:r>
              <a:rPr lang="it-IT" sz="2600" dirty="0" smtClean="0"/>
              <a:t> </a:t>
            </a:r>
            <a:r>
              <a:rPr lang="it-IT" sz="2600" dirty="0" err="1" smtClean="0"/>
              <a:t>technical</a:t>
            </a:r>
            <a:r>
              <a:rPr lang="it-IT" sz="2600" dirty="0" smtClean="0"/>
              <a:t> </a:t>
            </a:r>
            <a:r>
              <a:rPr lang="it-IT" sz="2600" dirty="0" err="1" smtClean="0"/>
              <a:t>conversion</a:t>
            </a:r>
            <a:r>
              <a:rPr lang="it-IT" sz="2600" dirty="0" smtClean="0"/>
              <a:t> </a:t>
            </a:r>
            <a:r>
              <a:rPr lang="it-IT" sz="2600" dirty="0" err="1" smtClean="0"/>
              <a:t>factors</a:t>
            </a:r>
            <a:r>
              <a:rPr lang="it-IT" sz="2600" dirty="0" smtClean="0"/>
              <a:t> in Tanzania, </a:t>
            </a:r>
            <a:r>
              <a:rPr lang="it-IT" sz="2600" dirty="0" err="1" smtClean="0"/>
              <a:t>which</a:t>
            </a:r>
            <a:r>
              <a:rPr lang="it-IT" sz="2600" dirty="0" smtClean="0"/>
              <a:t> are </a:t>
            </a:r>
            <a:r>
              <a:rPr lang="it-IT" sz="2600" dirty="0" err="1" smtClean="0"/>
              <a:t>critical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produce </a:t>
            </a:r>
            <a:r>
              <a:rPr lang="it-IT" sz="2600" dirty="0" err="1" smtClean="0"/>
              <a:t>livestock</a:t>
            </a:r>
            <a:r>
              <a:rPr lang="it-IT" sz="2600" dirty="0" smtClean="0"/>
              <a:t> statistics</a:t>
            </a:r>
          </a:p>
          <a:p>
            <a:r>
              <a:rPr lang="it-IT" sz="2600" dirty="0" smtClean="0"/>
              <a:t>Partnership </a:t>
            </a:r>
            <a:r>
              <a:rPr lang="it-IT" sz="2600" dirty="0" err="1" smtClean="0"/>
              <a:t>with</a:t>
            </a:r>
            <a:r>
              <a:rPr lang="it-IT" sz="2600" dirty="0" smtClean="0"/>
              <a:t> AU-IBAR on </a:t>
            </a:r>
            <a:r>
              <a:rPr lang="it-IT" sz="2600" dirty="0" err="1" smtClean="0"/>
              <a:t>improvement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data </a:t>
            </a:r>
            <a:r>
              <a:rPr lang="it-IT" sz="2600" dirty="0" err="1" smtClean="0"/>
              <a:t>systems</a:t>
            </a:r>
            <a:r>
              <a:rPr lang="it-IT" sz="2600" dirty="0" smtClean="0"/>
              <a:t>, </a:t>
            </a:r>
            <a:r>
              <a:rPr lang="it-IT" sz="2600" dirty="0" err="1" smtClean="0"/>
              <a:t>including</a:t>
            </a:r>
            <a:r>
              <a:rPr lang="it-IT" sz="2600" dirty="0" smtClean="0"/>
              <a:t> ARIS 2</a:t>
            </a:r>
          </a:p>
          <a:p>
            <a:r>
              <a:rPr lang="it-IT" sz="2600" dirty="0" smtClean="0"/>
              <a:t>Production </a:t>
            </a:r>
            <a:r>
              <a:rPr lang="it-IT" sz="2600" dirty="0" err="1" smtClean="0"/>
              <a:t>of</a:t>
            </a:r>
            <a:r>
              <a:rPr lang="it-IT" sz="2600" dirty="0" smtClean="0"/>
              <a:t> a </a:t>
            </a:r>
            <a:r>
              <a:rPr lang="it-IT" sz="2600" dirty="0" err="1" smtClean="0"/>
              <a:t>Sourcebook</a:t>
            </a:r>
            <a:r>
              <a:rPr lang="it-IT" sz="2600" dirty="0" smtClean="0"/>
              <a:t> on </a:t>
            </a:r>
            <a:r>
              <a:rPr lang="it-IT" sz="2600" dirty="0" err="1" smtClean="0"/>
              <a:t>Livestock</a:t>
            </a:r>
            <a:r>
              <a:rPr lang="it-IT" sz="2600" dirty="0" smtClean="0"/>
              <a:t> Data </a:t>
            </a:r>
            <a:r>
              <a:rPr lang="it-IT" sz="2600" dirty="0" err="1" smtClean="0"/>
              <a:t>Collection</a:t>
            </a:r>
            <a:r>
              <a:rPr lang="it-IT" sz="2600" dirty="0" smtClean="0"/>
              <a:t> and </a:t>
            </a:r>
            <a:r>
              <a:rPr lang="it-IT" sz="2600" dirty="0" err="1" smtClean="0"/>
              <a:t>Analysis</a:t>
            </a:r>
            <a:r>
              <a:rPr lang="it-IT" sz="2600" dirty="0" smtClean="0"/>
              <a:t> and </a:t>
            </a:r>
            <a:r>
              <a:rPr lang="it-IT" sz="2600" dirty="0" err="1" smtClean="0"/>
              <a:t>of</a:t>
            </a:r>
            <a:r>
              <a:rPr lang="it-IT" sz="2600" dirty="0" smtClean="0"/>
              <a:t> </a:t>
            </a:r>
            <a:r>
              <a:rPr lang="it-IT" sz="2600" dirty="0" err="1" smtClean="0"/>
              <a:t>an</a:t>
            </a:r>
            <a:r>
              <a:rPr lang="it-IT" sz="2600" dirty="0" smtClean="0"/>
              <a:t> </a:t>
            </a:r>
            <a:r>
              <a:rPr lang="it-IT" sz="2600" dirty="0" err="1" smtClean="0"/>
              <a:t>Advocacy</a:t>
            </a:r>
            <a:r>
              <a:rPr lang="it-IT" sz="2600" dirty="0" smtClean="0"/>
              <a:t> </a:t>
            </a:r>
            <a:r>
              <a:rPr lang="it-IT" sz="2600" dirty="0" err="1" smtClean="0"/>
              <a:t>Document</a:t>
            </a:r>
            <a:r>
              <a:rPr lang="it-IT" sz="2600" dirty="0" smtClean="0"/>
              <a:t> on </a:t>
            </a:r>
            <a:r>
              <a:rPr lang="it-IT" sz="2600" dirty="0" err="1" smtClean="0"/>
              <a:t>Livestock</a:t>
            </a:r>
            <a:r>
              <a:rPr lang="it-IT" sz="2600" dirty="0" smtClean="0"/>
              <a:t> </a:t>
            </a:r>
            <a:r>
              <a:rPr lang="it-IT" sz="2600" dirty="0" err="1" smtClean="0"/>
              <a:t>for</a:t>
            </a:r>
            <a:r>
              <a:rPr lang="it-IT" sz="2600" dirty="0" smtClean="0"/>
              <a:t> </a:t>
            </a:r>
            <a:r>
              <a:rPr lang="it-IT" sz="2600" dirty="0" err="1" smtClean="0"/>
              <a:t>Development</a:t>
            </a:r>
            <a:r>
              <a:rPr lang="it-IT" sz="2600" dirty="0" smtClean="0"/>
              <a:t>. </a:t>
            </a:r>
            <a:r>
              <a:rPr lang="it-IT" sz="2600" dirty="0" err="1" smtClean="0"/>
              <a:t>Both</a:t>
            </a:r>
            <a:r>
              <a:rPr lang="it-IT" sz="2600" dirty="0" smtClean="0"/>
              <a:t> </a:t>
            </a:r>
            <a:r>
              <a:rPr lang="it-IT" sz="2600" dirty="0" err="1" smtClean="0"/>
              <a:t>build</a:t>
            </a:r>
            <a:r>
              <a:rPr lang="it-IT" sz="2600" dirty="0" smtClean="0"/>
              <a:t> on </a:t>
            </a:r>
            <a:r>
              <a:rPr lang="it-IT" sz="2600" dirty="0" err="1" smtClean="0"/>
              <a:t>project</a:t>
            </a:r>
            <a:r>
              <a:rPr lang="it-IT" sz="2600" dirty="0" smtClean="0"/>
              <a:t>’s </a:t>
            </a:r>
            <a:r>
              <a:rPr lang="it-IT" sz="2600" dirty="0" err="1" smtClean="0"/>
              <a:t>activities</a:t>
            </a:r>
            <a:r>
              <a:rPr lang="it-IT" sz="2600" dirty="0" smtClean="0"/>
              <a:t>, </a:t>
            </a:r>
            <a:r>
              <a:rPr lang="it-IT" sz="2600" dirty="0" err="1" smtClean="0"/>
              <a:t>including</a:t>
            </a:r>
            <a:r>
              <a:rPr lang="it-IT" sz="2600" dirty="0" smtClean="0"/>
              <a:t> data </a:t>
            </a:r>
            <a:r>
              <a:rPr lang="it-IT" sz="2600" dirty="0" err="1" smtClean="0"/>
              <a:t>collection</a:t>
            </a:r>
            <a:r>
              <a:rPr lang="it-IT" sz="2600" dirty="0" smtClean="0"/>
              <a:t>, in Niger, Tanzania and Uganda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 bwMode="auto">
          <a:xfrm>
            <a:off x="642938" y="300037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63" y="48126"/>
            <a:ext cx="8072437" cy="1000125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issue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204864"/>
            <a:ext cx="4546848" cy="3168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800" dirty="0" err="1" smtClean="0"/>
              <a:t>Limited</a:t>
            </a:r>
            <a:r>
              <a:rPr lang="it-IT" sz="2800" dirty="0" smtClean="0"/>
              <a:t> </a:t>
            </a:r>
            <a:r>
              <a:rPr lang="it-IT" sz="2800" dirty="0" err="1" smtClean="0"/>
              <a:t>quantity</a:t>
            </a:r>
            <a:r>
              <a:rPr lang="it-IT" sz="2800" dirty="0" smtClean="0"/>
              <a:t> / </a:t>
            </a:r>
            <a:r>
              <a:rPr lang="it-IT" sz="2800" dirty="0" err="1" smtClean="0"/>
              <a:t>quality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agricultural</a:t>
            </a:r>
            <a:r>
              <a:rPr lang="it-IT" sz="2800" dirty="0" smtClean="0"/>
              <a:t> statistics</a:t>
            </a:r>
          </a:p>
          <a:p>
            <a:r>
              <a:rPr lang="it-IT" sz="2800" dirty="0" err="1" smtClean="0"/>
              <a:t>Limited</a:t>
            </a:r>
            <a:r>
              <a:rPr lang="it-IT" sz="2800" dirty="0" smtClean="0"/>
              <a:t> </a:t>
            </a:r>
            <a:r>
              <a:rPr lang="it-IT" sz="2800" dirty="0" err="1" smtClean="0"/>
              <a:t>quality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public and private </a:t>
            </a:r>
            <a:r>
              <a:rPr lang="it-IT" sz="2800" dirty="0" err="1" smtClean="0"/>
              <a:t>sector</a:t>
            </a:r>
            <a:r>
              <a:rPr lang="it-IT" sz="2800" dirty="0" smtClean="0"/>
              <a:t> </a:t>
            </a:r>
            <a:r>
              <a:rPr lang="it-IT" sz="2800" dirty="0" err="1" smtClean="0"/>
              <a:t>investments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1556792"/>
            <a:ext cx="3105150" cy="41338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508104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Strengthening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Planning, MAAIF, 2007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1844824"/>
            <a:ext cx="5544616" cy="5984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START FROM CORE INDICATORS	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/>
          </a:p>
        </p:txBody>
      </p:sp>
      <p:sp>
        <p:nvSpPr>
          <p:cNvPr id="29699" name="Titolo 1"/>
          <p:cNvSpPr>
            <a:spLocks noGrp="1"/>
          </p:cNvSpPr>
          <p:nvPr>
            <p:ph type="title"/>
          </p:nvPr>
        </p:nvSpPr>
        <p:spPr>
          <a:xfrm>
            <a:off x="1115616" y="0"/>
            <a:ext cx="7747769" cy="1143000"/>
          </a:xfrm>
        </p:spPr>
        <p:txBody>
          <a:bodyPr/>
          <a:lstStyle/>
          <a:p>
            <a:pPr eaLnBrk="1" hangingPunct="1"/>
            <a:r>
              <a:rPr lang="it-IT" sz="4000" dirty="0" err="1" smtClean="0"/>
              <a:t>Improving</a:t>
            </a:r>
            <a:r>
              <a:rPr lang="it-IT" sz="4000" dirty="0" smtClean="0"/>
              <a:t> </a:t>
            </a:r>
            <a:r>
              <a:rPr lang="it-IT" sz="4000" dirty="0" err="1" smtClean="0"/>
              <a:t>agricultural</a:t>
            </a:r>
            <a:r>
              <a:rPr lang="it-IT" sz="4000" dirty="0" smtClean="0"/>
              <a:t> statistics</a:t>
            </a:r>
            <a:endParaRPr lang="en-GB" sz="4000" dirty="0" smtClean="0"/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2857500" y="2852936"/>
            <a:ext cx="5962972" cy="3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>
                <a:latin typeface="Calibri" pitchFamily="34" charset="0"/>
              </a:rPr>
              <a:t>The 2010 Global Strategy to Improve Agricultural and Rural Statistics, to be implemented in Africa in 2011-15 (1</a:t>
            </a:r>
            <a:r>
              <a:rPr lang="en-US" sz="2400" baseline="30000" dirty="0">
                <a:latin typeface="Calibri" pitchFamily="34" charset="0"/>
              </a:rPr>
              <a:t>st</a:t>
            </a:r>
            <a:r>
              <a:rPr lang="en-US" sz="2400" dirty="0">
                <a:latin typeface="Calibri" pitchFamily="34" charset="0"/>
              </a:rPr>
              <a:t> phase) </a:t>
            </a:r>
            <a:r>
              <a:rPr lang="en-US" sz="2400" dirty="0" smtClean="0">
                <a:latin typeface="Calibri" pitchFamily="34" charset="0"/>
              </a:rPr>
              <a:t>, recommends </a:t>
            </a:r>
            <a:r>
              <a:rPr lang="en-US" sz="2400" dirty="0">
                <a:latin typeface="Calibri" pitchFamily="34" charset="0"/>
              </a:rPr>
              <a:t>that any improvement in agricultural data / indicators starts from CORE INDICATORS and be based on COOPERATION / COLLABORATION between </a:t>
            </a:r>
            <a:r>
              <a:rPr lang="en-US" sz="2400" dirty="0" smtClean="0">
                <a:latin typeface="Calibri" pitchFamily="34" charset="0"/>
              </a:rPr>
              <a:t>key stakeholders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641954"/>
            <a:ext cx="2199332" cy="321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115616" y="0"/>
            <a:ext cx="7747769" cy="1143000"/>
          </a:xfrm>
        </p:spPr>
        <p:txBody>
          <a:bodyPr/>
          <a:lstStyle/>
          <a:p>
            <a:pPr eaLnBrk="1" hangingPunct="1"/>
            <a:r>
              <a:rPr lang="it-IT" sz="4000" dirty="0" err="1" smtClean="0"/>
              <a:t>Improving</a:t>
            </a:r>
            <a:r>
              <a:rPr lang="it-IT" sz="4000" dirty="0" smtClean="0"/>
              <a:t> </a:t>
            </a:r>
            <a:r>
              <a:rPr lang="it-IT" sz="4000" dirty="0" err="1" smtClean="0"/>
              <a:t>livestock</a:t>
            </a:r>
            <a:r>
              <a:rPr lang="it-IT" sz="4000" dirty="0" smtClean="0"/>
              <a:t> statistics</a:t>
            </a:r>
            <a:endParaRPr lang="en-GB" sz="40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492896"/>
            <a:ext cx="2745641" cy="360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tangolo 6"/>
          <p:cNvSpPr/>
          <p:nvPr/>
        </p:nvSpPr>
        <p:spPr>
          <a:xfrm>
            <a:off x="3347864" y="2540841"/>
            <a:ext cx="550810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2010-2013 Initiative implemented by FAO, World Bank, ILRI in collaboration with AU-IBAR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+mn-lt"/>
              </a:rPr>
              <a:t>Pilot project to improve quantity / quality of livestock data in Niger, Tanzania and Uganda</a:t>
            </a:r>
          </a:p>
          <a:p>
            <a:r>
              <a:rPr lang="en-US" sz="2400" dirty="0" smtClean="0">
                <a:latin typeface="+mn-lt"/>
              </a:rPr>
              <a:t>Support implementation of Global Strategy, including core indicators and data integration</a:t>
            </a:r>
            <a:endParaRPr lang="en-GB" sz="2400" dirty="0">
              <a:latin typeface="+mn-lt"/>
            </a:endParaRPr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947537" y="1796698"/>
            <a:ext cx="7704856" cy="5984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LIVESTOCK DATA INNOVATION IN AFRICA PROJECT	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it-IT" dirty="0" smtClean="0"/>
              <a:t>Uganda’s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improve</a:t>
            </a:r>
            <a:r>
              <a:rPr lang="it-IT" dirty="0" smtClean="0"/>
              <a:t> </a:t>
            </a:r>
            <a:r>
              <a:rPr lang="it-IT" dirty="0" err="1" smtClean="0"/>
              <a:t>livestock</a:t>
            </a:r>
            <a:r>
              <a:rPr lang="it-IT" dirty="0" smtClean="0"/>
              <a:t> statistics</a:t>
            </a:r>
            <a:br>
              <a:rPr lang="it-IT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2128" y="0"/>
            <a:ext cx="8388424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MAAIF-UBOS </a:t>
            </a:r>
            <a:r>
              <a:rPr lang="it-IT" sz="4000" dirty="0" err="1" smtClean="0"/>
              <a:t>MoU</a:t>
            </a:r>
            <a:r>
              <a:rPr lang="it-IT" sz="4000" dirty="0" smtClean="0"/>
              <a:t> on </a:t>
            </a:r>
            <a:r>
              <a:rPr lang="it-IT" sz="4000" dirty="0" err="1" smtClean="0"/>
              <a:t>livestock</a:t>
            </a:r>
            <a:r>
              <a:rPr lang="it-IT" sz="4000" dirty="0" smtClean="0"/>
              <a:t> data</a:t>
            </a:r>
            <a:endParaRPr lang="en-GB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4776772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600" dirty="0" smtClean="0"/>
              <a:t>MAAIF-UBOS </a:t>
            </a:r>
            <a:r>
              <a:rPr lang="it-IT" sz="2600" dirty="0" smtClean="0"/>
              <a:t>agreed </a:t>
            </a:r>
            <a:r>
              <a:rPr lang="it-IT" sz="2600" dirty="0" smtClean="0"/>
              <a:t>on a Memorandum of Understanding (MoU) for ‘joint implementation of livestock data activities’ </a:t>
            </a:r>
          </a:p>
          <a:p>
            <a:pPr marL="266700" indent="-266700">
              <a:spcBef>
                <a:spcPts val="0"/>
              </a:spcBef>
              <a:spcAft>
                <a:spcPts val="600"/>
              </a:spcAft>
            </a:pP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Facilitated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World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Bank-FAO-ILRI-AU-IBAR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Livestock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Data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Innovation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Africa Project  (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knoweldge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broker) </a:t>
            </a:r>
          </a:p>
          <a:p>
            <a:pPr marL="266700" indent="-266700">
              <a:spcBef>
                <a:spcPts val="0"/>
              </a:spcBef>
              <a:spcAft>
                <a:spcPts val="1200"/>
              </a:spcAft>
            </a:pP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consistent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Global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Strategy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targets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core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indicators</a:t>
            </a:r>
            <a:r>
              <a:rPr lang="it-IT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data </a:t>
            </a:r>
            <a:r>
              <a:rPr lang="it-IT" sz="2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integration</a:t>
            </a:r>
            <a:endParaRPr lang="it-IT" sz="2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it-IT" sz="18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it-IT" sz="2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2060848"/>
            <a:ext cx="2636040" cy="36004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00808"/>
            <a:ext cx="8820472" cy="4392488"/>
          </a:xfrm>
        </p:spPr>
        <p:txBody>
          <a:bodyPr>
            <a:noAutofit/>
          </a:bodyPr>
          <a:lstStyle/>
          <a:p>
            <a:pPr marL="360363" indent="-3603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dirty="0" smtClean="0"/>
              <a:t>Identification of core livestock indicators, essential for both MAAIF and UBOS </a:t>
            </a:r>
            <a:r>
              <a:rPr lang="it-IT" sz="2200" dirty="0" smtClean="0">
                <a:solidFill>
                  <a:schemeClr val="bg1">
                    <a:lumMod val="50000"/>
                  </a:schemeClr>
                </a:solidFill>
              </a:rPr>
              <a:t>(workshop held on 31 May 2012)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dirty="0" smtClean="0"/>
              <a:t>Joint </a:t>
            </a:r>
            <a:r>
              <a:rPr lang="it-IT" sz="2600" dirty="0" err="1" smtClean="0"/>
              <a:t>analysis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MAAIF routine data and UBOS </a:t>
            </a:r>
            <a:r>
              <a:rPr lang="it-IT" sz="2600" dirty="0" err="1" smtClean="0"/>
              <a:t>survey</a:t>
            </a:r>
            <a:r>
              <a:rPr lang="it-IT" sz="2600" dirty="0" smtClean="0"/>
              <a:t> data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dirty="0" err="1" smtClean="0"/>
              <a:t>appreciate</a:t>
            </a:r>
            <a:r>
              <a:rPr lang="it-IT" sz="2600" dirty="0" smtClean="0"/>
              <a:t> </a:t>
            </a:r>
            <a:r>
              <a:rPr lang="it-IT" sz="2600" dirty="0" err="1" smtClean="0"/>
              <a:t>what</a:t>
            </a:r>
            <a:r>
              <a:rPr lang="it-IT" sz="2600" dirty="0" smtClean="0"/>
              <a:t> </a:t>
            </a:r>
            <a:r>
              <a:rPr lang="it-IT" sz="2600" dirty="0" err="1" smtClean="0"/>
              <a:t>core</a:t>
            </a:r>
            <a:r>
              <a:rPr lang="it-IT" sz="2600" dirty="0" smtClean="0"/>
              <a:t> </a:t>
            </a:r>
            <a:r>
              <a:rPr lang="it-IT" sz="2600" dirty="0" err="1" smtClean="0"/>
              <a:t>indicators</a:t>
            </a:r>
            <a:r>
              <a:rPr lang="it-IT" sz="2600" dirty="0" smtClean="0"/>
              <a:t> </a:t>
            </a:r>
            <a:r>
              <a:rPr lang="it-IT" sz="2600" dirty="0" err="1" smtClean="0"/>
              <a:t>could</a:t>
            </a:r>
            <a:r>
              <a:rPr lang="it-IT" sz="2600" dirty="0" smtClean="0"/>
              <a:t> </a:t>
            </a:r>
            <a:r>
              <a:rPr lang="it-IT" sz="2600" dirty="0" err="1" smtClean="0"/>
              <a:t>be</a:t>
            </a:r>
            <a:r>
              <a:rPr lang="it-IT" sz="2600" dirty="0" smtClean="0"/>
              <a:t> </a:t>
            </a:r>
            <a:r>
              <a:rPr lang="it-IT" sz="2600" dirty="0" err="1" smtClean="0"/>
              <a:t>built</a:t>
            </a:r>
            <a:r>
              <a:rPr lang="it-IT" sz="2600" dirty="0" smtClean="0"/>
              <a:t> </a:t>
            </a:r>
            <a:r>
              <a:rPr lang="it-IT" sz="2600" dirty="0" err="1" smtClean="0"/>
              <a:t>with</a:t>
            </a:r>
            <a:r>
              <a:rPr lang="it-IT" sz="2600" dirty="0" smtClean="0"/>
              <a:t> </a:t>
            </a:r>
            <a:r>
              <a:rPr lang="it-IT" sz="2600" dirty="0" err="1" smtClean="0"/>
              <a:t>available</a:t>
            </a:r>
            <a:r>
              <a:rPr lang="it-IT" sz="2600" dirty="0" smtClean="0"/>
              <a:t> data, and </a:t>
            </a:r>
            <a:r>
              <a:rPr lang="it-IT" sz="2600" dirty="0" err="1" smtClean="0"/>
              <a:t>their</a:t>
            </a:r>
            <a:r>
              <a:rPr lang="it-IT" sz="2600" dirty="0" smtClean="0"/>
              <a:t> </a:t>
            </a:r>
            <a:r>
              <a:rPr lang="it-IT" sz="2600" dirty="0" err="1" smtClean="0"/>
              <a:t>quality</a:t>
            </a:r>
            <a:r>
              <a:rPr lang="it-IT" sz="2600" dirty="0" smtClean="0"/>
              <a:t> </a:t>
            </a:r>
            <a:r>
              <a:rPr lang="it-IT" sz="2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sz="2200" dirty="0" err="1" smtClean="0">
                <a:solidFill>
                  <a:schemeClr val="bg1">
                    <a:lumMod val="50000"/>
                  </a:schemeClr>
                </a:solidFill>
              </a:rPr>
              <a:t>June</a:t>
            </a:r>
            <a:r>
              <a:rPr lang="it-IT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22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it-IT" sz="2200" dirty="0" smtClean="0">
                <a:solidFill>
                  <a:schemeClr val="bg1">
                    <a:lumMod val="50000"/>
                  </a:schemeClr>
                </a:solidFill>
              </a:rPr>
              <a:t> Nov. 2012)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dirty="0" smtClean="0"/>
              <a:t>Joint review of MAAIF and UBOS systems of data collection to identify options for improvement for core livestock indicators to be regularly generated </a:t>
            </a: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(June to Nov. 2012)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2600" dirty="0" err="1" smtClean="0"/>
              <a:t>Recommendations</a:t>
            </a:r>
            <a:r>
              <a:rPr lang="it-IT" sz="2600" dirty="0" smtClean="0"/>
              <a:t> </a:t>
            </a:r>
            <a:r>
              <a:rPr lang="it-IT" sz="2600" dirty="0" err="1" smtClean="0"/>
              <a:t>presented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dirty="0" err="1" smtClean="0"/>
              <a:t>stakeholeders</a:t>
            </a:r>
            <a:r>
              <a:rPr lang="it-IT" sz="2600" dirty="0" smtClean="0"/>
              <a:t>, </a:t>
            </a:r>
            <a:r>
              <a:rPr lang="it-IT" sz="2600" dirty="0" err="1" smtClean="0"/>
              <a:t>including</a:t>
            </a:r>
            <a:r>
              <a:rPr lang="it-IT" sz="2600" dirty="0" smtClean="0"/>
              <a:t> </a:t>
            </a:r>
            <a:r>
              <a:rPr lang="it-IT" sz="2600" dirty="0" err="1" smtClean="0"/>
              <a:t>potential</a:t>
            </a:r>
            <a:r>
              <a:rPr lang="it-IT" sz="2600" dirty="0" smtClean="0"/>
              <a:t> </a:t>
            </a:r>
            <a:r>
              <a:rPr lang="it-IT" sz="2600" dirty="0" err="1" smtClean="0"/>
              <a:t>donors</a:t>
            </a:r>
            <a:r>
              <a:rPr lang="it-IT" sz="2600" dirty="0" smtClean="0"/>
              <a:t> </a:t>
            </a: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(workshop - 1° </a:t>
            </a:r>
            <a:r>
              <a:rPr lang="it-IT" sz="2400" dirty="0" err="1" smtClean="0">
                <a:solidFill>
                  <a:schemeClr val="bg1">
                    <a:lumMod val="50000"/>
                  </a:schemeClr>
                </a:solidFill>
              </a:rPr>
              <a:t>quarter</a:t>
            </a: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 2013 at the </a:t>
            </a:r>
            <a:r>
              <a:rPr lang="it-IT" sz="2400" dirty="0" err="1" smtClean="0">
                <a:solidFill>
                  <a:schemeClr val="bg1">
                    <a:lumMod val="50000"/>
                  </a:schemeClr>
                </a:solidFill>
              </a:rPr>
              <a:t>latest</a:t>
            </a:r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 </a:t>
            </a:r>
          </a:p>
          <a:p>
            <a:pPr>
              <a:buNone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it-IT" sz="26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it-IT" sz="2600" dirty="0" smtClean="0"/>
              <a:t>&lt;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971600" y="0"/>
            <a:ext cx="8820472" cy="1143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MAAIF-UBOS </a:t>
            </a:r>
            <a:r>
              <a:rPr lang="it-IT" sz="4000" dirty="0" err="1" smtClean="0"/>
              <a:t>MoU</a:t>
            </a:r>
            <a:r>
              <a:rPr lang="it-IT" sz="4000" dirty="0" smtClean="0"/>
              <a:t>: </a:t>
            </a:r>
            <a:r>
              <a:rPr lang="it-IT" sz="4000" dirty="0" err="1" smtClean="0"/>
              <a:t>content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livestock</a:t>
            </a:r>
            <a:r>
              <a:rPr lang="it-IT" dirty="0" smtClean="0"/>
              <a:t> </a:t>
            </a:r>
            <a:r>
              <a:rPr lang="it-IT" dirty="0" err="1" smtClean="0"/>
              <a:t>indicators</a:t>
            </a:r>
            <a:r>
              <a:rPr lang="it-IT" dirty="0" smtClean="0"/>
              <a:t> in Uganda</a:t>
            </a:r>
            <a:br>
              <a:rPr lang="it-IT" dirty="0" smtClean="0"/>
            </a:br>
            <a:r>
              <a:rPr lang="it-IT" sz="2400" dirty="0" smtClean="0"/>
              <a:t>MAAIF-UBOS Workshop, 31 May 2012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1354</Words>
  <Application>Microsoft Office PowerPoint</Application>
  <PresentationFormat>On-screen Show (4:3)</PresentationFormat>
  <Paragraphs>254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Personalizza struttura</vt:lpstr>
      <vt:lpstr>Custom Design</vt:lpstr>
      <vt:lpstr>Improving Livestock Statistics in Uganda: Core Indicators and Data Integration</vt:lpstr>
      <vt:lpstr>Outline</vt:lpstr>
      <vt:lpstr>The issue</vt:lpstr>
      <vt:lpstr>Improving agricultural statistics</vt:lpstr>
      <vt:lpstr>Improving livestock statistics</vt:lpstr>
      <vt:lpstr>Uganda’s approach to improve livestock statistics </vt:lpstr>
      <vt:lpstr>MAAIF-UBOS MoU on livestock data</vt:lpstr>
      <vt:lpstr>MAAIF-UBOS MoU: content</vt:lpstr>
      <vt:lpstr>Core livestock indicators in Uganda MAAIF-UBOS Workshop, 31 May 2012</vt:lpstr>
      <vt:lpstr>Livestock data stakeholders in Uganda</vt:lpstr>
      <vt:lpstr>Livestock data stakeholders in Uganda</vt:lpstr>
      <vt:lpstr>Livestock data stakeholders in Uganda</vt:lpstr>
      <vt:lpstr>Uganda MAAIF</vt:lpstr>
      <vt:lpstr>Data are critical for MAAIF</vt:lpstr>
      <vt:lpstr>Data are critical for MAAIF</vt:lpstr>
      <vt:lpstr>Uganda Bureau of Statistics</vt:lpstr>
      <vt:lpstr>UBOS livestock data</vt:lpstr>
      <vt:lpstr>UBOS livestock data</vt:lpstr>
      <vt:lpstr>Common core indicators</vt:lpstr>
      <vt:lpstr>Common core indicators</vt:lpstr>
      <vt:lpstr>Common core indicators</vt:lpstr>
      <vt:lpstr>ARIS 2</vt:lpstr>
      <vt:lpstr>ARIS 2</vt:lpstr>
      <vt:lpstr>ARIS 2</vt:lpstr>
      <vt:lpstr>Lessons so far and next steps</vt:lpstr>
      <vt:lpstr> Lessons</vt:lpstr>
      <vt:lpstr>MAAIF-UBOS next joint activities</vt:lpstr>
      <vt:lpstr>Next steps: Livestock Data Project</vt:lpstr>
      <vt:lpstr>Thank you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pica</dc:creator>
  <cp:lastModifiedBy>USER</cp:lastModifiedBy>
  <cp:revision>154</cp:revision>
  <dcterms:created xsi:type="dcterms:W3CDTF">2010-09-30T09:57:30Z</dcterms:created>
  <dcterms:modified xsi:type="dcterms:W3CDTF">2012-08-28T04:08:54Z</dcterms:modified>
</cp:coreProperties>
</file>