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97" r:id="rId3"/>
    <p:sldId id="305" r:id="rId4"/>
    <p:sldId id="306" r:id="rId5"/>
    <p:sldId id="307" r:id="rId6"/>
    <p:sldId id="308" r:id="rId7"/>
    <p:sldId id="309" r:id="rId8"/>
    <p:sldId id="259" r:id="rId9"/>
    <p:sldId id="279" r:id="rId10"/>
    <p:sldId id="301" r:id="rId11"/>
    <p:sldId id="302" r:id="rId12"/>
    <p:sldId id="261" r:id="rId13"/>
    <p:sldId id="303" r:id="rId14"/>
    <p:sldId id="304" r:id="rId15"/>
    <p:sldId id="262" r:id="rId16"/>
    <p:sldId id="263" r:id="rId17"/>
    <p:sldId id="264" r:id="rId18"/>
    <p:sldId id="265" r:id="rId19"/>
    <p:sldId id="266" r:id="rId20"/>
    <p:sldId id="280" r:id="rId21"/>
    <p:sldId id="267" r:id="rId22"/>
    <p:sldId id="281" r:id="rId23"/>
    <p:sldId id="282" r:id="rId24"/>
    <p:sldId id="300" r:id="rId25"/>
    <p:sldId id="314" r:id="rId26"/>
    <p:sldId id="299" r:id="rId27"/>
    <p:sldId id="310" r:id="rId28"/>
    <p:sldId id="311" r:id="rId29"/>
    <p:sldId id="312" r:id="rId30"/>
    <p:sldId id="313" r:id="rId31"/>
    <p:sldId id="296" r:id="rId3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85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405754F-678D-4C6D-A10F-EACBF087780A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8465AEB-F557-42B2-922E-2A4627E91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0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7C5CC-7CA6-41D2-9C5B-3837C92812C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4DEFD-5A0E-4297-9707-CECBE4D3F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28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4DEFD-5A0E-4297-9707-CECBE4D3F4C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D59B-4D8B-4B68-9ED1-B23447F7355F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D27D-DA2E-453F-BED7-28B7C9430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D59B-4D8B-4B68-9ED1-B23447F7355F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D27D-DA2E-453F-BED7-28B7C9430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D59B-4D8B-4B68-9ED1-B23447F7355F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D27D-DA2E-453F-BED7-28B7C9430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D59B-4D8B-4B68-9ED1-B23447F7355F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D27D-DA2E-453F-BED7-28B7C943064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Untitled-2 copy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753461" cy="614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48400"/>
            <a:ext cx="9964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D59B-4D8B-4B68-9ED1-B23447F7355F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D27D-DA2E-453F-BED7-28B7C9430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D59B-4D8B-4B68-9ED1-B23447F7355F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D27D-DA2E-453F-BED7-28B7C9430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D59B-4D8B-4B68-9ED1-B23447F7355F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D27D-DA2E-453F-BED7-28B7C9430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D59B-4D8B-4B68-9ED1-B23447F7355F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D27D-DA2E-453F-BED7-28B7C9430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D59B-4D8B-4B68-9ED1-B23447F7355F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D27D-DA2E-453F-BED7-28B7C9430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D59B-4D8B-4B68-9ED1-B23447F7355F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D27D-DA2E-453F-BED7-28B7C9430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D59B-4D8B-4B68-9ED1-B23447F7355F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2D27D-DA2E-453F-BED7-28B7C9430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AD59B-4D8B-4B68-9ED1-B23447F7355F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2D27D-DA2E-453F-BED7-28B7C9430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305800" cy="4419600"/>
          </a:xfrm>
        </p:spPr>
        <p:txBody>
          <a:bodyPr>
            <a:noAutofit/>
          </a:bodyPr>
          <a:lstStyle/>
          <a:p>
            <a:pPr algn="r"/>
            <a:r>
              <a:rPr lang="en-US" sz="2800" b="1" dirty="0" smtClean="0"/>
              <a:t>Global Strategy for Improving Statistics for Food Security, Sustainable Agriculture, and Rural Development:</a:t>
            </a:r>
            <a:br>
              <a:rPr lang="en-US" sz="2800" b="1" dirty="0" smtClean="0"/>
            </a:br>
            <a:r>
              <a:rPr lang="en-US" sz="2800" b="1" i="1" dirty="0" smtClean="0"/>
              <a:t>Action Plan for Africa 2011-2015 </a:t>
            </a:r>
            <a:r>
              <a:rPr lang="en-US" sz="2800" b="1" dirty="0" smtClean="0"/>
              <a:t> </a:t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>
                <a:solidFill>
                  <a:schemeClr val="tx2"/>
                </a:solidFill>
              </a:rPr>
              <a:t>Training Component 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dirty="0" smtClean="0">
                <a:solidFill>
                  <a:schemeClr val="tx2"/>
                </a:solidFill>
              </a:rPr>
              <a:t>United Nations Economic Commission for Africa/</a:t>
            </a:r>
            <a:r>
              <a:rPr lang="en-US" sz="2800" b="1" dirty="0" smtClean="0">
                <a:solidFill>
                  <a:schemeClr val="tx2"/>
                </a:solidFill>
              </a:rPr>
              <a:t>UNECA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/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>Addis Ababa, Ethiopia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>27-29 August 2012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81600"/>
            <a:ext cx="7391400" cy="1752600"/>
          </a:xfrm>
        </p:spPr>
        <p:txBody>
          <a:bodyPr>
            <a:noAutofit/>
          </a:bodyPr>
          <a:lstStyle/>
          <a:p>
            <a:pPr algn="r"/>
            <a:r>
              <a:rPr lang="en-US" sz="2400" b="1" i="1" dirty="0" smtClean="0">
                <a:solidFill>
                  <a:schemeClr val="tx2"/>
                </a:solidFill>
              </a:rPr>
              <a:t>Ibrahim Mamma Hussein</a:t>
            </a:r>
          </a:p>
          <a:p>
            <a:pPr algn="r"/>
            <a:r>
              <a:rPr lang="en-US" sz="2400" b="1" i="1" dirty="0" smtClean="0">
                <a:solidFill>
                  <a:schemeClr val="tx2"/>
                </a:solidFill>
              </a:rPr>
              <a:t>Regional Adviser</a:t>
            </a:r>
          </a:p>
          <a:p>
            <a:pPr algn="r"/>
            <a:r>
              <a:rPr lang="en-US" sz="2400" b="1" dirty="0" smtClean="0">
                <a:solidFill>
                  <a:schemeClr val="tx2"/>
                </a:solidFill>
              </a:rPr>
              <a:t>UNECA/AGROST</a:t>
            </a:r>
          </a:p>
        </p:txBody>
      </p:sp>
      <p:pic>
        <p:nvPicPr>
          <p:cNvPr id="5" name="Picture 4" descr="Untitled-2 copy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267200"/>
            <a:ext cx="1676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The </a:t>
            </a:r>
            <a:r>
              <a:rPr lang="en-US" sz="4400" b="1" i="1" dirty="0" smtClean="0"/>
              <a:t>capacity of training centers in Africa to supply effective and high-quality education and training</a:t>
            </a:r>
            <a:r>
              <a:rPr lang="en-US" sz="4400" dirty="0" smtClean="0"/>
              <a:t> in priority subjects of concern to agricultural statistics will be increased and sustained. </a:t>
            </a:r>
          </a:p>
          <a:p>
            <a:endParaRPr lang="en-US" sz="44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295400" y="329625"/>
            <a:ext cx="7772400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+mj-lt"/>
              </a:rPr>
              <a:t>Expected Outcomes </a:t>
            </a:r>
            <a:r>
              <a:rPr lang="en-GB" sz="3200" b="1" dirty="0" err="1" smtClean="0">
                <a:solidFill>
                  <a:schemeClr val="bg1"/>
                </a:solidFill>
                <a:latin typeface="+mj-lt"/>
              </a:rPr>
              <a:t>contd</a:t>
            </a:r>
            <a:r>
              <a:rPr lang="en-GB" sz="3200" b="1" dirty="0" smtClean="0">
                <a:solidFill>
                  <a:schemeClr val="bg1"/>
                </a:solidFill>
                <a:latin typeface="+mj-lt"/>
              </a:rPr>
              <a:t>…</a:t>
            </a:r>
            <a:endParaRPr lang="en-US" sz="3200" b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</a:t>
            </a:r>
            <a:r>
              <a:rPr lang="en-US" sz="4000" b="1" i="1" dirty="0" smtClean="0"/>
              <a:t>knowledge, skills, and competencies of the people working in organizations </a:t>
            </a:r>
            <a:r>
              <a:rPr lang="en-US" sz="4000" dirty="0" smtClean="0"/>
              <a:t>concerned with the collection, compilation, and use of agricultural statistics will increase, leading to improved data coverage, quality, and use. </a:t>
            </a:r>
          </a:p>
          <a:p>
            <a:endParaRPr lang="en-US" sz="40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371600" y="329625"/>
            <a:ext cx="7772400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+mj-lt"/>
              </a:rPr>
              <a:t>Expected Outcomes </a:t>
            </a:r>
            <a:r>
              <a:rPr lang="en-GB" sz="3200" b="1" dirty="0" err="1" smtClean="0">
                <a:solidFill>
                  <a:schemeClr val="bg1"/>
                </a:solidFill>
                <a:latin typeface="+mj-lt"/>
              </a:rPr>
              <a:t>contd</a:t>
            </a:r>
            <a:r>
              <a:rPr lang="en-GB" sz="3200" b="1" dirty="0" smtClean="0">
                <a:solidFill>
                  <a:schemeClr val="bg1"/>
                </a:solidFill>
                <a:latin typeface="+mj-lt"/>
              </a:rPr>
              <a:t>…</a:t>
            </a:r>
            <a:endParaRPr lang="en-US" sz="3200" b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 marL="547688" indent="-438150">
              <a:buFont typeface="Wingdings 3" pitchFamily="18" charset="2"/>
              <a:buNone/>
            </a:pPr>
            <a:r>
              <a:rPr lang="en-GB" sz="2300" dirty="0" smtClean="0"/>
              <a:t>	 </a:t>
            </a:r>
            <a:endParaRPr lang="en-GB" sz="2300" b="1" dirty="0" smtClean="0"/>
          </a:p>
          <a:p>
            <a:pPr marL="547688" indent="-43815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	Subcomponent 1: Identify training needs and management of human resources</a:t>
            </a:r>
          </a:p>
          <a:p>
            <a:pPr marL="547688" indent="-438150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marL="792163" lvl="1" indent="-400050"/>
            <a:r>
              <a:rPr lang="en-GB" dirty="0" smtClean="0"/>
              <a:t>technical assistance will be provided to countries to enable agricultural statistics organizations to identify their priority needs for training and to improve the management of their human resources; 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371600" y="329625"/>
            <a:ext cx="7772400" cy="1077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+mj-lt"/>
              </a:rPr>
              <a:t>The  Training Component </a:t>
            </a:r>
          </a:p>
          <a:p>
            <a:pPr algn="r"/>
            <a:r>
              <a:rPr lang="en-GB" sz="3200" b="1" dirty="0" smtClean="0">
                <a:solidFill>
                  <a:schemeClr val="bg1"/>
                </a:solidFill>
                <a:latin typeface="+mj-lt"/>
              </a:rPr>
              <a:t>3 sub-components, 9 Outputs</a:t>
            </a:r>
            <a:endParaRPr lang="en-US" sz="3200" b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547688" indent="-438150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	Subcomponent 2: Increasing the capacity of African training centers </a:t>
            </a:r>
          </a:p>
          <a:p>
            <a:pPr marL="547688" indent="-438150">
              <a:buNone/>
            </a:pPr>
            <a:endParaRPr lang="en-US" sz="3600" b="1" dirty="0" smtClean="0">
              <a:solidFill>
                <a:srgbClr val="C00000"/>
              </a:solidFill>
            </a:endParaRPr>
          </a:p>
          <a:p>
            <a:pPr marL="792163" lvl="1" indent="-400050"/>
            <a:r>
              <a:rPr lang="en-GB" sz="3200" dirty="0" smtClean="0"/>
              <a:t>to strengthen the capacity of regional and national training agencies to design and deliver effective training courses in line with needs</a:t>
            </a:r>
          </a:p>
          <a:p>
            <a:endParaRPr lang="en-US" sz="44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371600" y="329625"/>
            <a:ext cx="7772400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+mj-lt"/>
              </a:rPr>
              <a:t>Three sub-components </a:t>
            </a:r>
            <a:r>
              <a:rPr lang="en-GB" sz="3200" b="1" dirty="0" err="1" smtClean="0">
                <a:solidFill>
                  <a:schemeClr val="bg1"/>
                </a:solidFill>
                <a:latin typeface="+mj-lt"/>
              </a:rPr>
              <a:t>contd</a:t>
            </a:r>
            <a:r>
              <a:rPr lang="en-GB" sz="3200" b="1" dirty="0" smtClean="0">
                <a:solidFill>
                  <a:schemeClr val="bg1"/>
                </a:solidFill>
                <a:latin typeface="+mj-lt"/>
              </a:rPr>
              <a:t>…</a:t>
            </a:r>
            <a:endParaRPr lang="en-US" sz="3200" b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7688" indent="-438150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	Subcomponent 3: Strengthening the demand for training from 		      agricultural statistics agencies in Africa </a:t>
            </a:r>
          </a:p>
          <a:p>
            <a:pPr marL="547688" indent="-438150">
              <a:buNone/>
            </a:pPr>
            <a:endParaRPr lang="en-US" sz="3600" b="1" dirty="0" smtClean="0">
              <a:solidFill>
                <a:srgbClr val="C00000"/>
              </a:solidFill>
            </a:endParaRPr>
          </a:p>
          <a:p>
            <a:pPr marL="792163" lvl="1" indent="-400050"/>
            <a:r>
              <a:rPr lang="en-GB" sz="3200" dirty="0" smtClean="0"/>
              <a:t>by increasing the knowledge, skills, competencies of people working in agricultural statistical agencies. </a:t>
            </a:r>
            <a:endParaRPr lang="en-US" sz="3200" dirty="0" smtClean="0"/>
          </a:p>
          <a:p>
            <a:endParaRPr lang="en-US" sz="44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371600" y="329625"/>
            <a:ext cx="7772400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+mj-lt"/>
              </a:rPr>
              <a:t>Three sub-components </a:t>
            </a:r>
            <a:r>
              <a:rPr lang="en-GB" sz="3200" b="1" dirty="0" err="1" smtClean="0">
                <a:solidFill>
                  <a:schemeClr val="bg1"/>
                </a:solidFill>
                <a:latin typeface="+mj-lt"/>
              </a:rPr>
              <a:t>contd</a:t>
            </a:r>
            <a:r>
              <a:rPr lang="en-GB" sz="3200" b="1" dirty="0" smtClean="0">
                <a:solidFill>
                  <a:schemeClr val="bg1"/>
                </a:solidFill>
                <a:latin typeface="+mj-lt"/>
              </a:rPr>
              <a:t>…</a:t>
            </a:r>
            <a:endParaRPr lang="en-US" sz="3200" b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xfrm>
            <a:off x="457200" y="1481138"/>
            <a:ext cx="8458200" cy="5224462"/>
          </a:xfrm>
        </p:spPr>
        <p:txBody>
          <a:bodyPr>
            <a:normAutofit/>
          </a:bodyPr>
          <a:lstStyle/>
          <a:p>
            <a:pPr>
              <a:spcAft>
                <a:spcPct val="50000"/>
              </a:spcAft>
            </a:pPr>
            <a:r>
              <a:rPr lang="en-GB" sz="2500" b="1" i="1" dirty="0" smtClean="0"/>
              <a:t>Output 1.1</a:t>
            </a:r>
            <a:r>
              <a:rPr lang="en-GB" sz="2500" dirty="0" smtClean="0"/>
              <a:t>: People working in and on agricultural statistics trained in a coordinated manner and aligned with the training of people working in other parts of national statistical systems</a:t>
            </a:r>
          </a:p>
          <a:p>
            <a:pPr>
              <a:spcAft>
                <a:spcPct val="50000"/>
              </a:spcAft>
            </a:pPr>
            <a:r>
              <a:rPr lang="en-US" sz="2500" b="1" i="1" dirty="0" smtClean="0"/>
              <a:t> </a:t>
            </a:r>
            <a:r>
              <a:rPr lang="en-GB" sz="2500" b="1" i="1" dirty="0" smtClean="0"/>
              <a:t>Output 1.2: </a:t>
            </a:r>
            <a:r>
              <a:rPr lang="en-GB" sz="2500" dirty="0" smtClean="0"/>
              <a:t>Knowledge and skills of human resource (HR) managers responsible for organizations working in agricultural statistics upgraded so that they can develop and implement effective training and human resource development policies</a:t>
            </a:r>
          </a:p>
          <a:p>
            <a:pPr>
              <a:spcAft>
                <a:spcPct val="50000"/>
              </a:spcAft>
            </a:pPr>
            <a:r>
              <a:rPr lang="en-GB" sz="2500" b="1" i="1" dirty="0" smtClean="0"/>
              <a:t>Output 1.3: </a:t>
            </a:r>
            <a:r>
              <a:rPr lang="en-GB" sz="2500" dirty="0" smtClean="0"/>
              <a:t>Assessment and analysis of training needs undertaken in all the main agricultural statistics agencies in African countries</a:t>
            </a:r>
            <a:endParaRPr lang="en-US" sz="2500" dirty="0" smtClean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371600" y="112693"/>
            <a:ext cx="7772400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2800" b="1" dirty="0" smtClean="0"/>
              <a:t>Sub-Component 1: identification of training needs and the management of human resources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GB" sz="2800" b="1" i="1" dirty="0" smtClean="0"/>
              <a:t>Output 2.1:  </a:t>
            </a:r>
            <a:r>
              <a:rPr lang="en-GB" sz="2800" dirty="0" smtClean="0"/>
              <a:t>Skills and knowledge of the staff responsible for the development and presentation of both academic and in-service training courses strengthened and upgraded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GB" sz="2800" b="1" i="1" dirty="0" smtClean="0"/>
              <a:t>Output 2.2:  </a:t>
            </a:r>
            <a:r>
              <a:rPr lang="en-GB" sz="2800" dirty="0" smtClean="0"/>
              <a:t>Capacity of African training centres upgraded through twinning arrangements with selected African and foreign universities or training institutions as appropriate 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GB" sz="2800" b="1" i="1" dirty="0" smtClean="0"/>
              <a:t>Output 2.3:   </a:t>
            </a:r>
            <a:r>
              <a:rPr lang="en-GB" sz="2800" dirty="0" smtClean="0"/>
              <a:t>Review and development of syllabuses and the production of relevant teaching materials supported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371600" y="112693"/>
            <a:ext cx="7772400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2800" b="1" dirty="0" smtClean="0"/>
              <a:t>Sub-Component 2: increasing the capacity of existing African training centres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GB" sz="2800" b="1" i="1" dirty="0" smtClean="0"/>
              <a:t>Output 2.4:  </a:t>
            </a:r>
            <a:r>
              <a:rPr lang="en-GB" sz="2800" dirty="0" smtClean="0"/>
              <a:t> Preparation and delivery of seminars, workshops and short courses in priority areas of applied agricultural statistics supported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GB" sz="2800" b="1" i="1" dirty="0" smtClean="0"/>
              <a:t>Output 2.5:    </a:t>
            </a:r>
            <a:r>
              <a:rPr lang="en-GB" sz="2800" dirty="0" smtClean="0"/>
              <a:t>Upgrading to a limited extent, the training infrastructure of centres, including the provision of some equipment such as computer hardware and software, audio-visual equipment and associated items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GB" sz="2800" b="1" i="1" dirty="0" smtClean="0"/>
              <a:t>Output 2.6:  </a:t>
            </a:r>
            <a:r>
              <a:rPr lang="en-GB" sz="2800" dirty="0" smtClean="0"/>
              <a:t>Curricula for the different courses and qualifications are harmonized and synchronized between centres and countries. </a:t>
            </a:r>
            <a:endParaRPr lang="en-US" sz="2800" dirty="0" smtClean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371600" y="112693"/>
            <a:ext cx="7772400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2800" b="1" dirty="0" smtClean="0"/>
              <a:t>Sub-Component 2: increasing the capacity of existing African training centres (Cont’d)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GB" b="1" i="1" dirty="0" smtClean="0"/>
              <a:t>Output 3.1: </a:t>
            </a:r>
            <a:r>
              <a:rPr lang="en-GB" sz="3600" dirty="0" smtClean="0"/>
              <a:t>Scholarship fund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GB" b="1" i="1" dirty="0" smtClean="0"/>
              <a:t>Output 3.2: </a:t>
            </a:r>
            <a:r>
              <a:rPr lang="en-GB" sz="3600" dirty="0" smtClean="0"/>
              <a:t>Participation of nominated staff from agricultural statistics agencies in approved short courses supported</a:t>
            </a:r>
            <a:r>
              <a:rPr lang="en-US" sz="3600" dirty="0" smtClean="0"/>
              <a:t> 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GB" b="1" i="1" dirty="0" smtClean="0"/>
              <a:t>Output 3.3: </a:t>
            </a:r>
            <a:r>
              <a:rPr lang="en-GB" sz="3600" dirty="0" smtClean="0"/>
              <a:t>will establish, where possible, a mechanism for accrediting qualifications for different courses</a:t>
            </a:r>
            <a:r>
              <a:rPr lang="en-US" sz="3600" dirty="0" smtClean="0"/>
              <a:t> </a:t>
            </a:r>
            <a:endParaRPr lang="en-GB" sz="3600" dirty="0" smtClean="0"/>
          </a:p>
          <a:p>
            <a:endParaRPr lang="en-US" sz="4000" dirty="0" smtClean="0"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371600" y="112693"/>
            <a:ext cx="7772400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2800" b="1" dirty="0" smtClean="0"/>
              <a:t>Sub-Component 3: strengthen the demand for training 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371600" y="329625"/>
            <a:ext cx="7772400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+mj-lt"/>
              </a:rPr>
              <a:t>Key activities </a:t>
            </a:r>
            <a:endParaRPr lang="en-US" sz="3200" b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724400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en-US" sz="2700" dirty="0" smtClean="0"/>
              <a:t>Integrating training needs in </a:t>
            </a:r>
            <a:r>
              <a:rPr lang="en-US" sz="2700" b="1" i="1" dirty="0" smtClean="0"/>
              <a:t>agricultural statistics with other elements of national statistical systems</a:t>
            </a:r>
            <a:r>
              <a:rPr lang="en-US" sz="2700" dirty="0" smtClean="0"/>
              <a:t>. </a:t>
            </a:r>
          </a:p>
          <a:p>
            <a:pPr>
              <a:lnSpc>
                <a:spcPct val="70000"/>
              </a:lnSpc>
            </a:pPr>
            <a:endParaRPr lang="en-US" sz="2700" dirty="0" smtClean="0"/>
          </a:p>
          <a:p>
            <a:pPr>
              <a:lnSpc>
                <a:spcPct val="70000"/>
              </a:lnSpc>
            </a:pPr>
            <a:r>
              <a:rPr lang="en-US" sz="2700" dirty="0" smtClean="0"/>
              <a:t>Providing </a:t>
            </a:r>
            <a:r>
              <a:rPr lang="en-US" sz="2700" b="1" i="1" dirty="0" smtClean="0"/>
              <a:t>training and support to the managers of human resources </a:t>
            </a:r>
            <a:r>
              <a:rPr lang="en-US" sz="2700" dirty="0" smtClean="0"/>
              <a:t>in agricultural statistics offices.</a:t>
            </a:r>
          </a:p>
          <a:p>
            <a:pPr>
              <a:lnSpc>
                <a:spcPct val="70000"/>
              </a:lnSpc>
            </a:pPr>
            <a:endParaRPr lang="en-US" sz="2700" dirty="0" smtClean="0"/>
          </a:p>
          <a:p>
            <a:pPr>
              <a:lnSpc>
                <a:spcPct val="70000"/>
              </a:lnSpc>
            </a:pPr>
            <a:r>
              <a:rPr lang="en-US" sz="2700" dirty="0" smtClean="0"/>
              <a:t>Helping countries to </a:t>
            </a:r>
            <a:r>
              <a:rPr lang="en-US" sz="2700" b="1" i="1" dirty="0" smtClean="0"/>
              <a:t>conduct detailed training needs analyses</a:t>
            </a:r>
          </a:p>
          <a:p>
            <a:pPr>
              <a:lnSpc>
                <a:spcPct val="70000"/>
              </a:lnSpc>
            </a:pPr>
            <a:endParaRPr lang="en-US" sz="2700" dirty="0" smtClean="0"/>
          </a:p>
          <a:p>
            <a:pPr>
              <a:lnSpc>
                <a:spcPct val="70000"/>
              </a:lnSpc>
            </a:pPr>
            <a:r>
              <a:rPr lang="en-US" sz="2700" dirty="0" smtClean="0"/>
              <a:t>TOT:  Strengthening the skills and </a:t>
            </a:r>
            <a:r>
              <a:rPr lang="en-US" sz="2700" b="1" i="1" dirty="0" smtClean="0"/>
              <a:t>knowledge of the staff responsible for the development and presentation </a:t>
            </a:r>
            <a:r>
              <a:rPr lang="en-US" sz="2700" dirty="0" smtClean="0"/>
              <a:t>of both academic and in-service training courses.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Rationale for the training component </a:t>
            </a:r>
          </a:p>
          <a:p>
            <a:r>
              <a:rPr lang="en-US" dirty="0" smtClean="0"/>
              <a:t>Purpose </a:t>
            </a:r>
          </a:p>
          <a:p>
            <a:r>
              <a:rPr lang="en-US" dirty="0" smtClean="0"/>
              <a:t>Expected outcomes</a:t>
            </a:r>
          </a:p>
          <a:p>
            <a:r>
              <a:rPr lang="en-US" dirty="0" smtClean="0"/>
              <a:t>The three sub-components</a:t>
            </a:r>
          </a:p>
          <a:p>
            <a:pPr lvl="1"/>
            <a:r>
              <a:rPr lang="en-US" dirty="0" smtClean="0"/>
              <a:t>The nine outputs  </a:t>
            </a:r>
          </a:p>
          <a:p>
            <a:r>
              <a:rPr lang="en-US" dirty="0" smtClean="0"/>
              <a:t>Key Activities </a:t>
            </a:r>
          </a:p>
          <a:p>
            <a:r>
              <a:rPr lang="en-US" dirty="0" smtClean="0"/>
              <a:t>Coordination and implementation framework</a:t>
            </a:r>
          </a:p>
          <a:p>
            <a:r>
              <a:rPr lang="en-US" dirty="0" smtClean="0"/>
              <a:t>Monitoring and reporting  </a:t>
            </a:r>
          </a:p>
          <a:p>
            <a:r>
              <a:rPr lang="en-US" dirty="0" smtClean="0"/>
              <a:t>Status of the Training Component and Immediate next steps</a:t>
            </a:r>
          </a:p>
          <a:p>
            <a:r>
              <a:rPr lang="en-US" dirty="0" smtClean="0"/>
              <a:t>The role of AGROST</a:t>
            </a:r>
            <a:endParaRPr 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371600" y="329625"/>
            <a:ext cx="7772400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+mj-lt"/>
              </a:rPr>
              <a:t>Outline </a:t>
            </a:r>
            <a:endParaRPr lang="en-US" sz="3200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Strengthening the </a:t>
            </a:r>
            <a:r>
              <a:rPr lang="en-US" b="1" i="1" dirty="0" smtClean="0"/>
              <a:t>capacity of training centers through twinning arrangements.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b="1" i="1" dirty="0" smtClean="0"/>
              <a:t>Reviewing</a:t>
            </a:r>
            <a:r>
              <a:rPr lang="en-US" dirty="0" smtClean="0"/>
              <a:t>, </a:t>
            </a:r>
            <a:r>
              <a:rPr lang="en-US" b="1" i="1" dirty="0" smtClean="0"/>
              <a:t>developing</a:t>
            </a:r>
            <a:r>
              <a:rPr lang="en-US" dirty="0" smtClean="0"/>
              <a:t> and </a:t>
            </a:r>
            <a:r>
              <a:rPr lang="en-US" b="1" i="1" dirty="0" smtClean="0"/>
              <a:t>producing of syllabuses and relevant teaching materials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b="1" i="1" dirty="0" smtClean="0"/>
              <a:t>Financing</a:t>
            </a:r>
            <a:r>
              <a:rPr lang="en-US" dirty="0" smtClean="0"/>
              <a:t> the preparation and delivery of seminars, </a:t>
            </a:r>
            <a:r>
              <a:rPr lang="en-US" b="1" i="1" dirty="0" smtClean="0"/>
              <a:t>workshops and short courses in priority areas</a:t>
            </a:r>
            <a:r>
              <a:rPr lang="en-US" dirty="0" smtClean="0"/>
              <a:t>, including </a:t>
            </a:r>
            <a:r>
              <a:rPr lang="en-US" b="1" i="1" dirty="0" smtClean="0"/>
              <a:t>the promotion of distance and e-learning.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b="1" i="1" dirty="0" smtClean="0"/>
              <a:t>Upgrading training facilities </a:t>
            </a:r>
            <a:r>
              <a:rPr lang="en-US" dirty="0" smtClean="0"/>
              <a:t>and improving </a:t>
            </a:r>
            <a:r>
              <a:rPr lang="en-US" b="1" i="1" dirty="0" smtClean="0"/>
              <a:t>access to relevant books and journals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371600" y="329625"/>
            <a:ext cx="7772400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+mj-lt"/>
              </a:rPr>
              <a:t>Key activities (contd.) </a:t>
            </a:r>
            <a:endParaRPr lang="en-US" sz="3200" b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/>
          </p:cNvSpPr>
          <p:nvPr>
            <p:ph type="body" idx="1"/>
          </p:nvPr>
        </p:nvSpPr>
        <p:spPr>
          <a:xfrm>
            <a:off x="381000" y="1066800"/>
            <a:ext cx="8229600" cy="5486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70000"/>
              </a:lnSpc>
            </a:pPr>
            <a:r>
              <a:rPr lang="en-US" sz="2700" b="1" i="1" dirty="0" smtClean="0"/>
              <a:t>Harmonizing and synchronizing curricula and qualifications </a:t>
            </a:r>
            <a:r>
              <a:rPr lang="en-US" sz="2700" dirty="0" smtClean="0"/>
              <a:t>between training centers and countries.</a:t>
            </a:r>
          </a:p>
          <a:p>
            <a:pPr>
              <a:lnSpc>
                <a:spcPct val="70000"/>
              </a:lnSpc>
            </a:pPr>
            <a:endParaRPr lang="en-US" sz="2700" dirty="0" smtClean="0"/>
          </a:p>
          <a:p>
            <a:pPr>
              <a:lnSpc>
                <a:spcPct val="70000"/>
              </a:lnSpc>
            </a:pPr>
            <a:r>
              <a:rPr lang="en-US" sz="2700" b="1" i="1" dirty="0" smtClean="0"/>
              <a:t>Financing participation in approved courses </a:t>
            </a:r>
            <a:r>
              <a:rPr lang="en-US" sz="2700" dirty="0" smtClean="0"/>
              <a:t>up to master’s degree level in Africa.</a:t>
            </a:r>
          </a:p>
          <a:p>
            <a:pPr>
              <a:lnSpc>
                <a:spcPct val="70000"/>
              </a:lnSpc>
            </a:pPr>
            <a:endParaRPr lang="en-US" sz="2700" dirty="0" smtClean="0"/>
          </a:p>
          <a:p>
            <a:pPr>
              <a:lnSpc>
                <a:spcPct val="70000"/>
              </a:lnSpc>
            </a:pPr>
            <a:r>
              <a:rPr lang="en-US" sz="2700" dirty="0" smtClean="0"/>
              <a:t>Financing participation in approved short courses and other training opportunities.</a:t>
            </a:r>
          </a:p>
          <a:p>
            <a:pPr>
              <a:lnSpc>
                <a:spcPct val="70000"/>
              </a:lnSpc>
            </a:pPr>
            <a:endParaRPr lang="en-US" sz="2700" dirty="0" smtClean="0"/>
          </a:p>
          <a:p>
            <a:pPr>
              <a:lnSpc>
                <a:spcPct val="70000"/>
              </a:lnSpc>
            </a:pPr>
            <a:r>
              <a:rPr lang="en-US" sz="2700" dirty="0" smtClean="0"/>
              <a:t>Establishing a process for </a:t>
            </a:r>
            <a:r>
              <a:rPr lang="en-US" sz="2700" b="1" i="1" dirty="0" smtClean="0"/>
              <a:t>accrediting courses and qualifications </a:t>
            </a:r>
            <a:r>
              <a:rPr lang="en-US" sz="2700" dirty="0" smtClean="0"/>
              <a:t>where relevant.</a:t>
            </a:r>
            <a:endParaRPr lang="en-GB" sz="2700" dirty="0" smtClean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371600" y="329625"/>
            <a:ext cx="7772400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+mj-lt"/>
              </a:rPr>
              <a:t>Key activities (contd.) </a:t>
            </a:r>
            <a:endParaRPr lang="en-US" sz="3200" b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marL="623888" indent="-514350" eaLnBrk="0" hangingPunct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en-US" dirty="0" smtClean="0"/>
              <a:t>To be implemented by UNECA with technical support from FAO</a:t>
            </a:r>
          </a:p>
          <a:p>
            <a:pPr marL="623888" indent="-514350" eaLnBrk="0" hangingPunct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en-US" dirty="0" smtClean="0"/>
              <a:t>IMU to </a:t>
            </a:r>
          </a:p>
          <a:p>
            <a:pPr marL="1023938" lvl="1" indent="-514350" eaLnBrk="0" hangingPunct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dirty="0" smtClean="0"/>
              <a:t>to prepare annual work plan and budgets and progress reports		</a:t>
            </a:r>
          </a:p>
          <a:p>
            <a:pPr marL="1023938" lvl="1" indent="-514350" eaLnBrk="0" hangingPunct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dirty="0" smtClean="0"/>
              <a:t>allocate and distribute scholarships </a:t>
            </a:r>
          </a:p>
          <a:p>
            <a:pPr marL="1023938" lvl="1" indent="-514350" eaLnBrk="0" hangingPunct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dirty="0" smtClean="0"/>
              <a:t>seek and review proposals from training centers, twinning arrangements; allocate and distribute funds</a:t>
            </a:r>
          </a:p>
          <a:p>
            <a:pPr marL="1023938" lvl="1" indent="-514350" eaLnBrk="0" hangingPunct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dirty="0" smtClean="0"/>
              <a:t>seek requests from countries on TA and follow up</a:t>
            </a:r>
          </a:p>
          <a:p>
            <a:pPr marL="1023938" lvl="1" indent="-514350" eaLnBrk="0" hangingPunct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dirty="0" smtClean="0"/>
              <a:t>commission work on guidance and good practice materials, supervise and disseminate</a:t>
            </a:r>
          </a:p>
          <a:p>
            <a:pPr marL="1023938" lvl="1" indent="-514350" eaLnBrk="0" hangingPunct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dirty="0" smtClean="0"/>
              <a:t>arrange regional and sub-regional meetings </a:t>
            </a:r>
          </a:p>
          <a:p>
            <a:pPr marL="1023938" lvl="1" indent="-514350" eaLnBrk="0" hangingPunct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dirty="0" smtClean="0"/>
              <a:t>support AGROST meetings</a:t>
            </a:r>
          </a:p>
          <a:p>
            <a:pPr marL="623888" indent="-514350" eaLnBrk="0" hangingPunct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dirty="0" smtClean="0"/>
              <a:t>		</a:t>
            </a:r>
          </a:p>
          <a:p>
            <a:pPr marL="623888" indent="-514350" eaLnBrk="0" hangingPunct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en-GB" dirty="0" smtClean="0">
              <a:latin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371600" y="329625"/>
            <a:ext cx="7772400" cy="1077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+mj-lt"/>
              </a:rPr>
              <a:t>Implementation Management Unit/ IMU Training Component </a:t>
            </a:r>
            <a:endParaRPr lang="en-US" sz="3200" b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Autofit/>
          </a:bodyPr>
          <a:lstStyle/>
          <a:p>
            <a:pPr marL="623888" indent="-514350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en-GB" sz="2400" dirty="0" smtClean="0"/>
              <a:t>Implementation to be monitored and supervised by AGROST</a:t>
            </a:r>
          </a:p>
          <a:p>
            <a:pPr marL="623888" indent="-514350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en-GB" sz="2400" dirty="0" smtClean="0"/>
              <a:t>AGROST to meet at least once to review the progress and identify priorities for future activities</a:t>
            </a:r>
          </a:p>
          <a:p>
            <a:pPr marL="623888" indent="-514350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en-GB" sz="2400" dirty="0" smtClean="0"/>
              <a:t>Regular monitoring may have to be done by a sub-committee at the working level</a:t>
            </a:r>
          </a:p>
          <a:p>
            <a:pPr marL="623888" indent="-514350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en-GB" sz="2400" dirty="0" smtClean="0"/>
              <a:t>A quarterly report to be prepared</a:t>
            </a:r>
          </a:p>
          <a:p>
            <a:pPr marL="623888" indent="-514350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en-GB" sz="2400" dirty="0" smtClean="0"/>
              <a:t>Action Plan website to be hosted by UNECA</a:t>
            </a:r>
          </a:p>
          <a:p>
            <a:pPr marL="623888" indent="-514350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en-GB" sz="2400" dirty="0" smtClean="0"/>
              <a:t>All training centres and agencies implementing the plan will sign contract and submit reports</a:t>
            </a:r>
          </a:p>
          <a:p>
            <a:pPr marL="623888" indent="-514350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en-GB" sz="2400" dirty="0" smtClean="0"/>
              <a:t>Indicators at Outcome and Output level as have been identified for monitoring progress</a:t>
            </a:r>
          </a:p>
          <a:p>
            <a:endParaRPr lang="en-US" sz="24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371600" y="329625"/>
            <a:ext cx="7772400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+mj-lt"/>
              </a:rPr>
              <a:t>Monitoring and reporting</a:t>
            </a:r>
            <a:endParaRPr lang="en-US" sz="3200" b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5105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j-lt"/>
              </a:rPr>
              <a:t>The Annual work plan integrated within the Statistical Training Programme for Africa/STPA.  </a:t>
            </a:r>
          </a:p>
          <a:p>
            <a:r>
              <a:rPr lang="en-US" sz="3600" dirty="0" smtClean="0">
                <a:latin typeface="+mj-lt"/>
              </a:rPr>
              <a:t>Integrated and streamlined with the Strategy for the Harmonization of Statistics in Africa </a:t>
            </a:r>
            <a:r>
              <a:rPr lang="en-US" sz="3600" dirty="0" err="1" smtClean="0">
                <a:latin typeface="+mj-lt"/>
              </a:rPr>
              <a:t>SHaSA</a:t>
            </a:r>
            <a:r>
              <a:rPr lang="en-US" sz="3600" dirty="0" smtClean="0">
                <a:latin typeface="+mj-lt"/>
              </a:rPr>
              <a:t>.</a:t>
            </a:r>
          </a:p>
          <a:p>
            <a:r>
              <a:rPr lang="en-US" sz="3600" dirty="0" smtClean="0">
                <a:latin typeface="+mj-lt"/>
              </a:rPr>
              <a:t>An annual activity plan prioritized focusing </a:t>
            </a:r>
            <a:r>
              <a:rPr lang="en-US" sz="3600" smtClean="0">
                <a:latin typeface="+mj-lt"/>
              </a:rPr>
              <a:t>implementing multipliers </a:t>
            </a:r>
            <a:r>
              <a:rPr lang="en-US" sz="3600" dirty="0" smtClean="0">
                <a:latin typeface="+mj-lt"/>
              </a:rPr>
              <a:t>activities</a:t>
            </a:r>
            <a:endParaRPr lang="en-US" sz="3600" dirty="0">
              <a:latin typeface="+mj-lt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90600" y="304800"/>
            <a:ext cx="8153400" cy="1077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+mj-lt"/>
              </a:rPr>
              <a:t>Next Steps: Implementing the </a:t>
            </a:r>
          </a:p>
          <a:p>
            <a:pPr algn="r"/>
            <a:r>
              <a:rPr lang="en-GB" sz="3200" b="1" dirty="0" smtClean="0">
                <a:solidFill>
                  <a:schemeClr val="bg1"/>
                </a:solidFill>
                <a:latin typeface="+mj-lt"/>
              </a:rPr>
              <a:t>Training Component</a:t>
            </a:r>
            <a:endParaRPr lang="en-US" sz="3200" b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7086600" cy="584775"/>
          </a:xfr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  <a:ea typeface="+mn-ea"/>
                <a:cs typeface="+mn-cs"/>
              </a:rPr>
              <a:t>Some of the Modules with ISI</a:t>
            </a:r>
            <a:endParaRPr lang="en-US" sz="3200" b="1" dirty="0">
              <a:solidFill>
                <a:schemeClr val="bg1"/>
              </a:solidFill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14450" lvl="2" indent="-514350"/>
            <a:r>
              <a:rPr lang="en-US" dirty="0" smtClean="0"/>
              <a:t>Economics of the food chain</a:t>
            </a:r>
          </a:p>
          <a:p>
            <a:pPr marL="1314450" lvl="2" indent="-514350"/>
            <a:r>
              <a:rPr lang="en-US" dirty="0" smtClean="0"/>
              <a:t>Food prices, agricultural income and governmental influence</a:t>
            </a:r>
          </a:p>
          <a:p>
            <a:pPr marL="1314450" lvl="2" indent="-514350"/>
            <a:r>
              <a:rPr lang="en-US" dirty="0" smtClean="0"/>
              <a:t>Employment and gender issues in agriculture, forestry and fisheries</a:t>
            </a:r>
          </a:p>
          <a:p>
            <a:pPr marL="1314450" lvl="2" indent="-514350"/>
            <a:r>
              <a:rPr lang="en-US" dirty="0" smtClean="0"/>
              <a:t>Forestry statistics</a:t>
            </a:r>
          </a:p>
          <a:p>
            <a:pPr marL="1314450" lvl="2" indent="-514350"/>
            <a:r>
              <a:rPr lang="en-US" dirty="0" smtClean="0"/>
              <a:t>Data Fusion for official statistics</a:t>
            </a:r>
          </a:p>
          <a:p>
            <a:pPr marL="1314450" lvl="2" indent="-514350"/>
            <a:r>
              <a:rPr lang="en-US" dirty="0" smtClean="0"/>
              <a:t>Conceptual framework</a:t>
            </a:r>
          </a:p>
          <a:p>
            <a:pPr marL="1314450" lvl="2" indent="-514350"/>
            <a:r>
              <a:rPr lang="en-US" dirty="0" smtClean="0"/>
              <a:t>Governance</a:t>
            </a:r>
          </a:p>
          <a:p>
            <a:pPr marL="1314450" lvl="2" indent="-514350"/>
            <a:r>
              <a:rPr lang="en-US" dirty="0" smtClean="0"/>
              <a:t>The statistics of famines</a:t>
            </a:r>
          </a:p>
          <a:p>
            <a:endParaRPr lang="en-US" sz="4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Agricultural Statistics Modules being adopted and drafted in collaboration with ISI </a:t>
            </a:r>
          </a:p>
          <a:p>
            <a:r>
              <a:rPr lang="en-US" sz="2800" dirty="0" smtClean="0"/>
              <a:t>These modules from ISI to be piloted with EASTC, ISSEA,  and ENE</a:t>
            </a:r>
          </a:p>
          <a:p>
            <a:r>
              <a:rPr lang="en-US" sz="2800" dirty="0" smtClean="0"/>
              <a:t>Awaiting support from FAO on the following matters</a:t>
            </a:r>
          </a:p>
          <a:p>
            <a:pPr lvl="1"/>
            <a:r>
              <a:rPr lang="en-US" dirty="0" smtClean="0"/>
              <a:t>Additional and supporting modules on Agricultural Statistics </a:t>
            </a:r>
          </a:p>
          <a:p>
            <a:pPr lvl="1"/>
            <a:r>
              <a:rPr lang="en-US" dirty="0" smtClean="0"/>
              <a:t>Release of budget for the training component</a:t>
            </a:r>
          </a:p>
          <a:p>
            <a:pPr lvl="1"/>
            <a:endParaRPr lang="en-US" dirty="0" smtClean="0"/>
          </a:p>
          <a:p>
            <a:endParaRPr lang="en-US" sz="28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371600" y="329625"/>
            <a:ext cx="7772400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+mj-lt"/>
              </a:rPr>
              <a:t>STATUS and Immediate Next Steps</a:t>
            </a:r>
            <a:endParaRPr lang="en-US" sz="3200" b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8077200" cy="1569660"/>
          </a:xfr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  <a:ea typeface="+mn-ea"/>
                <a:cs typeface="+mn-cs"/>
              </a:rPr>
              <a:t>AGROST</a:t>
            </a:r>
            <a:br>
              <a:rPr lang="en-US" sz="3200" b="1" dirty="0" smtClean="0">
                <a:solidFill>
                  <a:schemeClr val="bg1"/>
                </a:solidFill>
                <a:ea typeface="+mn-ea"/>
                <a:cs typeface="+mn-cs"/>
              </a:rPr>
            </a:br>
            <a:r>
              <a:rPr lang="en-US" sz="3200" b="1" dirty="0" smtClean="0">
                <a:solidFill>
                  <a:schemeClr val="bg1"/>
                </a:solidFill>
                <a:ea typeface="+mn-ea"/>
                <a:cs typeface="+mn-cs"/>
              </a:rPr>
              <a:t>African Group on Statistical Training and Human Resources Development </a:t>
            </a:r>
            <a:endParaRPr lang="en-US" sz="3200" b="1" dirty="0">
              <a:solidFill>
                <a:schemeClr val="bg1"/>
              </a:solidFill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7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+mj-lt"/>
              </a:rPr>
              <a:t>AGROST was established in 2009 under the aegis of the Statistical Commission for Africa (</a:t>
            </a:r>
            <a:r>
              <a:rPr lang="en-US" sz="2800" dirty="0" err="1" smtClean="0">
                <a:latin typeface="+mj-lt"/>
              </a:rPr>
              <a:t>StatCom</a:t>
            </a:r>
            <a:r>
              <a:rPr lang="en-US" sz="2800" dirty="0" smtClean="0">
                <a:latin typeface="+mj-lt"/>
              </a:rPr>
              <a:t>-Africa) to coordinate various initiatives on statistical training in Africa </a:t>
            </a:r>
          </a:p>
          <a:p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Established in response to the mushrooming of groups and initiatives on statistical training in Africa that was leading to an inefficient use of scarce resources and duplication of efforts 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848600" cy="584775"/>
          </a:xfr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AGROST Objectives </a:t>
            </a:r>
            <a:endParaRPr lang="en-US" sz="3200" b="1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+mj-lt"/>
              </a:rPr>
              <a:t>to ensure the </a:t>
            </a:r>
            <a:r>
              <a:rPr lang="en-US" sz="4400" b="1" i="1" dirty="0" smtClean="0">
                <a:latin typeface="+mj-lt"/>
              </a:rPr>
              <a:t>coordination of activities and initiatives in support of statistical training </a:t>
            </a:r>
            <a:r>
              <a:rPr lang="en-US" sz="4400" dirty="0" smtClean="0">
                <a:latin typeface="+mj-lt"/>
              </a:rPr>
              <a:t>and </a:t>
            </a:r>
            <a:r>
              <a:rPr lang="en-US" sz="4400" b="1" i="1" dirty="0" smtClean="0">
                <a:latin typeface="+mj-lt"/>
              </a:rPr>
              <a:t>human resources development </a:t>
            </a:r>
            <a:r>
              <a:rPr lang="en-US" sz="4400" dirty="0" smtClean="0">
                <a:latin typeface="+mj-lt"/>
              </a:rPr>
              <a:t>in Africa.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772400" cy="584775"/>
          </a:xfr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Composition of AGROST</a:t>
            </a:r>
            <a:endParaRPr lang="en-US" sz="3200" b="1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+mj-lt"/>
              </a:rPr>
              <a:t>Countries/NSOs – 8 </a:t>
            </a:r>
          </a:p>
          <a:p>
            <a:pPr lvl="1"/>
            <a:r>
              <a:rPr lang="en-US" sz="2400" dirty="0" smtClean="0">
                <a:latin typeface="+mj-lt"/>
              </a:rPr>
              <a:t>(3 Francophone, 3 Anglophone, 1 </a:t>
            </a:r>
            <a:r>
              <a:rPr lang="en-US" sz="2400" dirty="0" err="1" smtClean="0">
                <a:latin typeface="+mj-lt"/>
              </a:rPr>
              <a:t>Iusophone</a:t>
            </a:r>
            <a:r>
              <a:rPr lang="en-US" sz="2400" dirty="0" smtClean="0">
                <a:latin typeface="+mj-lt"/>
              </a:rPr>
              <a:t>, 1 Arab  </a:t>
            </a:r>
          </a:p>
          <a:p>
            <a:r>
              <a:rPr lang="en-US" sz="2800" dirty="0" smtClean="0">
                <a:latin typeface="+mj-lt"/>
              </a:rPr>
              <a:t>Training Centers -9 </a:t>
            </a:r>
          </a:p>
          <a:p>
            <a:pPr lvl="1"/>
            <a:r>
              <a:rPr lang="en-US" sz="2400" dirty="0" smtClean="0">
                <a:latin typeface="+mj-lt"/>
              </a:rPr>
              <a:t>(2 Francophone, 2 Anglophone, I </a:t>
            </a:r>
            <a:r>
              <a:rPr lang="en-US" sz="2400" dirty="0" err="1" smtClean="0">
                <a:latin typeface="+mj-lt"/>
              </a:rPr>
              <a:t>Iusophone</a:t>
            </a:r>
            <a:r>
              <a:rPr lang="en-US" sz="2400" dirty="0" smtClean="0">
                <a:latin typeface="+mj-lt"/>
              </a:rPr>
              <a:t>, 2 Arab and 2 national centers (based in NSOs)</a:t>
            </a:r>
          </a:p>
          <a:p>
            <a:r>
              <a:rPr lang="en-US" sz="2800" dirty="0" smtClean="0">
                <a:latin typeface="+mj-lt"/>
              </a:rPr>
              <a:t>Regional Economic Commissions 6</a:t>
            </a:r>
          </a:p>
          <a:p>
            <a:r>
              <a:rPr lang="en-US" sz="2800" dirty="0" smtClean="0">
                <a:latin typeface="+mj-lt"/>
              </a:rPr>
              <a:t>Technical and Financial partners </a:t>
            </a:r>
          </a:p>
          <a:p>
            <a:pPr lvl="1"/>
            <a:r>
              <a:rPr lang="en-US" sz="2400" dirty="0" smtClean="0">
                <a:latin typeface="+mj-lt"/>
              </a:rPr>
              <a:t>ACBF, AFRISAT, </a:t>
            </a:r>
            <a:r>
              <a:rPr lang="en-US" sz="2400" dirty="0" err="1" smtClean="0">
                <a:latin typeface="+mj-lt"/>
              </a:rPr>
              <a:t>AfDB</a:t>
            </a:r>
            <a:r>
              <a:rPr lang="en-US" sz="2400" dirty="0" smtClean="0">
                <a:latin typeface="+mj-lt"/>
              </a:rPr>
              <a:t>, AUC, UNECA, World Bank, French Cooperation, European Commission/</a:t>
            </a:r>
            <a:r>
              <a:rPr lang="en-US" sz="2400" dirty="0" err="1" smtClean="0">
                <a:latin typeface="+mj-lt"/>
              </a:rPr>
              <a:t>Eurostat</a:t>
            </a:r>
            <a:r>
              <a:rPr lang="en-US" sz="2400" dirty="0" smtClean="0">
                <a:latin typeface="+mj-lt"/>
              </a:rPr>
              <a:t>, PARIS 21, </a:t>
            </a:r>
            <a:r>
              <a:rPr lang="en-US" sz="2400" dirty="0" err="1" smtClean="0">
                <a:latin typeface="+mj-lt"/>
              </a:rPr>
              <a:t>DfID</a:t>
            </a:r>
            <a:r>
              <a:rPr lang="en-US" sz="2400" dirty="0" smtClean="0">
                <a:latin typeface="+mj-lt"/>
              </a:rPr>
              <a:t>, IDB, Statistics Norway, GIZ 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28600"/>
            <a:ext cx="7543800" cy="584775"/>
          </a:xfr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Rationale</a:t>
            </a:r>
            <a:endParaRPr lang="en-US" sz="3200" b="1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lack of a “critical mass” of trained statistical personnel in NSSs in Africa </a:t>
            </a:r>
          </a:p>
          <a:p>
            <a:r>
              <a:rPr lang="en-US" dirty="0" smtClean="0"/>
              <a:t>many agencies have reported that </a:t>
            </a:r>
            <a:r>
              <a:rPr lang="en-US" b="1" i="1" dirty="0" smtClean="0"/>
              <a:t>understaffing</a:t>
            </a:r>
            <a:r>
              <a:rPr lang="en-US" dirty="0" smtClean="0"/>
              <a:t> has a deleterious effect on their operations. </a:t>
            </a:r>
          </a:p>
          <a:p>
            <a:r>
              <a:rPr lang="en-US" dirty="0" smtClean="0"/>
              <a:t>Those that are not understaffed have reported the </a:t>
            </a:r>
            <a:r>
              <a:rPr lang="en-US" b="1" i="1" dirty="0" smtClean="0"/>
              <a:t>challenge of procuring</a:t>
            </a:r>
            <a:r>
              <a:rPr lang="en-US" dirty="0" smtClean="0"/>
              <a:t> the right mix of statistical staff. </a:t>
            </a:r>
          </a:p>
          <a:p>
            <a:r>
              <a:rPr lang="en-US" dirty="0" smtClean="0"/>
              <a:t>Lack of up-to-date </a:t>
            </a:r>
            <a:r>
              <a:rPr lang="en-US" b="1" i="1" dirty="0" smtClean="0"/>
              <a:t>human resource development strategy (HRDS)</a:t>
            </a:r>
            <a:r>
              <a:rPr lang="en-US" dirty="0" smtClean="0"/>
              <a:t> to guide the management, development, and harnessing of their human resources.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28600"/>
            <a:ext cx="7543800" cy="584775"/>
          </a:xfr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Ground work UNECA/AGROST</a:t>
            </a:r>
            <a:endParaRPr lang="en-US" sz="3200" b="1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+mj-lt"/>
              </a:rPr>
              <a:t>Compendium of African STCs;</a:t>
            </a:r>
          </a:p>
          <a:p>
            <a:r>
              <a:rPr lang="en-US" dirty="0" smtClean="0">
                <a:latin typeface="+mj-lt"/>
              </a:rPr>
              <a:t> Review of statistical curricula of existing STCs;</a:t>
            </a:r>
          </a:p>
          <a:p>
            <a:r>
              <a:rPr lang="en-US" dirty="0" smtClean="0">
                <a:latin typeface="+mj-lt"/>
              </a:rPr>
              <a:t>Strategy for the Harmonization and standardization of statistical curricula and qualifications; </a:t>
            </a:r>
          </a:p>
          <a:p>
            <a:r>
              <a:rPr lang="en-US" dirty="0" smtClean="0">
                <a:latin typeface="+mj-lt"/>
              </a:rPr>
              <a:t> Statistical training needs and capacity assessment.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 smtClean="0"/>
              <a:t>Thank you for listening!!!</a:t>
            </a:r>
          </a:p>
          <a:p>
            <a:pPr algn="ctr">
              <a:buNone/>
            </a:pPr>
            <a:r>
              <a:rPr lang="en-US" sz="6000" dirty="0" smtClean="0"/>
              <a:t>I will be Glad to Answer your Questions.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772400" cy="1077218"/>
          </a:xfr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Lack of Human Resources Development Strategy</a:t>
            </a:r>
            <a:endParaRPr lang="en-US" sz="3200" b="1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Staff training, career development, staff motivation and retention, etc. are handled in an ad hoc and unsatisfactory manner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 smtClean="0"/>
          </a:p>
          <a:p>
            <a:r>
              <a:rPr lang="en-US" dirty="0" smtClean="0"/>
              <a:t>Reflected in over-employment (especially of support staff), low levels of skills, less than satisfactory empowerment and motivation of staff, high staff turnover,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7010400" cy="584775"/>
          </a:xfr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Issues in Statistical Training</a:t>
            </a:r>
            <a:endParaRPr lang="en-US" sz="3200" b="1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need to develop new courses and to modify the curricula that are already offered in Africa that lead to first and postgraduate degrees in statistics and related topics. </a:t>
            </a:r>
          </a:p>
          <a:p>
            <a:endParaRPr lang="en-US" dirty="0" smtClean="0"/>
          </a:p>
          <a:p>
            <a:r>
              <a:rPr lang="en-US" dirty="0" smtClean="0"/>
              <a:t>many of the existing academic courses in statistics are too mathematically oriented</a:t>
            </a:r>
          </a:p>
          <a:p>
            <a:endParaRPr lang="en-US" dirty="0" smtClean="0"/>
          </a:p>
          <a:p>
            <a:r>
              <a:rPr lang="en-US" dirty="0" smtClean="0"/>
              <a:t>The capacity of the existing regional Statistical Training Centers already offering courses in agricultural statistics should be strengthened.</a:t>
            </a:r>
          </a:p>
          <a:p>
            <a:endParaRPr lang="en-US" dirty="0" smtClean="0"/>
          </a:p>
          <a:p>
            <a:r>
              <a:rPr lang="en-US" dirty="0" smtClean="0"/>
              <a:t>Expanding on the experiences and expertise of these centers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6934200" cy="584775"/>
          </a:xfr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Issues in Statistical Training </a:t>
            </a:r>
            <a:r>
              <a:rPr lang="en-US" sz="3200" b="1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Contd</a:t>
            </a:r>
            <a:r>
              <a:rPr lang="en-US" sz="32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…</a:t>
            </a:r>
            <a:endParaRPr lang="en-US" sz="3200" b="1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Good courses available BUT entry is difficult  because students lack the required qualifications, especially in mathematics. </a:t>
            </a:r>
          </a:p>
          <a:p>
            <a:r>
              <a:rPr lang="en-US" dirty="0" smtClean="0"/>
              <a:t>Not enough short, in-service training courses available to enable staff to upgrade their skills and knowledge, especially in new and emerging areas such as : </a:t>
            </a:r>
          </a:p>
          <a:p>
            <a:pPr lvl="2"/>
            <a:r>
              <a:rPr lang="en-US" dirty="0" smtClean="0"/>
              <a:t>remote sensing, </a:t>
            </a:r>
          </a:p>
          <a:p>
            <a:pPr lvl="2"/>
            <a:r>
              <a:rPr lang="en-US" dirty="0" smtClean="0"/>
              <a:t>geographic information systems (GIS),</a:t>
            </a:r>
          </a:p>
          <a:p>
            <a:pPr lvl="2"/>
            <a:r>
              <a:rPr lang="en-US" dirty="0" smtClean="0"/>
              <a:t>management of agricultural surveys and censuses.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7315200" cy="584775"/>
          </a:xfr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  <a:ea typeface="+mn-ea"/>
                <a:cs typeface="+mn-cs"/>
              </a:rPr>
              <a:t>Issues in Statistical Training </a:t>
            </a:r>
            <a:r>
              <a:rPr lang="en-US" sz="3200" b="1" dirty="0" err="1" smtClean="0">
                <a:solidFill>
                  <a:schemeClr val="bg1"/>
                </a:solidFill>
                <a:ea typeface="+mn-ea"/>
                <a:cs typeface="+mn-cs"/>
              </a:rPr>
              <a:t>Contd</a:t>
            </a:r>
            <a:r>
              <a:rPr lang="en-US" sz="3200" b="1" dirty="0" smtClean="0">
                <a:solidFill>
                  <a:schemeClr val="bg1"/>
                </a:solidFill>
                <a:ea typeface="+mn-ea"/>
                <a:cs typeface="+mn-cs"/>
              </a:rPr>
              <a:t>…</a:t>
            </a:r>
            <a:endParaRPr lang="en-US" sz="3200" b="1" dirty="0">
              <a:solidFill>
                <a:schemeClr val="bg1"/>
              </a:solidFill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Insufficient funds to meet the costs of both short- and long-term training.</a:t>
            </a:r>
          </a:p>
          <a:p>
            <a:pPr lvl="1"/>
            <a:r>
              <a:rPr lang="en-US" dirty="0" smtClean="0"/>
              <a:t>While the total amount of aid for statistics has increased in recent years, the resources allocated to training and human resource development has not kept pace.</a:t>
            </a:r>
          </a:p>
          <a:p>
            <a:r>
              <a:rPr lang="en-US" dirty="0" smtClean="0"/>
              <a:t>Lack of information on the training market </a:t>
            </a:r>
          </a:p>
          <a:p>
            <a:pPr lvl="1"/>
            <a:r>
              <a:rPr lang="en-US" dirty="0" smtClean="0"/>
              <a:t>training providers find it difficult to identify and hence respond to new opportunities.</a:t>
            </a:r>
          </a:p>
          <a:p>
            <a:pPr lvl="1"/>
            <a:r>
              <a:rPr lang="en-US" dirty="0" smtClean="0"/>
              <a:t>AGROST has a strong role to bridge this gap in information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spcAft>
                <a:spcPct val="50000"/>
              </a:spcAft>
            </a:pPr>
            <a:r>
              <a:rPr lang="en-GB" sz="3600" dirty="0" smtClean="0"/>
              <a:t>To strengthen the capacity of agencies engaged in collection, compilation and use of agricultural statistics </a:t>
            </a:r>
          </a:p>
          <a:p>
            <a:pPr eaLnBrk="1" hangingPunct="1">
              <a:lnSpc>
                <a:spcPct val="80000"/>
              </a:lnSpc>
              <a:spcAft>
                <a:spcPct val="50000"/>
              </a:spcAft>
            </a:pPr>
            <a:endParaRPr lang="en-GB" sz="3600" dirty="0" smtClean="0"/>
          </a:p>
          <a:p>
            <a:pPr marL="742950" lvl="1" indent="-285750" eaLnBrk="1" hangingPunct="1">
              <a:lnSpc>
                <a:spcPct val="80000"/>
              </a:lnSpc>
              <a:spcAft>
                <a:spcPct val="50000"/>
              </a:spcAft>
            </a:pPr>
            <a:r>
              <a:rPr lang="en-GB" sz="3200" b="1" i="1" dirty="0" smtClean="0"/>
              <a:t>Producers/Users</a:t>
            </a:r>
            <a:r>
              <a:rPr lang="en-GB" sz="3200" dirty="0" smtClean="0"/>
              <a:t>: by increasing the knowledge, skills and competencies of their staff</a:t>
            </a:r>
          </a:p>
          <a:p>
            <a:pPr marL="742950" lvl="1" indent="-285750" eaLnBrk="1" hangingPunct="1">
              <a:lnSpc>
                <a:spcPct val="80000"/>
              </a:lnSpc>
              <a:spcAft>
                <a:spcPct val="50000"/>
              </a:spcAft>
            </a:pPr>
            <a:r>
              <a:rPr lang="en-GB" sz="3200" b="1" i="1" dirty="0" smtClean="0"/>
              <a:t>STCs</a:t>
            </a:r>
            <a:r>
              <a:rPr lang="en-GB" sz="3200" dirty="0" smtClean="0"/>
              <a:t>: by strengthening and sustaining their  capacity to develop and deliver good quality training in agricultural statistics and statistics-related subjects</a:t>
            </a:r>
            <a:r>
              <a:rPr lang="en-US" sz="3200" dirty="0" smtClean="0"/>
              <a:t> 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371600" y="329625"/>
            <a:ext cx="7772400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3200" b="1" dirty="0">
                <a:solidFill>
                  <a:schemeClr val="bg1"/>
                </a:solidFill>
                <a:latin typeface="+mj-lt"/>
              </a:rPr>
              <a:t>Purpose</a:t>
            </a:r>
            <a:endParaRPr lang="en-US" sz="3200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334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Agencies responsible for the collection, compilation, dissemination, and use of agricultural statistics will </a:t>
            </a:r>
          </a:p>
          <a:p>
            <a:pPr lvl="1">
              <a:buNone/>
            </a:pPr>
            <a:r>
              <a:rPr lang="en-US" sz="3600" b="1" i="1" dirty="0" smtClean="0"/>
              <a:t>	be in a better position to identify and prioritize their training needs and to make more effective use of skilled personnel. </a:t>
            </a:r>
          </a:p>
          <a:p>
            <a:endParaRPr lang="en-US" sz="4000" dirty="0" smtClean="0"/>
          </a:p>
          <a:p>
            <a:endParaRPr lang="en-US" sz="4000" dirty="0" smtClean="0"/>
          </a:p>
          <a:p>
            <a:endParaRPr lang="en-US" sz="40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371600" y="329625"/>
            <a:ext cx="7772400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+mj-lt"/>
              </a:rPr>
              <a:t>Expected Outcomes</a:t>
            </a:r>
            <a:endParaRPr lang="en-US" sz="3200" b="1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2220</TotalTime>
  <Words>1485</Words>
  <Application>Microsoft Office PowerPoint</Application>
  <PresentationFormat>On-screen Show (4:3)</PresentationFormat>
  <Paragraphs>173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Global Strategy for Improving Statistics for Food Security, Sustainable Agriculture, and Rural Development: Action Plan for Africa 2011-2015    Training Component  United Nations Economic Commission for Africa/UNECA  Addis Ababa, Ethiopia 27-29 August 2012 </vt:lpstr>
      <vt:lpstr>PowerPoint Presentation</vt:lpstr>
      <vt:lpstr>Rationale</vt:lpstr>
      <vt:lpstr>Lack of Human Resources Development Strategy</vt:lpstr>
      <vt:lpstr>Issues in Statistical Training</vt:lpstr>
      <vt:lpstr>Issues in Statistical Training Contd…</vt:lpstr>
      <vt:lpstr>Issues in Statistical Training Contd…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of the Modules with ISI</vt:lpstr>
      <vt:lpstr>PowerPoint Presentation</vt:lpstr>
      <vt:lpstr>AGROST African Group on Statistical Training and Human Resources Development </vt:lpstr>
      <vt:lpstr>AGROST Objectives </vt:lpstr>
      <vt:lpstr>Composition of AGROST</vt:lpstr>
      <vt:lpstr>Ground work UNECA/AGROST</vt:lpstr>
      <vt:lpstr>PowerPoint Presentation</vt:lpstr>
    </vt:vector>
  </TitlesOfParts>
  <Company>UNECA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Strategy for Improving Agricultural and Rural Statistics: Action plan for Africa</dc:title>
  <dc:creator>Gerard Osbert</dc:creator>
  <cp:lastModifiedBy>TOSHIBA</cp:lastModifiedBy>
  <cp:revision>114</cp:revision>
  <dcterms:created xsi:type="dcterms:W3CDTF">2011-11-29T11:36:09Z</dcterms:created>
  <dcterms:modified xsi:type="dcterms:W3CDTF">2012-08-27T06:28:46Z</dcterms:modified>
</cp:coreProperties>
</file>