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03"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305" r:id="rId37"/>
    <p:sldId id="296" r:id="rId38"/>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3685" autoAdjust="0"/>
  </p:normalViewPr>
  <p:slideViewPr>
    <p:cSldViewPr snapToGrid="0">
      <p:cViewPr varScale="1">
        <p:scale>
          <a:sx n="95" d="100"/>
          <a:sy n="95" d="100"/>
        </p:scale>
        <p:origin x="276" y="84"/>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8.jpg"/></Relationships>
</file>

<file path=ppt/diagrams/_rels/data2.xml.rels><?xml version="1.0" encoding="UTF-8" standalone="yes"?>
<Relationships xmlns="http://schemas.openxmlformats.org/package/2006/relationships"><Relationship Id="rId1" Type="http://schemas.openxmlformats.org/officeDocument/2006/relationships/image" Target="../media/image3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8A352-B807-4AA1-A7DE-166F841006BE}" type="doc">
      <dgm:prSet loTypeId="urn:microsoft.com/office/officeart/2008/layout/CircularPictureCallout" loCatId="picture" qsTypeId="urn:microsoft.com/office/officeart/2005/8/quickstyle/simple1" qsCatId="simple" csTypeId="urn:microsoft.com/office/officeart/2005/8/colors/accent1_2" csCatId="accent1"/>
      <dgm:spPr/>
    </dgm:pt>
    <dgm:pt modelId="{3EAB4D30-B736-420A-93BA-A000C136D327}">
      <dgm:prSet phldrT="[Text]" phldr="1"/>
      <dgm:spPr/>
      <dgm:t>
        <a:bodyPr/>
        <a:lstStyle/>
        <a:p>
          <a:endParaRPr lang="en-US" dirty="0"/>
        </a:p>
      </dgm:t>
    </dgm:pt>
    <dgm:pt modelId="{BBC13E35-2961-4254-A55D-1CABF912D8A0}" type="parTrans" cxnId="{E5F6CEC8-8575-416A-B378-8377CD2F7CAF}">
      <dgm:prSet/>
      <dgm:spPr/>
      <dgm:t>
        <a:bodyPr/>
        <a:lstStyle/>
        <a:p>
          <a:endParaRPr lang="en-US"/>
        </a:p>
      </dgm:t>
    </dgm:pt>
    <dgm:pt modelId="{B8CD3D1F-8838-43AE-B9E0-A3FCA0A74BFC}" type="sibTrans" cxnId="{E5F6CEC8-8575-416A-B378-8377CD2F7CA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8F62A712-5299-4935-B586-BF18A6C0DE7B}" type="pres">
      <dgm:prSet presAssocID="{E1D8A352-B807-4AA1-A7DE-166F841006BE}" presName="Name0" presStyleCnt="0">
        <dgm:presLayoutVars>
          <dgm:chMax val="7"/>
          <dgm:chPref val="7"/>
          <dgm:dir/>
        </dgm:presLayoutVars>
      </dgm:prSet>
      <dgm:spPr/>
    </dgm:pt>
    <dgm:pt modelId="{28765A2D-4C7E-48C1-BF03-9F66D73B90AB}" type="pres">
      <dgm:prSet presAssocID="{E1D8A352-B807-4AA1-A7DE-166F841006BE}" presName="Name1" presStyleCnt="0"/>
      <dgm:spPr/>
    </dgm:pt>
    <dgm:pt modelId="{FF0ACFC6-9227-45D3-8B05-A3ADFC60AD2C}" type="pres">
      <dgm:prSet presAssocID="{B8CD3D1F-8838-43AE-B9E0-A3FCA0A74BFC}" presName="picture_1" presStyleCnt="0"/>
      <dgm:spPr/>
    </dgm:pt>
    <dgm:pt modelId="{F695C4FC-8115-499F-A8DE-C62969FC0FBF}" type="pres">
      <dgm:prSet presAssocID="{B8CD3D1F-8838-43AE-B9E0-A3FCA0A74BFC}" presName="pictureRepeatNode" presStyleLbl="alignImgPlace1" presStyleIdx="0" presStyleCnt="1"/>
      <dgm:spPr/>
      <dgm:t>
        <a:bodyPr/>
        <a:lstStyle/>
        <a:p>
          <a:endParaRPr lang="en-US"/>
        </a:p>
      </dgm:t>
    </dgm:pt>
    <dgm:pt modelId="{622E7492-0855-4D03-8AA0-1F4C611ED2C1}" type="pres">
      <dgm:prSet presAssocID="{3EAB4D30-B736-420A-93BA-A000C136D327}" presName="text_1" presStyleLbl="node1" presStyleIdx="0" presStyleCnt="0">
        <dgm:presLayoutVars>
          <dgm:bulletEnabled val="1"/>
        </dgm:presLayoutVars>
      </dgm:prSet>
      <dgm:spPr/>
      <dgm:t>
        <a:bodyPr/>
        <a:lstStyle/>
        <a:p>
          <a:endParaRPr lang="en-US"/>
        </a:p>
      </dgm:t>
    </dgm:pt>
  </dgm:ptLst>
  <dgm:cxnLst>
    <dgm:cxn modelId="{9B56F1BA-091E-4C12-A7A0-E3B146FD1605}" type="presOf" srcId="{3EAB4D30-B736-420A-93BA-A000C136D327}" destId="{622E7492-0855-4D03-8AA0-1F4C611ED2C1}" srcOrd="0" destOrd="0" presId="urn:microsoft.com/office/officeart/2008/layout/CircularPictureCallout"/>
    <dgm:cxn modelId="{8E940DE7-4A46-4EC1-8EE4-5FE2C18445FF}" type="presOf" srcId="{E1D8A352-B807-4AA1-A7DE-166F841006BE}" destId="{8F62A712-5299-4935-B586-BF18A6C0DE7B}" srcOrd="0" destOrd="0" presId="urn:microsoft.com/office/officeart/2008/layout/CircularPictureCallout"/>
    <dgm:cxn modelId="{E5F6CEC8-8575-416A-B378-8377CD2F7CAF}" srcId="{E1D8A352-B807-4AA1-A7DE-166F841006BE}" destId="{3EAB4D30-B736-420A-93BA-A000C136D327}" srcOrd="0" destOrd="0" parTransId="{BBC13E35-2961-4254-A55D-1CABF912D8A0}" sibTransId="{B8CD3D1F-8838-43AE-B9E0-A3FCA0A74BFC}"/>
    <dgm:cxn modelId="{2E732C2F-B571-4C33-A4A8-D4F2DC23B281}" type="presOf" srcId="{B8CD3D1F-8838-43AE-B9E0-A3FCA0A74BFC}" destId="{F695C4FC-8115-499F-A8DE-C62969FC0FBF}" srcOrd="0" destOrd="0" presId="urn:microsoft.com/office/officeart/2008/layout/CircularPictureCallout"/>
    <dgm:cxn modelId="{942438A6-AD9B-4B6F-A18C-CDE9B33FB236}" type="presParOf" srcId="{8F62A712-5299-4935-B586-BF18A6C0DE7B}" destId="{28765A2D-4C7E-48C1-BF03-9F66D73B90AB}" srcOrd="0" destOrd="0" presId="urn:microsoft.com/office/officeart/2008/layout/CircularPictureCallout"/>
    <dgm:cxn modelId="{393B7C7A-ACEF-4A34-9DD5-82873CE803CD}" type="presParOf" srcId="{28765A2D-4C7E-48C1-BF03-9F66D73B90AB}" destId="{FF0ACFC6-9227-45D3-8B05-A3ADFC60AD2C}" srcOrd="0" destOrd="0" presId="urn:microsoft.com/office/officeart/2008/layout/CircularPictureCallout"/>
    <dgm:cxn modelId="{B29A2747-004F-4C38-8E1B-32958481E7BF}" type="presParOf" srcId="{FF0ACFC6-9227-45D3-8B05-A3ADFC60AD2C}" destId="{F695C4FC-8115-499F-A8DE-C62969FC0FBF}" srcOrd="0" destOrd="0" presId="urn:microsoft.com/office/officeart/2008/layout/CircularPictureCallout"/>
    <dgm:cxn modelId="{054DE90D-1D85-49C8-B0AA-09BF5FB3978D}" type="presParOf" srcId="{28765A2D-4C7E-48C1-BF03-9F66D73B90AB}" destId="{622E7492-0855-4D03-8AA0-1F4C611ED2C1}"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9E440-383D-4EEE-BEA4-3DCC851DD9C7}" type="doc">
      <dgm:prSet loTypeId="urn:microsoft.com/office/officeart/2005/8/layout/pList1" loCatId="list" qsTypeId="urn:microsoft.com/office/officeart/2005/8/quickstyle/simple1" qsCatId="simple" csTypeId="urn:microsoft.com/office/officeart/2005/8/colors/accent1_2" csCatId="accent1"/>
      <dgm:spPr/>
    </dgm:pt>
    <dgm:pt modelId="{6E835B2F-B21B-4FB5-8163-C06A543AC8AC}">
      <dgm:prSet phldrT="[Text]" phldr="1"/>
      <dgm:spPr/>
      <dgm:t>
        <a:bodyPr/>
        <a:lstStyle/>
        <a:p>
          <a:endParaRPr lang="en-US" dirty="0"/>
        </a:p>
      </dgm:t>
    </dgm:pt>
    <dgm:pt modelId="{E1E648CA-CD7E-49DB-BF49-7E2A97DEC293}" type="sibTrans" cxnId="{D693F5CA-325C-4D18-9ACB-22E9C75BFB05}">
      <dgm:prSet/>
      <dgm:spPr/>
      <dgm:t>
        <a:bodyPr/>
        <a:lstStyle/>
        <a:p>
          <a:endParaRPr lang="en-US"/>
        </a:p>
      </dgm:t>
    </dgm:pt>
    <dgm:pt modelId="{562CC5A0-ACBD-4887-9525-8E6B18F9C131}" type="parTrans" cxnId="{D693F5CA-325C-4D18-9ACB-22E9C75BFB05}">
      <dgm:prSet/>
      <dgm:spPr/>
      <dgm:t>
        <a:bodyPr/>
        <a:lstStyle/>
        <a:p>
          <a:endParaRPr lang="en-US"/>
        </a:p>
      </dgm:t>
    </dgm:pt>
    <dgm:pt modelId="{FD5B5825-3A82-4370-B6C4-7430FA478509}" type="pres">
      <dgm:prSet presAssocID="{8BD9E440-383D-4EEE-BEA4-3DCC851DD9C7}" presName="Name0" presStyleCnt="0">
        <dgm:presLayoutVars>
          <dgm:dir/>
          <dgm:resizeHandles val="exact"/>
        </dgm:presLayoutVars>
      </dgm:prSet>
      <dgm:spPr/>
    </dgm:pt>
    <dgm:pt modelId="{5E453A78-A994-474C-8A4C-C75346310818}" type="pres">
      <dgm:prSet presAssocID="{6E835B2F-B21B-4FB5-8163-C06A543AC8AC}" presName="compNode" presStyleCnt="0"/>
      <dgm:spPr/>
    </dgm:pt>
    <dgm:pt modelId="{592C2801-0699-4231-919F-212D5005B343}" type="pres">
      <dgm:prSet presAssocID="{6E835B2F-B21B-4FB5-8163-C06A543AC8AC}"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EE356E2D-8FEB-41AC-A518-20FEF4E2E8EA}" type="pres">
      <dgm:prSet presAssocID="{6E835B2F-B21B-4FB5-8163-C06A543AC8AC}" presName="textRect" presStyleLbl="revTx" presStyleIdx="0" presStyleCnt="1">
        <dgm:presLayoutVars>
          <dgm:bulletEnabled val="1"/>
        </dgm:presLayoutVars>
      </dgm:prSet>
      <dgm:spPr/>
      <dgm:t>
        <a:bodyPr/>
        <a:lstStyle/>
        <a:p>
          <a:endParaRPr lang="en-US"/>
        </a:p>
      </dgm:t>
    </dgm:pt>
  </dgm:ptLst>
  <dgm:cxnLst>
    <dgm:cxn modelId="{7DA708F0-4F24-450E-B972-0A8214B118EE}" type="presOf" srcId="{8BD9E440-383D-4EEE-BEA4-3DCC851DD9C7}" destId="{FD5B5825-3A82-4370-B6C4-7430FA478509}" srcOrd="0" destOrd="0" presId="urn:microsoft.com/office/officeart/2005/8/layout/pList1"/>
    <dgm:cxn modelId="{D693F5CA-325C-4D18-9ACB-22E9C75BFB05}" srcId="{8BD9E440-383D-4EEE-BEA4-3DCC851DD9C7}" destId="{6E835B2F-B21B-4FB5-8163-C06A543AC8AC}" srcOrd="0" destOrd="0" parTransId="{562CC5A0-ACBD-4887-9525-8E6B18F9C131}" sibTransId="{E1E648CA-CD7E-49DB-BF49-7E2A97DEC293}"/>
    <dgm:cxn modelId="{7BBE1EFA-94D1-4118-B036-D7F84EA67A7D}" type="presOf" srcId="{6E835B2F-B21B-4FB5-8163-C06A543AC8AC}" destId="{EE356E2D-8FEB-41AC-A518-20FEF4E2E8EA}" srcOrd="0" destOrd="0" presId="urn:microsoft.com/office/officeart/2005/8/layout/pList1"/>
    <dgm:cxn modelId="{9AA02627-F710-4CAA-9E1E-0488F9F67658}" type="presParOf" srcId="{FD5B5825-3A82-4370-B6C4-7430FA478509}" destId="{5E453A78-A994-474C-8A4C-C75346310818}" srcOrd="0" destOrd="0" presId="urn:microsoft.com/office/officeart/2005/8/layout/pList1"/>
    <dgm:cxn modelId="{5DEC2208-33CB-4A75-BA62-C83D3124FE2C}" type="presParOf" srcId="{5E453A78-A994-474C-8A4C-C75346310818}" destId="{592C2801-0699-4231-919F-212D5005B343}" srcOrd="0" destOrd="0" presId="urn:microsoft.com/office/officeart/2005/8/layout/pList1"/>
    <dgm:cxn modelId="{1CF53AC2-8E71-421A-9627-F9CFD27CBA91}" type="presParOf" srcId="{5E453A78-A994-474C-8A4C-C75346310818}" destId="{EE356E2D-8FEB-41AC-A518-20FEF4E2E8E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5C4FC-8115-499F-A8DE-C62969FC0FBF}">
      <dsp:nvSpPr>
        <dsp:cNvPr id="0" name=""/>
        <dsp:cNvSpPr/>
      </dsp:nvSpPr>
      <dsp:spPr>
        <a:xfrm>
          <a:off x="1080992" y="896964"/>
          <a:ext cx="2161985" cy="21619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E7492-0855-4D03-8AA0-1F4C611ED2C1}">
      <dsp:nvSpPr>
        <dsp:cNvPr id="0" name=""/>
        <dsp:cNvSpPr/>
      </dsp:nvSpPr>
      <dsp:spPr>
        <a:xfrm>
          <a:off x="1470149" y="2044978"/>
          <a:ext cx="1383670" cy="7134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endParaRPr lang="en-US" sz="4400" kern="1200" dirty="0"/>
        </a:p>
      </dsp:txBody>
      <dsp:txXfrm>
        <a:off x="1470149" y="2044978"/>
        <a:ext cx="1383670" cy="713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C2801-0699-4231-919F-212D5005B343}">
      <dsp:nvSpPr>
        <dsp:cNvPr id="0" name=""/>
        <dsp:cNvSpPr/>
      </dsp:nvSpPr>
      <dsp:spPr>
        <a:xfrm>
          <a:off x="670213" y="992"/>
          <a:ext cx="2317173" cy="159653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356E2D-8FEB-41AC-A518-20FEF4E2E8EA}">
      <dsp:nvSpPr>
        <dsp:cNvPr id="0" name=""/>
        <dsp:cNvSpPr/>
      </dsp:nvSpPr>
      <dsp:spPr>
        <a:xfrm>
          <a:off x="670213" y="1597525"/>
          <a:ext cx="2317173" cy="859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lvl="0" algn="ctr" defTabSz="1866900">
            <a:lnSpc>
              <a:spcPct val="90000"/>
            </a:lnSpc>
            <a:spcBef>
              <a:spcPct val="0"/>
            </a:spcBef>
            <a:spcAft>
              <a:spcPct val="35000"/>
            </a:spcAft>
          </a:pPr>
          <a:endParaRPr lang="en-US" sz="4200" kern="1200" dirty="0"/>
        </a:p>
      </dsp:txBody>
      <dsp:txXfrm>
        <a:off x="670213" y="1597525"/>
        <a:ext cx="2317173" cy="85967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C09F88C-3E78-4179-AF2F-D606CD6A5AF4}" type="datetimeFigureOut">
              <a:rPr lang="en-US" smtClean="0"/>
              <a:t>5/17/2017</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47EDDF2-E7AC-4360-8E6E-9C72E626DA0F}" type="slidenum">
              <a:rPr lang="en-US" smtClean="0"/>
              <a:t>‹#›</a:t>
            </a:fld>
            <a:endParaRPr lang="en-US"/>
          </a:p>
        </p:txBody>
      </p:sp>
    </p:spTree>
    <p:extLst>
      <p:ext uri="{BB962C8B-B14F-4D97-AF65-F5344CB8AC3E}">
        <p14:creationId xmlns:p14="http://schemas.microsoft.com/office/powerpoint/2010/main" val="248134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1A24AFD-ECE5-4FA9-B240-D88EB507067F}" type="datetimeFigureOut">
              <a:rPr lang="en-GB" smtClean="0"/>
              <a:pPr/>
              <a:t>17/05/2017</a:t>
            </a:fld>
            <a:endParaRPr lang="en-GB"/>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4F206A3-D61A-4AD3-930E-5EEBB1AE17C9}" type="slidenum">
              <a:rPr lang="en-GB" smtClean="0"/>
              <a:pPr/>
              <a:t>‹#›</a:t>
            </a:fld>
            <a:endParaRPr lang="en-GB"/>
          </a:p>
        </p:txBody>
      </p:sp>
    </p:spTree>
    <p:extLst>
      <p:ext uri="{BB962C8B-B14F-4D97-AF65-F5344CB8AC3E}">
        <p14:creationId xmlns:p14="http://schemas.microsoft.com/office/powerpoint/2010/main" val="342108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63638" y="1241425"/>
            <a:ext cx="4467225" cy="3351213"/>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0983AF-726D-4A3A-B856-9559F208E85C}" type="slidenum">
              <a:rPr lang="en-US" altLang="en-US" smtClean="0"/>
              <a:pPr/>
              <a:t>1</a:t>
            </a:fld>
            <a:endParaRPr lang="en-US" altLang="en-US" smtClean="0"/>
          </a:p>
        </p:txBody>
      </p:sp>
    </p:spTree>
    <p:extLst>
      <p:ext uri="{BB962C8B-B14F-4D97-AF65-F5344CB8AC3E}">
        <p14:creationId xmlns:p14="http://schemas.microsoft.com/office/powerpoint/2010/main" val="416844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F30DDA-9B22-4B6E-8D57-B43426121806}" type="slidenum">
              <a:rPr lang="en-GB" altLang="en-US" smtClean="0"/>
              <a:pPr/>
              <a:t>14</a:t>
            </a:fld>
            <a:endParaRPr lang="en-GB" altLang="en-US" smtClean="0"/>
          </a:p>
        </p:txBody>
      </p:sp>
      <p:sp>
        <p:nvSpPr>
          <p:cNvPr id="33795" name="Rectangle 2"/>
          <p:cNvSpPr>
            <a:spLocks noGrp="1" noRot="1" noChangeAspect="1" noChangeArrowheads="1" noTextEdit="1"/>
          </p:cNvSpPr>
          <p:nvPr>
            <p:ph type="sldImg"/>
          </p:nvPr>
        </p:nvSpPr>
        <p:spPr>
          <a:xfrm>
            <a:off x="1163638" y="1241425"/>
            <a:ext cx="4467225" cy="3351213"/>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dirty="0" smtClean="0">
                <a:solidFill>
                  <a:srgbClr val="0033CC"/>
                </a:solidFill>
                <a:latin typeface="Garamond" panose="02020404030301010803" pitchFamily="18" charset="0"/>
                <a:cs typeface="Arial" panose="020B0604020202020204" pitchFamily="34" charset="0"/>
              </a:rPr>
              <a:t>Finally, </a:t>
            </a:r>
            <a:r>
              <a:rPr lang="en-US" altLang="en-US" sz="1100" b="1" dirty="0" smtClean="0">
                <a:solidFill>
                  <a:srgbClr val="0033CC"/>
                </a:solidFill>
                <a:latin typeface="Garamond" panose="02020404030301010803" pitchFamily="18" charset="0"/>
                <a:cs typeface="Arial" panose="020B0604020202020204" pitchFamily="34" charset="0"/>
              </a:rPr>
              <a:t>Floating rafts, lines, ropes, bags and stakes</a:t>
            </a:r>
            <a:r>
              <a:rPr lang="en-US" altLang="en-US" sz="1100" dirty="0" smtClean="0">
                <a:solidFill>
                  <a:srgbClr val="0033CC"/>
                </a:solidFill>
                <a:latin typeface="Garamond" panose="02020404030301010803" pitchFamily="18" charset="0"/>
                <a:cs typeface="Arial" panose="020B0604020202020204" pitchFamily="34" charset="0"/>
              </a:rPr>
              <a:t> refer to the </a:t>
            </a:r>
            <a:r>
              <a:rPr lang="en-US" altLang="en-US" sz="1100" dirty="0" err="1" smtClean="0">
                <a:solidFill>
                  <a:srgbClr val="0033CC"/>
                </a:solidFill>
                <a:latin typeface="Garamond" panose="02020404030301010803" pitchFamily="18" charset="0"/>
                <a:cs typeface="Arial" panose="020B0604020202020204" pitchFamily="34" charset="0"/>
              </a:rPr>
              <a:t>aquacultural</a:t>
            </a:r>
            <a:r>
              <a:rPr lang="en-US" altLang="en-US" sz="1100" dirty="0" smtClean="0">
                <a:solidFill>
                  <a:srgbClr val="0033CC"/>
                </a:solidFill>
                <a:latin typeface="Garamond" panose="02020404030301010803" pitchFamily="18" charset="0"/>
                <a:cs typeface="Arial" panose="020B0604020202020204" pitchFamily="34" charset="0"/>
              </a:rPr>
              <a:t> practice based on these facilities, commonly used for the cultivation of shellfish and seaweed.</a:t>
            </a:r>
          </a:p>
        </p:txBody>
      </p:sp>
    </p:spTree>
    <p:extLst>
      <p:ext uri="{BB962C8B-B14F-4D97-AF65-F5344CB8AC3E}">
        <p14:creationId xmlns:p14="http://schemas.microsoft.com/office/powerpoint/2010/main" val="202283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D640FA-5159-4581-A5EA-0CC79EC3819B}" type="slidenum">
              <a:rPr lang="en-GB" altLang="en-US" smtClean="0"/>
              <a:pPr/>
              <a:t>16</a:t>
            </a:fld>
            <a:endParaRPr lang="en-GB" altLang="en-US" smtClean="0"/>
          </a:p>
        </p:txBody>
      </p:sp>
      <p:sp>
        <p:nvSpPr>
          <p:cNvPr id="36867" name="Rectangle 2"/>
          <p:cNvSpPr>
            <a:spLocks noGrp="1" noRot="1" noChangeAspect="1" noChangeArrowheads="1" noTextEdit="1"/>
          </p:cNvSpPr>
          <p:nvPr>
            <p:ph type="sldImg"/>
          </p:nvPr>
        </p:nvSpPr>
        <p:spPr>
          <a:xfrm>
            <a:off x="1163638" y="1241425"/>
            <a:ext cx="4467225" cy="3351213"/>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553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5B6018-E1B4-4006-A60E-886F5C50D99D}" type="slidenum">
              <a:rPr lang="en-GB" altLang="en-US" smtClean="0"/>
              <a:pPr/>
              <a:t>17</a:t>
            </a:fld>
            <a:endParaRPr lang="en-GB" altLang="en-US" smtClean="0"/>
          </a:p>
        </p:txBody>
      </p:sp>
      <p:sp>
        <p:nvSpPr>
          <p:cNvPr id="38915" name="Rectangle 2"/>
          <p:cNvSpPr>
            <a:spLocks noGrp="1" noRot="1" noChangeAspect="1" noChangeArrowheads="1" noTextEdit="1"/>
          </p:cNvSpPr>
          <p:nvPr>
            <p:ph type="sldImg"/>
          </p:nvPr>
        </p:nvSpPr>
        <p:spPr>
          <a:xfrm>
            <a:off x="1163638" y="1241425"/>
            <a:ext cx="4467225" cy="3351213"/>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This last item refers to which of the types of aquatic organisms shown on the screen were cultivated on the holding during the census reference year. As it can be seen it includes </a:t>
            </a:r>
            <a:r>
              <a:rPr lang="en-US" altLang="ja-JP" smtClean="0">
                <a:solidFill>
                  <a:srgbClr val="0033CC"/>
                </a:solidFill>
                <a:latin typeface="Arial" panose="020B0604020202020204" pitchFamily="34" charset="0"/>
                <a:cs typeface="Arial" panose="020B0604020202020204" pitchFamily="34" charset="0"/>
              </a:rPr>
              <a:t>fish, crustaceans, molluscs and plants. </a:t>
            </a:r>
            <a:r>
              <a:rPr lang="en-US" altLang="en-US" smtClean="0">
                <a:latin typeface="Arial" panose="020B0604020202020204" pitchFamily="34" charset="0"/>
                <a:cs typeface="Arial" panose="020B0604020202020204" pitchFamily="34" charset="0"/>
              </a:rPr>
              <a:t>The main types of freshwater fish are carps and tilapias. Diadromous fish are fish that can live in both fresh and seawater, such as trout, salmon, eels and sturgeon. Marine fish include flounder, cod and tuna. Crustaceans are aquatic animals with hard shells, such as crabs, lobsters and shrimps. Molluscs are animals belonging to the phylum Mollusca, including abalones, oysters, mussels, scallops, clams and squids. Other aquatic animals include frogs, crocodiles, alligators, turtles, sea-squirts and sea urchins. Aquatic plants include seaweed and lotus.</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More than one type of organism may be cultivated on a holding.</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The classification refers to the type of aquatic animal or plant cultivated, not the type of aquacultural product generated. Thus, pearl production is shown under “Molluscs”.</a:t>
            </a:r>
          </a:p>
        </p:txBody>
      </p:sp>
    </p:spTree>
    <p:extLst>
      <p:ext uri="{BB962C8B-B14F-4D97-AF65-F5344CB8AC3E}">
        <p14:creationId xmlns:p14="http://schemas.microsoft.com/office/powerpoint/2010/main" val="120770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Arial" charset="0"/>
              <a:ea typeface="+mn-ea"/>
              <a:cs typeface="Calibri" pitchFamily="34" charset="0"/>
            </a:endParaRPr>
          </a:p>
        </p:txBody>
      </p:sp>
      <p:sp>
        <p:nvSpPr>
          <p:cNvPr id="4" name="Slide Number Placeholder 3"/>
          <p:cNvSpPr>
            <a:spLocks noGrp="1"/>
          </p:cNvSpPr>
          <p:nvPr>
            <p:ph type="sldNum" sz="quarter" idx="10"/>
          </p:nvPr>
        </p:nvSpPr>
        <p:spPr/>
        <p:txBody>
          <a:bodyPr/>
          <a:lstStyle/>
          <a:p>
            <a:fld id="{596E1FEC-66BF-43D0-9E4C-E8865A35B6F7}" type="slidenum">
              <a:rPr lang="en-GB" smtClean="0"/>
              <a:pPr/>
              <a:t>18</a:t>
            </a:fld>
            <a:endParaRPr lang="en-GB"/>
          </a:p>
        </p:txBody>
      </p:sp>
    </p:spTree>
    <p:extLst>
      <p:ext uri="{BB962C8B-B14F-4D97-AF65-F5344CB8AC3E}">
        <p14:creationId xmlns:p14="http://schemas.microsoft.com/office/powerpoint/2010/main" val="449853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19</a:t>
            </a:fld>
            <a:endParaRPr lang="en-US"/>
          </a:p>
        </p:txBody>
      </p:sp>
    </p:spTree>
    <p:extLst>
      <p:ext uri="{BB962C8B-B14F-4D97-AF65-F5344CB8AC3E}">
        <p14:creationId xmlns:p14="http://schemas.microsoft.com/office/powerpoint/2010/main" val="394101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BA04AFC-5D42-4E8F-9879-4ED73E897949}" type="slidenum">
              <a:rPr lang="en-US" smtClean="0"/>
              <a:pPr/>
              <a:t>21</a:t>
            </a:fld>
            <a:endParaRPr lang="en-US"/>
          </a:p>
        </p:txBody>
      </p:sp>
    </p:spTree>
    <p:extLst>
      <p:ext uri="{BB962C8B-B14F-4D97-AF65-F5344CB8AC3E}">
        <p14:creationId xmlns:p14="http://schemas.microsoft.com/office/powerpoint/2010/main" val="369374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Such activities  can  be  conducted on  the intertidal shoreline (e.g. collection  of molluscs such as mussels and  oysters) or [using] shore-based netting, or from home-made dugouts or more commonly  using commercially made  boats  in inshore,  coastal  waters or offshore waters. Such activities also include  fishing restocked water bodies.” Fishing activity excludes raising fish, molluscs and crustaceans in captivity, which is covered  under Theme 12: Aquaculture. Such activities also include  fishing restocked water bodies.” Fishing activity excludes raising fish, molluscs and crustaceans in captivity, which is covered  under Theme 12: Aquaculture.</a:t>
            </a:r>
          </a:p>
          <a:p>
            <a:r>
              <a:rPr lang="en-GB" sz="1200" kern="1200" dirty="0" smtClean="0">
                <a:solidFill>
                  <a:schemeClr val="tx1"/>
                </a:solidFill>
                <a:latin typeface="+mn-lt"/>
                <a:ea typeface="+mn-ea"/>
                <a:cs typeface="+mn-cs"/>
              </a:rPr>
              <a:t>Fishing includes any activity – other than scientific research  conducted by a scientific research  vessel – that involves the  catching, taking  or harvesting of fish or any attempt to do so, or any activity that can reasonably be expected to result  in the  catching, taking  or harvesting of fish and  any operations at sea in support of it.</a:t>
            </a:r>
            <a:endParaRPr lang="es-E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EBA04AFC-5D42-4E8F-9879-4ED73E897949}" type="slidenum">
              <a:rPr lang="en-US" smtClean="0"/>
              <a:pPr/>
              <a:t>26</a:t>
            </a:fld>
            <a:endParaRPr lang="en-US"/>
          </a:p>
        </p:txBody>
      </p:sp>
    </p:spTree>
    <p:extLst>
      <p:ext uri="{BB962C8B-B14F-4D97-AF65-F5344CB8AC3E}">
        <p14:creationId xmlns:p14="http://schemas.microsoft.com/office/powerpoint/2010/main" val="2090482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Employees  may be  paid  in cash or in the  form  of food  or other products, but  there may also  be  other remuneration arrangements. Exchange of labour should be treated as a form of paid employment. Persons employed by the  household but  not  working  in fishing are excluded. Family members are covered  in item</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1402 and are excluded  here.  Countries  may wish to quantify the  volume  of work contributed by employed fishers. Working time data for employees engaged in fishing activities of the household should be consistent</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with the similar data for household members.</a:t>
            </a:r>
            <a:endParaRPr lang="en-US" dirty="0"/>
          </a:p>
        </p:txBody>
      </p:sp>
      <p:sp>
        <p:nvSpPr>
          <p:cNvPr id="4" name="3 Marcador de número de diapositiva"/>
          <p:cNvSpPr>
            <a:spLocks noGrp="1"/>
          </p:cNvSpPr>
          <p:nvPr>
            <p:ph type="sldNum" sz="quarter" idx="10"/>
          </p:nvPr>
        </p:nvSpPr>
        <p:spPr/>
        <p:txBody>
          <a:bodyPr/>
          <a:lstStyle/>
          <a:p>
            <a:fld id="{EBA04AFC-5D42-4E8F-9879-4ED73E897949}" type="slidenum">
              <a:rPr lang="en-US" smtClean="0"/>
              <a:pPr/>
              <a:t>29</a:t>
            </a:fld>
            <a:endParaRPr lang="en-US"/>
          </a:p>
        </p:txBody>
      </p:sp>
    </p:spTree>
    <p:extLst>
      <p:ext uri="{BB962C8B-B14F-4D97-AF65-F5344CB8AC3E}">
        <p14:creationId xmlns:p14="http://schemas.microsoft.com/office/powerpoint/2010/main" val="511920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Marine  fishing  refers  to fishing  in oceans  and  seas, including  adjacent saltwater and  shore  areas; freshwater fishing refers  to fishing in inland  waters, including  lakes, rivers, brooks,  streams,  ponds,  inland canals, dams and other landlocked water areas,  regardless of water salinity.</a:t>
            </a: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EBA04AFC-5D42-4E8F-9879-4ED73E897949}" type="slidenum">
              <a:rPr lang="en-US" smtClean="0"/>
              <a:pPr/>
              <a:t>30</a:t>
            </a:fld>
            <a:endParaRPr lang="en-US"/>
          </a:p>
        </p:txBody>
      </p:sp>
    </p:spTree>
    <p:extLst>
      <p:ext uri="{BB962C8B-B14F-4D97-AF65-F5344CB8AC3E}">
        <p14:creationId xmlns:p14="http://schemas.microsoft.com/office/powerpoint/2010/main" val="168845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Sale includes selling produce for cash or in exchange for other produce (barter). Disposal of fishing products in other ways, such as payment for labour, sending to family members, gifts or payments of taxes, should not be considered in assessing main purpose.</a:t>
            </a:r>
            <a:endParaRPr lang="en-US" dirty="0"/>
          </a:p>
        </p:txBody>
      </p:sp>
      <p:sp>
        <p:nvSpPr>
          <p:cNvPr id="4" name="3 Marcador de número de diapositiva"/>
          <p:cNvSpPr>
            <a:spLocks noGrp="1"/>
          </p:cNvSpPr>
          <p:nvPr>
            <p:ph type="sldNum" sz="quarter" idx="10"/>
          </p:nvPr>
        </p:nvSpPr>
        <p:spPr/>
        <p:txBody>
          <a:bodyPr/>
          <a:lstStyle/>
          <a:p>
            <a:fld id="{EBA04AFC-5D42-4E8F-9879-4ED73E897949}" type="slidenum">
              <a:rPr lang="en-US" smtClean="0"/>
              <a:pPr/>
              <a:t>31</a:t>
            </a:fld>
            <a:endParaRPr lang="en-US"/>
          </a:p>
        </p:txBody>
      </p:sp>
    </p:spTree>
    <p:extLst>
      <p:ext uri="{BB962C8B-B14F-4D97-AF65-F5344CB8AC3E}">
        <p14:creationId xmlns:p14="http://schemas.microsoft.com/office/powerpoint/2010/main" val="128051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2C3587-2E61-4E21-8063-C7C689CB900C}" type="slidenum">
              <a:rPr lang="en-GB" altLang="en-US" smtClean="0"/>
              <a:pPr/>
              <a:t>2</a:t>
            </a:fld>
            <a:endParaRPr lang="en-GB" altLang="en-US" smtClean="0"/>
          </a:p>
        </p:txBody>
      </p:sp>
      <p:sp>
        <p:nvSpPr>
          <p:cNvPr id="13315" name="Rectangle 2"/>
          <p:cNvSpPr>
            <a:spLocks noGrp="1" noRot="1" noChangeAspect="1" noChangeArrowheads="1" noTextEdit="1"/>
          </p:cNvSpPr>
          <p:nvPr>
            <p:ph type="sldImg"/>
          </p:nvPr>
        </p:nvSpPr>
        <p:spPr>
          <a:xfrm>
            <a:off x="1163638" y="1241425"/>
            <a:ext cx="4467225" cy="3351213"/>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961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fishing activities the statistical units are </a:t>
            </a:r>
            <a:r>
              <a:rPr lang="en-US" sz="1200" u="sng" kern="1200" dirty="0" smtClean="0">
                <a:solidFill>
                  <a:schemeClr val="tx1"/>
                </a:solidFill>
                <a:effectLst/>
                <a:latin typeface="+mn-lt"/>
                <a:ea typeface="+mn-ea"/>
                <a:cs typeface="+mn-cs"/>
              </a:rPr>
              <a:t>the fishing household</a:t>
            </a:r>
            <a:r>
              <a:rPr lang="en-US" sz="1200" kern="1200" dirty="0" smtClean="0">
                <a:solidFill>
                  <a:schemeClr val="tx1"/>
                </a:solidFill>
                <a:effectLst/>
                <a:latin typeface="+mn-lt"/>
                <a:ea typeface="+mn-ea"/>
                <a:cs typeface="+mn-cs"/>
              </a:rPr>
              <a:t> defined as a household in a single location primarily engaged in fishing and </a:t>
            </a:r>
            <a:r>
              <a:rPr lang="en-US" sz="1200" u="sng" kern="1200" dirty="0" smtClean="0">
                <a:solidFill>
                  <a:schemeClr val="tx1"/>
                </a:solidFill>
                <a:effectLst/>
                <a:latin typeface="+mn-lt"/>
                <a:ea typeface="+mn-ea"/>
                <a:cs typeface="+mn-cs"/>
              </a:rPr>
              <a:t>the fishing boat</a:t>
            </a:r>
            <a:r>
              <a:rPr lang="en-US" sz="1200" kern="1200" dirty="0" smtClean="0">
                <a:solidFill>
                  <a:schemeClr val="tx1"/>
                </a:solidFill>
                <a:effectLst/>
                <a:latin typeface="+mn-lt"/>
                <a:ea typeface="+mn-ea"/>
                <a:cs typeface="+mn-cs"/>
              </a:rPr>
              <a:t>. For purposes of the 2007 St Lucia CAF, the fishing household will provide socio-economic information related to persons engaged in fishing. On the other hand, persons operating the boat will give information about fishing practices, equipment, operation, damages and main operative problems. </a:t>
            </a:r>
          </a:p>
          <a:p>
            <a:endParaRPr lang="en-US" sz="1200" kern="1200" dirty="0" smtClean="0">
              <a:solidFill>
                <a:schemeClr val="tx1"/>
              </a:solidFill>
              <a:latin typeface="Arial" charset="0"/>
              <a:ea typeface="+mn-ea"/>
              <a:cs typeface="Calibri" pitchFamily="34" charset="0"/>
            </a:endParaRPr>
          </a:p>
          <a:p>
            <a:pPr marL="457200" indent="-457200">
              <a:lnSpc>
                <a:spcPct val="110000"/>
              </a:lnSpc>
              <a:spcBef>
                <a:spcPts val="0"/>
              </a:spcBef>
              <a:buAutoNum type="alphaUcPeriod"/>
            </a:pPr>
            <a:r>
              <a:rPr lang="es-ES" sz="1900" b="1" dirty="0" err="1" smtClean="0">
                <a:solidFill>
                  <a:srgbClr val="0070C0"/>
                </a:solidFill>
                <a:cs typeface="Calibri" pitchFamily="34" charset="0"/>
              </a:rPr>
              <a:t>Identification</a:t>
            </a:r>
            <a:r>
              <a:rPr lang="es-ES" sz="1900" b="1" dirty="0" smtClean="0">
                <a:solidFill>
                  <a:srgbClr val="0070C0"/>
                </a:solidFill>
                <a:cs typeface="Calibri" pitchFamily="34" charset="0"/>
              </a:rPr>
              <a:t> and </a:t>
            </a:r>
            <a:r>
              <a:rPr lang="es-ES" sz="1900" b="1" dirty="0" err="1" smtClean="0">
                <a:solidFill>
                  <a:srgbClr val="0070C0"/>
                </a:solidFill>
                <a:cs typeface="Calibri" pitchFamily="34" charset="0"/>
              </a:rPr>
              <a:t>location</a:t>
            </a:r>
            <a:r>
              <a:rPr lang="es-ES" sz="1900" b="1" dirty="0" smtClean="0">
                <a:solidFill>
                  <a:srgbClr val="0070C0"/>
                </a:solidFill>
                <a:cs typeface="Calibri" pitchFamily="34" charset="0"/>
              </a:rPr>
              <a:t> of </a:t>
            </a:r>
            <a:r>
              <a:rPr lang="es-ES" sz="1900" b="1" dirty="0" err="1" smtClean="0">
                <a:solidFill>
                  <a:srgbClr val="0070C0"/>
                </a:solidFill>
                <a:cs typeface="Calibri" pitchFamily="34" charset="0"/>
              </a:rPr>
              <a:t>fishing</a:t>
            </a:r>
            <a:r>
              <a:rPr lang="es-ES" sz="1900" b="1" dirty="0" smtClean="0">
                <a:solidFill>
                  <a:srgbClr val="0070C0"/>
                </a:solidFill>
                <a:cs typeface="Calibri" pitchFamily="34" charset="0"/>
              </a:rPr>
              <a:t> </a:t>
            </a:r>
            <a:r>
              <a:rPr lang="es-ES" sz="1900" b="1" dirty="0" err="1" smtClean="0">
                <a:solidFill>
                  <a:srgbClr val="0070C0"/>
                </a:solidFill>
                <a:cs typeface="Calibri" pitchFamily="34" charset="0"/>
              </a:rPr>
              <a:t>household</a:t>
            </a:r>
            <a:r>
              <a:rPr lang="es-ES" sz="1900" b="1" dirty="0" smtClean="0">
                <a:solidFill>
                  <a:srgbClr val="0070C0"/>
                </a:solidFill>
                <a:cs typeface="Calibri" pitchFamily="34" charset="0"/>
              </a:rPr>
              <a:t>.</a:t>
            </a:r>
          </a:p>
          <a:p>
            <a:pPr marL="457200" indent="-457200">
              <a:lnSpc>
                <a:spcPct val="110000"/>
              </a:lnSpc>
              <a:spcBef>
                <a:spcPts val="0"/>
              </a:spcBef>
              <a:buAutoNum type="alphaUcPeriod"/>
            </a:pPr>
            <a:r>
              <a:rPr lang="es-ES" sz="1900" b="1" dirty="0" err="1" smtClean="0">
                <a:solidFill>
                  <a:srgbClr val="0070C0"/>
                </a:solidFill>
                <a:cs typeface="Calibri" pitchFamily="34" charset="0"/>
              </a:rPr>
              <a:t>Characteristics</a:t>
            </a:r>
            <a:r>
              <a:rPr lang="es-ES" sz="1900" b="1" dirty="0" smtClean="0">
                <a:solidFill>
                  <a:srgbClr val="0070C0"/>
                </a:solidFill>
                <a:cs typeface="Calibri" pitchFamily="34" charset="0"/>
              </a:rPr>
              <a:t> of </a:t>
            </a:r>
            <a:r>
              <a:rPr lang="es-ES" sz="1900" b="1" dirty="0" err="1" smtClean="0">
                <a:solidFill>
                  <a:srgbClr val="0070C0"/>
                </a:solidFill>
                <a:cs typeface="Calibri" pitchFamily="34" charset="0"/>
              </a:rPr>
              <a:t>the</a:t>
            </a:r>
            <a:r>
              <a:rPr lang="es-ES" sz="1900" b="1" dirty="0" smtClean="0">
                <a:solidFill>
                  <a:srgbClr val="0070C0"/>
                </a:solidFill>
                <a:cs typeface="Calibri" pitchFamily="34" charset="0"/>
              </a:rPr>
              <a:t> </a:t>
            </a:r>
            <a:r>
              <a:rPr lang="es-ES" sz="1900" b="1" dirty="0" err="1" smtClean="0">
                <a:solidFill>
                  <a:srgbClr val="0070C0"/>
                </a:solidFill>
                <a:cs typeface="Calibri" pitchFamily="34" charset="0"/>
              </a:rPr>
              <a:t>fishing</a:t>
            </a:r>
            <a:r>
              <a:rPr lang="es-ES" sz="1900" b="1" dirty="0" smtClean="0">
                <a:solidFill>
                  <a:srgbClr val="0070C0"/>
                </a:solidFill>
                <a:cs typeface="Calibri" pitchFamily="34" charset="0"/>
              </a:rPr>
              <a:t> </a:t>
            </a:r>
            <a:r>
              <a:rPr lang="es-ES" sz="1900" b="1" dirty="0" err="1" smtClean="0">
                <a:solidFill>
                  <a:srgbClr val="0070C0"/>
                </a:solidFill>
                <a:cs typeface="Calibri" pitchFamily="34" charset="0"/>
              </a:rPr>
              <a:t>household</a:t>
            </a:r>
            <a:r>
              <a:rPr lang="es-ES" sz="1900" b="1" dirty="0" smtClean="0">
                <a:solidFill>
                  <a:srgbClr val="0070C0"/>
                </a:solidFill>
                <a:cs typeface="Calibri" pitchFamily="34" charset="0"/>
              </a:rPr>
              <a:t> </a:t>
            </a:r>
          </a:p>
          <a:p>
            <a:pPr marL="566928" lvl="2" indent="0">
              <a:lnSpc>
                <a:spcPct val="110000"/>
              </a:lnSpc>
              <a:spcBef>
                <a:spcPts val="0"/>
              </a:spcBef>
              <a:buNone/>
            </a:pPr>
            <a:r>
              <a:rPr lang="es-ES" sz="1500" dirty="0" smtClean="0">
                <a:cs typeface="Calibri" pitchFamily="34" charset="0"/>
              </a:rPr>
              <a:t>(</a:t>
            </a:r>
            <a:r>
              <a:rPr lang="es-ES" sz="1500" dirty="0" err="1" smtClean="0">
                <a:cs typeface="Calibri" pitchFamily="34" charset="0"/>
              </a:rPr>
              <a:t>name</a:t>
            </a:r>
            <a:r>
              <a:rPr lang="es-ES" sz="1500" dirty="0" smtClean="0">
                <a:cs typeface="Calibri" pitchFamily="34" charset="0"/>
              </a:rPr>
              <a:t> of </a:t>
            </a:r>
            <a:r>
              <a:rPr lang="es-ES" sz="1500" dirty="0" err="1" smtClean="0">
                <a:cs typeface="Calibri" pitchFamily="34" charset="0"/>
              </a:rPr>
              <a:t>members</a:t>
            </a:r>
            <a:r>
              <a:rPr lang="es-ES" sz="1500" dirty="0" smtClean="0">
                <a:cs typeface="Calibri" pitchFamily="34" charset="0"/>
              </a:rPr>
              <a:t> of </a:t>
            </a:r>
            <a:r>
              <a:rPr lang="es-ES" sz="1500" dirty="0" err="1" smtClean="0">
                <a:cs typeface="Calibri" pitchFamily="34" charset="0"/>
              </a:rPr>
              <a:t>houshold</a:t>
            </a:r>
            <a:r>
              <a:rPr lang="es-ES" sz="1500" dirty="0" smtClean="0">
                <a:cs typeface="Calibri" pitchFamily="34" charset="0"/>
              </a:rPr>
              <a:t> </a:t>
            </a:r>
            <a:r>
              <a:rPr lang="es-ES" sz="1500" dirty="0" err="1" smtClean="0">
                <a:cs typeface="Calibri" pitchFamily="34" charset="0"/>
              </a:rPr>
              <a:t>engaged</a:t>
            </a:r>
            <a:r>
              <a:rPr lang="es-ES" sz="1500" dirty="0" smtClean="0">
                <a:cs typeface="Calibri" pitchFamily="34" charset="0"/>
              </a:rPr>
              <a:t> in comercial </a:t>
            </a:r>
            <a:r>
              <a:rPr lang="es-ES" sz="1500" dirty="0" err="1" smtClean="0">
                <a:cs typeface="Calibri" pitchFamily="34" charset="0"/>
              </a:rPr>
              <a:t>fishing</a:t>
            </a:r>
            <a:r>
              <a:rPr lang="es-ES" sz="1500" dirty="0" smtClean="0">
                <a:cs typeface="Calibri" pitchFamily="34" charset="0"/>
              </a:rPr>
              <a:t> and </a:t>
            </a:r>
            <a:r>
              <a:rPr lang="es-ES" sz="1500" dirty="0" err="1" smtClean="0">
                <a:cs typeface="Calibri" pitchFamily="34" charset="0"/>
              </a:rPr>
              <a:t>their</a:t>
            </a:r>
            <a:r>
              <a:rPr lang="es-ES" sz="1500" dirty="0" smtClean="0">
                <a:cs typeface="Calibri" pitchFamily="34" charset="0"/>
              </a:rPr>
              <a:t> sex and </a:t>
            </a:r>
            <a:r>
              <a:rPr lang="es-ES" sz="1500" dirty="0" err="1" smtClean="0">
                <a:cs typeface="Calibri" pitchFamily="34" charset="0"/>
              </a:rPr>
              <a:t>age</a:t>
            </a:r>
            <a:r>
              <a:rPr lang="es-ES" sz="1500" dirty="0" smtClean="0">
                <a:cs typeface="Calibri" pitchFamily="34" charset="0"/>
              </a:rPr>
              <a:t>, role of </a:t>
            </a:r>
            <a:r>
              <a:rPr lang="es-ES" sz="1500" dirty="0" err="1" smtClean="0">
                <a:cs typeface="Calibri" pitchFamily="34" charset="0"/>
              </a:rPr>
              <a:t>fishery</a:t>
            </a:r>
            <a:r>
              <a:rPr lang="es-ES" sz="1500" dirty="0" smtClean="0">
                <a:cs typeface="Calibri" pitchFamily="34" charset="0"/>
              </a:rPr>
              <a:t>: </a:t>
            </a:r>
            <a:r>
              <a:rPr lang="es-ES" sz="1500" dirty="0" err="1" smtClean="0">
                <a:cs typeface="Calibri" pitchFamily="34" charset="0"/>
              </a:rPr>
              <a:t>boat</a:t>
            </a:r>
            <a:r>
              <a:rPr lang="es-ES" sz="1500" dirty="0" smtClean="0">
                <a:cs typeface="Calibri" pitchFamily="34" charset="0"/>
              </a:rPr>
              <a:t> </a:t>
            </a:r>
            <a:r>
              <a:rPr lang="es-ES" sz="1500" dirty="0" err="1" smtClean="0">
                <a:cs typeface="Calibri" pitchFamily="34" charset="0"/>
              </a:rPr>
              <a:t>owner</a:t>
            </a:r>
            <a:r>
              <a:rPr lang="es-ES" sz="1500" dirty="0" smtClean="0">
                <a:cs typeface="Calibri" pitchFamily="34" charset="0"/>
              </a:rPr>
              <a:t>/</a:t>
            </a:r>
            <a:r>
              <a:rPr lang="es-ES" sz="1500" dirty="0" err="1" smtClean="0">
                <a:cs typeface="Calibri" pitchFamily="34" charset="0"/>
              </a:rPr>
              <a:t>owner</a:t>
            </a:r>
            <a:r>
              <a:rPr lang="es-ES" sz="1500" dirty="0" smtClean="0">
                <a:cs typeface="Calibri" pitchFamily="34" charset="0"/>
              </a:rPr>
              <a:t>/</a:t>
            </a:r>
            <a:r>
              <a:rPr lang="es-ES" sz="1500" dirty="0" err="1" smtClean="0">
                <a:cs typeface="Calibri" pitchFamily="34" charset="0"/>
              </a:rPr>
              <a:t>captain</a:t>
            </a:r>
            <a:r>
              <a:rPr lang="es-ES" sz="1500" dirty="0" smtClean="0">
                <a:cs typeface="Calibri" pitchFamily="34" charset="0"/>
              </a:rPr>
              <a:t>/</a:t>
            </a:r>
            <a:r>
              <a:rPr lang="es-ES" sz="1500" dirty="0" err="1" smtClean="0">
                <a:cs typeface="Calibri" pitchFamily="34" charset="0"/>
              </a:rPr>
              <a:t>crew</a:t>
            </a:r>
            <a:r>
              <a:rPr lang="es-ES" sz="1500" dirty="0" smtClean="0">
                <a:cs typeface="Calibri" pitchFamily="34" charset="0"/>
              </a:rPr>
              <a:t>/</a:t>
            </a:r>
            <a:r>
              <a:rPr lang="es-ES" sz="1500" dirty="0" err="1" smtClean="0">
                <a:cs typeface="Calibri" pitchFamily="34" charset="0"/>
              </a:rPr>
              <a:t>vendor</a:t>
            </a:r>
            <a:r>
              <a:rPr lang="es-ES" sz="1500" dirty="0" smtClean="0">
                <a:cs typeface="Calibri" pitchFamily="34" charset="0"/>
              </a:rPr>
              <a:t>, </a:t>
            </a:r>
            <a:r>
              <a:rPr lang="es-ES" sz="1500" dirty="0" err="1" smtClean="0">
                <a:cs typeface="Calibri" pitchFamily="34" charset="0"/>
              </a:rPr>
              <a:t>type</a:t>
            </a:r>
            <a:r>
              <a:rPr lang="es-ES" sz="1500" dirty="0" smtClean="0">
                <a:cs typeface="Calibri" pitchFamily="34" charset="0"/>
              </a:rPr>
              <a:t> of </a:t>
            </a:r>
            <a:r>
              <a:rPr lang="es-ES" sz="1500" dirty="0" err="1" smtClean="0">
                <a:cs typeface="Calibri" pitchFamily="34" charset="0"/>
              </a:rPr>
              <a:t>activity</a:t>
            </a:r>
            <a:r>
              <a:rPr lang="es-ES" sz="1500" dirty="0" smtClean="0">
                <a:cs typeface="Calibri" pitchFamily="34" charset="0"/>
              </a:rPr>
              <a:t>: full time/</a:t>
            </a:r>
            <a:r>
              <a:rPr lang="es-ES" sz="1500" dirty="0" err="1" smtClean="0">
                <a:cs typeface="Calibri" pitchFamily="34" charset="0"/>
              </a:rPr>
              <a:t>part</a:t>
            </a:r>
            <a:r>
              <a:rPr lang="es-ES" sz="1500" dirty="0" smtClean="0">
                <a:cs typeface="Calibri" pitchFamily="34" charset="0"/>
              </a:rPr>
              <a:t> time,</a:t>
            </a:r>
            <a:r>
              <a:rPr lang="es-ES" sz="1500" baseline="0" dirty="0" smtClean="0">
                <a:cs typeface="Calibri" pitchFamily="34" charset="0"/>
              </a:rPr>
              <a:t> </a:t>
            </a:r>
            <a:r>
              <a:rPr lang="es-ES" sz="1500" baseline="0" dirty="0" err="1" smtClean="0">
                <a:cs typeface="Calibri" pitchFamily="34" charset="0"/>
              </a:rPr>
              <a:t>percentage</a:t>
            </a:r>
            <a:r>
              <a:rPr lang="es-ES" sz="1500" baseline="0" dirty="0" smtClean="0">
                <a:cs typeface="Calibri" pitchFamily="34" charset="0"/>
              </a:rPr>
              <a:t> of </a:t>
            </a:r>
            <a:r>
              <a:rPr lang="es-ES" sz="1500" baseline="0" dirty="0" err="1" smtClean="0">
                <a:cs typeface="Calibri" pitchFamily="34" charset="0"/>
              </a:rPr>
              <a:t>income</a:t>
            </a:r>
            <a:r>
              <a:rPr lang="es-ES" sz="1500" baseline="0" dirty="0" smtClean="0">
                <a:cs typeface="Calibri" pitchFamily="34" charset="0"/>
              </a:rPr>
              <a:t> </a:t>
            </a:r>
            <a:r>
              <a:rPr lang="es-ES" sz="1500" baseline="0" dirty="0" err="1" smtClean="0">
                <a:cs typeface="Calibri" pitchFamily="34" charset="0"/>
              </a:rPr>
              <a:t>coming</a:t>
            </a:r>
            <a:r>
              <a:rPr lang="es-ES" sz="1500" baseline="0" dirty="0" smtClean="0">
                <a:cs typeface="Calibri" pitchFamily="34" charset="0"/>
              </a:rPr>
              <a:t> </a:t>
            </a:r>
            <a:r>
              <a:rPr lang="es-ES" sz="1500" baseline="0" dirty="0" err="1" smtClean="0">
                <a:cs typeface="Calibri" pitchFamily="34" charset="0"/>
              </a:rPr>
              <a:t>from</a:t>
            </a:r>
            <a:r>
              <a:rPr lang="es-ES" sz="1500" baseline="0" dirty="0" smtClean="0">
                <a:cs typeface="Calibri" pitchFamily="34" charset="0"/>
              </a:rPr>
              <a:t> </a:t>
            </a:r>
            <a:r>
              <a:rPr lang="es-ES" sz="1500" baseline="0" dirty="0" err="1" smtClean="0">
                <a:cs typeface="Calibri" pitchFamily="34" charset="0"/>
              </a:rPr>
              <a:t>fishing</a:t>
            </a:r>
            <a:r>
              <a:rPr lang="es-ES" sz="1500" baseline="0" dirty="0" smtClean="0">
                <a:cs typeface="Calibri" pitchFamily="34" charset="0"/>
              </a:rPr>
              <a:t>, </a:t>
            </a:r>
            <a:r>
              <a:rPr lang="es-ES" sz="1500" baseline="0" dirty="0" err="1" smtClean="0">
                <a:cs typeface="Calibri" pitchFamily="34" charset="0"/>
              </a:rPr>
              <a:t>ownership</a:t>
            </a:r>
            <a:r>
              <a:rPr lang="es-ES" sz="1500" baseline="0" dirty="0" smtClean="0">
                <a:cs typeface="Calibri" pitchFamily="34" charset="0"/>
              </a:rPr>
              <a:t> </a:t>
            </a:r>
            <a:r>
              <a:rPr lang="es-ES" sz="1500" baseline="0" dirty="0" err="1" smtClean="0">
                <a:cs typeface="Calibri" pitchFamily="34" charset="0"/>
              </a:rPr>
              <a:t>solely</a:t>
            </a:r>
            <a:r>
              <a:rPr lang="es-ES" sz="1500" baseline="0" dirty="0" smtClean="0">
                <a:cs typeface="Calibri" pitchFamily="34" charset="0"/>
              </a:rPr>
              <a:t> </a:t>
            </a:r>
            <a:r>
              <a:rPr lang="es-ES" sz="1500" baseline="0" dirty="0" err="1" smtClean="0">
                <a:cs typeface="Calibri" pitchFamily="34" charset="0"/>
              </a:rPr>
              <a:t>or</a:t>
            </a:r>
            <a:r>
              <a:rPr lang="es-ES" sz="1500" baseline="0" dirty="0" smtClean="0">
                <a:cs typeface="Calibri" pitchFamily="34" charset="0"/>
              </a:rPr>
              <a:t> </a:t>
            </a:r>
            <a:r>
              <a:rPr lang="es-ES" sz="1500" baseline="0" dirty="0" err="1" smtClean="0">
                <a:cs typeface="Calibri" pitchFamily="34" charset="0"/>
              </a:rPr>
              <a:t>jointly</a:t>
            </a:r>
            <a:r>
              <a:rPr lang="es-ES" sz="1500" baseline="0" dirty="0" smtClean="0">
                <a:cs typeface="Calibri" pitchFamily="34" charset="0"/>
              </a:rPr>
              <a:t> </a:t>
            </a:r>
            <a:r>
              <a:rPr lang="es-ES" sz="1500" baseline="0" dirty="0" err="1" smtClean="0">
                <a:cs typeface="Calibri" pitchFamily="34" charset="0"/>
              </a:rPr>
              <a:t>any</a:t>
            </a:r>
            <a:r>
              <a:rPr lang="es-ES" sz="1500" baseline="0" dirty="0" smtClean="0">
                <a:cs typeface="Calibri" pitchFamily="34" charset="0"/>
              </a:rPr>
              <a:t> comercial </a:t>
            </a:r>
            <a:r>
              <a:rPr lang="es-ES" sz="1500" baseline="0" dirty="0" err="1" smtClean="0">
                <a:cs typeface="Calibri" pitchFamily="34" charset="0"/>
              </a:rPr>
              <a:t>fishing</a:t>
            </a:r>
            <a:r>
              <a:rPr lang="es-ES" sz="1500" baseline="0" dirty="0" smtClean="0">
                <a:cs typeface="Calibri" pitchFamily="34" charset="0"/>
              </a:rPr>
              <a:t> </a:t>
            </a:r>
            <a:r>
              <a:rPr lang="es-ES" sz="1500" baseline="0" dirty="0" err="1" smtClean="0">
                <a:cs typeface="Calibri" pitchFamily="34" charset="0"/>
              </a:rPr>
              <a:t>boat</a:t>
            </a:r>
            <a:r>
              <a:rPr lang="es-ES" sz="1500" baseline="0" dirty="0" smtClean="0">
                <a:cs typeface="Calibri" pitchFamily="34" charset="0"/>
              </a:rPr>
              <a:t>: </a:t>
            </a:r>
            <a:r>
              <a:rPr lang="es-ES" sz="1500" baseline="0" dirty="0" err="1" smtClean="0">
                <a:cs typeface="Calibri" pitchFamily="34" charset="0"/>
              </a:rPr>
              <a:t>name</a:t>
            </a:r>
            <a:r>
              <a:rPr lang="es-ES" sz="1500" baseline="0" dirty="0" smtClean="0">
                <a:cs typeface="Calibri" pitchFamily="34" charset="0"/>
              </a:rPr>
              <a:t>, </a:t>
            </a:r>
            <a:r>
              <a:rPr lang="es-ES" sz="1500" baseline="0" dirty="0" err="1" smtClean="0">
                <a:cs typeface="Calibri" pitchFamily="34" charset="0"/>
              </a:rPr>
              <a:t>registration</a:t>
            </a:r>
            <a:r>
              <a:rPr lang="es-ES" sz="1500" baseline="0" dirty="0" smtClean="0">
                <a:cs typeface="Calibri" pitchFamily="34" charset="0"/>
              </a:rPr>
              <a:t> </a:t>
            </a:r>
            <a:r>
              <a:rPr lang="es-ES" sz="1500" baseline="0" dirty="0" err="1" smtClean="0">
                <a:cs typeface="Calibri" pitchFamily="34" charset="0"/>
              </a:rPr>
              <a:t>number</a:t>
            </a:r>
            <a:r>
              <a:rPr lang="es-ES" sz="1500" baseline="0" dirty="0" smtClean="0">
                <a:cs typeface="Calibri" pitchFamily="34" charset="0"/>
              </a:rPr>
              <a:t>, </a:t>
            </a:r>
            <a:r>
              <a:rPr lang="es-ES" sz="1500" baseline="0" dirty="0" err="1" smtClean="0">
                <a:cs typeface="Calibri" pitchFamily="34" charset="0"/>
              </a:rPr>
              <a:t>lenght</a:t>
            </a:r>
            <a:r>
              <a:rPr lang="es-ES" sz="1500" baseline="0" dirty="0" smtClean="0">
                <a:cs typeface="Calibri" pitchFamily="34" charset="0"/>
              </a:rPr>
              <a:t>, </a:t>
            </a:r>
            <a:r>
              <a:rPr lang="es-ES" sz="1500" baseline="0" dirty="0" err="1" smtClean="0">
                <a:cs typeface="Calibri" pitchFamily="34" charset="0"/>
              </a:rPr>
              <a:t>age</a:t>
            </a:r>
            <a:r>
              <a:rPr lang="es-ES" sz="1500" baseline="0" dirty="0" smtClean="0">
                <a:cs typeface="Calibri" pitchFamily="34" charset="0"/>
              </a:rPr>
              <a:t>, </a:t>
            </a:r>
            <a:r>
              <a:rPr lang="es-ES" sz="1500" baseline="0" dirty="0" err="1" smtClean="0">
                <a:cs typeface="Calibri" pitchFamily="34" charset="0"/>
              </a:rPr>
              <a:t>no.of</a:t>
            </a:r>
            <a:r>
              <a:rPr lang="es-ES" sz="1500" baseline="0" dirty="0" smtClean="0">
                <a:cs typeface="Calibri" pitchFamily="34" charset="0"/>
              </a:rPr>
              <a:t> </a:t>
            </a:r>
            <a:r>
              <a:rPr lang="es-ES" sz="1500" baseline="0" dirty="0" err="1" smtClean="0">
                <a:cs typeface="Calibri" pitchFamily="34" charset="0"/>
              </a:rPr>
              <a:t>engines</a:t>
            </a:r>
            <a:r>
              <a:rPr lang="es-ES" sz="1500" baseline="0" dirty="0" smtClean="0">
                <a:cs typeface="Calibri" pitchFamily="34" charset="0"/>
              </a:rPr>
              <a:t>, </a:t>
            </a:r>
            <a:r>
              <a:rPr lang="es-ES" sz="1500" baseline="0" dirty="0" err="1" smtClean="0">
                <a:cs typeface="Calibri" pitchFamily="34" charset="0"/>
              </a:rPr>
              <a:t>combined</a:t>
            </a:r>
            <a:r>
              <a:rPr lang="es-ES" sz="1500" baseline="0" dirty="0" smtClean="0">
                <a:cs typeface="Calibri" pitchFamily="34" charset="0"/>
              </a:rPr>
              <a:t> </a:t>
            </a:r>
            <a:r>
              <a:rPr lang="es-ES" sz="1500" baseline="0" dirty="0" err="1" smtClean="0">
                <a:cs typeface="Calibri" pitchFamily="34" charset="0"/>
              </a:rPr>
              <a:t>hourse</a:t>
            </a:r>
            <a:r>
              <a:rPr lang="es-ES" sz="1500" baseline="0" dirty="0" smtClean="0">
                <a:cs typeface="Calibri" pitchFamily="34" charset="0"/>
              </a:rPr>
              <a:t> </a:t>
            </a:r>
            <a:r>
              <a:rPr lang="es-ES" sz="1500" baseline="0" dirty="0" err="1" smtClean="0">
                <a:cs typeface="Calibri" pitchFamily="34" charset="0"/>
              </a:rPr>
              <a:t>power</a:t>
            </a:r>
            <a:r>
              <a:rPr lang="es-ES" sz="1500" dirty="0" smtClean="0">
                <a:cs typeface="Calibri" pitchFamily="34" charset="0"/>
              </a:rPr>
              <a:t>) </a:t>
            </a:r>
          </a:p>
          <a:p>
            <a:pPr marL="457200" indent="-457200">
              <a:lnSpc>
                <a:spcPct val="110000"/>
              </a:lnSpc>
              <a:spcBef>
                <a:spcPts val="0"/>
              </a:spcBef>
              <a:buAutoNum type="alphaUcPeriod"/>
            </a:pPr>
            <a:r>
              <a:rPr lang="es-ES" sz="1900" b="1" dirty="0" err="1" smtClean="0">
                <a:solidFill>
                  <a:srgbClr val="0070C0"/>
                </a:solidFill>
                <a:cs typeface="Calibri" pitchFamily="34" charset="0"/>
              </a:rPr>
              <a:t>Ownership</a:t>
            </a:r>
            <a:r>
              <a:rPr lang="es-ES" sz="1900" b="1" dirty="0" smtClean="0">
                <a:solidFill>
                  <a:srgbClr val="0070C0"/>
                </a:solidFill>
                <a:cs typeface="Calibri" pitchFamily="34" charset="0"/>
              </a:rPr>
              <a:t> of </a:t>
            </a:r>
            <a:r>
              <a:rPr lang="es-ES" sz="1900" b="1" dirty="0" err="1" smtClean="0">
                <a:solidFill>
                  <a:srgbClr val="0070C0"/>
                </a:solidFill>
                <a:cs typeface="Calibri" pitchFamily="34" charset="0"/>
              </a:rPr>
              <a:t>boat</a:t>
            </a:r>
            <a:r>
              <a:rPr lang="es-ES" sz="1900" b="1" dirty="0" smtClean="0">
                <a:solidFill>
                  <a:srgbClr val="0070C0"/>
                </a:solidFill>
                <a:cs typeface="Calibri" pitchFamily="34" charset="0"/>
              </a:rPr>
              <a:t> and </a:t>
            </a:r>
            <a:r>
              <a:rPr lang="es-ES" sz="1900" b="1" dirty="0" err="1" smtClean="0">
                <a:solidFill>
                  <a:srgbClr val="0070C0"/>
                </a:solidFill>
                <a:cs typeface="Calibri" pitchFamily="34" charset="0"/>
              </a:rPr>
              <a:t>equipment</a:t>
            </a:r>
            <a:endParaRPr lang="es-ES" sz="1900" b="1" dirty="0" smtClean="0">
              <a:solidFill>
                <a:srgbClr val="0070C0"/>
              </a:solidFill>
              <a:cs typeface="Calibri" pitchFamily="34" charset="0"/>
            </a:endParaRPr>
          </a:p>
          <a:p>
            <a:pPr marL="566928" lvl="2" indent="0">
              <a:lnSpc>
                <a:spcPct val="110000"/>
              </a:lnSpc>
              <a:spcBef>
                <a:spcPts val="0"/>
              </a:spcBef>
              <a:buNone/>
            </a:pPr>
            <a:r>
              <a:rPr lang="es-ES" sz="1400" dirty="0" smtClean="0">
                <a:cs typeface="Calibri" pitchFamily="34" charset="0"/>
              </a:rPr>
              <a:t>(</a:t>
            </a:r>
            <a:r>
              <a:rPr lang="es-ES" sz="1400" dirty="0" err="1" smtClean="0">
                <a:cs typeface="Calibri" pitchFamily="34" charset="0"/>
              </a:rPr>
              <a:t>credit</a:t>
            </a:r>
            <a:r>
              <a:rPr lang="es-ES" sz="1400" dirty="0" smtClean="0">
                <a:cs typeface="Calibri" pitchFamily="34" charset="0"/>
              </a:rPr>
              <a:t> </a:t>
            </a:r>
            <a:r>
              <a:rPr lang="es-ES" sz="1400" dirty="0" err="1" smtClean="0">
                <a:cs typeface="Calibri" pitchFamily="34" charset="0"/>
              </a:rPr>
              <a:t>for</a:t>
            </a:r>
            <a:r>
              <a:rPr lang="es-ES" sz="1400" dirty="0" smtClean="0">
                <a:cs typeface="Calibri" pitchFamily="34" charset="0"/>
              </a:rPr>
              <a:t> </a:t>
            </a:r>
            <a:r>
              <a:rPr lang="es-ES" sz="1400" dirty="0" err="1" smtClean="0">
                <a:cs typeface="Calibri" pitchFamily="34" charset="0"/>
              </a:rPr>
              <a:t>purchasing</a:t>
            </a:r>
            <a:r>
              <a:rPr lang="es-ES" sz="1400" dirty="0" smtClean="0">
                <a:cs typeface="Calibri" pitchFamily="34" charset="0"/>
              </a:rPr>
              <a:t> </a:t>
            </a:r>
            <a:r>
              <a:rPr lang="es-ES" sz="1400" dirty="0" err="1" smtClean="0">
                <a:cs typeface="Calibri" pitchFamily="34" charset="0"/>
              </a:rPr>
              <a:t>the</a:t>
            </a:r>
            <a:r>
              <a:rPr lang="es-ES" sz="1400" dirty="0" smtClean="0">
                <a:cs typeface="Calibri" pitchFamily="34" charset="0"/>
              </a:rPr>
              <a:t> </a:t>
            </a:r>
            <a:r>
              <a:rPr lang="es-ES" sz="1400" dirty="0" err="1" smtClean="0">
                <a:cs typeface="Calibri" pitchFamily="34" charset="0"/>
              </a:rPr>
              <a:t>boat</a:t>
            </a:r>
            <a:r>
              <a:rPr lang="es-ES" sz="1400" dirty="0" smtClean="0">
                <a:cs typeface="Calibri" pitchFamily="34" charset="0"/>
              </a:rPr>
              <a:t>, </a:t>
            </a:r>
            <a:r>
              <a:rPr lang="es-ES" sz="1400" dirty="0" err="1" smtClean="0">
                <a:cs typeface="Calibri" pitchFamily="34" charset="0"/>
              </a:rPr>
              <a:t>other</a:t>
            </a:r>
            <a:r>
              <a:rPr lang="es-ES" sz="1400" dirty="0" smtClean="0">
                <a:cs typeface="Calibri" pitchFamily="34" charset="0"/>
              </a:rPr>
              <a:t> </a:t>
            </a:r>
            <a:r>
              <a:rPr lang="es-ES" sz="1400" dirty="0" err="1" smtClean="0">
                <a:cs typeface="Calibri" pitchFamily="34" charset="0"/>
              </a:rPr>
              <a:t>fishing</a:t>
            </a:r>
            <a:r>
              <a:rPr lang="es-ES" sz="1400" dirty="0" smtClean="0">
                <a:cs typeface="Calibri" pitchFamily="34" charset="0"/>
              </a:rPr>
              <a:t> </a:t>
            </a:r>
            <a:r>
              <a:rPr lang="es-ES" sz="1400" dirty="0" err="1" smtClean="0">
                <a:cs typeface="Calibri" pitchFamily="34" charset="0"/>
              </a:rPr>
              <a:t>equipment</a:t>
            </a:r>
            <a:r>
              <a:rPr lang="es-ES" sz="1400" dirty="0" smtClean="0">
                <a:cs typeface="Calibri" pitchFamily="34" charset="0"/>
              </a:rPr>
              <a:t> and/</a:t>
            </a:r>
            <a:r>
              <a:rPr lang="es-ES" sz="1400" dirty="0" err="1" smtClean="0">
                <a:cs typeface="Calibri" pitchFamily="34" charset="0"/>
              </a:rPr>
              <a:t>or</a:t>
            </a:r>
            <a:r>
              <a:rPr lang="es-ES" sz="1400" dirty="0" smtClean="0">
                <a:cs typeface="Calibri" pitchFamily="34" charset="0"/>
              </a:rPr>
              <a:t> </a:t>
            </a:r>
            <a:r>
              <a:rPr lang="es-ES" sz="1400" dirty="0" err="1" smtClean="0">
                <a:cs typeface="Calibri" pitchFamily="34" charset="0"/>
              </a:rPr>
              <a:t>fishing</a:t>
            </a:r>
            <a:r>
              <a:rPr lang="es-ES" sz="1400" dirty="0" smtClean="0">
                <a:cs typeface="Calibri" pitchFamily="34" charset="0"/>
              </a:rPr>
              <a:t> </a:t>
            </a:r>
            <a:r>
              <a:rPr lang="es-ES" sz="1400" dirty="0" err="1" smtClean="0">
                <a:cs typeface="Calibri" pitchFamily="34" charset="0"/>
              </a:rPr>
              <a:t>gear</a:t>
            </a:r>
            <a:r>
              <a:rPr lang="es-ES" sz="1400" dirty="0" smtClean="0">
                <a:cs typeface="Calibri" pitchFamily="34" charset="0"/>
              </a:rPr>
              <a:t>, </a:t>
            </a:r>
            <a:r>
              <a:rPr lang="es-ES" sz="1400" dirty="0" err="1" smtClean="0">
                <a:cs typeface="Calibri" pitchFamily="34" charset="0"/>
              </a:rPr>
              <a:t>assistance</a:t>
            </a:r>
            <a:r>
              <a:rPr lang="es-ES" sz="1400" dirty="0" smtClean="0">
                <a:cs typeface="Calibri" pitchFamily="34" charset="0"/>
              </a:rPr>
              <a:t> </a:t>
            </a:r>
            <a:r>
              <a:rPr lang="es-ES" sz="1400" dirty="0" err="1" smtClean="0">
                <a:cs typeface="Calibri" pitchFamily="34" charset="0"/>
              </a:rPr>
              <a:t>from</a:t>
            </a:r>
            <a:r>
              <a:rPr lang="es-ES" sz="1400" dirty="0" smtClean="0">
                <a:cs typeface="Calibri" pitchFamily="34" charset="0"/>
              </a:rPr>
              <a:t> </a:t>
            </a:r>
            <a:r>
              <a:rPr lang="es-ES" sz="1400" dirty="0" err="1" smtClean="0">
                <a:cs typeface="Calibri" pitchFamily="34" charset="0"/>
              </a:rPr>
              <a:t>government</a:t>
            </a:r>
            <a:r>
              <a:rPr lang="es-ES" sz="1400" dirty="0" smtClean="0">
                <a:cs typeface="Calibri" pitchFamily="34" charset="0"/>
              </a:rPr>
              <a:t>, </a:t>
            </a:r>
            <a:r>
              <a:rPr lang="es-ES" sz="1400" dirty="0" err="1" smtClean="0">
                <a:cs typeface="Calibri" pitchFamily="34" charset="0"/>
              </a:rPr>
              <a:t>cooperatives</a:t>
            </a:r>
            <a:r>
              <a:rPr lang="es-ES" sz="1400" dirty="0" smtClean="0">
                <a:cs typeface="Calibri" pitchFamily="34" charset="0"/>
              </a:rPr>
              <a:t> and/</a:t>
            </a:r>
            <a:r>
              <a:rPr lang="es-ES" sz="1400" dirty="0" err="1" smtClean="0">
                <a:cs typeface="Calibri" pitchFamily="34" charset="0"/>
              </a:rPr>
              <a:t>or</a:t>
            </a:r>
            <a:r>
              <a:rPr lang="es-ES" sz="1400" dirty="0" smtClean="0">
                <a:cs typeface="Calibri" pitchFamily="34" charset="0"/>
              </a:rPr>
              <a:t> Friends, </a:t>
            </a:r>
            <a:r>
              <a:rPr lang="es-ES" sz="1400" dirty="0" err="1" smtClean="0">
                <a:cs typeface="Calibri" pitchFamily="34" charset="0"/>
              </a:rPr>
              <a:t>membership</a:t>
            </a:r>
            <a:r>
              <a:rPr lang="es-ES" sz="1400" dirty="0" smtClean="0">
                <a:cs typeface="Calibri" pitchFamily="34" charset="0"/>
              </a:rPr>
              <a:t> of a </a:t>
            </a:r>
            <a:r>
              <a:rPr lang="es-ES" sz="1400" dirty="0" err="1" smtClean="0">
                <a:cs typeface="Calibri" pitchFamily="34" charset="0"/>
              </a:rPr>
              <a:t>fisheries</a:t>
            </a:r>
            <a:r>
              <a:rPr lang="es-ES" sz="1400" dirty="0" smtClean="0">
                <a:cs typeface="Calibri" pitchFamily="34" charset="0"/>
              </a:rPr>
              <a:t> </a:t>
            </a:r>
            <a:r>
              <a:rPr lang="es-ES" sz="1400" dirty="0" err="1" smtClean="0">
                <a:cs typeface="Calibri" pitchFamily="34" charset="0"/>
              </a:rPr>
              <a:t>cooperative</a:t>
            </a:r>
            <a:r>
              <a:rPr lang="es-ES" sz="1400" dirty="0" smtClean="0">
                <a:cs typeface="Calibri" pitchFamily="34" charset="0"/>
              </a:rPr>
              <a:t> </a:t>
            </a:r>
            <a:r>
              <a:rPr lang="es-ES" sz="1400" dirty="0" err="1" smtClean="0">
                <a:cs typeface="Calibri" pitchFamily="34" charset="0"/>
              </a:rPr>
              <a:t>or</a:t>
            </a:r>
            <a:r>
              <a:rPr lang="es-ES" sz="1400" dirty="0" smtClean="0">
                <a:cs typeface="Calibri" pitchFamily="34" charset="0"/>
              </a:rPr>
              <a:t> </a:t>
            </a:r>
            <a:r>
              <a:rPr lang="es-ES" sz="1400" dirty="0" err="1" smtClean="0">
                <a:cs typeface="Calibri" pitchFamily="34" charset="0"/>
              </a:rPr>
              <a:t>association</a:t>
            </a:r>
            <a:r>
              <a:rPr lang="es-ES" sz="1400" dirty="0" smtClean="0">
                <a:cs typeface="Calibri" pitchFamily="34" charset="0"/>
              </a:rPr>
              <a:t>)</a:t>
            </a:r>
          </a:p>
          <a:p>
            <a:pPr marL="457200" indent="-457200">
              <a:lnSpc>
                <a:spcPct val="110000"/>
              </a:lnSpc>
              <a:spcBef>
                <a:spcPts val="0"/>
              </a:spcBef>
              <a:buAutoNum type="alphaUcPeriod"/>
            </a:pPr>
            <a:r>
              <a:rPr lang="es-ES" sz="1900" b="1" dirty="0" err="1" smtClean="0">
                <a:solidFill>
                  <a:srgbClr val="0070C0"/>
                </a:solidFill>
                <a:cs typeface="Calibri" pitchFamily="34" charset="0"/>
              </a:rPr>
              <a:t>Operation</a:t>
            </a:r>
            <a:r>
              <a:rPr lang="es-ES" sz="1900" b="1" dirty="0" smtClean="0">
                <a:solidFill>
                  <a:srgbClr val="0070C0"/>
                </a:solidFill>
                <a:cs typeface="Calibri" pitchFamily="34" charset="0"/>
              </a:rPr>
              <a:t> of </a:t>
            </a:r>
            <a:r>
              <a:rPr lang="es-ES" sz="1900" b="1" dirty="0" err="1" smtClean="0">
                <a:solidFill>
                  <a:srgbClr val="0070C0"/>
                </a:solidFill>
                <a:cs typeface="Calibri" pitchFamily="34" charset="0"/>
              </a:rPr>
              <a:t>the</a:t>
            </a:r>
            <a:r>
              <a:rPr lang="es-ES" sz="1900" b="1" dirty="0" smtClean="0">
                <a:solidFill>
                  <a:srgbClr val="0070C0"/>
                </a:solidFill>
                <a:cs typeface="Calibri" pitchFamily="34" charset="0"/>
              </a:rPr>
              <a:t> </a:t>
            </a:r>
            <a:r>
              <a:rPr lang="es-ES" sz="1900" b="1" dirty="0" err="1" smtClean="0">
                <a:solidFill>
                  <a:srgbClr val="0070C0"/>
                </a:solidFill>
                <a:cs typeface="Calibri" pitchFamily="34" charset="0"/>
              </a:rPr>
              <a:t>boat</a:t>
            </a:r>
            <a:r>
              <a:rPr lang="es-ES" sz="1900" b="1" dirty="0" smtClean="0">
                <a:solidFill>
                  <a:srgbClr val="0070C0"/>
                </a:solidFill>
                <a:cs typeface="Calibri" pitchFamily="34" charset="0"/>
              </a:rPr>
              <a:t> </a:t>
            </a:r>
          </a:p>
          <a:p>
            <a:pPr marL="457200" indent="-457200">
              <a:lnSpc>
                <a:spcPct val="110000"/>
              </a:lnSpc>
              <a:spcBef>
                <a:spcPts val="0"/>
              </a:spcBef>
              <a:buAutoNum type="alphaUcPeriod"/>
            </a:pPr>
            <a:r>
              <a:rPr lang="es-ES" sz="1900" b="1" dirty="0" smtClean="0">
                <a:solidFill>
                  <a:srgbClr val="0070C0"/>
                </a:solidFill>
                <a:cs typeface="Calibri" pitchFamily="34" charset="0"/>
              </a:rPr>
              <a:t>Management of catch </a:t>
            </a:r>
          </a:p>
          <a:p>
            <a:pPr marL="457200" indent="-457200">
              <a:lnSpc>
                <a:spcPct val="110000"/>
              </a:lnSpc>
              <a:spcBef>
                <a:spcPts val="0"/>
              </a:spcBef>
              <a:buAutoNum type="alphaUcPeriod"/>
            </a:pPr>
            <a:r>
              <a:rPr lang="es-ES" sz="1900" b="1" dirty="0" err="1" smtClean="0">
                <a:solidFill>
                  <a:srgbClr val="0070C0"/>
                </a:solidFill>
                <a:cs typeface="Calibri" pitchFamily="34" charset="0"/>
              </a:rPr>
              <a:t>Income</a:t>
            </a:r>
            <a:r>
              <a:rPr lang="es-ES" sz="1900" b="1" dirty="0" smtClean="0">
                <a:solidFill>
                  <a:srgbClr val="0070C0"/>
                </a:solidFill>
                <a:cs typeface="Calibri" pitchFamily="34" charset="0"/>
              </a:rPr>
              <a:t> and </a:t>
            </a:r>
            <a:r>
              <a:rPr lang="es-ES" sz="1900" b="1" dirty="0" err="1" smtClean="0">
                <a:solidFill>
                  <a:srgbClr val="0070C0"/>
                </a:solidFill>
                <a:cs typeface="Calibri" pitchFamily="34" charset="0"/>
              </a:rPr>
              <a:t>cost</a:t>
            </a:r>
            <a:r>
              <a:rPr lang="es-ES" sz="1900" b="1" dirty="0" smtClean="0">
                <a:solidFill>
                  <a:srgbClr val="0070C0"/>
                </a:solidFill>
                <a:cs typeface="Calibri" pitchFamily="34" charset="0"/>
              </a:rPr>
              <a:t>  </a:t>
            </a:r>
          </a:p>
          <a:p>
            <a:endParaRPr lang="en-US" sz="1200" kern="1200" dirty="0" smtClean="0">
              <a:solidFill>
                <a:schemeClr val="tx1"/>
              </a:solidFill>
              <a:latin typeface="Arial" charset="0"/>
              <a:ea typeface="+mn-ea"/>
              <a:cs typeface="Calibri" pitchFamily="34" charset="0"/>
            </a:endParaRPr>
          </a:p>
        </p:txBody>
      </p:sp>
      <p:sp>
        <p:nvSpPr>
          <p:cNvPr id="4" name="Slide Number Placeholder 3"/>
          <p:cNvSpPr>
            <a:spLocks noGrp="1"/>
          </p:cNvSpPr>
          <p:nvPr>
            <p:ph type="sldNum" sz="quarter" idx="10"/>
          </p:nvPr>
        </p:nvSpPr>
        <p:spPr/>
        <p:txBody>
          <a:bodyPr/>
          <a:lstStyle/>
          <a:p>
            <a:fld id="{596E1FEC-66BF-43D0-9E4C-E8865A35B6F7}" type="slidenum">
              <a:rPr lang="en-GB" smtClean="0"/>
              <a:pPr/>
              <a:t>36</a:t>
            </a:fld>
            <a:endParaRPr lang="en-GB"/>
          </a:p>
        </p:txBody>
      </p:sp>
    </p:spTree>
    <p:extLst>
      <p:ext uri="{BB962C8B-B14F-4D97-AF65-F5344CB8AC3E}">
        <p14:creationId xmlns:p14="http://schemas.microsoft.com/office/powerpoint/2010/main" val="237273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76FC41-7ECC-4C06-8AE6-DA609CB812D5}" type="slidenum">
              <a:rPr lang="en-GB" altLang="en-US" smtClean="0"/>
              <a:pPr/>
              <a:t>3</a:t>
            </a:fld>
            <a:endParaRPr lang="en-GB" altLang="en-US" smtClean="0"/>
          </a:p>
        </p:txBody>
      </p:sp>
      <p:sp>
        <p:nvSpPr>
          <p:cNvPr id="15363" name="Rectangle 2"/>
          <p:cNvSpPr>
            <a:spLocks noGrp="1" noRot="1" noChangeAspect="1" noChangeArrowheads="1" noTextEdit="1"/>
          </p:cNvSpPr>
          <p:nvPr>
            <p:ph type="sldImg"/>
          </p:nvPr>
        </p:nvSpPr>
        <p:spPr>
          <a:xfrm>
            <a:off x="1163638" y="1241425"/>
            <a:ext cx="4467225" cy="3351213"/>
          </a:xfrm>
          <a:ln/>
        </p:spPr>
      </p:sp>
      <p:sp>
        <p:nvSpPr>
          <p:cNvPr id="15364" name="Rectangle 3"/>
          <p:cNvSpPr>
            <a:spLocks noGrp="1" noChangeArrowheads="1"/>
          </p:cNvSpPr>
          <p:nvPr>
            <p:ph type="body" idx="1"/>
          </p:nvPr>
        </p:nvSpPr>
        <p:spPr>
          <a:xfrm>
            <a:off x="905934" y="4717415"/>
            <a:ext cx="4982633" cy="4469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93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70676F-71C2-4F33-8AC3-7EB7DB4F6BA0}" type="slidenum">
              <a:rPr lang="en-GB" altLang="en-US" smtClean="0"/>
              <a:pPr/>
              <a:t>4</a:t>
            </a:fld>
            <a:endParaRPr lang="en-GB" altLang="en-US" smtClean="0"/>
          </a:p>
        </p:txBody>
      </p:sp>
      <p:sp>
        <p:nvSpPr>
          <p:cNvPr id="17411" name="Rectangle 2"/>
          <p:cNvSpPr>
            <a:spLocks noGrp="1" noRot="1" noChangeAspect="1" noChangeArrowheads="1" noTextEdit="1"/>
          </p:cNvSpPr>
          <p:nvPr>
            <p:ph type="sldImg"/>
          </p:nvPr>
        </p:nvSpPr>
        <p:spPr>
          <a:xfrm>
            <a:off x="1163638" y="1241425"/>
            <a:ext cx="4467225" cy="3351213"/>
          </a:xfrm>
          <a:ln/>
        </p:spPr>
      </p:sp>
      <p:sp>
        <p:nvSpPr>
          <p:cNvPr id="17412" name="Rectangle 3"/>
          <p:cNvSpPr>
            <a:spLocks noGrp="1" noChangeArrowheads="1"/>
          </p:cNvSpPr>
          <p:nvPr>
            <p:ph type="body" idx="1"/>
          </p:nvPr>
        </p:nvSpPr>
        <p:spPr>
          <a:xfrm>
            <a:off x="905934" y="4717415"/>
            <a:ext cx="4982633" cy="4469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49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63638" y="1241425"/>
            <a:ext cx="4467225" cy="3351213"/>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ltLang="en-US"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BDAD34-6E39-495E-ABE3-E4E980FA0545}" type="slidenum">
              <a:rPr lang="en-GB" altLang="en-US" smtClean="0"/>
              <a:pPr/>
              <a:t>6</a:t>
            </a:fld>
            <a:endParaRPr lang="en-GB" altLang="en-US" smtClean="0"/>
          </a:p>
        </p:txBody>
      </p:sp>
    </p:spTree>
    <p:extLst>
      <p:ext uri="{BB962C8B-B14F-4D97-AF65-F5344CB8AC3E}">
        <p14:creationId xmlns:p14="http://schemas.microsoft.com/office/powerpoint/2010/main" val="371808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xfrm>
            <a:off x="1163638" y="1241425"/>
            <a:ext cx="4467225" cy="3351213"/>
          </a:xfrm>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anose="020B0604020202020204" pitchFamily="34" charset="0"/>
                <a:cs typeface="Arial" panose="020B0604020202020204" pitchFamily="34" charset="0"/>
              </a:rPr>
              <a:t>In case of inland waters, the area  of aquaculture should refer to the part  of the body of water that is occupied  by the </a:t>
            </a:r>
            <a:r>
              <a:rPr lang="en-GB" altLang="en-US" dirty="0" err="1" smtClean="0">
                <a:latin typeface="Arial" panose="020B0604020202020204" pitchFamily="34" charset="0"/>
                <a:cs typeface="Arial" panose="020B0604020202020204" pitchFamily="34" charset="0"/>
              </a:rPr>
              <a:t>aquacultural</a:t>
            </a:r>
            <a:r>
              <a:rPr lang="en-GB" altLang="en-US" dirty="0" smtClean="0">
                <a:latin typeface="Arial" panose="020B0604020202020204" pitchFamily="34" charset="0"/>
                <a:cs typeface="Arial" panose="020B0604020202020204" pitchFamily="34" charset="0"/>
              </a:rPr>
              <a:t> facilities – for example, the total area of the  pen  or cage  network in the  water. </a:t>
            </a:r>
          </a:p>
          <a:p>
            <a:r>
              <a:rPr lang="en-GB" altLang="en-US" dirty="0" smtClean="0">
                <a:latin typeface="Arial" panose="020B0604020202020204" pitchFamily="34" charset="0"/>
                <a:cs typeface="Arial" panose="020B0604020202020204" pitchFamily="34" charset="0"/>
              </a:rPr>
              <a:t>From the  land  use point  of view, all land-based areas  of aquaculture, except  the  one  classified as arable land,  should  be classified as LU8 “area used for aquaculture” or more specifically to “land  used for aquaculture” if a country wishes to further subdivide  the  class LU8 in line with  the  SEEA land  use classification see SEEA land  use class 1.3 (Annex 8 of the Programme). </a:t>
            </a:r>
          </a:p>
          <a:p>
            <a:r>
              <a:rPr lang="en-GB" altLang="en-US" dirty="0" smtClean="0">
                <a:latin typeface="Arial" panose="020B0604020202020204" pitchFamily="34" charset="0"/>
                <a:cs typeface="Arial" panose="020B0604020202020204" pitchFamily="34" charset="0"/>
              </a:rPr>
              <a:t>Area of aquaculture based  on inland  waters and  coastal  waters should be classified as LU8 “area used for aquaculture” or more specifically to “inland waters used  for aquaculture or holding facilities”  and  “coastal waters used  for aquaculture or holding facilities”, respectively,  if a country wishes to further subdivide the class LU8 in line with the SEEA land use classification see SEEA land use classes 2.1 and 3.1 (Annex 8 of </a:t>
            </a:r>
            <a:r>
              <a:rPr lang="en-GB" altLang="en-US" dirty="0" err="1" smtClean="0">
                <a:latin typeface="Arial" panose="020B0604020202020204" pitchFamily="34" charset="0"/>
                <a:cs typeface="Arial" panose="020B0604020202020204" pitchFamily="34" charset="0"/>
              </a:rPr>
              <a:t>te</a:t>
            </a:r>
            <a:r>
              <a:rPr lang="en-GB" altLang="en-US" dirty="0" smtClean="0">
                <a:latin typeface="Arial" panose="020B0604020202020204" pitchFamily="34" charset="0"/>
                <a:cs typeface="Arial" panose="020B0604020202020204" pitchFamily="34" charset="0"/>
              </a:rPr>
              <a:t> Programme).</a:t>
            </a:r>
            <a:endParaRPr lang="es-ES" altLang="en-US" dirty="0" smtClean="0">
              <a:latin typeface="Arial" panose="020B0604020202020204" pitchFamily="34" charset="0"/>
              <a:cs typeface="Arial" panose="020B0604020202020204" pitchFamily="34" charset="0"/>
            </a:endParaRPr>
          </a:p>
          <a:p>
            <a:endParaRPr lang="en-GB" altLang="en-US" dirty="0" smtClean="0">
              <a:latin typeface="Arial" panose="020B0604020202020204" pitchFamily="34" charset="0"/>
              <a:cs typeface="Arial" panose="020B0604020202020204" pitchFamily="34" charset="0"/>
            </a:endParaRPr>
          </a:p>
          <a:p>
            <a:endParaRPr lang="es-ES" altLang="en-US" dirty="0" smtClean="0">
              <a:latin typeface="Arial" panose="020B0604020202020204" pitchFamily="34" charset="0"/>
              <a:cs typeface="Arial" panose="020B0604020202020204" pitchFamily="34" charset="0"/>
            </a:endParaRPr>
          </a:p>
          <a:p>
            <a:endParaRPr lang="es-ES" altLang="en-US" dirty="0" smtClean="0">
              <a:latin typeface="Arial" panose="020B0604020202020204" pitchFamily="34" charset="0"/>
              <a:cs typeface="Arial" panose="020B0604020202020204" pitchFamily="34" charset="0"/>
            </a:endParaRPr>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E90B20-3DCD-487D-9162-007227299629}" type="slidenum">
              <a:rPr lang="en-GB" altLang="en-US" smtClean="0"/>
              <a:pPr/>
              <a:t>9</a:t>
            </a:fld>
            <a:endParaRPr lang="en-GB" altLang="en-US" smtClean="0"/>
          </a:p>
        </p:txBody>
      </p:sp>
    </p:spTree>
    <p:extLst>
      <p:ext uri="{BB962C8B-B14F-4D97-AF65-F5344CB8AC3E}">
        <p14:creationId xmlns:p14="http://schemas.microsoft.com/office/powerpoint/2010/main" val="269718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a:xfrm>
            <a:off x="1163638" y="1241425"/>
            <a:ext cx="4467225" cy="3351213"/>
          </a:xfrm>
          <a:ln/>
        </p:spPr>
      </p:sp>
      <p:sp>
        <p:nvSpPr>
          <p:cNvPr id="266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latin typeface="Arial" panose="020B0604020202020204" pitchFamily="34" charset="0"/>
              <a:cs typeface="Arial" panose="020B0604020202020204" pitchFamily="34" charset="0"/>
            </a:endParaRPr>
          </a:p>
        </p:txBody>
      </p:sp>
      <p:sp>
        <p:nvSpPr>
          <p:cNvPr id="266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404509-1258-4BBB-9457-484738B3524E}" type="slidenum">
              <a:rPr lang="en-GB" altLang="en-US" smtClean="0"/>
              <a:pPr/>
              <a:t>10</a:t>
            </a:fld>
            <a:endParaRPr lang="en-GB" altLang="en-US" smtClean="0"/>
          </a:p>
        </p:txBody>
      </p:sp>
    </p:spTree>
    <p:extLst>
      <p:ext uri="{BB962C8B-B14F-4D97-AF65-F5344CB8AC3E}">
        <p14:creationId xmlns:p14="http://schemas.microsoft.com/office/powerpoint/2010/main" val="178389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5E0FE-9B56-4FDD-AB3C-191481189090}" type="slidenum">
              <a:rPr lang="en-GB" altLang="en-US" smtClean="0"/>
              <a:pPr/>
              <a:t>11</a:t>
            </a:fld>
            <a:endParaRPr lang="en-GB" altLang="en-US" smtClean="0"/>
          </a:p>
        </p:txBody>
      </p:sp>
      <p:sp>
        <p:nvSpPr>
          <p:cNvPr id="28675" name="Rectangle 2"/>
          <p:cNvSpPr>
            <a:spLocks noGrp="1" noRot="1" noChangeAspect="1" noChangeArrowheads="1" noTextEdit="1"/>
          </p:cNvSpPr>
          <p:nvPr>
            <p:ph type="sldImg"/>
          </p:nvPr>
        </p:nvSpPr>
        <p:spPr>
          <a:xfrm>
            <a:off x="1163638" y="1241425"/>
            <a:ext cx="4467225" cy="3351213"/>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smtClean="0">
                <a:solidFill>
                  <a:srgbClr val="0033CC"/>
                </a:solidFill>
                <a:latin typeface="Garamond" panose="02020404030301010803" pitchFamily="18" charset="0"/>
                <a:cs typeface="Arial" panose="020B0604020202020204" pitchFamily="34" charset="0"/>
              </a:rPr>
              <a:t>Pens are fixed by frameworks made of metal, plastic, bamboo or wood.</a:t>
            </a:r>
          </a:p>
          <a:p>
            <a:pPr algn="just" eaLnBrk="1" hangingPunct="1"/>
            <a:r>
              <a:rPr lang="en-US" altLang="en-US" sz="1100" smtClean="0">
                <a:solidFill>
                  <a:srgbClr val="0033CC"/>
                </a:solidFill>
                <a:latin typeface="Garamond" panose="02020404030301010803" pitchFamily="18" charset="0"/>
                <a:cs typeface="Arial" panose="020B0604020202020204" pitchFamily="34" charset="0"/>
              </a:rPr>
              <a:t>Cages are held in place by floating structures. </a:t>
            </a:r>
          </a:p>
          <a:p>
            <a:pPr algn="just" eaLnBrk="1" hangingPunct="1"/>
            <a:r>
              <a:rPr lang="en-US" altLang="en-US" sz="1100" smtClean="0">
                <a:solidFill>
                  <a:srgbClr val="0033CC"/>
                </a:solidFill>
                <a:latin typeface="Garamond" panose="02020404030301010803" pitchFamily="18" charset="0"/>
                <a:cs typeface="Arial" panose="020B0604020202020204" pitchFamily="34" charset="0"/>
              </a:rPr>
              <a:t>Hapas are simple net enclosures suspended by stakes in the four corners in open water bodies.</a:t>
            </a:r>
          </a:p>
        </p:txBody>
      </p:sp>
    </p:spTree>
    <p:extLst>
      <p:ext uri="{BB962C8B-B14F-4D97-AF65-F5344CB8AC3E}">
        <p14:creationId xmlns:p14="http://schemas.microsoft.com/office/powerpoint/2010/main" val="3979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25B44A-6561-404B-82C5-37568664A034}" type="slidenum">
              <a:rPr lang="en-GB" altLang="en-US" smtClean="0"/>
              <a:pPr/>
              <a:t>13</a:t>
            </a:fld>
            <a:endParaRPr lang="en-GB" altLang="en-US" smtClean="0"/>
          </a:p>
        </p:txBody>
      </p:sp>
      <p:sp>
        <p:nvSpPr>
          <p:cNvPr id="31747" name="Rectangle 2"/>
          <p:cNvSpPr>
            <a:spLocks noGrp="1" noRot="1" noChangeAspect="1" noChangeArrowheads="1" noTextEdit="1"/>
          </p:cNvSpPr>
          <p:nvPr>
            <p:ph type="sldImg"/>
          </p:nvPr>
        </p:nvSpPr>
        <p:spPr>
          <a:xfrm>
            <a:off x="1163638" y="1241425"/>
            <a:ext cx="4467225" cy="3351213"/>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sz="1100" b="1" smtClean="0">
                <a:solidFill>
                  <a:srgbClr val="0033CC"/>
                </a:solidFill>
                <a:latin typeface="Garamond" panose="02020404030301010803" pitchFamily="18" charset="0"/>
                <a:cs typeface="Arial" panose="020B0604020202020204" pitchFamily="34" charset="0"/>
              </a:rPr>
              <a:t>Tanks and raceways</a:t>
            </a:r>
            <a:r>
              <a:rPr lang="en-US" altLang="en-US" sz="1100" smtClean="0">
                <a:solidFill>
                  <a:srgbClr val="0033CC"/>
                </a:solidFill>
                <a:latin typeface="Garamond" panose="02020404030301010803" pitchFamily="18" charset="0"/>
                <a:cs typeface="Arial" panose="020B0604020202020204" pitchFamily="34" charset="0"/>
              </a:rPr>
              <a:t> are fixed structures used for raising aquatic animals or plants. They are normally built above ground and can be made of bricks, concrete or plastic. </a:t>
            </a:r>
          </a:p>
          <a:p>
            <a:pPr algn="just" eaLnBrk="1" hangingPunct="1"/>
            <a:r>
              <a:rPr lang="en-US" altLang="en-US" sz="1100" u="sng" smtClean="0">
                <a:solidFill>
                  <a:srgbClr val="0033CC"/>
                </a:solidFill>
                <a:latin typeface="Garamond" panose="02020404030301010803" pitchFamily="18" charset="0"/>
                <a:cs typeface="Arial" panose="020B0604020202020204" pitchFamily="34" charset="0"/>
              </a:rPr>
              <a:t>Tanks</a:t>
            </a:r>
            <a:r>
              <a:rPr lang="en-US" altLang="en-US" sz="1100" smtClean="0">
                <a:solidFill>
                  <a:srgbClr val="0033CC"/>
                </a:solidFill>
                <a:latin typeface="Garamond" panose="02020404030301010803" pitchFamily="18" charset="0"/>
                <a:cs typeface="Arial" panose="020B0604020202020204" pitchFamily="34" charset="0"/>
              </a:rPr>
              <a:t> are small round or rectangular structures, whereas....</a:t>
            </a:r>
          </a:p>
          <a:p>
            <a:pPr algn="just" eaLnBrk="1" hangingPunct="1"/>
            <a:r>
              <a:rPr lang="en-US" altLang="en-US" sz="1100" u="sng" smtClean="0">
                <a:solidFill>
                  <a:srgbClr val="0033CC"/>
                </a:solidFill>
                <a:latin typeface="Garamond" panose="02020404030301010803" pitchFamily="18" charset="0"/>
                <a:cs typeface="Arial" panose="020B0604020202020204" pitchFamily="34" charset="0"/>
              </a:rPr>
              <a:t>raceways</a:t>
            </a:r>
            <a:r>
              <a:rPr lang="en-US" altLang="en-US" sz="1100" smtClean="0">
                <a:solidFill>
                  <a:srgbClr val="0033CC"/>
                </a:solidFill>
                <a:latin typeface="Garamond" panose="02020404030301010803" pitchFamily="18" charset="0"/>
                <a:cs typeface="Arial" panose="020B0604020202020204" pitchFamily="34" charset="0"/>
              </a:rPr>
              <a:t> are long, narrow structures.</a:t>
            </a:r>
          </a:p>
        </p:txBody>
      </p:sp>
    </p:spTree>
    <p:extLst>
      <p:ext uri="{BB962C8B-B14F-4D97-AF65-F5344CB8AC3E}">
        <p14:creationId xmlns:p14="http://schemas.microsoft.com/office/powerpoint/2010/main" val="389204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solidFill>
                  <a:srgbClr val="0070C0"/>
                </a:solidFill>
                <a:effectLst/>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rgbClr val="0070C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67EA59D9-56B5-49EC-8293-E51FAD047F35}"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p>
        </p:txBody>
      </p:sp>
    </p:spTree>
    <p:extLst>
      <p:ext uri="{BB962C8B-B14F-4D97-AF65-F5344CB8AC3E}">
        <p14:creationId xmlns:p14="http://schemas.microsoft.com/office/powerpoint/2010/main" val="115406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7EA59D9-56B5-49EC-8293-E51FAD047F35}" type="slidenum">
              <a:rPr lang="en-GB" smtClean="0"/>
              <a:pPr/>
              <a:t>‹#›</a:t>
            </a:fld>
            <a:endParaRPr lang="en-GB"/>
          </a:p>
        </p:txBody>
      </p:sp>
    </p:spTree>
    <p:extLst>
      <p:ext uri="{BB962C8B-B14F-4D97-AF65-F5344CB8AC3E}">
        <p14:creationId xmlns:p14="http://schemas.microsoft.com/office/powerpoint/2010/main" val="383181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1"/>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2"/>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7EA59D9-56B5-49EC-8293-E51FAD047F35}" type="slidenum">
              <a:rPr lang="en-GB" smtClean="0"/>
              <a:pPr/>
              <a:t>‹#›</a:t>
            </a:fld>
            <a:endParaRPr lang="en-GB"/>
          </a:p>
        </p:txBody>
      </p:sp>
    </p:spTree>
    <p:extLst>
      <p:ext uri="{BB962C8B-B14F-4D97-AF65-F5344CB8AC3E}">
        <p14:creationId xmlns:p14="http://schemas.microsoft.com/office/powerpoint/2010/main" val="1221729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fld id="{2319404D-E60C-4F3B-B336-D64B75DBB5D2}" type="datetimeFigureOut">
              <a:rPr lang="en-GB" smtClean="0"/>
              <a:pPr/>
              <a:t>17/05/2017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EA59D9-56B5-49EC-8293-E51FAD047F35}" type="slidenum">
              <a:rPr lang="en-GB" smtClean="0"/>
              <a:pPr/>
              <a:t>‹#›</a:t>
            </a:fld>
            <a:endParaRPr lang="en-GB"/>
          </a:p>
        </p:txBody>
      </p:sp>
    </p:spTree>
    <p:extLst>
      <p:ext uri="{BB962C8B-B14F-4D97-AF65-F5344CB8AC3E}">
        <p14:creationId xmlns:p14="http://schemas.microsoft.com/office/powerpoint/2010/main" val="388454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1371617" y="2013012"/>
            <a:ext cx="7498080" cy="4800600"/>
          </a:xfrm>
          <a:prstGeom prst="rect">
            <a:avLst/>
          </a:prstGeom>
        </p:spPr>
        <p:txBody>
          <a:bodyPr/>
          <a:lstStyle>
            <a:lvl1pPr>
              <a:defRPr>
                <a:solidFill>
                  <a:schemeClr val="tx1"/>
                </a:solidFill>
              </a:defRPr>
            </a:lvl1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7EA59D9-56B5-49EC-8293-E51FAD047F35}" type="slidenum">
              <a:rPr lang="en-GB" smtClean="0"/>
              <a:pPr/>
              <a:t>‹#›</a:t>
            </a:fld>
            <a:endParaRPr lang="en-GB"/>
          </a:p>
        </p:txBody>
      </p:sp>
    </p:spTree>
    <p:extLst>
      <p:ext uri="{BB962C8B-B14F-4D97-AF65-F5344CB8AC3E}">
        <p14:creationId xmlns:p14="http://schemas.microsoft.com/office/powerpoint/2010/main" val="29794589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67EA59D9-56B5-49EC-8293-E51FAD047F35}"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p>
        </p:txBody>
      </p:sp>
    </p:spTree>
    <p:extLst>
      <p:ext uri="{BB962C8B-B14F-4D97-AF65-F5344CB8AC3E}">
        <p14:creationId xmlns:p14="http://schemas.microsoft.com/office/powerpoint/2010/main" val="291969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10" name="Oval 9"/>
          <p:cNvSpPr/>
          <p:nvPr/>
        </p:nvSpPr>
        <p:spPr>
          <a:xfrm>
            <a:off x="168817" y="21104"/>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12" name="Rectangle 11"/>
          <p:cNvSpPr/>
          <p:nvPr/>
        </p:nvSpPr>
        <p:spPr>
          <a:xfrm>
            <a:off x="1033975"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7EA59D9-56B5-49EC-8293-E51FAD047F35}" type="slidenum">
              <a:rPr lang="en-GB" smtClean="0"/>
              <a:pPr/>
              <a:t>‹#›</a:t>
            </a:fld>
            <a:endParaRPr lang="en-GB"/>
          </a:p>
        </p:txBody>
      </p:sp>
    </p:spTree>
    <p:extLst>
      <p:ext uri="{BB962C8B-B14F-4D97-AF65-F5344CB8AC3E}">
        <p14:creationId xmlns:p14="http://schemas.microsoft.com/office/powerpoint/2010/main" val="3010696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67EA59D9-56B5-49EC-8293-E51FAD047F35}" type="slidenum">
              <a:rPr lang="en-GB" smtClean="0"/>
              <a:pPr/>
              <a:t>‹#›</a:t>
            </a:fld>
            <a:endParaRPr lang="en-GB"/>
          </a:p>
        </p:txBody>
      </p:sp>
    </p:spTree>
    <p:extLst>
      <p:ext uri="{BB962C8B-B14F-4D97-AF65-F5344CB8AC3E}">
        <p14:creationId xmlns:p14="http://schemas.microsoft.com/office/powerpoint/2010/main" val="64338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67EA59D9-56B5-49EC-8293-E51FAD047F35}" type="slidenum">
              <a:rPr lang="en-GB" smtClean="0"/>
              <a:pPr/>
              <a:t>‹#›</a:t>
            </a:fld>
            <a:endParaRPr lang="en-GB"/>
          </a:p>
        </p:txBody>
      </p:sp>
    </p:spTree>
    <p:extLst>
      <p:ext uri="{BB962C8B-B14F-4D97-AF65-F5344CB8AC3E}">
        <p14:creationId xmlns:p14="http://schemas.microsoft.com/office/powerpoint/2010/main" val="35051395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2" name="Date Placeholder 1"/>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67EA59D9-56B5-49EC-8293-E51FAD047F35}"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Tree>
    <p:extLst>
      <p:ext uri="{BB962C8B-B14F-4D97-AF65-F5344CB8AC3E}">
        <p14:creationId xmlns:p14="http://schemas.microsoft.com/office/powerpoint/2010/main" val="572178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2"/>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7EA59D9-56B5-49EC-8293-E51FAD047F35}" type="slidenum">
              <a:rPr lang="en-GB" smtClean="0"/>
              <a:pPr/>
              <a:t>‹#›</a:t>
            </a:fld>
            <a:endParaRPr lang="en-GB"/>
          </a:p>
        </p:txBody>
      </p:sp>
    </p:spTree>
    <p:extLst>
      <p:ext uri="{BB962C8B-B14F-4D97-AF65-F5344CB8AC3E}">
        <p14:creationId xmlns:p14="http://schemas.microsoft.com/office/powerpoint/2010/main" val="12934089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2319404D-E60C-4F3B-B336-D64B75DBB5D2}" type="datetimeFigureOut">
              <a:rPr lang="en-GB" smtClean="0"/>
              <a:pPr/>
              <a:t>17/05/2017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67EA59D9-56B5-49EC-8293-E51FAD047F35}"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5"/>
            <a:ext cx="4419600" cy="3514531"/>
          </a:xfrm>
          <a:prstGeom prst="roundRect">
            <a:avLst>
              <a:gd name="adj" fmla="val 783"/>
            </a:avLst>
          </a:prstGeom>
          <a:solidFill>
            <a:schemeClr val="bg2"/>
          </a:solidFill>
          <a:ln w="127000">
            <a:noFill/>
            <a:miter lim="800000"/>
          </a:ln>
          <a:effectLst/>
        </p:spPr>
        <p:txBody>
          <a:bodyPr lIns="91440" tIns="274320" anchor="t"/>
          <a:lstStyle>
            <a:lvl1pPr marL="0" indent="0" algn="l">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extLst>
      <p:ext uri="{BB962C8B-B14F-4D97-AF65-F5344CB8AC3E}">
        <p14:creationId xmlns:p14="http://schemas.microsoft.com/office/powerpoint/2010/main" val="2090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8" name="Oval 7"/>
          <p:cNvSpPr/>
          <p:nvPr/>
        </p:nvSpPr>
        <p:spPr>
          <a:xfrm>
            <a:off x="168817" y="21104"/>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12" name="Rectangle 11"/>
          <p:cNvSpPr/>
          <p:nvPr/>
        </p:nvSpPr>
        <p:spPr>
          <a:xfrm>
            <a:off x="1038020"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2319404D-E60C-4F3B-B336-D64B75DBB5D2}" type="datetimeFigureOut">
              <a:rPr lang="en-GB" smtClean="0"/>
              <a:pPr/>
              <a:t>17/05/2017</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67EA59D9-56B5-49EC-8293-E51FAD047F35}"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649" y="35723"/>
            <a:ext cx="2980952" cy="1203774"/>
          </a:xfrm>
          <a:prstGeom prst="rect">
            <a:avLst/>
          </a:prstGeom>
        </p:spPr>
      </p:pic>
      <p:sp>
        <p:nvSpPr>
          <p:cNvPr id="4" name="Title Placeholder 3"/>
          <p:cNvSpPr>
            <a:spLocks noGrp="1"/>
          </p:cNvSpPr>
          <p:nvPr>
            <p:ph type="title"/>
          </p:nvPr>
        </p:nvSpPr>
        <p:spPr>
          <a:xfrm>
            <a:off x="955548" y="980730"/>
            <a:ext cx="7886700" cy="112954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 Placeholder 4"/>
          <p:cNvSpPr>
            <a:spLocks noGrp="1"/>
          </p:cNvSpPr>
          <p:nvPr>
            <p:ph type="body" idx="1"/>
          </p:nvPr>
        </p:nvSpPr>
        <p:spPr>
          <a:xfrm>
            <a:off x="1184148" y="2181328"/>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08654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latinLnBrk="0" hangingPunct="1">
        <a:spcBef>
          <a:spcPct val="0"/>
        </a:spcBef>
        <a:buNone/>
        <a:defRPr sz="4400" kern="1200">
          <a:solidFill>
            <a:srgbClr val="0070C0"/>
          </a:solidFill>
          <a:effectLst/>
          <a:latin typeface="Times New Roman" panose="02020603050405020304" pitchFamily="18" charset="0"/>
          <a:ea typeface="+mj-ea"/>
          <a:cs typeface="Times New Roman" panose="02020603050405020304" pitchFamily="18" charset="0"/>
        </a:defRPr>
      </a:lvl1pPr>
      <a:extLst/>
    </p:titleStyle>
    <p:bodyStyle>
      <a:lvl1pPr marL="82296" indent="0" algn="l" rtl="0" eaLnBrk="1" latinLnBrk="0" hangingPunct="1">
        <a:lnSpc>
          <a:spcPts val="3000"/>
        </a:lnSpc>
        <a:spcBef>
          <a:spcPts val="600"/>
        </a:spcBef>
        <a:buClr>
          <a:schemeClr val="accent1"/>
        </a:buClr>
        <a:buSzPct val="80000"/>
        <a:buFont typeface="Wingdings 2"/>
        <a:buNone/>
        <a:defRPr sz="3200" kern="1200">
          <a:solidFill>
            <a:srgbClr val="0070C0"/>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gif"/><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2199" y="3094387"/>
            <a:ext cx="3238649" cy="2159099"/>
          </a:xfrm>
          <a:prstGeom prst="heptagon">
            <a:avLst/>
          </a:prstGeom>
        </p:spPr>
      </p:pic>
      <p:sp>
        <p:nvSpPr>
          <p:cNvPr id="10243" name="Rectangle 1"/>
          <p:cNvSpPr txBox="1">
            <a:spLocks/>
          </p:cNvSpPr>
          <p:nvPr/>
        </p:nvSpPr>
        <p:spPr bwMode="auto">
          <a:xfrm>
            <a:off x="1159073" y="961534"/>
            <a:ext cx="7497763" cy="134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t>Regional Roundtable on </a:t>
            </a:r>
          </a:p>
          <a:p>
            <a:r>
              <a:rPr lang="en-US" altLang="en-US" sz="2000" b="1" dirty="0"/>
              <a:t>World </a:t>
            </a:r>
            <a:r>
              <a:rPr lang="en-US" altLang="en-US" sz="2000" b="1" dirty="0" err="1"/>
              <a:t>Programme</a:t>
            </a:r>
            <a:r>
              <a:rPr lang="en-US" altLang="en-US" sz="2000" b="1" dirty="0"/>
              <a:t> for the Census of Agriculture 2020 </a:t>
            </a:r>
            <a:r>
              <a:rPr lang="en-US" altLang="en-US" sz="2000" b="1"/>
              <a:t/>
            </a:r>
            <a:br>
              <a:rPr lang="en-US" altLang="en-US" sz="2000" b="1"/>
            </a:br>
            <a:r>
              <a:rPr lang="en-US" sz="2000"/>
              <a:t>Port of Spain, Trinidad and Tobago </a:t>
            </a:r>
            <a:br>
              <a:rPr lang="en-US" sz="2000"/>
            </a:br>
            <a:r>
              <a:rPr lang="en-US" sz="2000"/>
              <a:t>22-26 May 2017</a:t>
            </a:r>
            <a:endParaRPr lang="en-US" altLang="en-US" sz="2000" dirty="0"/>
          </a:p>
        </p:txBody>
      </p:sp>
      <p:sp>
        <p:nvSpPr>
          <p:cNvPr id="9" name="Rectangle 1"/>
          <p:cNvSpPr txBox="1">
            <a:spLocks/>
          </p:cNvSpPr>
          <p:nvPr/>
        </p:nvSpPr>
        <p:spPr>
          <a:xfrm>
            <a:off x="1042990" y="5703215"/>
            <a:ext cx="7407275" cy="1006677"/>
          </a:xfrm>
          <a:prstGeom prst="rect">
            <a:avLst/>
          </a:prstGeom>
        </p:spPr>
        <p:txBody>
          <a:bodyPr anchor="b">
            <a:normAutofit fontScale="97500" lnSpcReduction="10000"/>
          </a:bodyPr>
          <a:lstStyle/>
          <a:p>
            <a:pPr lvl="0">
              <a:spcBef>
                <a:spcPct val="0"/>
              </a:spcBef>
              <a:defRPr/>
            </a:pPr>
            <a:r>
              <a:rPr lang="en-US" sz="2000" b="1" dirty="0" smtClean="0"/>
              <a:t>Adriana Neciu</a:t>
            </a:r>
          </a:p>
          <a:p>
            <a:pPr>
              <a:lnSpc>
                <a:spcPct val="110000"/>
              </a:lnSpc>
              <a:spcBef>
                <a:spcPct val="0"/>
              </a:spcBef>
              <a:defRPr/>
            </a:pPr>
            <a:r>
              <a:rPr lang="en-US" sz="2000" dirty="0" smtClean="0">
                <a:latin typeface="Times New Roman" panose="02020603050405020304" pitchFamily="18" charset="0"/>
                <a:cs typeface="Times New Roman" panose="02020603050405020304" pitchFamily="18" charset="0"/>
              </a:rPr>
              <a:t>Agricultural Census and Survey Team</a:t>
            </a:r>
          </a:p>
          <a:p>
            <a:pPr>
              <a:lnSpc>
                <a:spcPct val="110000"/>
              </a:lnSpc>
              <a:spcBef>
                <a:spcPct val="0"/>
              </a:spcBef>
              <a:defRPr/>
            </a:pPr>
            <a:r>
              <a:rPr lang="en-US" sz="2000" dirty="0" smtClean="0">
                <a:latin typeface="Times New Roman" panose="02020603050405020304" pitchFamily="18" charset="0"/>
                <a:cs typeface="Times New Roman" panose="02020603050405020304" pitchFamily="18" charset="0"/>
              </a:rPr>
              <a:t>FAO Statistics Division </a:t>
            </a:r>
            <a:endParaRPr lang="en-US" sz="2000" dirty="0">
              <a:latin typeface="Times New Roman" panose="02020603050405020304" pitchFamily="18" charset="0"/>
              <a:cs typeface="Times New Roman" panose="02020603050405020304" pitchFamily="18" charset="0"/>
            </a:endParaRPr>
          </a:p>
        </p:txBody>
      </p:sp>
      <p:sp>
        <p:nvSpPr>
          <p:cNvPr id="10245" name="Rectangle 1"/>
          <p:cNvSpPr>
            <a:spLocks noChangeArrowheads="1"/>
          </p:cNvSpPr>
          <p:nvPr/>
        </p:nvSpPr>
        <p:spPr bwMode="auto">
          <a:xfrm>
            <a:off x="1042987" y="2434106"/>
            <a:ext cx="810101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4000" b="1" dirty="0" smtClean="0"/>
              <a:t>Themes 12 and 14: Aquaculture and Fisheries</a:t>
            </a:r>
          </a:p>
          <a:p>
            <a:r>
              <a:rPr lang="en-US" altLang="en-US" sz="3600" i="1" dirty="0" smtClean="0">
                <a:solidFill>
                  <a:srgbClr val="002060"/>
                </a:solidFill>
                <a:latin typeface="Times New Roman" panose="02020603050405020304" pitchFamily="18" charset="0"/>
                <a:cs typeface="Times New Roman" panose="02020603050405020304" pitchFamily="18" charset="0"/>
              </a:rPr>
              <a:t>Technical </a:t>
            </a:r>
            <a:r>
              <a:rPr lang="en-US" altLang="en-US" sz="3600" i="1" dirty="0">
                <a:solidFill>
                  <a:srgbClr val="002060"/>
                </a:solidFill>
                <a:latin typeface="Times New Roman" panose="02020603050405020304" pitchFamily="18" charset="0"/>
                <a:cs typeface="Times New Roman" panose="02020603050405020304" pitchFamily="18" charset="0"/>
              </a:rPr>
              <a:t>Session </a:t>
            </a:r>
            <a:r>
              <a:rPr lang="en-US" altLang="en-US" sz="3600" i="1" dirty="0" smtClean="0">
                <a:solidFill>
                  <a:srgbClr val="002060"/>
                </a:solidFill>
                <a:latin typeface="Times New Roman" panose="02020603050405020304" pitchFamily="18" charset="0"/>
                <a:cs typeface="Times New Roman" panose="02020603050405020304" pitchFamily="18" charset="0"/>
              </a:rPr>
              <a:t>13</a:t>
            </a:r>
            <a:endParaRPr lang="en-AU" altLang="en-AU" sz="3600" b="1" i="1" baseline="4000" dirty="0">
              <a:latin typeface="Calibri" panose="020F0502020204030204" pitchFamily="34" charset="0"/>
              <a:cs typeface="Times New Roman" panose="02020603050405020304" pitchFamily="18" charset="0"/>
            </a:endParaRPr>
          </a:p>
        </p:txBody>
      </p:sp>
      <p:sp>
        <p:nvSpPr>
          <p:cNvPr id="102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479BDC-24B9-4D5E-AD60-96B7D1A3BB79}" type="slidenum">
              <a:rPr lang="es-ES" altLang="en-US" smtClean="0">
                <a:solidFill>
                  <a:srgbClr val="608FD4"/>
                </a:solidFill>
              </a:rPr>
              <a:pPr/>
              <a:t>1</a:t>
            </a:fld>
            <a:endParaRPr lang="es-ES" altLang="en-US" smtClean="0">
              <a:solidFill>
                <a:srgbClr val="608FD4"/>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8048" y="4640536"/>
            <a:ext cx="3124200" cy="2125357"/>
          </a:xfrm>
          <a:prstGeom prst="cloud">
            <a:avLst/>
          </a:prstGeom>
        </p:spPr>
      </p:pic>
      <p:pic>
        <p:nvPicPr>
          <p:cNvPr id="8" name="Picture 7" descr="http://www.fao.org/uploads/pics/WCA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1938" y="5319"/>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208907"/>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964642"/>
            <a:ext cx="8001000" cy="788988"/>
          </a:xfrm>
        </p:spPr>
        <p:txBody>
          <a:bodyPr>
            <a:normAutofit fontScale="90000"/>
          </a:bodyPr>
          <a:lstStyle/>
          <a:p>
            <a:pPr eaLnBrk="1" hangingPunct="1"/>
            <a:r>
              <a:rPr lang="en-US" altLang="en-US" sz="3000" b="1" dirty="0"/>
              <a:t>Item 1203: Area of aquaculture according to type of production facility </a:t>
            </a:r>
            <a:r>
              <a:rPr lang="en-US" altLang="en-US" sz="3000" dirty="0"/>
              <a:t>(for the holding)</a:t>
            </a:r>
          </a:p>
        </p:txBody>
      </p:sp>
      <p:sp>
        <p:nvSpPr>
          <p:cNvPr id="25603" name="Rectangle 3"/>
          <p:cNvSpPr>
            <a:spLocks noGrp="1" noChangeArrowheads="1"/>
          </p:cNvSpPr>
          <p:nvPr>
            <p:ph idx="1"/>
          </p:nvPr>
        </p:nvSpPr>
        <p:spPr>
          <a:xfrm>
            <a:off x="990600" y="1905000"/>
            <a:ext cx="5922666" cy="4876800"/>
          </a:xfrm>
        </p:spPr>
        <p:txBody>
          <a:bodyPr>
            <a:noAutofit/>
          </a:bodyPr>
          <a:lstStyle/>
          <a:p>
            <a:pPr marL="0" algn="just">
              <a:lnSpc>
                <a:spcPct val="100000"/>
              </a:lnSpc>
              <a:buClr>
                <a:srgbClr val="0C135A"/>
              </a:buClr>
            </a:pPr>
            <a:r>
              <a:rPr lang="en-US" altLang="en-US" sz="1600" b="1" dirty="0">
                <a:solidFill>
                  <a:srgbClr val="0070C0"/>
                </a:solidFill>
                <a:ea typeface="ＭＳ Ｐゴシック" panose="020B0600070205080204" pitchFamily="34" charset="-128"/>
              </a:rPr>
              <a:t>Type: </a:t>
            </a:r>
            <a:r>
              <a:rPr lang="en-US" altLang="en-US" sz="1600" dirty="0">
                <a:ea typeface="ＭＳ Ｐゴシック" panose="020B0600070205080204" pitchFamily="34" charset="-128"/>
              </a:rPr>
              <a:t>Additional item. </a:t>
            </a:r>
            <a:endParaRPr lang="en-US" altLang="en-US" sz="1600" b="1" dirty="0">
              <a:ea typeface="ＭＳ Ｐゴシック" panose="020B0600070205080204" pitchFamily="34" charset="-128"/>
            </a:endParaRPr>
          </a:p>
          <a:p>
            <a:pPr marL="0" algn="just">
              <a:lnSpc>
                <a:spcPct val="100000"/>
              </a:lnSpc>
              <a:buClr>
                <a:srgbClr val="0C135A"/>
              </a:buClr>
            </a:pPr>
            <a:r>
              <a:rPr lang="en-US" altLang="en-US" sz="1600" b="1" dirty="0">
                <a:solidFill>
                  <a:srgbClr val="0070C0"/>
                </a:solidFill>
                <a:ea typeface="ＭＳ Ｐゴシック" panose="020B0600070205080204" pitchFamily="34" charset="-128"/>
              </a:rPr>
              <a:t>Reference period: </a:t>
            </a:r>
            <a:r>
              <a:rPr lang="en-US" altLang="en-US" sz="1600" dirty="0">
                <a:ea typeface="ＭＳ Ｐゴシック" panose="020B0600070205080204" pitchFamily="34" charset="-128"/>
              </a:rPr>
              <a:t>Census reference year</a:t>
            </a:r>
          </a:p>
          <a:p>
            <a:pPr marL="0" algn="just">
              <a:lnSpc>
                <a:spcPct val="100000"/>
              </a:lnSpc>
              <a:buClr>
                <a:srgbClr val="0C135A"/>
              </a:buClr>
            </a:pPr>
            <a:r>
              <a:rPr lang="es-ES" altLang="en-US" sz="1600" b="1" dirty="0" err="1">
                <a:solidFill>
                  <a:srgbClr val="0070C0"/>
                </a:solidFill>
                <a:ea typeface="ＭＳ Ｐゴシック" panose="020B0600070205080204" pitchFamily="34" charset="-128"/>
              </a:rPr>
              <a:t>Type</a:t>
            </a:r>
            <a:r>
              <a:rPr lang="es-ES" altLang="en-US" sz="1600" b="1" dirty="0">
                <a:solidFill>
                  <a:srgbClr val="0070C0"/>
                </a:solidFill>
                <a:ea typeface="ＭＳ Ｐゴシック" panose="020B0600070205080204" pitchFamily="34" charset="-128"/>
              </a:rPr>
              <a:t> of </a:t>
            </a:r>
            <a:r>
              <a:rPr lang="es-ES" altLang="en-US" sz="1600" b="1" dirty="0" err="1">
                <a:solidFill>
                  <a:srgbClr val="0070C0"/>
                </a:solidFill>
                <a:ea typeface="ＭＳ Ｐゴシック" panose="020B0600070205080204" pitchFamily="34" charset="-128"/>
              </a:rPr>
              <a:t>production</a:t>
            </a:r>
            <a:r>
              <a:rPr lang="es-ES" altLang="en-US" sz="1600" b="1" dirty="0">
                <a:solidFill>
                  <a:srgbClr val="0070C0"/>
                </a:solidFill>
                <a:ea typeface="ＭＳ Ｐゴシック" panose="020B0600070205080204" pitchFamily="34" charset="-128"/>
              </a:rPr>
              <a:t> </a:t>
            </a:r>
            <a:r>
              <a:rPr lang="es-ES" altLang="en-US" sz="1600" b="1" dirty="0" err="1">
                <a:solidFill>
                  <a:srgbClr val="0070C0"/>
                </a:solidFill>
                <a:ea typeface="ＭＳ Ｐゴシック" panose="020B0600070205080204" pitchFamily="34" charset="-128"/>
              </a:rPr>
              <a:t>facility</a:t>
            </a:r>
            <a:r>
              <a:rPr lang="es-ES" altLang="en-US" sz="1600" b="1" dirty="0">
                <a:solidFill>
                  <a:srgbClr val="0070C0"/>
                </a:solidFill>
                <a:ea typeface="ＭＳ Ｐゴシック" panose="020B0600070205080204" pitchFamily="34" charset="-128"/>
              </a:rPr>
              <a:t>:</a:t>
            </a:r>
            <a:endParaRPr lang="en-GB" altLang="en-US" sz="1600" b="1" dirty="0">
              <a:solidFill>
                <a:srgbClr val="0070C0"/>
              </a:solidFill>
              <a:ea typeface="ＭＳ Ｐゴシック" panose="020B0600070205080204" pitchFamily="34" charset="-128"/>
            </a:endParaRPr>
          </a:p>
          <a:p>
            <a:pPr marL="324000" lvl="1" indent="-324000" algn="just">
              <a:lnSpc>
                <a:spcPct val="100000"/>
              </a:lnSpc>
              <a:spcBef>
                <a:spcPts val="0"/>
              </a:spcBef>
              <a:buFont typeface="Gill Sans MT" panose="020B0502020104020203" pitchFamily="34" charset="0"/>
              <a:buAutoNum type="arabicPeriod"/>
            </a:pPr>
            <a:r>
              <a:rPr lang="en-US" altLang="en-US" sz="1600" b="1" dirty="0"/>
              <a:t>Rice-cum-fish culture</a:t>
            </a:r>
            <a:r>
              <a:rPr lang="en-US" altLang="en-US" sz="1600" dirty="0"/>
              <a:t> is the use of land for the culture of </a:t>
            </a:r>
            <a:r>
              <a:rPr lang="en-US" altLang="en-US" sz="1600" u="sng" dirty="0"/>
              <a:t>both</a:t>
            </a:r>
            <a:r>
              <a:rPr lang="en-US" altLang="en-US" sz="1600" dirty="0"/>
              <a:t> rice and aquatic organisms in the form of: </a:t>
            </a:r>
          </a:p>
          <a:p>
            <a:pPr marL="324000" lvl="2" indent="-324000" algn="just">
              <a:lnSpc>
                <a:spcPct val="100000"/>
              </a:lnSpc>
              <a:spcBef>
                <a:spcPts val="0"/>
              </a:spcBef>
            </a:pPr>
            <a:r>
              <a:rPr lang="en-US" altLang="en-US" sz="1400" b="1" i="1" dirty="0"/>
              <a:t>introduction of </a:t>
            </a:r>
            <a:r>
              <a:rPr lang="en-US" altLang="en-US" sz="1400" b="1" i="1" dirty="0" err="1"/>
              <a:t>broodstock</a:t>
            </a:r>
            <a:r>
              <a:rPr lang="en-US" altLang="en-US" sz="1400" b="1" i="1" dirty="0"/>
              <a:t> </a:t>
            </a:r>
            <a:r>
              <a:rPr lang="en-US" altLang="en-US" sz="1400" i="1" dirty="0"/>
              <a:t>or seed into (often modified) flooded paddy fields;</a:t>
            </a:r>
          </a:p>
          <a:p>
            <a:pPr marL="324000" lvl="2" indent="-324000" algn="just">
              <a:lnSpc>
                <a:spcPct val="100000"/>
              </a:lnSpc>
              <a:spcBef>
                <a:spcPts val="0"/>
              </a:spcBef>
            </a:pPr>
            <a:r>
              <a:rPr lang="en-US" altLang="en-US" sz="1400" b="1" i="1" dirty="0"/>
              <a:t>rice and fish raised </a:t>
            </a:r>
            <a:r>
              <a:rPr lang="en-US" altLang="en-US" sz="1400" i="1" dirty="0"/>
              <a:t>on the same land in different seasons. Wild fish entering paddy fields during flooding is not included.</a:t>
            </a:r>
          </a:p>
          <a:p>
            <a:pPr marL="324000" lvl="1" indent="-324000" algn="just">
              <a:lnSpc>
                <a:spcPct val="100000"/>
              </a:lnSpc>
              <a:spcBef>
                <a:spcPts val="0"/>
              </a:spcBef>
              <a:buFont typeface="Gill Sans MT" panose="020B0502020104020203" pitchFamily="34" charset="0"/>
              <a:buAutoNum type="arabicPeriod"/>
            </a:pPr>
            <a:r>
              <a:rPr lang="en-US" altLang="en-US" sz="1600" b="1" dirty="0"/>
              <a:t>Pond</a:t>
            </a:r>
            <a:r>
              <a:rPr lang="en-US" altLang="en-US" sz="1600" dirty="0"/>
              <a:t> culture is the breeding or rearing of aquatic plants or animals in natural or artificial enclosures. Sometimes, large ponds are used in association with cages or </a:t>
            </a:r>
            <a:r>
              <a:rPr lang="en-US" altLang="en-US" sz="1600" dirty="0" err="1"/>
              <a:t>hapas</a:t>
            </a:r>
            <a:r>
              <a:rPr lang="en-US" altLang="en-US" sz="1600" dirty="0"/>
              <a:t>. Often there is some integration between crops, livestock and pond culture, as in fish-cum-vegetable culture or fish-cum-animal husbandry</a:t>
            </a:r>
            <a:r>
              <a:rPr lang="en-US" altLang="en-US" sz="1600" dirty="0" smtClean="0"/>
              <a:t>.</a:t>
            </a:r>
          </a:p>
          <a:p>
            <a:pPr marL="324000" lvl="1" indent="-324000" algn="just">
              <a:lnSpc>
                <a:spcPct val="100000"/>
              </a:lnSpc>
              <a:spcBef>
                <a:spcPts val="0"/>
              </a:spcBef>
              <a:buFont typeface="Gill Sans MT" panose="020B0502020104020203" pitchFamily="34" charset="0"/>
              <a:buAutoNum type="arabicPeriod"/>
            </a:pPr>
            <a:endParaRPr lang="en-US" altLang="en-US" sz="1600" dirty="0"/>
          </a:p>
          <a:p>
            <a:pPr marL="324000" lvl="1" indent="-324000" algn="just">
              <a:lnSpc>
                <a:spcPct val="100000"/>
              </a:lnSpc>
              <a:spcBef>
                <a:spcPts val="0"/>
              </a:spcBef>
              <a:buFont typeface="Gill Sans MT" panose="020B0502020104020203" pitchFamily="34" charset="0"/>
              <a:buAutoNum type="arabicPeriod"/>
            </a:pPr>
            <a:r>
              <a:rPr lang="en-US" altLang="en-US" sz="1600" b="1" dirty="0"/>
              <a:t>Pens, cages and </a:t>
            </a:r>
            <a:r>
              <a:rPr lang="en-US" altLang="en-US" sz="1600" b="1" dirty="0" err="1"/>
              <a:t>hapas</a:t>
            </a:r>
            <a:r>
              <a:rPr lang="en-US" altLang="en-US" sz="1600" dirty="0"/>
              <a:t> are net enclosures used for rearing aquatic animals or plants in lakes, rivers, reservoirs or the open sea. </a:t>
            </a:r>
            <a:r>
              <a:rPr lang="en-US" altLang="en-US" sz="1600" u="sng" dirty="0"/>
              <a:t>Pens</a:t>
            </a:r>
            <a:r>
              <a:rPr lang="en-US" altLang="en-US" sz="1600" dirty="0"/>
              <a:t> are fixed, </a:t>
            </a:r>
            <a:r>
              <a:rPr lang="en-US" altLang="en-US" sz="1600" u="sng" dirty="0"/>
              <a:t>cages</a:t>
            </a:r>
            <a:r>
              <a:rPr lang="en-US" altLang="en-US" sz="1600" dirty="0"/>
              <a:t> are held by floating structures while </a:t>
            </a:r>
            <a:r>
              <a:rPr lang="en-US" altLang="en-US" sz="1600" u="sng" dirty="0" err="1"/>
              <a:t>hapas</a:t>
            </a:r>
            <a:r>
              <a:rPr lang="en-US" altLang="en-US" sz="1600" dirty="0"/>
              <a:t> are simple net enclosures suspended by stakes.</a:t>
            </a:r>
          </a:p>
          <a:p>
            <a:pPr lvl="1" indent="-342900" algn="just">
              <a:spcBef>
                <a:spcPts val="600"/>
              </a:spcBef>
              <a:spcAft>
                <a:spcPts val="600"/>
              </a:spcAft>
              <a:buClr>
                <a:srgbClr val="0C135A"/>
              </a:buClr>
              <a:buNone/>
            </a:pPr>
            <a:endParaRPr lang="en-US" altLang="en-US" sz="1200" dirty="0"/>
          </a:p>
          <a:p>
            <a:pPr lvl="1" indent="-342900" algn="just">
              <a:spcBef>
                <a:spcPts val="600"/>
              </a:spcBef>
              <a:buClr>
                <a:srgbClr val="0C135A"/>
              </a:buClr>
              <a:buNone/>
            </a:pPr>
            <a:endParaRPr lang="en-US" altLang="en-US" sz="1200" dirty="0"/>
          </a:p>
          <a:p>
            <a:pPr lvl="1" indent="-342900" algn="just">
              <a:spcBef>
                <a:spcPts val="600"/>
              </a:spcBef>
              <a:buClr>
                <a:srgbClr val="0C135A"/>
              </a:buClr>
              <a:buNone/>
            </a:pPr>
            <a:endParaRPr lang="en-US" altLang="en-US" sz="1200" b="1" dirty="0">
              <a:ea typeface="ＭＳ Ｐゴシック" panose="020B0600070205080204" pitchFamily="34" charset="-128"/>
            </a:endParaRPr>
          </a:p>
          <a:p>
            <a:pPr lvl="1" indent="-342900" algn="just">
              <a:spcBef>
                <a:spcPts val="600"/>
              </a:spcBef>
              <a:buClr>
                <a:srgbClr val="0C135A"/>
              </a:buClr>
              <a:buNone/>
            </a:pPr>
            <a:endParaRPr lang="en-US" altLang="en-US" sz="1200" dirty="0">
              <a:ea typeface="ＭＳ Ｐゴシック" panose="020B0600070205080204" pitchFamily="34" charset="-128"/>
            </a:endParaRPr>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2AD98C-72FD-4642-BF29-6316A3ABD512}" type="slidenum">
              <a:rPr lang="en-US" altLang="en-US" smtClean="0">
                <a:solidFill>
                  <a:srgbClr val="608FD4"/>
                </a:solidFill>
              </a:rPr>
              <a:pPr/>
              <a:t>10</a:t>
            </a:fld>
            <a:endParaRPr lang="en-US" altLang="en-US" smtClean="0">
              <a:solidFill>
                <a:srgbClr val="608FD4"/>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881" y="2039815"/>
            <a:ext cx="2474313" cy="15976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881" y="3733083"/>
            <a:ext cx="2409092" cy="17231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266" y="5292351"/>
            <a:ext cx="2433707" cy="1537240"/>
          </a:xfrm>
          <a:prstGeom prst="rect">
            <a:avLst/>
          </a:prstGeom>
        </p:spPr>
      </p:pic>
    </p:spTree>
    <p:extLst>
      <p:ext uri="{BB962C8B-B14F-4D97-AF65-F5344CB8AC3E}">
        <p14:creationId xmlns:p14="http://schemas.microsoft.com/office/powerpoint/2010/main" val="1541956876"/>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855849"/>
            <a:ext cx="7824539" cy="1011053"/>
          </a:xfrm>
        </p:spPr>
        <p:txBody>
          <a:bodyPr rtlCol="0">
            <a:normAutofit fontScale="90000"/>
          </a:bodyPr>
          <a:lstStyle/>
          <a:p>
            <a:pPr>
              <a:defRPr/>
            </a:pPr>
            <a:r>
              <a:rPr lang="es-ES" altLang="en-US" sz="3600" b="1" dirty="0" err="1"/>
              <a:t>Item</a:t>
            </a:r>
            <a:r>
              <a:rPr lang="es-ES" altLang="en-US" sz="3600" b="1" dirty="0"/>
              <a:t> 1203: </a:t>
            </a:r>
            <a:r>
              <a:rPr lang="en-US" altLang="en-US" sz="2800" b="1" dirty="0"/>
              <a:t>Area of aquaculture according to type of production facility </a:t>
            </a:r>
            <a:r>
              <a:rPr lang="en-US" altLang="en-US" sz="2800" dirty="0"/>
              <a:t>(for the </a:t>
            </a:r>
            <a:r>
              <a:rPr lang="en-US" altLang="en-US" sz="2800" dirty="0" smtClean="0"/>
              <a:t>holding)</a:t>
            </a:r>
            <a:r>
              <a:rPr lang="es-ES" altLang="en-US" sz="2800" b="1" dirty="0"/>
              <a:t> </a:t>
            </a:r>
            <a:r>
              <a:rPr lang="es-ES" altLang="en-US" sz="2800" b="1" dirty="0" err="1" smtClean="0"/>
              <a:t>cont’d</a:t>
            </a:r>
            <a:endParaRPr lang="es-ES" altLang="en-US" sz="2800" b="1" dirty="0"/>
          </a:p>
        </p:txBody>
      </p:sp>
      <p:sp>
        <p:nvSpPr>
          <p:cNvPr id="27651" name="Rectangle 3"/>
          <p:cNvSpPr>
            <a:spLocks noGrp="1" noChangeArrowheads="1"/>
          </p:cNvSpPr>
          <p:nvPr>
            <p:ph idx="1"/>
          </p:nvPr>
        </p:nvSpPr>
        <p:spPr>
          <a:xfrm>
            <a:off x="1703388" y="1976440"/>
            <a:ext cx="1981200" cy="579437"/>
          </a:xfrm>
        </p:spPr>
        <p:txBody>
          <a:bodyPr/>
          <a:lstStyle/>
          <a:p>
            <a:pPr marL="0" algn="just"/>
            <a:r>
              <a:rPr lang="en-US" altLang="en-US" sz="2000" u="sng">
                <a:solidFill>
                  <a:srgbClr val="0070C0"/>
                </a:solidFill>
              </a:rPr>
              <a:t>Pens</a:t>
            </a:r>
            <a:r>
              <a:rPr lang="en-US" altLang="en-US" sz="2000">
                <a:solidFill>
                  <a:srgbClr val="0070C0"/>
                </a:solidFill>
              </a:rPr>
              <a:t> are fixed</a:t>
            </a:r>
          </a:p>
        </p:txBody>
      </p:sp>
      <p:sp>
        <p:nvSpPr>
          <p:cNvPr id="276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025B52-FF47-4BF1-98C1-A2078A0EC0E5}" type="slidenum">
              <a:rPr lang="en-US" altLang="en-US" smtClean="0">
                <a:solidFill>
                  <a:srgbClr val="608FD4"/>
                </a:solidFill>
              </a:rPr>
              <a:pPr/>
              <a:t>11</a:t>
            </a:fld>
            <a:endParaRPr lang="en-US" altLang="en-US" smtClean="0">
              <a:solidFill>
                <a:srgbClr val="608FD4"/>
              </a:solidFill>
            </a:endParaRPr>
          </a:p>
        </p:txBody>
      </p:sp>
      <p:grpSp>
        <p:nvGrpSpPr>
          <p:cNvPr id="27652" name="Group 2"/>
          <p:cNvGrpSpPr>
            <a:grpSpLocks/>
          </p:cNvGrpSpPr>
          <p:nvPr/>
        </p:nvGrpSpPr>
        <p:grpSpPr bwMode="auto">
          <a:xfrm>
            <a:off x="4379915" y="4686300"/>
            <a:ext cx="4979987" cy="2205038"/>
            <a:chOff x="4379913" y="4686300"/>
            <a:chExt cx="4979987" cy="2204550"/>
          </a:xfrm>
        </p:grpSpPr>
        <p:pic>
          <p:nvPicPr>
            <p:cNvPr id="161799" name="Picture 7"/>
            <p:cNvPicPr>
              <a:picLocks noChangeAspect="1" noChangeArrowheads="1"/>
            </p:cNvPicPr>
            <p:nvPr/>
          </p:nvPicPr>
          <p:blipFill>
            <a:blip r:embed="rId3" cstate="print">
              <a:extLst/>
            </a:blip>
            <a:srcRect/>
            <a:stretch>
              <a:fillRect/>
            </a:stretch>
          </p:blipFill>
          <p:spPr bwMode="auto">
            <a:xfrm>
              <a:off x="4786062" y="4987841"/>
              <a:ext cx="4105275" cy="1903009"/>
            </a:xfrm>
            <a:prstGeom prst="teardrop">
              <a:avLst/>
            </a:prstGeom>
            <a:noFill/>
            <a:ln>
              <a:noFill/>
            </a:ln>
            <a:extLst/>
          </p:spPr>
        </p:pic>
        <p:sp>
          <p:nvSpPr>
            <p:cNvPr id="27659" name="Rectangle 8"/>
            <p:cNvSpPr>
              <a:spLocks noChangeArrowheads="1"/>
            </p:cNvSpPr>
            <p:nvPr/>
          </p:nvSpPr>
          <p:spPr bwMode="auto">
            <a:xfrm>
              <a:off x="4379913" y="4686300"/>
              <a:ext cx="49799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Clr>
                  <a:schemeClr val="accent1"/>
                </a:buClr>
                <a:buSzPct val="65000"/>
                <a:buFont typeface="Wingdings" panose="05000000000000000000" pitchFamily="2" charset="2"/>
                <a:buNone/>
              </a:pPr>
              <a:r>
                <a:rPr lang="en-US" altLang="en-US" sz="1700" u="sng">
                  <a:solidFill>
                    <a:srgbClr val="0070C0"/>
                  </a:solidFill>
                  <a:latin typeface="Times New Roman" panose="02020603050405020304" pitchFamily="18" charset="0"/>
                  <a:cs typeface="Times New Roman" panose="02020603050405020304" pitchFamily="18" charset="0"/>
                </a:rPr>
                <a:t>Hapas</a:t>
              </a:r>
              <a:r>
                <a:rPr lang="en-US" altLang="en-US" sz="1700">
                  <a:solidFill>
                    <a:srgbClr val="0070C0"/>
                  </a:solidFill>
                  <a:latin typeface="Times New Roman" panose="02020603050405020304" pitchFamily="18" charset="0"/>
                  <a:cs typeface="Times New Roman" panose="02020603050405020304" pitchFamily="18" charset="0"/>
                </a:rPr>
                <a:t> are simple net enclosures suspended by stakes.</a:t>
              </a:r>
            </a:p>
          </p:txBody>
        </p:sp>
      </p:grpSp>
      <p:pic>
        <p:nvPicPr>
          <p:cNvPr id="26631"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2539" y="2338390"/>
            <a:ext cx="3383000" cy="2852989"/>
          </a:xfrm>
          <a:prstGeom prst="ellipse">
            <a:avLst/>
          </a:prstGeom>
          <a:noFill/>
          <a:ln>
            <a:noFill/>
          </a:ln>
          <a:extLst/>
        </p:spPr>
      </p:pic>
      <p:grpSp>
        <p:nvGrpSpPr>
          <p:cNvPr id="27654" name="Group 1"/>
          <p:cNvGrpSpPr>
            <a:grpSpLocks/>
          </p:cNvGrpSpPr>
          <p:nvPr/>
        </p:nvGrpSpPr>
        <p:grpSpPr bwMode="auto">
          <a:xfrm>
            <a:off x="4813300" y="1957388"/>
            <a:ext cx="4330700" cy="2641600"/>
            <a:chOff x="4812632" y="1957388"/>
            <a:chExt cx="4331368" cy="2641920"/>
          </a:xfrm>
        </p:grpSpPr>
        <p:sp>
          <p:nvSpPr>
            <p:cNvPr id="27656" name="Rectangle 9"/>
            <p:cNvSpPr>
              <a:spLocks noChangeArrowheads="1"/>
            </p:cNvSpPr>
            <p:nvPr/>
          </p:nvSpPr>
          <p:spPr bwMode="auto">
            <a:xfrm>
              <a:off x="5257800" y="1957388"/>
              <a:ext cx="388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Clr>
                  <a:schemeClr val="accent1"/>
                </a:buClr>
                <a:buSzPct val="65000"/>
                <a:buFont typeface="Wingdings" panose="05000000000000000000" pitchFamily="2" charset="2"/>
                <a:buNone/>
              </a:pPr>
              <a:r>
                <a:rPr lang="en-US" altLang="en-US" sz="1700" u="sng">
                  <a:solidFill>
                    <a:srgbClr val="0070C0"/>
                  </a:solidFill>
                  <a:latin typeface="Times New Roman" panose="02020603050405020304" pitchFamily="18" charset="0"/>
                  <a:cs typeface="Times New Roman" panose="02020603050405020304" pitchFamily="18" charset="0"/>
                </a:rPr>
                <a:t>Cages</a:t>
              </a:r>
              <a:r>
                <a:rPr lang="en-US" altLang="en-US" sz="1700">
                  <a:solidFill>
                    <a:srgbClr val="0070C0"/>
                  </a:solidFill>
                  <a:latin typeface="Times New Roman" panose="02020603050405020304" pitchFamily="18" charset="0"/>
                  <a:cs typeface="Times New Roman" panose="02020603050405020304" pitchFamily="18" charset="0"/>
                </a:rPr>
                <a:t> are held by floating structures.</a:t>
              </a:r>
            </a:p>
          </p:txBody>
        </p:sp>
        <p:pic>
          <p:nvPicPr>
            <p:cNvPr id="2"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2632" y="2313308"/>
              <a:ext cx="4114800" cy="2286000"/>
            </a:xfrm>
            <a:prstGeom prst="cloud">
              <a:avLst/>
            </a:prstGeom>
            <a:noFill/>
            <a:ln>
              <a:noFill/>
            </a:ln>
            <a:extLst/>
          </p:spPr>
        </p:pic>
      </p:grpSp>
    </p:spTree>
    <p:extLst>
      <p:ext uri="{BB962C8B-B14F-4D97-AF65-F5344CB8AC3E}">
        <p14:creationId xmlns:p14="http://schemas.microsoft.com/office/powerpoint/2010/main" val="29063035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938215" y="1018235"/>
            <a:ext cx="8358187" cy="1139825"/>
          </a:xfrm>
        </p:spPr>
        <p:txBody>
          <a:bodyPr>
            <a:normAutofit fontScale="90000"/>
          </a:bodyPr>
          <a:lstStyle/>
          <a:p>
            <a:pPr eaLnBrk="1" hangingPunct="1"/>
            <a:r>
              <a:rPr lang="en-US" altLang="en-US" sz="3200" b="1" dirty="0"/>
              <a:t>Item 1203: Area of aquaculture according to type of production facility </a:t>
            </a:r>
            <a:r>
              <a:rPr lang="en-US" altLang="en-US" sz="3200" dirty="0"/>
              <a:t>(for the </a:t>
            </a:r>
            <a:r>
              <a:rPr lang="en-US" altLang="en-US" sz="3200" dirty="0" smtClean="0"/>
              <a:t>holding)</a:t>
            </a:r>
            <a:r>
              <a:rPr lang="en-US" altLang="en-US" sz="3200" b="1" dirty="0" smtClean="0"/>
              <a:t> cont’d</a:t>
            </a:r>
            <a:endParaRPr lang="es-ES" altLang="en-US" sz="3200" dirty="0"/>
          </a:p>
        </p:txBody>
      </p:sp>
      <p:sp>
        <p:nvSpPr>
          <p:cNvPr id="29699" name="2 Marcador de contenido"/>
          <p:cNvSpPr>
            <a:spLocks noGrp="1"/>
          </p:cNvSpPr>
          <p:nvPr>
            <p:ph idx="1"/>
          </p:nvPr>
        </p:nvSpPr>
        <p:spPr>
          <a:xfrm>
            <a:off x="938216" y="2210642"/>
            <a:ext cx="6949740" cy="4300690"/>
          </a:xfrm>
        </p:spPr>
        <p:txBody>
          <a:bodyPr>
            <a:normAutofit lnSpcReduction="10000"/>
          </a:bodyPr>
          <a:lstStyle/>
          <a:p>
            <a:pPr marL="80963" algn="just">
              <a:lnSpc>
                <a:spcPct val="120000"/>
              </a:lnSpc>
              <a:spcAft>
                <a:spcPts val="600"/>
              </a:spcAft>
              <a:buSzPct val="100000"/>
            </a:pPr>
            <a:r>
              <a:rPr lang="es-ES" altLang="en-US" sz="2400" b="1" dirty="0" err="1">
                <a:solidFill>
                  <a:srgbClr val="0070C0"/>
                </a:solidFill>
                <a:ea typeface="ＭＳ Ｐゴシック" panose="020B0600070205080204" pitchFamily="34" charset="-128"/>
              </a:rPr>
              <a:t>Type</a:t>
            </a:r>
            <a:r>
              <a:rPr lang="es-ES" altLang="en-US" sz="2400" b="1" dirty="0">
                <a:solidFill>
                  <a:srgbClr val="0070C0"/>
                </a:solidFill>
                <a:ea typeface="ＭＳ Ｐゴシック" panose="020B0600070205080204" pitchFamily="34" charset="-128"/>
              </a:rPr>
              <a:t> of </a:t>
            </a:r>
            <a:r>
              <a:rPr lang="es-ES" altLang="en-US" sz="2400" b="1" dirty="0" err="1">
                <a:solidFill>
                  <a:srgbClr val="0070C0"/>
                </a:solidFill>
                <a:ea typeface="ＭＳ Ｐゴシック" panose="020B0600070205080204" pitchFamily="34" charset="-128"/>
              </a:rPr>
              <a:t>production</a:t>
            </a:r>
            <a:r>
              <a:rPr lang="es-ES" altLang="en-US" sz="2400" b="1" dirty="0">
                <a:solidFill>
                  <a:srgbClr val="0070C0"/>
                </a:solidFill>
                <a:ea typeface="ＭＳ Ｐゴシック" panose="020B0600070205080204" pitchFamily="34" charset="-128"/>
              </a:rPr>
              <a:t> </a:t>
            </a:r>
            <a:r>
              <a:rPr lang="es-ES" altLang="en-US" sz="2400" b="1" dirty="0" err="1">
                <a:solidFill>
                  <a:srgbClr val="0070C0"/>
                </a:solidFill>
                <a:ea typeface="ＭＳ Ｐゴシック" panose="020B0600070205080204" pitchFamily="34" charset="-128"/>
              </a:rPr>
              <a:t>facility</a:t>
            </a:r>
            <a:r>
              <a:rPr lang="es-ES" altLang="en-US" sz="2400" b="1" dirty="0">
                <a:solidFill>
                  <a:srgbClr val="0070C0"/>
                </a:solidFill>
                <a:ea typeface="ＭＳ Ｐゴシック" panose="020B0600070205080204" pitchFamily="34" charset="-128"/>
              </a:rPr>
              <a:t> </a:t>
            </a:r>
            <a:r>
              <a:rPr lang="es-ES" altLang="en-US" sz="2400" dirty="0">
                <a:solidFill>
                  <a:srgbClr val="0070C0"/>
                </a:solidFill>
                <a:ea typeface="ＭＳ Ｐゴシック" panose="020B0600070205080204" pitchFamily="34" charset="-128"/>
              </a:rPr>
              <a:t>(</a:t>
            </a:r>
            <a:r>
              <a:rPr lang="es-ES" altLang="en-US" sz="2400" dirty="0" err="1" smtClean="0">
                <a:solidFill>
                  <a:srgbClr val="0070C0"/>
                </a:solidFill>
                <a:ea typeface="ＭＳ Ｐゴシック" panose="020B0600070205080204" pitchFamily="34" charset="-128"/>
              </a:rPr>
              <a:t>cont’d</a:t>
            </a:r>
            <a:r>
              <a:rPr lang="es-ES" altLang="en-US" sz="2400" dirty="0" smtClean="0">
                <a:solidFill>
                  <a:srgbClr val="0070C0"/>
                </a:solidFill>
                <a:ea typeface="ＭＳ Ｐゴシック" panose="020B0600070205080204" pitchFamily="34" charset="-128"/>
              </a:rPr>
              <a:t>):</a:t>
            </a:r>
            <a:endParaRPr lang="en-GB" altLang="en-US" sz="2400" dirty="0">
              <a:solidFill>
                <a:srgbClr val="0070C0"/>
              </a:solidFill>
            </a:endParaRPr>
          </a:p>
          <a:p>
            <a:pPr marL="342900" lvl="1" indent="0" algn="just">
              <a:lnSpc>
                <a:spcPct val="120000"/>
              </a:lnSpc>
              <a:spcBef>
                <a:spcPts val="600"/>
              </a:spcBef>
              <a:spcAft>
                <a:spcPts val="600"/>
              </a:spcAft>
              <a:buNone/>
            </a:pPr>
            <a:r>
              <a:rPr lang="en-GB" altLang="en-US" sz="2200" b="1" dirty="0"/>
              <a:t>4. Tanks and raceways </a:t>
            </a:r>
            <a:r>
              <a:rPr lang="en-GB" altLang="en-US" sz="2200" dirty="0"/>
              <a:t>are fixed structures used for raising aquatic animals or plants. They are normally built  above  ground and  can be made  of bricks, concrete or plastic.  Tanks are  small round or rectangular structures, whereas raceways are long, narrow structures.</a:t>
            </a:r>
          </a:p>
          <a:p>
            <a:pPr marL="342900" lvl="1" indent="0" algn="just">
              <a:lnSpc>
                <a:spcPct val="120000"/>
              </a:lnSpc>
              <a:spcBef>
                <a:spcPts val="600"/>
              </a:spcBef>
              <a:spcAft>
                <a:spcPts val="600"/>
              </a:spcAft>
              <a:buNone/>
            </a:pPr>
            <a:r>
              <a:rPr lang="en-GB" altLang="en-US" sz="2200" b="1" dirty="0"/>
              <a:t>5. Floating rafts,  lines,  ropes,  bags  and  stakes  </a:t>
            </a:r>
            <a:r>
              <a:rPr lang="en-GB" altLang="en-US" sz="2200" dirty="0"/>
              <a:t>refer  to  the  </a:t>
            </a:r>
            <a:r>
              <a:rPr lang="en-GB" altLang="en-US" sz="2200" dirty="0" err="1"/>
              <a:t>aquacultural</a:t>
            </a:r>
            <a:r>
              <a:rPr lang="en-GB" altLang="en-US" sz="2200" dirty="0"/>
              <a:t> practice  based  on  these facilities, commonly  used for the cultivation of shellfish and seaweed.</a:t>
            </a:r>
            <a:endParaRPr lang="en-US" altLang="en-US" sz="2200" dirty="0"/>
          </a:p>
          <a:p>
            <a:pPr marL="80963"/>
            <a:endParaRPr lang="es-ES" altLang="en-US" dirty="0" smtClean="0"/>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E19525-95A0-4F17-B689-ED0D8FAE0733}" type="slidenum">
              <a:rPr lang="en-US" altLang="en-US" smtClean="0">
                <a:solidFill>
                  <a:srgbClr val="608FD4"/>
                </a:solidFill>
              </a:rPr>
              <a:pPr/>
              <a:t>12</a:t>
            </a:fld>
            <a:endParaRPr lang="en-US" altLang="en-US" smtClean="0">
              <a:solidFill>
                <a:srgbClr val="608FD4"/>
              </a:solidFill>
            </a:endParaRPr>
          </a:p>
        </p:txBody>
      </p:sp>
    </p:spTree>
    <p:extLst>
      <p:ext uri="{BB962C8B-B14F-4D97-AF65-F5344CB8AC3E}">
        <p14:creationId xmlns:p14="http://schemas.microsoft.com/office/powerpoint/2010/main" val="142978209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8538" y="869950"/>
            <a:ext cx="7497762" cy="1143000"/>
          </a:xfrm>
        </p:spPr>
        <p:txBody>
          <a:bodyPr rtlCol="0">
            <a:normAutofit fontScale="90000"/>
          </a:bodyPr>
          <a:lstStyle/>
          <a:p>
            <a:pPr>
              <a:defRPr/>
            </a:pPr>
            <a:r>
              <a:rPr lang="en-US" altLang="en-US" sz="3600" b="1" dirty="0"/>
              <a:t>Item 1203: Area of </a:t>
            </a:r>
            <a:r>
              <a:rPr lang="en-US" altLang="en-US" sz="3600" b="1" dirty="0" smtClean="0"/>
              <a:t>aquaculture </a:t>
            </a:r>
            <a:r>
              <a:rPr lang="en-US" altLang="en-US" sz="3600" b="1" dirty="0"/>
              <a:t>by </a:t>
            </a:r>
            <a:r>
              <a:rPr lang="en-US" altLang="en-US" sz="3600" b="1" dirty="0" smtClean="0"/>
              <a:t>type </a:t>
            </a:r>
            <a:r>
              <a:rPr lang="en-US" altLang="en-US" sz="3600" b="1" dirty="0"/>
              <a:t>of </a:t>
            </a:r>
            <a:r>
              <a:rPr lang="en-US" altLang="en-US" sz="3600" b="1" dirty="0" smtClean="0"/>
              <a:t>production facility</a:t>
            </a:r>
            <a:r>
              <a:rPr lang="en-US" altLang="en-US" sz="3600" dirty="0" smtClean="0"/>
              <a:t> (cont’d)</a:t>
            </a:r>
            <a:endParaRPr lang="en-US" altLang="en-US" sz="3600" dirty="0"/>
          </a:p>
        </p:txBody>
      </p:sp>
      <p:sp>
        <p:nvSpPr>
          <p:cNvPr id="307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3ADFB2-B35D-4499-98E7-46819468CA8C}" type="slidenum">
              <a:rPr lang="en-US" altLang="en-US" smtClean="0">
                <a:solidFill>
                  <a:srgbClr val="608FD4"/>
                </a:solidFill>
              </a:rPr>
              <a:pPr/>
              <a:t>13</a:t>
            </a:fld>
            <a:endParaRPr lang="en-US" altLang="en-US" smtClean="0">
              <a:solidFill>
                <a:srgbClr val="608FD4"/>
              </a:solidFill>
            </a:endParaRPr>
          </a:p>
        </p:txBody>
      </p:sp>
      <p:pic>
        <p:nvPicPr>
          <p:cNvPr id="156676" name="Picture 4"/>
          <p:cNvPicPr>
            <a:picLocks noChangeAspect="1" noChangeArrowheads="1"/>
          </p:cNvPicPr>
          <p:nvPr/>
        </p:nvPicPr>
        <p:blipFill>
          <a:blip r:embed="rId3" cstate="print">
            <a:extLst/>
          </a:blip>
          <a:srcRect/>
          <a:stretch>
            <a:fillRect/>
          </a:stretch>
        </p:blipFill>
        <p:spPr bwMode="auto">
          <a:xfrm>
            <a:off x="998621" y="2411022"/>
            <a:ext cx="4343400" cy="3124200"/>
          </a:xfrm>
          <a:prstGeom prst="ellipse">
            <a:avLst/>
          </a:prstGeom>
          <a:noFill/>
          <a:ln>
            <a:noFill/>
          </a:ln>
          <a:extLst/>
        </p:spPr>
      </p:pic>
      <p:pic>
        <p:nvPicPr>
          <p:cNvPr id="156677" name="Picture 5"/>
          <p:cNvPicPr>
            <a:picLocks noChangeAspect="1" noChangeArrowheads="1"/>
          </p:cNvPicPr>
          <p:nvPr/>
        </p:nvPicPr>
        <p:blipFill>
          <a:blip r:embed="rId4" cstate="print">
            <a:extLst/>
          </a:blip>
          <a:srcRect/>
          <a:stretch>
            <a:fillRect/>
          </a:stretch>
        </p:blipFill>
        <p:spPr bwMode="auto">
          <a:xfrm>
            <a:off x="5170510" y="3697705"/>
            <a:ext cx="3733800" cy="3124200"/>
          </a:xfrm>
          <a:prstGeom prst="teardrop">
            <a:avLst/>
          </a:prstGeom>
          <a:noFill/>
          <a:ln>
            <a:noFill/>
          </a:ln>
          <a:extLst/>
        </p:spPr>
      </p:pic>
      <p:sp>
        <p:nvSpPr>
          <p:cNvPr id="156678" name="Text Box 6"/>
          <p:cNvSpPr txBox="1">
            <a:spLocks noChangeArrowheads="1"/>
          </p:cNvSpPr>
          <p:nvPr/>
        </p:nvSpPr>
        <p:spPr bwMode="auto">
          <a:xfrm>
            <a:off x="2803527" y="2041525"/>
            <a:ext cx="733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33CC"/>
                </a:solidFill>
                <a:latin typeface="Times New Roman" panose="02020603050405020304" pitchFamily="18" charset="0"/>
                <a:cs typeface="Times New Roman" panose="02020603050405020304" pitchFamily="18" charset="0"/>
              </a:rPr>
              <a:t>Tanks</a:t>
            </a:r>
          </a:p>
        </p:txBody>
      </p:sp>
      <p:sp>
        <p:nvSpPr>
          <p:cNvPr id="156679" name="Text Box 7"/>
          <p:cNvSpPr txBox="1">
            <a:spLocks noChangeArrowheads="1"/>
          </p:cNvSpPr>
          <p:nvPr/>
        </p:nvSpPr>
        <p:spPr bwMode="auto">
          <a:xfrm>
            <a:off x="6477002" y="3328988"/>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33CC"/>
                </a:solidFill>
                <a:latin typeface="Times New Roman" panose="02020603050405020304" pitchFamily="18" charset="0"/>
                <a:cs typeface="Times New Roman" panose="02020603050405020304" pitchFamily="18" charset="0"/>
              </a:rPr>
              <a:t>Raceways</a:t>
            </a:r>
          </a:p>
        </p:txBody>
      </p:sp>
    </p:spTree>
    <p:extLst>
      <p:ext uri="{BB962C8B-B14F-4D97-AF65-F5344CB8AC3E}">
        <p14:creationId xmlns:p14="http://schemas.microsoft.com/office/powerpoint/2010/main" val="42672493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blinds(horizontal)">
                                      <p:cBhvr>
                                        <p:cTn id="7" dur="500"/>
                                        <p:tgtEl>
                                          <p:spTgt spid="156678"/>
                                        </p:tgtEl>
                                      </p:cBhvr>
                                    </p:animEffect>
                                  </p:childTnLst>
                                </p:cTn>
                              </p:par>
                              <p:par>
                                <p:cTn id="8" presetID="3" presetClass="entr" presetSubtype="10" fill="hold" nodeType="withEffect">
                                  <p:stCondLst>
                                    <p:cond delay="0"/>
                                  </p:stCondLst>
                                  <p:childTnLst>
                                    <p:set>
                                      <p:cBhvr>
                                        <p:cTn id="9" dur="1" fill="hold">
                                          <p:stCondLst>
                                            <p:cond delay="0"/>
                                          </p:stCondLst>
                                        </p:cTn>
                                        <p:tgtEl>
                                          <p:spTgt spid="156676"/>
                                        </p:tgtEl>
                                        <p:attrNameLst>
                                          <p:attrName>style.visibility</p:attrName>
                                        </p:attrNameLst>
                                      </p:cBhvr>
                                      <p:to>
                                        <p:strVal val="visible"/>
                                      </p:to>
                                    </p:set>
                                    <p:animEffect transition="in" filter="blinds(horizontal)">
                                      <p:cBhvr>
                                        <p:cTn id="10" dur="500"/>
                                        <p:tgtEl>
                                          <p:spTgt spid="1566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6679"/>
                                        </p:tgtEl>
                                        <p:attrNameLst>
                                          <p:attrName>style.visibility</p:attrName>
                                        </p:attrNameLst>
                                      </p:cBhvr>
                                      <p:to>
                                        <p:strVal val="visible"/>
                                      </p:to>
                                    </p:set>
                                    <p:animEffect transition="in" filter="blinds(horizontal)">
                                      <p:cBhvr>
                                        <p:cTn id="15" dur="500"/>
                                        <p:tgtEl>
                                          <p:spTgt spid="156679"/>
                                        </p:tgtEl>
                                      </p:cBhvr>
                                    </p:animEffect>
                                  </p:childTnLst>
                                </p:cTn>
                              </p:par>
                              <p:par>
                                <p:cTn id="16" presetID="3" presetClass="entr" presetSubtype="10" fill="hold" nodeType="withEffect">
                                  <p:stCondLst>
                                    <p:cond delay="0"/>
                                  </p:stCondLst>
                                  <p:childTnLst>
                                    <p:set>
                                      <p:cBhvr>
                                        <p:cTn id="17" dur="1" fill="hold">
                                          <p:stCondLst>
                                            <p:cond delay="0"/>
                                          </p:stCondLst>
                                        </p:cTn>
                                        <p:tgtEl>
                                          <p:spTgt spid="156677"/>
                                        </p:tgtEl>
                                        <p:attrNameLst>
                                          <p:attrName>style.visibility</p:attrName>
                                        </p:attrNameLst>
                                      </p:cBhvr>
                                      <p:to>
                                        <p:strVal val="visible"/>
                                      </p:to>
                                    </p:set>
                                    <p:animEffect transition="in" filter="blinds(horizontal)">
                                      <p:cBhvr>
                                        <p:cTn id="18" dur="5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1566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29211" y="918204"/>
            <a:ext cx="8229600" cy="858009"/>
          </a:xfrm>
        </p:spPr>
        <p:txBody>
          <a:bodyPr rtlCol="0">
            <a:normAutofit fontScale="90000"/>
          </a:bodyPr>
          <a:lstStyle/>
          <a:p>
            <a:pPr>
              <a:defRPr/>
            </a:pPr>
            <a:r>
              <a:rPr lang="en-US" altLang="en-US" sz="3600" b="1" dirty="0"/>
              <a:t>Item 1203: Area of </a:t>
            </a:r>
            <a:r>
              <a:rPr lang="en-US" altLang="en-US" sz="3600" b="1" dirty="0" smtClean="0"/>
              <a:t>aquaculture </a:t>
            </a:r>
            <a:r>
              <a:rPr lang="en-US" altLang="en-US" sz="3600" b="1" dirty="0"/>
              <a:t>by </a:t>
            </a:r>
            <a:r>
              <a:rPr lang="en-US" altLang="en-US" sz="3600" b="1" dirty="0" smtClean="0"/>
              <a:t>type </a:t>
            </a:r>
            <a:r>
              <a:rPr lang="en-US" altLang="en-US" sz="3600" b="1" dirty="0"/>
              <a:t>of </a:t>
            </a:r>
            <a:r>
              <a:rPr lang="en-US" altLang="en-US" sz="3600" b="1" dirty="0" smtClean="0"/>
              <a:t>production </a:t>
            </a:r>
            <a:r>
              <a:rPr lang="en-US" altLang="en-US" sz="3600" b="1" dirty="0"/>
              <a:t>f</a:t>
            </a:r>
            <a:r>
              <a:rPr lang="en-US" altLang="en-US" sz="3600" b="1" dirty="0" smtClean="0"/>
              <a:t>acility</a:t>
            </a:r>
            <a:r>
              <a:rPr lang="en-US" altLang="en-US" sz="3600" dirty="0" smtClean="0"/>
              <a:t> </a:t>
            </a:r>
            <a:r>
              <a:rPr lang="en-US" altLang="en-US" sz="3600" dirty="0"/>
              <a:t>(</a:t>
            </a:r>
            <a:r>
              <a:rPr lang="en-US" altLang="en-US" sz="3600" dirty="0" smtClean="0"/>
              <a:t>cont’d)</a:t>
            </a:r>
            <a:endParaRPr lang="en-US" altLang="en-US" sz="3600" dirty="0"/>
          </a:p>
        </p:txBody>
      </p:sp>
      <p:sp>
        <p:nvSpPr>
          <p:cNvPr id="25603" name="Rectangle 3"/>
          <p:cNvSpPr>
            <a:spLocks noGrp="1" noChangeArrowheads="1"/>
          </p:cNvSpPr>
          <p:nvPr>
            <p:ph idx="1"/>
          </p:nvPr>
        </p:nvSpPr>
        <p:spPr>
          <a:xfrm>
            <a:off x="1066800" y="2105025"/>
            <a:ext cx="8229600" cy="685800"/>
          </a:xfrm>
        </p:spPr>
        <p:txBody>
          <a:bodyPr rtlCol="0">
            <a:normAutofit fontScale="85000" lnSpcReduction="10000"/>
          </a:bodyPr>
          <a:lstStyle/>
          <a:p>
            <a:pPr marL="0" algn="just">
              <a:defRPr/>
            </a:pPr>
            <a:r>
              <a:rPr lang="en-US" altLang="en-US" sz="2000" b="1" dirty="0"/>
              <a:t>Floating rafts, lines, ropes, bags and stakes</a:t>
            </a:r>
            <a:r>
              <a:rPr lang="en-US" altLang="en-US" sz="2000" dirty="0"/>
              <a:t> are common in shellfish/seaweed cultivation.</a:t>
            </a:r>
          </a:p>
        </p:txBody>
      </p:sp>
      <p:sp>
        <p:nvSpPr>
          <p:cNvPr id="327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452DE8-B7B8-4655-9B98-0A6266F4CB45}" type="slidenum">
              <a:rPr lang="en-US" altLang="en-US" smtClean="0">
                <a:solidFill>
                  <a:srgbClr val="608FD4"/>
                </a:solidFill>
              </a:rPr>
              <a:pPr/>
              <a:t>14</a:t>
            </a:fld>
            <a:endParaRPr lang="en-US" altLang="en-US" smtClean="0">
              <a:solidFill>
                <a:srgbClr val="608FD4"/>
              </a:solidFill>
            </a:endParaRPr>
          </a:p>
        </p:txBody>
      </p:sp>
      <p:pic>
        <p:nvPicPr>
          <p:cNvPr id="31748" name="Picture 2"/>
          <p:cNvPicPr>
            <a:picLocks noChangeAspect="1"/>
          </p:cNvPicPr>
          <p:nvPr/>
        </p:nvPicPr>
        <p:blipFill rotWithShape="1">
          <a:blip r:embed="rId3" cstate="email">
            <a:extLst>
              <a:ext uri="{28A0092B-C50C-407E-A947-70E740481C1C}">
                <a14:useLocalDpi xmlns:a14="http://schemas.microsoft.com/office/drawing/2010/main"/>
              </a:ext>
            </a:extLst>
          </a:blip>
          <a:srcRect t="7904" r="10237"/>
          <a:stretch/>
        </p:blipFill>
        <p:spPr bwMode="auto">
          <a:xfrm>
            <a:off x="1223211" y="3093839"/>
            <a:ext cx="3886200" cy="2615570"/>
          </a:xfrm>
          <a:prstGeom prst="flowChartPreparation">
            <a:avLst/>
          </a:prstGeom>
          <a:noFill/>
          <a:ln>
            <a:noFill/>
          </a:ln>
          <a:extLst/>
        </p:spPr>
      </p:pic>
      <p:pic>
        <p:nvPicPr>
          <p:cNvPr id="31749"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595669"/>
            <a:ext cx="3657600" cy="3279760"/>
          </a:xfrm>
          <a:prstGeom prst="ellipse">
            <a:avLst/>
          </a:prstGeom>
          <a:noFill/>
          <a:ln>
            <a:noFill/>
          </a:ln>
          <a:extLst/>
        </p:spPr>
      </p:pic>
      <p:sp>
        <p:nvSpPr>
          <p:cNvPr id="32774" name="TextBox 4"/>
          <p:cNvSpPr txBox="1">
            <a:spLocks noChangeArrowheads="1"/>
          </p:cNvSpPr>
          <p:nvPr/>
        </p:nvSpPr>
        <p:spPr bwMode="auto">
          <a:xfrm>
            <a:off x="1295400" y="5867400"/>
            <a:ext cx="342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0070C0"/>
                </a:solidFill>
                <a:latin typeface="Times New Roman" panose="02020603050405020304" pitchFamily="18" charset="0"/>
                <a:cs typeface="Times New Roman" panose="02020603050405020304" pitchFamily="18" charset="0"/>
              </a:rPr>
              <a:t>Seaweed structure showing </a:t>
            </a:r>
            <a:r>
              <a:rPr lang="en-US" altLang="en-US" u="sng">
                <a:solidFill>
                  <a:srgbClr val="0070C0"/>
                </a:solidFill>
                <a:latin typeface="Times New Roman" panose="02020603050405020304" pitchFamily="18" charset="0"/>
                <a:cs typeface="Times New Roman" panose="02020603050405020304" pitchFamily="18" charset="0"/>
              </a:rPr>
              <a:t>line</a:t>
            </a:r>
            <a:r>
              <a:rPr lang="en-US" altLang="en-US">
                <a:solidFill>
                  <a:srgbClr val="0070C0"/>
                </a:solidFill>
                <a:latin typeface="Times New Roman" panose="02020603050405020304" pitchFamily="18" charset="0"/>
                <a:cs typeface="Times New Roman" panose="02020603050405020304" pitchFamily="18" charset="0"/>
              </a:rPr>
              <a:t> system</a:t>
            </a:r>
            <a:endParaRPr lang="en-GB" altLang="en-US">
              <a:solidFill>
                <a:srgbClr val="0070C0"/>
              </a:solidFill>
              <a:latin typeface="Times New Roman" panose="02020603050405020304" pitchFamily="18" charset="0"/>
              <a:cs typeface="Times New Roman" panose="02020603050405020304" pitchFamily="18" charset="0"/>
            </a:endParaRPr>
          </a:p>
        </p:txBody>
      </p:sp>
      <p:sp>
        <p:nvSpPr>
          <p:cNvPr id="32775" name="TextBox 5"/>
          <p:cNvSpPr txBox="1">
            <a:spLocks noChangeArrowheads="1"/>
          </p:cNvSpPr>
          <p:nvPr/>
        </p:nvSpPr>
        <p:spPr bwMode="auto">
          <a:xfrm>
            <a:off x="5181602" y="5875338"/>
            <a:ext cx="4283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u="sng">
                <a:solidFill>
                  <a:srgbClr val="0070C0"/>
                </a:solidFill>
              </a:rPr>
              <a:t>Stake</a:t>
            </a:r>
            <a:r>
              <a:rPr lang="en-US" altLang="en-US">
                <a:solidFill>
                  <a:srgbClr val="0070C0"/>
                </a:solidFill>
              </a:rPr>
              <a:t> system for cultivating seaweed on a beach</a:t>
            </a:r>
            <a:endParaRPr lang="en-GB" altLang="en-US">
              <a:solidFill>
                <a:srgbClr val="0070C0"/>
              </a:solidFill>
            </a:endParaRPr>
          </a:p>
        </p:txBody>
      </p:sp>
    </p:spTree>
    <p:extLst>
      <p:ext uri="{BB962C8B-B14F-4D97-AF65-F5344CB8AC3E}">
        <p14:creationId xmlns:p14="http://schemas.microsoft.com/office/powerpoint/2010/main" val="3852178627"/>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990600" y="838203"/>
            <a:ext cx="6108700" cy="709244"/>
          </a:xfrm>
        </p:spPr>
        <p:txBody>
          <a:bodyPr>
            <a:normAutofit fontScale="90000"/>
          </a:bodyPr>
          <a:lstStyle/>
          <a:p>
            <a:pPr eaLnBrk="1" hangingPunct="1"/>
            <a:r>
              <a:rPr lang="es-ES" altLang="en-US" b="1" dirty="0" err="1" smtClean="0"/>
              <a:t>Item</a:t>
            </a:r>
            <a:r>
              <a:rPr lang="es-ES" altLang="en-US" b="1" dirty="0" smtClean="0"/>
              <a:t> 1204: </a:t>
            </a:r>
            <a:r>
              <a:rPr lang="es-ES" altLang="en-US" b="1" dirty="0" err="1" smtClean="0"/>
              <a:t>Type</a:t>
            </a:r>
            <a:r>
              <a:rPr lang="es-ES" altLang="en-US" b="1" dirty="0" smtClean="0"/>
              <a:t> of </a:t>
            </a:r>
            <a:r>
              <a:rPr lang="es-ES" altLang="en-US" b="1" dirty="0" err="1" smtClean="0"/>
              <a:t>water</a:t>
            </a:r>
            <a:endParaRPr lang="es-ES" altLang="en-US" b="1" dirty="0" smtClean="0"/>
          </a:p>
        </p:txBody>
      </p:sp>
      <p:sp>
        <p:nvSpPr>
          <p:cNvPr id="34819" name="2 Marcador de contenido"/>
          <p:cNvSpPr>
            <a:spLocks noGrp="1"/>
          </p:cNvSpPr>
          <p:nvPr>
            <p:ph idx="1"/>
          </p:nvPr>
        </p:nvSpPr>
        <p:spPr>
          <a:xfrm>
            <a:off x="990600" y="1743074"/>
            <a:ext cx="5731747" cy="5038725"/>
          </a:xfrm>
        </p:spPr>
        <p:txBody>
          <a:bodyPr>
            <a:normAutofit fontScale="47500" lnSpcReduction="20000"/>
          </a:bodyPr>
          <a:lstStyle/>
          <a:p>
            <a:pPr marL="0" algn="just">
              <a:lnSpc>
                <a:spcPct val="120000"/>
              </a:lnSpc>
              <a:spcAft>
                <a:spcPts val="600"/>
              </a:spcAft>
              <a:buClr>
                <a:srgbClr val="0C135A"/>
              </a:buClr>
            </a:pPr>
            <a:r>
              <a:rPr lang="en-US" altLang="en-US" sz="3800" b="1" dirty="0" smtClean="0">
                <a:solidFill>
                  <a:srgbClr val="0070C0"/>
                </a:solidFill>
                <a:ea typeface="ＭＳ Ｐゴシック" panose="020B0600070205080204" pitchFamily="34" charset="-128"/>
              </a:rPr>
              <a:t>Type: </a:t>
            </a:r>
            <a:r>
              <a:rPr lang="en-US" altLang="en-US" sz="3800" dirty="0" smtClean="0">
                <a:ea typeface="ＭＳ Ｐゴシック" panose="020B0600070205080204" pitchFamily="34" charset="-128"/>
              </a:rPr>
              <a:t>Additional item. </a:t>
            </a:r>
            <a:endParaRPr lang="en-US" altLang="en-US" sz="3800" b="1" dirty="0" smtClean="0">
              <a:ea typeface="ＭＳ Ｐゴシック" panose="020B0600070205080204" pitchFamily="34" charset="-128"/>
            </a:endParaRPr>
          </a:p>
          <a:p>
            <a:pPr marL="0" algn="just">
              <a:lnSpc>
                <a:spcPct val="120000"/>
              </a:lnSpc>
              <a:spcAft>
                <a:spcPts val="600"/>
              </a:spcAft>
              <a:buClr>
                <a:srgbClr val="0C135A"/>
              </a:buClr>
            </a:pPr>
            <a:r>
              <a:rPr lang="en-US" altLang="en-US" sz="3800" b="1" dirty="0" smtClean="0">
                <a:solidFill>
                  <a:srgbClr val="0070C0"/>
                </a:solidFill>
                <a:ea typeface="ＭＳ Ｐゴシック" panose="020B0600070205080204" pitchFamily="34" charset="-128"/>
              </a:rPr>
              <a:t>Reference period: </a:t>
            </a:r>
            <a:r>
              <a:rPr lang="en-US" altLang="en-US" sz="3800" dirty="0" smtClean="0">
                <a:ea typeface="ＭＳ Ｐゴシック" panose="020B0600070205080204" pitchFamily="34" charset="-128"/>
              </a:rPr>
              <a:t>Census reference year</a:t>
            </a:r>
          </a:p>
          <a:p>
            <a:pPr marL="0" algn="just">
              <a:lnSpc>
                <a:spcPct val="120000"/>
              </a:lnSpc>
              <a:spcAft>
                <a:spcPts val="600"/>
              </a:spcAft>
              <a:buClr>
                <a:srgbClr val="0C135A"/>
              </a:buClr>
            </a:pPr>
            <a:r>
              <a:rPr lang="en-US" altLang="en-US" sz="3800" b="1" dirty="0" smtClean="0">
                <a:solidFill>
                  <a:srgbClr val="0070C0"/>
                </a:solidFill>
                <a:ea typeface="ＭＳ Ｐゴシック" panose="020B0600070205080204" pitchFamily="34" charset="-128"/>
              </a:rPr>
              <a:t>Concept: </a:t>
            </a:r>
            <a:r>
              <a:rPr lang="en-US" altLang="en-US" sz="3800" dirty="0" smtClean="0"/>
              <a:t>This refers to whether aquaculture is carried out on </a:t>
            </a:r>
            <a:r>
              <a:rPr lang="en-US" altLang="ja-JP" sz="3800" b="1" dirty="0" smtClean="0">
                <a:ea typeface="ＭＳ Ｐゴシック" panose="020B0600070205080204" pitchFamily="34" charset="-128"/>
              </a:rPr>
              <a:t>Freshwater</a:t>
            </a:r>
            <a:r>
              <a:rPr lang="en-US" altLang="ja-JP" sz="3800" dirty="0" smtClean="0">
                <a:ea typeface="ＭＳ Ｐゴシック" panose="020B0600070205080204" pitchFamily="34" charset="-128"/>
              </a:rPr>
              <a:t>, </a:t>
            </a:r>
            <a:r>
              <a:rPr lang="en-US" altLang="ja-JP" sz="3800" b="1" dirty="0" smtClean="0">
                <a:ea typeface="ＭＳ Ｐゴシック" panose="020B0600070205080204" pitchFamily="34" charset="-128"/>
              </a:rPr>
              <a:t>Brackish water</a:t>
            </a:r>
            <a:r>
              <a:rPr lang="en-US" altLang="ja-JP" sz="3800" dirty="0" smtClean="0">
                <a:ea typeface="ＭＳ Ｐゴシック" panose="020B0600070205080204" pitchFamily="34" charset="-128"/>
              </a:rPr>
              <a:t> and/or </a:t>
            </a:r>
            <a:r>
              <a:rPr lang="en-US" altLang="ja-JP" sz="3800" b="1" dirty="0" smtClean="0">
                <a:ea typeface="ＭＳ Ｐゴシック" panose="020B0600070205080204" pitchFamily="34" charset="-128"/>
              </a:rPr>
              <a:t>Saltwater. </a:t>
            </a:r>
            <a:r>
              <a:rPr lang="en-US" altLang="en-US" sz="3800" dirty="0" smtClean="0"/>
              <a:t>There may be more than one type of water used on a holding.</a:t>
            </a:r>
          </a:p>
          <a:p>
            <a:pPr marL="0" algn="just">
              <a:lnSpc>
                <a:spcPct val="120000"/>
              </a:lnSpc>
              <a:spcAft>
                <a:spcPts val="600"/>
              </a:spcAft>
              <a:buClr>
                <a:srgbClr val="0C135A"/>
              </a:buClr>
            </a:pPr>
            <a:r>
              <a:rPr lang="es-ES" altLang="en-US" sz="3800" b="1" dirty="0" err="1" smtClean="0">
                <a:solidFill>
                  <a:srgbClr val="0070C0"/>
                </a:solidFill>
                <a:ea typeface="ＭＳ Ｐゴシック" panose="020B0600070205080204" pitchFamily="34" charset="-128"/>
              </a:rPr>
              <a:t>Type</a:t>
            </a:r>
            <a:r>
              <a:rPr lang="es-ES" altLang="en-US" sz="3800" b="1" dirty="0" smtClean="0">
                <a:solidFill>
                  <a:srgbClr val="0070C0"/>
                </a:solidFill>
                <a:ea typeface="ＭＳ Ｐゴシック" panose="020B0600070205080204" pitchFamily="34" charset="-128"/>
              </a:rPr>
              <a:t> of </a:t>
            </a:r>
            <a:r>
              <a:rPr lang="es-ES" altLang="en-US" sz="3800" b="1" dirty="0" err="1" smtClean="0">
                <a:solidFill>
                  <a:srgbClr val="0070C0"/>
                </a:solidFill>
                <a:ea typeface="ＭＳ Ｐゴシック" panose="020B0600070205080204" pitchFamily="34" charset="-128"/>
              </a:rPr>
              <a:t>water</a:t>
            </a:r>
            <a:r>
              <a:rPr lang="es-ES" altLang="en-US" sz="3800" b="1" dirty="0" smtClean="0">
                <a:solidFill>
                  <a:srgbClr val="0070C0"/>
                </a:solidFill>
                <a:ea typeface="ＭＳ Ｐゴシック" panose="020B0600070205080204" pitchFamily="34" charset="-128"/>
              </a:rPr>
              <a:t>:</a:t>
            </a:r>
            <a:endParaRPr lang="en-GB" altLang="en-US" sz="3800" b="1" dirty="0" smtClean="0">
              <a:solidFill>
                <a:srgbClr val="0070C0"/>
              </a:solidFill>
            </a:endParaRPr>
          </a:p>
          <a:p>
            <a:pPr marL="0" algn="just">
              <a:lnSpc>
                <a:spcPct val="120000"/>
              </a:lnSpc>
              <a:spcAft>
                <a:spcPts val="600"/>
              </a:spcAft>
            </a:pPr>
            <a:r>
              <a:rPr lang="en-US" altLang="ja-JP" sz="3800" b="1" dirty="0" smtClean="0">
                <a:ea typeface="ＭＳ Ｐゴシック" panose="020B0600070205080204" pitchFamily="34" charset="-128"/>
              </a:rPr>
              <a:t>Freshwater</a:t>
            </a:r>
            <a:r>
              <a:rPr lang="en-US" altLang="ja-JP" sz="3800" dirty="0" smtClean="0">
                <a:ea typeface="ＭＳ Ｐゴシック" panose="020B0600070205080204" pitchFamily="34" charset="-128"/>
              </a:rPr>
              <a:t> refers to reservoirs, rivers, lakes and canals, with consistently negligible salinity.</a:t>
            </a:r>
          </a:p>
          <a:p>
            <a:pPr marL="0" algn="just">
              <a:lnSpc>
                <a:spcPct val="120000"/>
              </a:lnSpc>
              <a:spcAft>
                <a:spcPts val="600"/>
              </a:spcAft>
            </a:pPr>
            <a:r>
              <a:rPr lang="en-US" altLang="ja-JP" sz="3800" b="1" dirty="0" smtClean="0">
                <a:ea typeface="ＭＳ Ｐゴシック" panose="020B0600070205080204" pitchFamily="34" charset="-128"/>
              </a:rPr>
              <a:t>Brackish water</a:t>
            </a:r>
            <a:r>
              <a:rPr lang="en-US" altLang="ja-JP" sz="3800" dirty="0" smtClean="0">
                <a:ea typeface="ＭＳ Ｐゴシック" panose="020B0600070205080204" pitchFamily="34" charset="-128"/>
              </a:rPr>
              <a:t> </a:t>
            </a:r>
            <a:r>
              <a:rPr lang="en-US" altLang="en-US" sz="3800" dirty="0" smtClean="0"/>
              <a:t>has more salinity than fresh water, but not as much as seawater. It may result from mixing of seawater with fresh water, as in estuaries, </a:t>
            </a:r>
            <a:r>
              <a:rPr lang="en-US" altLang="ja-JP" sz="3800" dirty="0" smtClean="0">
                <a:ea typeface="ＭＳ Ｐゴシック" panose="020B0600070205080204" pitchFamily="34" charset="-128"/>
              </a:rPr>
              <a:t>coves, bays and fjords. </a:t>
            </a:r>
          </a:p>
          <a:p>
            <a:pPr marL="0" algn="just">
              <a:lnSpc>
                <a:spcPct val="120000"/>
              </a:lnSpc>
              <a:spcAft>
                <a:spcPts val="600"/>
              </a:spcAft>
            </a:pPr>
            <a:r>
              <a:rPr lang="en-US" altLang="ja-JP" sz="3800" b="1" dirty="0" smtClean="0">
                <a:ea typeface="ＭＳ Ｐゴシック" panose="020B0600070205080204" pitchFamily="34" charset="-128"/>
              </a:rPr>
              <a:t>Saltwater</a:t>
            </a:r>
            <a:r>
              <a:rPr lang="en-US" altLang="ja-JP" sz="3800" dirty="0" smtClean="0">
                <a:ea typeface="ＭＳ Ｐゴシック" panose="020B0600070205080204" pitchFamily="34" charset="-128"/>
              </a:rPr>
              <a:t> (or marine water) refers to coastal and offshore waters where salinity is high and is not subject to significant daily or seasonal variation. </a:t>
            </a:r>
            <a:endParaRPr lang="en-US" altLang="en-US" sz="3800" dirty="0" smtClean="0"/>
          </a:p>
          <a:p>
            <a:pPr marL="0"/>
            <a:endParaRPr lang="es-ES" altLang="en-US" dirty="0" smtClean="0"/>
          </a:p>
        </p:txBody>
      </p:sp>
      <p:sp>
        <p:nvSpPr>
          <p:cNvPr id="348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DB640F-2F98-47A3-96F8-DA3585EDBE7C}" type="slidenum">
              <a:rPr lang="en-US" altLang="en-US" smtClean="0">
                <a:solidFill>
                  <a:srgbClr val="608FD4"/>
                </a:solidFill>
              </a:rPr>
              <a:pPr/>
              <a:t>15</a:t>
            </a:fld>
            <a:endParaRPr lang="en-US" altLang="en-US" smtClean="0">
              <a:solidFill>
                <a:srgbClr val="608FD4"/>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2347" y="2436432"/>
            <a:ext cx="2857080" cy="2060669"/>
          </a:xfrm>
          <a:prstGeom prst="rect">
            <a:avLst/>
          </a:prstGeom>
        </p:spPr>
      </p:pic>
    </p:spTree>
    <p:extLst>
      <p:ext uri="{BB962C8B-B14F-4D97-AF65-F5344CB8AC3E}">
        <p14:creationId xmlns:p14="http://schemas.microsoft.com/office/powerpoint/2010/main" val="217142393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967" y="3415917"/>
            <a:ext cx="2648618" cy="1547970"/>
          </a:xfrm>
          <a:prstGeom prst="rect">
            <a:avLst/>
          </a:prstGeom>
        </p:spPr>
      </p:pic>
      <p:sp>
        <p:nvSpPr>
          <p:cNvPr id="28674" name="Rectangle 2"/>
          <p:cNvSpPr>
            <a:spLocks noGrp="1" noChangeArrowheads="1"/>
          </p:cNvSpPr>
          <p:nvPr>
            <p:ph type="title"/>
          </p:nvPr>
        </p:nvSpPr>
        <p:spPr>
          <a:xfrm>
            <a:off x="950913" y="947900"/>
            <a:ext cx="8088312" cy="788988"/>
          </a:xfrm>
        </p:spPr>
        <p:txBody>
          <a:bodyPr rtlCol="0">
            <a:normAutofit fontScale="90000"/>
          </a:bodyPr>
          <a:lstStyle/>
          <a:p>
            <a:pPr>
              <a:defRPr/>
            </a:pPr>
            <a:r>
              <a:rPr lang="en-US" altLang="en-US" sz="3200" b="1" dirty="0"/>
              <a:t>Item 1205: Sources of </a:t>
            </a:r>
            <a:r>
              <a:rPr lang="en-US" altLang="en-US" sz="3200" b="1" dirty="0" smtClean="0"/>
              <a:t>water </a:t>
            </a:r>
            <a:r>
              <a:rPr lang="en-US" altLang="en-US" sz="3200" b="1" dirty="0"/>
              <a:t>for </a:t>
            </a:r>
            <a:r>
              <a:rPr lang="en-US" altLang="en-US" sz="3200" b="1" dirty="0" smtClean="0"/>
              <a:t>aquaculture </a:t>
            </a:r>
            <a:br>
              <a:rPr lang="en-US" altLang="en-US" sz="3200" b="1" dirty="0" smtClean="0"/>
            </a:br>
            <a:r>
              <a:rPr lang="en-US" altLang="en-US" sz="3200" dirty="0" smtClean="0"/>
              <a:t>(</a:t>
            </a:r>
            <a:r>
              <a:rPr lang="en-US" altLang="en-US" sz="3200" dirty="0"/>
              <a:t>for the holding)</a:t>
            </a:r>
          </a:p>
        </p:txBody>
      </p:sp>
      <p:sp>
        <p:nvSpPr>
          <p:cNvPr id="35843" name="Rectangle 3"/>
          <p:cNvSpPr>
            <a:spLocks noGrp="1" noChangeArrowheads="1"/>
          </p:cNvSpPr>
          <p:nvPr>
            <p:ph idx="1"/>
          </p:nvPr>
        </p:nvSpPr>
        <p:spPr>
          <a:xfrm>
            <a:off x="950913" y="2079625"/>
            <a:ext cx="6123127" cy="4225925"/>
          </a:xfrm>
        </p:spPr>
        <p:txBody>
          <a:bodyPr>
            <a:normAutofit fontScale="85000" lnSpcReduction="20000"/>
          </a:bodyPr>
          <a:lstStyle/>
          <a:p>
            <a:pPr marL="0" algn="just">
              <a:lnSpc>
                <a:spcPct val="120000"/>
              </a:lnSpc>
              <a:buClr>
                <a:srgbClr val="0C135A"/>
              </a:buClr>
            </a:pPr>
            <a:r>
              <a:rPr lang="en-US" altLang="en-US" sz="2200" b="1" dirty="0">
                <a:solidFill>
                  <a:srgbClr val="0070C0"/>
                </a:solidFill>
                <a:ea typeface="ＭＳ Ｐゴシック" panose="020B0600070205080204" pitchFamily="34" charset="-128"/>
              </a:rPr>
              <a:t>Type: </a:t>
            </a:r>
            <a:r>
              <a:rPr lang="en-US" altLang="en-US" sz="2200" dirty="0">
                <a:ea typeface="ＭＳ Ｐゴシック" panose="020B0600070205080204" pitchFamily="34" charset="-128"/>
              </a:rPr>
              <a:t>Additional item. </a:t>
            </a:r>
            <a:endParaRPr lang="en-US" altLang="en-US" sz="2200" b="1" dirty="0">
              <a:ea typeface="ＭＳ Ｐゴシック" panose="020B0600070205080204" pitchFamily="34" charset="-128"/>
            </a:endParaRPr>
          </a:p>
          <a:p>
            <a:pPr marL="0" algn="just">
              <a:lnSpc>
                <a:spcPct val="120000"/>
              </a:lnSpc>
              <a:buClr>
                <a:srgbClr val="0C135A"/>
              </a:buClr>
            </a:pPr>
            <a:r>
              <a:rPr lang="en-US" altLang="en-US" sz="2200" b="1" dirty="0">
                <a:solidFill>
                  <a:srgbClr val="0070C0"/>
                </a:solidFill>
                <a:ea typeface="ＭＳ Ｐゴシック" panose="020B0600070205080204" pitchFamily="34" charset="-128"/>
              </a:rPr>
              <a:t>Reference period: </a:t>
            </a:r>
            <a:r>
              <a:rPr lang="en-US" altLang="en-US" sz="2200" dirty="0">
                <a:ea typeface="ＭＳ Ｐゴシック" panose="020B0600070205080204" pitchFamily="34" charset="-128"/>
              </a:rPr>
              <a:t>Census reference year</a:t>
            </a:r>
          </a:p>
          <a:p>
            <a:pPr marL="0" algn="just">
              <a:lnSpc>
                <a:spcPct val="120000"/>
              </a:lnSpc>
              <a:buClr>
                <a:srgbClr val="0C135A"/>
              </a:buClr>
            </a:pPr>
            <a:r>
              <a:rPr lang="en-US" altLang="en-US" sz="2200" b="1" dirty="0">
                <a:solidFill>
                  <a:srgbClr val="0070C0"/>
                </a:solidFill>
                <a:ea typeface="ＭＳ Ｐゴシック" panose="020B0600070205080204" pitchFamily="34" charset="-128"/>
              </a:rPr>
              <a:t>Sources of water: </a:t>
            </a:r>
            <a:r>
              <a:rPr lang="en-US" altLang="en-US" sz="2200" dirty="0"/>
              <a:t>This refers to whether water for </a:t>
            </a:r>
            <a:r>
              <a:rPr lang="en-US" altLang="en-US" sz="2200" dirty="0" err="1"/>
              <a:t>aquacultural</a:t>
            </a:r>
            <a:r>
              <a:rPr lang="en-US" altLang="en-US" sz="2200" dirty="0"/>
              <a:t> production on the holding was obtained from:</a:t>
            </a:r>
          </a:p>
          <a:p>
            <a:pPr marL="657225" lvl="2" indent="0" algn="just">
              <a:lnSpc>
                <a:spcPct val="120000"/>
              </a:lnSpc>
              <a:spcBef>
                <a:spcPct val="0"/>
              </a:spcBef>
              <a:buNone/>
            </a:pPr>
            <a:r>
              <a:rPr lang="en-US" altLang="en-US" sz="1900" dirty="0"/>
              <a:t>– Rain-fed 			</a:t>
            </a:r>
            <a:r>
              <a:rPr lang="en-US" altLang="en-US" sz="1900" dirty="0" smtClean="0"/>
              <a:t>-Dams</a:t>
            </a:r>
            <a:endParaRPr lang="en-US" altLang="en-US" sz="1900" dirty="0"/>
          </a:p>
          <a:p>
            <a:pPr marL="657225" lvl="2" indent="0" algn="just">
              <a:lnSpc>
                <a:spcPct val="120000"/>
              </a:lnSpc>
              <a:spcBef>
                <a:spcPct val="0"/>
              </a:spcBef>
              <a:buNone/>
            </a:pPr>
            <a:r>
              <a:rPr lang="en-US" altLang="en-US" sz="1900" dirty="0"/>
              <a:t>– Groundwater		</a:t>
            </a:r>
            <a:r>
              <a:rPr lang="en-US" altLang="en-US" sz="1900" dirty="0" smtClean="0"/>
              <a:t>-Estuaries/lagoons</a:t>
            </a:r>
            <a:endParaRPr lang="en-US" altLang="en-US" sz="1900" dirty="0"/>
          </a:p>
          <a:p>
            <a:pPr marL="657225" lvl="2" indent="0" algn="just">
              <a:lnSpc>
                <a:spcPct val="120000"/>
              </a:lnSpc>
              <a:spcBef>
                <a:spcPct val="0"/>
              </a:spcBef>
              <a:buNone/>
            </a:pPr>
            <a:r>
              <a:rPr lang="en-US" altLang="en-US" sz="1900" dirty="0"/>
              <a:t>– Rivers/canals		</a:t>
            </a:r>
            <a:r>
              <a:rPr lang="en-US" altLang="en-US" sz="1900" dirty="0" smtClean="0"/>
              <a:t>-Coves/bays/sea</a:t>
            </a:r>
            <a:endParaRPr lang="en-US" altLang="en-US" sz="1900" dirty="0"/>
          </a:p>
          <a:p>
            <a:pPr marL="657225" lvl="2" indent="0" algn="just">
              <a:lnSpc>
                <a:spcPct val="120000"/>
              </a:lnSpc>
              <a:spcBef>
                <a:spcPct val="0"/>
              </a:spcBef>
              <a:buNone/>
            </a:pPr>
            <a:r>
              <a:rPr lang="en-US" altLang="en-US" sz="1900" dirty="0"/>
              <a:t>– Lakes/reservoirs</a:t>
            </a:r>
          </a:p>
          <a:p>
            <a:pPr marL="0" algn="just">
              <a:lnSpc>
                <a:spcPct val="120000"/>
              </a:lnSpc>
              <a:buSzPct val="100000"/>
            </a:pPr>
            <a:r>
              <a:rPr lang="en-US" altLang="en-US" sz="2200" b="1" dirty="0">
                <a:solidFill>
                  <a:srgbClr val="0070C0"/>
                </a:solidFill>
              </a:rPr>
              <a:t>Notes: </a:t>
            </a:r>
          </a:p>
          <a:p>
            <a:pPr marL="625475" lvl="1" indent="-180975" algn="just">
              <a:lnSpc>
                <a:spcPct val="120000"/>
              </a:lnSpc>
            </a:pPr>
            <a:r>
              <a:rPr lang="en-US" altLang="en-US" sz="2000" dirty="0"/>
              <a:t>There may be more than one source of water used for aquaculture on a holding.  The source of water is usually closely related to the type of site.</a:t>
            </a:r>
          </a:p>
          <a:p>
            <a:pPr marL="625475" lvl="1" indent="-180975" algn="just">
              <a:lnSpc>
                <a:spcPct val="120000"/>
              </a:lnSpc>
            </a:pPr>
            <a:r>
              <a:rPr lang="en-US" altLang="en-US" sz="2000" dirty="0"/>
              <a:t>Countries may adapt these categories to suit local conditions.</a:t>
            </a:r>
          </a:p>
        </p:txBody>
      </p:sp>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FF2486-4AB6-48BB-8EDE-DC8AB51E12AF}" type="slidenum">
              <a:rPr lang="en-US" altLang="en-US" smtClean="0">
                <a:solidFill>
                  <a:srgbClr val="608FD4"/>
                </a:solidFill>
              </a:rPr>
              <a:pPr/>
              <a:t>16</a:t>
            </a:fld>
            <a:endParaRPr lang="en-US" altLang="en-US" smtClean="0">
              <a:solidFill>
                <a:srgbClr val="608FD4"/>
              </a:solidFill>
            </a:endParaRPr>
          </a:p>
        </p:txBody>
      </p:sp>
    </p:spTree>
    <p:extLst>
      <p:ext uri="{BB962C8B-B14F-4D97-AF65-F5344CB8AC3E}">
        <p14:creationId xmlns:p14="http://schemas.microsoft.com/office/powerpoint/2010/main" val="49059057"/>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934498"/>
            <a:ext cx="8229600" cy="1027652"/>
          </a:xfrm>
        </p:spPr>
        <p:txBody>
          <a:bodyPr>
            <a:normAutofit/>
          </a:bodyPr>
          <a:lstStyle/>
          <a:p>
            <a:pPr eaLnBrk="1" hangingPunct="1">
              <a:defRPr/>
            </a:pPr>
            <a:r>
              <a:rPr lang="en-US" altLang="en-US" sz="2900" b="1" dirty="0"/>
              <a:t>Item 1206: Type of </a:t>
            </a:r>
            <a:r>
              <a:rPr lang="en-US" altLang="en-US" sz="2900" b="1" dirty="0" err="1"/>
              <a:t>a</a:t>
            </a:r>
            <a:r>
              <a:rPr lang="en-US" altLang="en-US" sz="2900" b="1" dirty="0" err="1" smtClean="0"/>
              <a:t>quacultural</a:t>
            </a:r>
            <a:r>
              <a:rPr lang="en-US" altLang="en-US" sz="2900" b="1" dirty="0" smtClean="0"/>
              <a:t> </a:t>
            </a:r>
            <a:r>
              <a:rPr lang="en-US" altLang="en-US" sz="2900" b="1" dirty="0"/>
              <a:t>o</a:t>
            </a:r>
            <a:r>
              <a:rPr lang="en-US" altLang="en-US" sz="2900" b="1" dirty="0" smtClean="0"/>
              <a:t>rganism </a:t>
            </a:r>
            <a:r>
              <a:rPr lang="en-US" altLang="en-US" sz="2900" b="1" dirty="0"/>
              <a:t>cultivated </a:t>
            </a:r>
            <a:r>
              <a:rPr lang="en-US" altLang="en-US" sz="2900" dirty="0"/>
              <a:t>(for the holding</a:t>
            </a:r>
            <a:r>
              <a:rPr lang="en-US" altLang="en-US" sz="2900" dirty="0" smtClean="0"/>
              <a:t>)</a:t>
            </a:r>
            <a:endParaRPr lang="en-US" altLang="en-US" sz="3600" dirty="0"/>
          </a:p>
        </p:txBody>
      </p:sp>
      <p:sp>
        <p:nvSpPr>
          <p:cNvPr id="37891" name="Rectangle 3"/>
          <p:cNvSpPr>
            <a:spLocks noGrp="1" noChangeArrowheads="1"/>
          </p:cNvSpPr>
          <p:nvPr>
            <p:ph idx="1"/>
          </p:nvPr>
        </p:nvSpPr>
        <p:spPr>
          <a:xfrm>
            <a:off x="990600" y="2038350"/>
            <a:ext cx="6515519" cy="4819650"/>
          </a:xfrm>
        </p:spPr>
        <p:txBody>
          <a:bodyPr>
            <a:normAutofit fontScale="92500" lnSpcReduction="10000"/>
          </a:bodyPr>
          <a:lstStyle/>
          <a:p>
            <a:pPr marL="0" algn="just">
              <a:lnSpc>
                <a:spcPct val="120000"/>
              </a:lnSpc>
              <a:buClr>
                <a:srgbClr val="0C135A"/>
              </a:buClr>
            </a:pPr>
            <a:r>
              <a:rPr lang="en-US" altLang="en-US" sz="1600" b="1" dirty="0">
                <a:solidFill>
                  <a:srgbClr val="0070C0"/>
                </a:solidFill>
                <a:ea typeface="ＭＳ Ｐゴシック" panose="020B0600070205080204" pitchFamily="34" charset="-128"/>
              </a:rPr>
              <a:t>Type: </a:t>
            </a:r>
            <a:r>
              <a:rPr lang="en-US" altLang="en-US" sz="1600" dirty="0">
                <a:ea typeface="ＭＳ Ｐゴシック" panose="020B0600070205080204" pitchFamily="34" charset="-128"/>
              </a:rPr>
              <a:t>Additional item. </a:t>
            </a:r>
            <a:endParaRPr lang="en-US" altLang="en-US" sz="1600" b="1" dirty="0">
              <a:ea typeface="ＭＳ Ｐゴシック" panose="020B0600070205080204" pitchFamily="34" charset="-128"/>
            </a:endParaRPr>
          </a:p>
          <a:p>
            <a:pPr marL="0" algn="just">
              <a:lnSpc>
                <a:spcPct val="120000"/>
              </a:lnSpc>
              <a:buClr>
                <a:srgbClr val="0C135A"/>
              </a:buClr>
            </a:pPr>
            <a:r>
              <a:rPr lang="en-US" altLang="en-US" sz="1600" b="1" dirty="0">
                <a:solidFill>
                  <a:srgbClr val="0070C0"/>
                </a:solidFill>
                <a:ea typeface="ＭＳ Ｐゴシック" panose="020B0600070205080204" pitchFamily="34" charset="-128"/>
              </a:rPr>
              <a:t>Reference period: </a:t>
            </a:r>
            <a:r>
              <a:rPr lang="en-US" altLang="en-US" sz="1600" dirty="0">
                <a:ea typeface="ＭＳ Ｐゴシック" panose="020B0600070205080204" pitchFamily="34" charset="-128"/>
              </a:rPr>
              <a:t>Census reference year</a:t>
            </a:r>
          </a:p>
          <a:p>
            <a:pPr marL="0" algn="just">
              <a:lnSpc>
                <a:spcPct val="120000"/>
              </a:lnSpc>
              <a:buSzPct val="100000"/>
            </a:pPr>
            <a:r>
              <a:rPr lang="en-US" altLang="en-US" sz="1600" b="1" dirty="0">
                <a:solidFill>
                  <a:srgbClr val="0070C0"/>
                </a:solidFill>
              </a:rPr>
              <a:t>Types of organisms:</a:t>
            </a:r>
            <a:r>
              <a:rPr lang="en-US" altLang="en-US" sz="1600" dirty="0">
                <a:solidFill>
                  <a:srgbClr val="0070C0"/>
                </a:solidFill>
              </a:rPr>
              <a:t> </a:t>
            </a:r>
            <a:r>
              <a:rPr lang="en-US" altLang="en-US" sz="1600" dirty="0"/>
              <a:t>It refers to which of the following types of aquatic organisms were cultivated on the holding:</a:t>
            </a:r>
          </a:p>
          <a:p>
            <a:pPr marL="271463" lvl="2" indent="-96838" algn="just">
              <a:lnSpc>
                <a:spcPct val="110000"/>
              </a:lnSpc>
              <a:spcBef>
                <a:spcPts val="0"/>
              </a:spcBef>
              <a:buClr>
                <a:srgbClr val="0C135A"/>
              </a:buClr>
              <a:buSzPct val="75000"/>
              <a:buFont typeface="Courier New" panose="02070309020205020404" pitchFamily="49" charset="0"/>
              <a:buChar char="o"/>
            </a:pPr>
            <a:r>
              <a:rPr lang="en-US" altLang="en-US" sz="1600" b="1" dirty="0"/>
              <a:t>Freshwater </a:t>
            </a:r>
            <a:r>
              <a:rPr lang="en-US" altLang="en-US" sz="1600" dirty="0"/>
              <a:t>fish (such as carps and tilapias)</a:t>
            </a:r>
          </a:p>
          <a:p>
            <a:pPr marL="271463" lvl="2" indent="-96838" algn="just">
              <a:lnSpc>
                <a:spcPct val="110000"/>
              </a:lnSpc>
              <a:spcBef>
                <a:spcPts val="0"/>
              </a:spcBef>
              <a:buClr>
                <a:srgbClr val="0C135A"/>
              </a:buClr>
              <a:buSzPct val="75000"/>
              <a:buFont typeface="Courier New" panose="02070309020205020404" pitchFamily="49" charset="0"/>
              <a:buChar char="o"/>
            </a:pPr>
            <a:r>
              <a:rPr lang="en-US" altLang="en-US" sz="1600" b="1" dirty="0"/>
              <a:t>Diadromous</a:t>
            </a:r>
            <a:r>
              <a:rPr lang="en-US" altLang="en-US" sz="1600" dirty="0"/>
              <a:t> fish (can live in both fresh and seawater, such as trout, salmon, eels and sturgeon)</a:t>
            </a:r>
          </a:p>
          <a:p>
            <a:pPr marL="271463" lvl="2" indent="-96838" algn="just">
              <a:lnSpc>
                <a:spcPct val="110000"/>
              </a:lnSpc>
              <a:spcBef>
                <a:spcPts val="0"/>
              </a:spcBef>
              <a:buClr>
                <a:srgbClr val="0C135A"/>
              </a:buClr>
              <a:buSzPct val="75000"/>
              <a:buFont typeface="Courier New" panose="02070309020205020404" pitchFamily="49" charset="0"/>
              <a:buChar char="o"/>
            </a:pPr>
            <a:r>
              <a:rPr lang="en-US" altLang="en-US" sz="1600" b="1" dirty="0"/>
              <a:t>Marine</a:t>
            </a:r>
            <a:r>
              <a:rPr lang="en-US" altLang="en-US" sz="1600" dirty="0"/>
              <a:t> fish (flounder, cod and tuna)</a:t>
            </a:r>
          </a:p>
          <a:p>
            <a:pPr marL="271463" lvl="2" indent="-96838" algn="just">
              <a:lnSpc>
                <a:spcPct val="110000"/>
              </a:lnSpc>
              <a:spcBef>
                <a:spcPts val="0"/>
              </a:spcBef>
              <a:buClr>
                <a:srgbClr val="0C135A"/>
              </a:buClr>
              <a:buSzPct val="75000"/>
              <a:buFont typeface="Courier New" panose="02070309020205020404" pitchFamily="49" charset="0"/>
              <a:buChar char="o"/>
            </a:pPr>
            <a:r>
              <a:rPr lang="en-US" altLang="en-US" sz="1600" b="1" dirty="0"/>
              <a:t>Crustaceans</a:t>
            </a:r>
            <a:r>
              <a:rPr lang="en-US" altLang="en-US" sz="1600" dirty="0"/>
              <a:t> (crabs, lobsters and shrimps)</a:t>
            </a:r>
          </a:p>
          <a:p>
            <a:pPr marL="271463" lvl="2" indent="-96838" algn="just">
              <a:lnSpc>
                <a:spcPct val="110000"/>
              </a:lnSpc>
              <a:spcBef>
                <a:spcPts val="0"/>
              </a:spcBef>
              <a:buClr>
                <a:srgbClr val="0C135A"/>
              </a:buClr>
              <a:buSzPct val="75000"/>
              <a:buFont typeface="Courier New" panose="02070309020205020404" pitchFamily="49" charset="0"/>
              <a:buChar char="o"/>
            </a:pPr>
            <a:r>
              <a:rPr lang="en-US" altLang="en-US" sz="1600" b="1" dirty="0" err="1"/>
              <a:t>Molluscs</a:t>
            </a:r>
            <a:r>
              <a:rPr lang="en-US" altLang="en-US" sz="1600" dirty="0"/>
              <a:t> (belonging to the phylum Mollusca, including abalones, oysters, mussels, scallops, clams and squids)</a:t>
            </a:r>
          </a:p>
          <a:p>
            <a:pPr marL="271463" lvl="2" indent="-96838" algn="just">
              <a:lnSpc>
                <a:spcPct val="110000"/>
              </a:lnSpc>
              <a:spcBef>
                <a:spcPts val="0"/>
              </a:spcBef>
              <a:buClr>
                <a:srgbClr val="0C135A"/>
              </a:buClr>
              <a:buSzPct val="75000"/>
              <a:buFont typeface="Courier New" panose="02070309020205020404" pitchFamily="49" charset="0"/>
              <a:buChar char="o"/>
            </a:pPr>
            <a:r>
              <a:rPr lang="en-US" altLang="en-US" sz="1600" b="1" dirty="0"/>
              <a:t>Other</a:t>
            </a:r>
            <a:r>
              <a:rPr lang="en-US" altLang="en-US" sz="1600" dirty="0"/>
              <a:t> aquatic animals (frogs, crocodiles, alligators, turtles, sea-squirts and sea urchins)</a:t>
            </a:r>
          </a:p>
          <a:p>
            <a:pPr marL="271463" lvl="2" indent="-96838" algn="just">
              <a:lnSpc>
                <a:spcPct val="110000"/>
              </a:lnSpc>
              <a:spcBef>
                <a:spcPts val="0"/>
              </a:spcBef>
              <a:buClr>
                <a:srgbClr val="0C135A"/>
              </a:buClr>
              <a:buSzPct val="75000"/>
              <a:buFont typeface="Courier New" panose="02070309020205020404" pitchFamily="49" charset="0"/>
              <a:buChar char="o"/>
            </a:pPr>
            <a:r>
              <a:rPr lang="en-US" altLang="ja-JP" sz="1600" b="1" dirty="0">
                <a:ea typeface="ＭＳ Ｐゴシック" panose="020B0600070205080204" pitchFamily="34" charset="-128"/>
              </a:rPr>
              <a:t>Aquatic</a:t>
            </a:r>
            <a:r>
              <a:rPr lang="en-US" altLang="ja-JP" sz="1600" dirty="0">
                <a:ea typeface="ＭＳ Ｐゴシック" panose="020B0600070205080204" pitchFamily="34" charset="-128"/>
              </a:rPr>
              <a:t> </a:t>
            </a:r>
            <a:r>
              <a:rPr lang="en-US" altLang="ja-JP" sz="1600" b="1" dirty="0">
                <a:ea typeface="ＭＳ Ｐゴシック" panose="020B0600070205080204" pitchFamily="34" charset="-128"/>
              </a:rPr>
              <a:t>plants</a:t>
            </a:r>
            <a:r>
              <a:rPr lang="en-US" altLang="ja-JP" sz="1600" dirty="0">
                <a:ea typeface="ＭＳ Ｐゴシック" panose="020B0600070205080204" pitchFamily="34" charset="-128"/>
              </a:rPr>
              <a:t> (</a:t>
            </a:r>
            <a:r>
              <a:rPr lang="en-US" altLang="en-US" sz="1600" dirty="0"/>
              <a:t>seaweed and lotus</a:t>
            </a:r>
            <a:r>
              <a:rPr lang="en-US" altLang="ja-JP" sz="1600" dirty="0">
                <a:ea typeface="ＭＳ Ｐゴシック" panose="020B0600070205080204" pitchFamily="34" charset="-128"/>
              </a:rPr>
              <a:t>).</a:t>
            </a:r>
          </a:p>
          <a:p>
            <a:pPr marL="0" algn="just">
              <a:lnSpc>
                <a:spcPct val="120000"/>
              </a:lnSpc>
              <a:buSzPct val="100000"/>
            </a:pPr>
            <a:r>
              <a:rPr lang="en-US" altLang="en-US" sz="1600" b="1" dirty="0">
                <a:solidFill>
                  <a:srgbClr val="0070C0"/>
                </a:solidFill>
              </a:rPr>
              <a:t>Notes:</a:t>
            </a:r>
            <a:r>
              <a:rPr lang="en-US" altLang="en-US" sz="1600" dirty="0">
                <a:solidFill>
                  <a:srgbClr val="0070C0"/>
                </a:solidFill>
              </a:rPr>
              <a:t> </a:t>
            </a:r>
          </a:p>
          <a:p>
            <a:pPr marL="625475" lvl="1" indent="-223838" algn="just">
              <a:lnSpc>
                <a:spcPct val="110000"/>
              </a:lnSpc>
              <a:spcBef>
                <a:spcPts val="0"/>
              </a:spcBef>
            </a:pPr>
            <a:r>
              <a:rPr lang="en-US" altLang="en-US" sz="1600" dirty="0"/>
              <a:t>More than one type of organism may be cultivated on a holding.</a:t>
            </a:r>
          </a:p>
          <a:p>
            <a:pPr marL="625475" lvl="1" indent="-223838" algn="just">
              <a:lnSpc>
                <a:spcPct val="110000"/>
              </a:lnSpc>
              <a:spcBef>
                <a:spcPts val="0"/>
              </a:spcBef>
            </a:pPr>
            <a:r>
              <a:rPr lang="en-US" altLang="en-US" sz="1600" dirty="0"/>
              <a:t>The classification refers to the type of aquatic organism cultivated, not the type of product generated (e.g. pearl production is under “</a:t>
            </a:r>
            <a:r>
              <a:rPr lang="en-US" altLang="en-US" sz="1600" dirty="0" err="1"/>
              <a:t>molluscs</a:t>
            </a:r>
            <a:r>
              <a:rPr lang="en-US" altLang="en-US" sz="1600" dirty="0"/>
              <a:t>”).</a:t>
            </a:r>
          </a:p>
        </p:txBody>
      </p:sp>
      <p:sp>
        <p:nvSpPr>
          <p:cNvPr id="378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366A56-DD68-44F4-B966-FFF672557914}" type="slidenum">
              <a:rPr lang="en-US" altLang="en-US" smtClean="0">
                <a:solidFill>
                  <a:srgbClr val="608FD4"/>
                </a:solidFill>
              </a:rPr>
              <a:pPr/>
              <a:t>17</a:t>
            </a:fld>
            <a:endParaRPr lang="en-US" altLang="en-US" smtClean="0">
              <a:solidFill>
                <a:srgbClr val="608FD4"/>
              </a:solidFill>
            </a:endParaRPr>
          </a:p>
        </p:txBody>
      </p:sp>
      <p:pic>
        <p:nvPicPr>
          <p:cNvPr id="2" name="Picture 1"/>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02188" y="1908663"/>
            <a:ext cx="1681034" cy="1527873"/>
          </a:xfrm>
          <a:prstGeom prst="rect">
            <a:avLst/>
          </a:prstGeom>
        </p:spPr>
      </p:pic>
    </p:spTree>
    <p:extLst>
      <p:ext uri="{BB962C8B-B14F-4D97-AF65-F5344CB8AC3E}">
        <p14:creationId xmlns:p14="http://schemas.microsoft.com/office/powerpoint/2010/main" val="3669038261"/>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53897" y="210902"/>
            <a:ext cx="5321543" cy="609600"/>
          </a:xfrm>
        </p:spPr>
        <p:txBody>
          <a:bodyPr anchor="ctr">
            <a:noAutofit/>
          </a:bodyPr>
          <a:lstStyle/>
          <a:p>
            <a:pPr algn="ctr"/>
            <a:r>
              <a:rPr lang="en-US" sz="3000" b="1" dirty="0" smtClean="0">
                <a:solidFill>
                  <a:schemeClr val="tx1"/>
                </a:solidFill>
                <a:effectLst/>
              </a:rPr>
              <a:t/>
            </a:r>
            <a:br>
              <a:rPr lang="en-US" sz="3000" b="1" dirty="0" smtClean="0">
                <a:solidFill>
                  <a:schemeClr val="tx1"/>
                </a:solidFill>
                <a:effectLst/>
              </a:rPr>
            </a:br>
            <a:r>
              <a:rPr lang="en-US" sz="3500" b="1" dirty="0" smtClean="0">
                <a:solidFill>
                  <a:schemeClr val="tx1"/>
                </a:solidFill>
                <a:latin typeface="+mn-lt"/>
                <a:cs typeface="Calibri" pitchFamily="34" charset="0"/>
              </a:rPr>
              <a:t>Country experience</a:t>
            </a:r>
            <a:r>
              <a:rPr lang="en-US" sz="3000" b="1" dirty="0" smtClean="0">
                <a:solidFill>
                  <a:schemeClr val="tx1"/>
                </a:solidFill>
                <a:effectLst/>
              </a:rPr>
              <a:t/>
            </a:r>
            <a:br>
              <a:rPr lang="en-US" sz="3000" b="1" dirty="0" smtClean="0">
                <a:solidFill>
                  <a:schemeClr val="tx1"/>
                </a:solidFill>
                <a:effectLst/>
              </a:rPr>
            </a:br>
            <a:endParaRPr lang="en-US" sz="3000" b="1" dirty="0">
              <a:solidFill>
                <a:schemeClr val="tx1"/>
              </a:solidFill>
              <a:effectLst/>
            </a:endParaRPr>
          </a:p>
        </p:txBody>
      </p:sp>
      <p:sp>
        <p:nvSpPr>
          <p:cNvPr id="3" name="2 Marcador de contenido"/>
          <p:cNvSpPr>
            <a:spLocks noGrp="1"/>
          </p:cNvSpPr>
          <p:nvPr>
            <p:ph idx="1"/>
          </p:nvPr>
        </p:nvSpPr>
        <p:spPr>
          <a:xfrm>
            <a:off x="1134089" y="1977211"/>
            <a:ext cx="7793610" cy="4925030"/>
          </a:xfrm>
          <a:solidFill>
            <a:schemeClr val="accent6">
              <a:lumMod val="20000"/>
              <a:lumOff val="80000"/>
            </a:schemeClr>
          </a:solidFill>
        </p:spPr>
        <p:txBody>
          <a:bodyPr>
            <a:normAutofit fontScale="77500" lnSpcReduction="20000"/>
          </a:bodyPr>
          <a:lstStyle/>
          <a:p>
            <a:pPr marL="0" indent="-180975">
              <a:lnSpc>
                <a:spcPct val="110000"/>
              </a:lnSpc>
              <a:spcBef>
                <a:spcPts val="0"/>
              </a:spcBef>
            </a:pPr>
            <a:endParaRPr lang="es-AR" sz="500" dirty="0" smtClean="0"/>
          </a:p>
          <a:p>
            <a:pPr marL="360000" indent="-457200">
              <a:lnSpc>
                <a:spcPct val="110000"/>
              </a:lnSpc>
              <a:spcBef>
                <a:spcPts val="0"/>
              </a:spcBef>
              <a:buAutoNum type="arabicPeriod"/>
            </a:pPr>
            <a:r>
              <a:rPr lang="es-ES" sz="2100" b="1" dirty="0" err="1" smtClean="0">
                <a:solidFill>
                  <a:srgbClr val="0070C0"/>
                </a:solidFill>
                <a:cs typeface="Calibri" pitchFamily="34" charset="0"/>
              </a:rPr>
              <a:t>Is</a:t>
            </a:r>
            <a:r>
              <a:rPr lang="es-ES" sz="2100" b="1" dirty="0" smtClean="0">
                <a:solidFill>
                  <a:srgbClr val="0070C0"/>
                </a:solidFill>
                <a:cs typeface="Calibri" pitchFamily="34" charset="0"/>
              </a:rPr>
              <a:t> </a:t>
            </a:r>
            <a:r>
              <a:rPr lang="es-ES" sz="2100" b="1" dirty="0" err="1" smtClean="0">
                <a:solidFill>
                  <a:srgbClr val="0070C0"/>
                </a:solidFill>
                <a:cs typeface="Calibri" pitchFamily="34" charset="0"/>
              </a:rPr>
              <a:t>there</a:t>
            </a:r>
            <a:r>
              <a:rPr lang="es-ES" sz="2100" b="1" dirty="0" smtClean="0">
                <a:solidFill>
                  <a:srgbClr val="0070C0"/>
                </a:solidFill>
                <a:cs typeface="Calibri" pitchFamily="34" charset="0"/>
              </a:rPr>
              <a:t> </a:t>
            </a:r>
            <a:r>
              <a:rPr lang="es-ES" sz="2100" b="1" dirty="0" err="1" smtClean="0">
                <a:solidFill>
                  <a:srgbClr val="0070C0"/>
                </a:solidFill>
                <a:cs typeface="Calibri" pitchFamily="34" charset="0"/>
              </a:rPr>
              <a:t>aquaculture</a:t>
            </a:r>
            <a:r>
              <a:rPr lang="es-ES" sz="2100" b="1" dirty="0" smtClean="0">
                <a:solidFill>
                  <a:srgbClr val="0070C0"/>
                </a:solidFill>
                <a:cs typeface="Calibri" pitchFamily="34" charset="0"/>
              </a:rPr>
              <a:t> </a:t>
            </a:r>
            <a:r>
              <a:rPr lang="es-ES" sz="2100" b="1" dirty="0" err="1" smtClean="0">
                <a:solidFill>
                  <a:srgbClr val="0070C0"/>
                </a:solidFill>
                <a:cs typeface="Calibri" pitchFamily="34" charset="0"/>
              </a:rPr>
              <a:t>activity</a:t>
            </a:r>
            <a:r>
              <a:rPr lang="es-ES" sz="2100" b="1" dirty="0" smtClean="0">
                <a:solidFill>
                  <a:srgbClr val="0070C0"/>
                </a:solidFill>
                <a:cs typeface="Calibri" pitchFamily="34" charset="0"/>
              </a:rPr>
              <a:t> in </a:t>
            </a:r>
            <a:r>
              <a:rPr lang="es-ES" sz="2100" b="1" dirty="0" err="1" smtClean="0">
                <a:solidFill>
                  <a:srgbClr val="0070C0"/>
                </a:solidFill>
                <a:cs typeface="Calibri" pitchFamily="34" charset="0"/>
              </a:rPr>
              <a:t>the</a:t>
            </a:r>
            <a:r>
              <a:rPr lang="es-ES" sz="2100" b="1" dirty="0" smtClean="0">
                <a:solidFill>
                  <a:srgbClr val="0070C0"/>
                </a:solidFill>
                <a:cs typeface="Calibri" pitchFamily="34" charset="0"/>
              </a:rPr>
              <a:t> </a:t>
            </a:r>
            <a:r>
              <a:rPr lang="es-AR" sz="2100" b="1" dirty="0" smtClean="0">
                <a:solidFill>
                  <a:srgbClr val="0070C0"/>
                </a:solidFill>
                <a:cs typeface="Calibri" pitchFamily="34" charset="0"/>
              </a:rPr>
              <a:t>UPA* (agriculture </a:t>
            </a:r>
            <a:r>
              <a:rPr lang="es-AR" sz="2100" b="1" dirty="0" err="1" smtClean="0">
                <a:solidFill>
                  <a:srgbClr val="0070C0"/>
                </a:solidFill>
                <a:cs typeface="Calibri" pitchFamily="34" charset="0"/>
              </a:rPr>
              <a:t>production</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unit</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on</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the</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day</a:t>
            </a:r>
            <a:r>
              <a:rPr lang="es-AR" sz="2100" b="1" dirty="0" smtClean="0">
                <a:solidFill>
                  <a:srgbClr val="0070C0"/>
                </a:solidFill>
                <a:cs typeface="Calibri" pitchFamily="34" charset="0"/>
              </a:rPr>
              <a:t> of </a:t>
            </a:r>
            <a:r>
              <a:rPr lang="es-AR" sz="2100" b="1" dirty="0" err="1" smtClean="0">
                <a:solidFill>
                  <a:srgbClr val="0070C0"/>
                </a:solidFill>
                <a:cs typeface="Calibri" pitchFamily="34" charset="0"/>
              </a:rPr>
              <a:t>enumeration</a:t>
            </a:r>
            <a:r>
              <a:rPr lang="es-AR" sz="2100" b="1" dirty="0" smtClean="0">
                <a:solidFill>
                  <a:srgbClr val="0070C0"/>
                </a:solidFill>
                <a:cs typeface="Calibri" pitchFamily="34" charset="0"/>
              </a:rPr>
              <a:t>? </a:t>
            </a:r>
          </a:p>
          <a:p>
            <a:pPr marL="360000" indent="-457200">
              <a:lnSpc>
                <a:spcPct val="110000"/>
              </a:lnSpc>
              <a:spcBef>
                <a:spcPts val="0"/>
              </a:spcBef>
              <a:buAutoNum type="arabicPeriod"/>
            </a:pPr>
            <a:r>
              <a:rPr lang="es-ES" sz="2100" b="1" dirty="0" err="1" smtClean="0">
                <a:solidFill>
                  <a:srgbClr val="0070C0"/>
                </a:solidFill>
                <a:cs typeface="Calibri" pitchFamily="34" charset="0"/>
              </a:rPr>
              <a:t>Is</a:t>
            </a:r>
            <a:r>
              <a:rPr lang="es-ES" sz="2100" b="1" dirty="0" smtClean="0">
                <a:solidFill>
                  <a:srgbClr val="0070C0"/>
                </a:solidFill>
                <a:cs typeface="Calibri" pitchFamily="34" charset="0"/>
              </a:rPr>
              <a:t> </a:t>
            </a:r>
            <a:r>
              <a:rPr lang="es-ES" sz="2100" b="1" dirty="0" err="1" smtClean="0">
                <a:solidFill>
                  <a:srgbClr val="0070C0"/>
                </a:solidFill>
                <a:cs typeface="Calibri" pitchFamily="34" charset="0"/>
              </a:rPr>
              <a:t>it</a:t>
            </a:r>
            <a:r>
              <a:rPr lang="es-ES" sz="2100" b="1" dirty="0" smtClean="0">
                <a:solidFill>
                  <a:srgbClr val="0070C0"/>
                </a:solidFill>
                <a:cs typeface="Calibri" pitchFamily="34" charset="0"/>
              </a:rPr>
              <a:t> </a:t>
            </a:r>
            <a:r>
              <a:rPr lang="es-ES" sz="2100" b="1" dirty="0" err="1" smtClean="0">
                <a:solidFill>
                  <a:srgbClr val="0070C0"/>
                </a:solidFill>
                <a:cs typeface="Calibri" pitchFamily="34" charset="0"/>
              </a:rPr>
              <a:t>registered</a:t>
            </a:r>
            <a:r>
              <a:rPr lang="es-ES" sz="2100" b="1" dirty="0" smtClean="0">
                <a:solidFill>
                  <a:srgbClr val="0070C0"/>
                </a:solidFill>
                <a:cs typeface="Calibri" pitchFamily="34" charset="0"/>
              </a:rPr>
              <a:t> in </a:t>
            </a:r>
            <a:r>
              <a:rPr lang="es-AR" sz="2100" b="1" dirty="0" smtClean="0">
                <a:solidFill>
                  <a:srgbClr val="0070C0"/>
                </a:solidFill>
                <a:cs typeface="Calibri" pitchFamily="34" charset="0"/>
              </a:rPr>
              <a:t>INAPESCA*?</a:t>
            </a:r>
          </a:p>
          <a:p>
            <a:pPr marL="566928" lvl="2" indent="0">
              <a:lnSpc>
                <a:spcPct val="110000"/>
              </a:lnSpc>
              <a:spcBef>
                <a:spcPts val="0"/>
              </a:spcBef>
              <a:buNone/>
            </a:pPr>
            <a:r>
              <a:rPr lang="en-US" sz="2100" b="1" dirty="0" smtClean="0"/>
              <a:t>Type </a:t>
            </a:r>
            <a:r>
              <a:rPr lang="en-US" sz="2100" b="1" dirty="0"/>
              <a:t>of production</a:t>
            </a:r>
            <a:r>
              <a:rPr lang="en-US" sz="2100" dirty="0"/>
              <a:t>: for fattening, for seed, marine, ornamental, full cycle, other</a:t>
            </a:r>
            <a:br>
              <a:rPr lang="en-US" sz="2100" dirty="0"/>
            </a:br>
            <a:r>
              <a:rPr lang="en-US" sz="2100" b="1" dirty="0" smtClean="0"/>
              <a:t>Area of cultivation:</a:t>
            </a:r>
            <a:r>
              <a:rPr lang="en-US" sz="2100" dirty="0" smtClean="0"/>
              <a:t> </a:t>
            </a:r>
            <a:r>
              <a:rPr lang="en-US" sz="2100" dirty="0"/>
              <a:t>coastal boundary (lagoons, coastal, bays, estuaries, salt flats), </a:t>
            </a:r>
            <a:r>
              <a:rPr lang="en-US" sz="2100" dirty="0" smtClean="0"/>
              <a:t>lagoon</a:t>
            </a:r>
            <a:r>
              <a:rPr lang="en-US" sz="2100" dirty="0"/>
              <a:t>, gulf, delta, continental (rivers, lagoons, reservoirs or dams), others.</a:t>
            </a:r>
            <a:br>
              <a:rPr lang="en-US" sz="2100" dirty="0"/>
            </a:br>
            <a:r>
              <a:rPr lang="en-US" sz="2100" b="1" dirty="0"/>
              <a:t>Organisms </a:t>
            </a:r>
            <a:r>
              <a:rPr lang="en-US" sz="2100" b="1" dirty="0" smtClean="0"/>
              <a:t>cultivated</a:t>
            </a:r>
            <a:r>
              <a:rPr lang="en-US" sz="2100" dirty="0" smtClean="0"/>
              <a:t>: </a:t>
            </a:r>
            <a:r>
              <a:rPr lang="en-US" sz="2100" dirty="0"/>
              <a:t>fish, crustaceans, </a:t>
            </a:r>
            <a:r>
              <a:rPr lang="en-US" sz="2100" dirty="0" err="1"/>
              <a:t>molluscs</a:t>
            </a:r>
            <a:r>
              <a:rPr lang="en-US" sz="2100" dirty="0"/>
              <a:t>, algae, others</a:t>
            </a:r>
            <a:br>
              <a:rPr lang="en-US" sz="2100" dirty="0"/>
            </a:br>
            <a:r>
              <a:rPr lang="en-US" sz="2100" b="1" dirty="0"/>
              <a:t>Type of fertilizer: </a:t>
            </a:r>
            <a:r>
              <a:rPr lang="en-US" sz="2100" dirty="0"/>
              <a:t>organic, inorganic</a:t>
            </a:r>
            <a:br>
              <a:rPr lang="en-US" sz="2100" dirty="0"/>
            </a:br>
            <a:r>
              <a:rPr lang="en-US" sz="2100" b="1" dirty="0"/>
              <a:t>Feeding type: </a:t>
            </a:r>
            <a:r>
              <a:rPr lang="en-US" sz="2100" dirty="0" err="1"/>
              <a:t>natura</a:t>
            </a:r>
            <a:r>
              <a:rPr lang="en-US" sz="2100" dirty="0"/>
              <a:t> (plankton), artificial (pellet, flakes and </a:t>
            </a:r>
            <a:r>
              <a:rPr lang="en-US" sz="2100" dirty="0" err="1"/>
              <a:t>extrudates</a:t>
            </a:r>
            <a:r>
              <a:rPr lang="en-US" sz="2100" dirty="0"/>
              <a:t>)</a:t>
            </a:r>
            <a:endParaRPr lang="es-AR" sz="2100" b="1" dirty="0" smtClean="0">
              <a:solidFill>
                <a:srgbClr val="0070C0"/>
              </a:solidFill>
              <a:cs typeface="Calibri" pitchFamily="34" charset="0"/>
            </a:endParaRPr>
          </a:p>
          <a:p>
            <a:pPr marL="360000" indent="-180975">
              <a:lnSpc>
                <a:spcPct val="110000"/>
              </a:lnSpc>
              <a:spcBef>
                <a:spcPts val="0"/>
              </a:spcBef>
            </a:pPr>
            <a:endParaRPr lang="es-AR" sz="1900" b="1" dirty="0" smtClean="0">
              <a:solidFill>
                <a:srgbClr val="0070C0"/>
              </a:solidFill>
              <a:cs typeface="Calibri" pitchFamily="34" charset="0"/>
            </a:endParaRPr>
          </a:p>
          <a:p>
            <a:pPr marL="360000" indent="-180975">
              <a:lnSpc>
                <a:spcPct val="110000"/>
              </a:lnSpc>
              <a:spcBef>
                <a:spcPts val="0"/>
              </a:spcBef>
            </a:pPr>
            <a:r>
              <a:rPr lang="es-AR" sz="1900" b="1" dirty="0" smtClean="0">
                <a:solidFill>
                  <a:srgbClr val="0070C0"/>
                </a:solidFill>
                <a:cs typeface="Calibri" pitchFamily="34" charset="0"/>
              </a:rPr>
              <a:t>3</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Did</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you</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produced</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aquaculture</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species</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between</a:t>
            </a:r>
            <a:r>
              <a:rPr lang="es-AR" sz="2100" b="1" dirty="0" smtClean="0">
                <a:solidFill>
                  <a:srgbClr val="0070C0"/>
                </a:solidFill>
                <a:cs typeface="Calibri" pitchFamily="34" charset="0"/>
              </a:rPr>
              <a:t> </a:t>
            </a:r>
            <a:r>
              <a:rPr lang="es-AR" sz="2100" b="1" dirty="0" err="1" smtClean="0">
                <a:solidFill>
                  <a:srgbClr val="0070C0"/>
                </a:solidFill>
                <a:cs typeface="Calibri" pitchFamily="34" charset="0"/>
              </a:rPr>
              <a:t>May</a:t>
            </a:r>
            <a:r>
              <a:rPr lang="es-AR" sz="2100" b="1" dirty="0" smtClean="0">
                <a:solidFill>
                  <a:srgbClr val="0070C0"/>
                </a:solidFill>
                <a:cs typeface="Calibri" pitchFamily="34" charset="0"/>
              </a:rPr>
              <a:t> 1st, 2007  and 30th of </a:t>
            </a:r>
            <a:r>
              <a:rPr lang="es-AR" sz="2100" b="1" dirty="0" err="1" smtClean="0">
                <a:solidFill>
                  <a:srgbClr val="0070C0"/>
                </a:solidFill>
                <a:cs typeface="Calibri" pitchFamily="34" charset="0"/>
              </a:rPr>
              <a:t>April</a:t>
            </a:r>
            <a:r>
              <a:rPr lang="es-AR" sz="2100" b="1" dirty="0" smtClean="0">
                <a:solidFill>
                  <a:srgbClr val="0070C0"/>
                </a:solidFill>
                <a:cs typeface="Calibri" pitchFamily="34" charset="0"/>
              </a:rPr>
              <a:t>  2008? </a:t>
            </a:r>
          </a:p>
          <a:p>
            <a:pPr marL="738759" lvl="1" indent="-180975">
              <a:lnSpc>
                <a:spcPct val="110000"/>
              </a:lnSpc>
              <a:spcBef>
                <a:spcPts val="0"/>
              </a:spcBef>
              <a:buNone/>
            </a:pPr>
            <a:endParaRPr lang="es-AR" sz="1000" b="1" dirty="0" smtClean="0">
              <a:solidFill>
                <a:srgbClr val="0070C0"/>
              </a:solidFill>
              <a:cs typeface="Calibri" pitchFamily="34" charset="0"/>
            </a:endParaRPr>
          </a:p>
          <a:p>
            <a:pPr marL="738759" lvl="1" indent="-180975">
              <a:lnSpc>
                <a:spcPct val="110000"/>
              </a:lnSpc>
              <a:spcBef>
                <a:spcPts val="0"/>
              </a:spcBef>
              <a:buFont typeface="Wingdings" pitchFamily="2" charset="2"/>
              <a:buChar char="§"/>
            </a:pPr>
            <a:r>
              <a:rPr lang="es-AR" sz="2100" b="1" dirty="0" err="1"/>
              <a:t>Species</a:t>
            </a:r>
            <a:r>
              <a:rPr lang="es-AR" sz="2100" b="1" dirty="0"/>
              <a:t> </a:t>
            </a:r>
            <a:r>
              <a:rPr lang="es-AR" sz="2100" b="1" dirty="0" err="1"/>
              <a:t>cultivated</a:t>
            </a:r>
            <a:r>
              <a:rPr lang="es-AR" sz="2100" b="1" dirty="0"/>
              <a:t>: </a:t>
            </a:r>
            <a:r>
              <a:rPr lang="es-AR" sz="2100" dirty="0"/>
              <a:t>bagre, </a:t>
            </a:r>
            <a:r>
              <a:rPr lang="es-AR" sz="2100" dirty="0" err="1"/>
              <a:t>bocachico</a:t>
            </a:r>
            <a:r>
              <a:rPr lang="es-AR" sz="2100" dirty="0"/>
              <a:t>, cachama, </a:t>
            </a:r>
            <a:r>
              <a:rPr lang="es-AR" sz="2100" dirty="0" err="1"/>
              <a:t>camaron</a:t>
            </a:r>
            <a:r>
              <a:rPr lang="es-AR" sz="2100" dirty="0"/>
              <a:t>, </a:t>
            </a:r>
            <a:r>
              <a:rPr lang="es-AR" sz="2100" dirty="0" err="1"/>
              <a:t>coporo</a:t>
            </a:r>
            <a:r>
              <a:rPr lang="es-AR" sz="2100" dirty="0"/>
              <a:t>, morocoto, </a:t>
            </a:r>
            <a:r>
              <a:rPr lang="es-AR" sz="2100" dirty="0" err="1"/>
              <a:t>pavon</a:t>
            </a:r>
            <a:r>
              <a:rPr lang="es-AR" sz="2100" dirty="0"/>
              <a:t>, tilapia, trucha, ornamentales, marino.</a:t>
            </a:r>
          </a:p>
          <a:p>
            <a:pPr marL="738759" lvl="1" indent="-180975">
              <a:lnSpc>
                <a:spcPct val="110000"/>
              </a:lnSpc>
              <a:spcBef>
                <a:spcPts val="0"/>
              </a:spcBef>
              <a:buFont typeface="Wingdings" pitchFamily="2" charset="2"/>
              <a:buChar char="§"/>
            </a:pPr>
            <a:r>
              <a:rPr lang="es-AR" sz="2100" b="1" dirty="0" err="1"/>
              <a:t>Area</a:t>
            </a:r>
            <a:r>
              <a:rPr lang="es-AR" sz="2100" b="1" dirty="0"/>
              <a:t> </a:t>
            </a:r>
          </a:p>
          <a:p>
            <a:pPr marL="738759" lvl="1" indent="-180975">
              <a:lnSpc>
                <a:spcPct val="110000"/>
              </a:lnSpc>
              <a:spcBef>
                <a:spcPts val="0"/>
              </a:spcBef>
              <a:buFont typeface="Wingdings" pitchFamily="2" charset="2"/>
              <a:buChar char="§"/>
            </a:pPr>
            <a:r>
              <a:rPr lang="es-AR" sz="2100" b="1" dirty="0" err="1"/>
              <a:t>Density</a:t>
            </a:r>
            <a:r>
              <a:rPr lang="es-AR" sz="2100" b="1" dirty="0"/>
              <a:t>  </a:t>
            </a:r>
          </a:p>
          <a:p>
            <a:pPr marL="738759" lvl="1" indent="-180975">
              <a:lnSpc>
                <a:spcPct val="110000"/>
              </a:lnSpc>
              <a:spcBef>
                <a:spcPts val="0"/>
              </a:spcBef>
              <a:buFont typeface="Wingdings" pitchFamily="2" charset="2"/>
              <a:buChar char="§"/>
            </a:pPr>
            <a:r>
              <a:rPr lang="es-AR" sz="2100" b="1" dirty="0"/>
              <a:t>Cicle per </a:t>
            </a:r>
            <a:r>
              <a:rPr lang="es-AR" sz="2100" b="1" dirty="0" err="1"/>
              <a:t>year</a:t>
            </a:r>
            <a:r>
              <a:rPr lang="es-AR" sz="2100" b="1" dirty="0"/>
              <a:t> </a:t>
            </a:r>
          </a:p>
          <a:p>
            <a:pPr marL="738759" lvl="1" indent="-180975">
              <a:lnSpc>
                <a:spcPct val="110000"/>
              </a:lnSpc>
              <a:spcBef>
                <a:spcPts val="0"/>
              </a:spcBef>
              <a:buFont typeface="Wingdings" pitchFamily="2" charset="2"/>
              <a:buChar char="§"/>
            </a:pPr>
            <a:r>
              <a:rPr lang="es-AR" sz="2100" b="1" dirty="0" err="1"/>
              <a:t>Production</a:t>
            </a:r>
            <a:endParaRPr lang="es-AR" sz="2100" b="1" dirty="0"/>
          </a:p>
          <a:p>
            <a:pPr marL="738759" lvl="1" indent="-180975">
              <a:lnSpc>
                <a:spcPct val="110000"/>
              </a:lnSpc>
              <a:spcBef>
                <a:spcPts val="0"/>
              </a:spcBef>
              <a:buFont typeface="Wingdings" pitchFamily="2" charset="2"/>
              <a:buChar char="§"/>
            </a:pPr>
            <a:r>
              <a:rPr lang="es-AR" sz="2100" b="1" dirty="0" err="1"/>
              <a:t>Destination</a:t>
            </a:r>
            <a:r>
              <a:rPr lang="es-AR" sz="2100" b="1" dirty="0"/>
              <a:t> of </a:t>
            </a:r>
            <a:r>
              <a:rPr lang="es-AR" sz="2100" b="1" dirty="0" err="1"/>
              <a:t>production</a:t>
            </a:r>
            <a:r>
              <a:rPr lang="es-AR" sz="2100" b="1" dirty="0"/>
              <a:t> (</a:t>
            </a:r>
            <a:r>
              <a:rPr lang="es-AR" sz="2100" b="1" dirty="0" err="1"/>
              <a:t>self-consumption</a:t>
            </a:r>
            <a:r>
              <a:rPr lang="es-AR" sz="2100" b="1" dirty="0"/>
              <a:t>,  </a:t>
            </a:r>
            <a:r>
              <a:rPr lang="es-AR" sz="2100" b="1" dirty="0" err="1"/>
              <a:t>national</a:t>
            </a:r>
            <a:r>
              <a:rPr lang="es-AR" sz="2100" b="1" dirty="0"/>
              <a:t>, </a:t>
            </a:r>
            <a:r>
              <a:rPr lang="es-AR" sz="2100" b="1" dirty="0" smtClean="0"/>
              <a:t>internacional)</a:t>
            </a:r>
          </a:p>
          <a:p>
            <a:pPr marL="144000" lvl="1" indent="0">
              <a:lnSpc>
                <a:spcPct val="120000"/>
              </a:lnSpc>
              <a:spcBef>
                <a:spcPts val="0"/>
              </a:spcBef>
              <a:buNone/>
            </a:pPr>
            <a:r>
              <a:rPr lang="es-AR" sz="1800" i="1" dirty="0" smtClean="0">
                <a:cs typeface="Calibri" pitchFamily="34" charset="0"/>
              </a:rPr>
              <a:t>*UPA – </a:t>
            </a:r>
            <a:r>
              <a:rPr lang="es-AR" sz="1400" i="1" dirty="0"/>
              <a:t>unidad de producción agrícola</a:t>
            </a:r>
          </a:p>
          <a:p>
            <a:pPr marL="144000" lvl="1" indent="0">
              <a:lnSpc>
                <a:spcPct val="120000"/>
              </a:lnSpc>
              <a:spcBef>
                <a:spcPts val="0"/>
              </a:spcBef>
              <a:buNone/>
            </a:pPr>
            <a:r>
              <a:rPr lang="es-AR" sz="1400" i="1" dirty="0"/>
              <a:t>* INAPESCA - </a:t>
            </a:r>
            <a:r>
              <a:rPr lang="es-AR" sz="1400" i="1" dirty="0" smtClean="0"/>
              <a:t>o</a:t>
            </a:r>
            <a:r>
              <a:rPr lang="es-ES" sz="1400" i="1" dirty="0" err="1" smtClean="0"/>
              <a:t>rganismo</a:t>
            </a:r>
            <a:r>
              <a:rPr lang="es-ES" sz="1400" i="1" dirty="0" smtClean="0"/>
              <a:t> </a:t>
            </a:r>
            <a:r>
              <a:rPr lang="es-ES" sz="1400" i="1" dirty="0"/>
              <a:t>adscrito al MPPAT cuyas siglas significan Instituto Nacional de Pesca y Acuicultura </a:t>
            </a:r>
            <a:endParaRPr lang="es-AR" sz="1800" i="1" dirty="0" smtClean="0"/>
          </a:p>
        </p:txBody>
      </p:sp>
      <p:sp>
        <p:nvSpPr>
          <p:cNvPr id="4" name="Rectangle 3"/>
          <p:cNvSpPr/>
          <p:nvPr/>
        </p:nvSpPr>
        <p:spPr>
          <a:xfrm>
            <a:off x="1085543" y="938030"/>
            <a:ext cx="7924800" cy="1015663"/>
          </a:xfrm>
          <a:prstGeom prst="rect">
            <a:avLst/>
          </a:prstGeom>
          <a:solidFill>
            <a:schemeClr val="accent2">
              <a:lumMod val="20000"/>
              <a:lumOff val="80000"/>
            </a:schemeClr>
          </a:solidFill>
        </p:spPr>
        <p:txBody>
          <a:bodyPr wrap="square">
            <a:spAutoFit/>
          </a:bodyPr>
          <a:lstStyle/>
          <a:p>
            <a:r>
              <a:rPr lang="es-AR" sz="2400" b="1" dirty="0" smtClean="0">
                <a:solidFill>
                  <a:srgbClr val="0070C0"/>
                </a:solidFill>
              </a:rPr>
              <a:t>Venezuela </a:t>
            </a:r>
            <a:r>
              <a:rPr lang="es-AR" sz="2400" b="1" dirty="0" smtClean="0">
                <a:solidFill>
                  <a:srgbClr val="0070C0"/>
                </a:solidFill>
                <a:latin typeface="+mn-lt"/>
                <a:cs typeface="+mn-cs"/>
              </a:rPr>
              <a:t>- VII Censo Agrícola 2008</a:t>
            </a:r>
          </a:p>
          <a:p>
            <a:r>
              <a:rPr lang="es-AR" sz="1700" b="1" dirty="0"/>
              <a:t>Section VI </a:t>
            </a:r>
            <a:r>
              <a:rPr lang="es-AR" sz="1700" dirty="0"/>
              <a:t>of </a:t>
            </a:r>
            <a:r>
              <a:rPr lang="es-AR" sz="1700" dirty="0" err="1"/>
              <a:t>the</a:t>
            </a:r>
            <a:r>
              <a:rPr lang="es-AR" sz="1700" dirty="0"/>
              <a:t> </a:t>
            </a:r>
            <a:r>
              <a:rPr lang="es-AR" sz="1700" dirty="0" err="1"/>
              <a:t>questionnaire</a:t>
            </a:r>
            <a:r>
              <a:rPr lang="es-AR" sz="1700" dirty="0"/>
              <a:t> (</a:t>
            </a:r>
            <a:r>
              <a:rPr lang="es-AR" sz="1700" b="1" dirty="0"/>
              <a:t>CA 01)</a:t>
            </a:r>
            <a:r>
              <a:rPr lang="es-AR" sz="1700" dirty="0"/>
              <a:t> </a:t>
            </a:r>
            <a:r>
              <a:rPr lang="es-AR" sz="1700" b="1" dirty="0" err="1"/>
              <a:t>is</a:t>
            </a:r>
            <a:r>
              <a:rPr lang="es-AR" sz="1700" b="1" dirty="0"/>
              <a:t> </a:t>
            </a:r>
            <a:r>
              <a:rPr lang="es-AR" sz="1700" b="1" dirty="0" err="1"/>
              <a:t>dedicated</a:t>
            </a:r>
            <a:r>
              <a:rPr lang="es-AR" sz="1700" b="1" dirty="0"/>
              <a:t> to </a:t>
            </a:r>
            <a:r>
              <a:rPr lang="es-AR" sz="1700" b="1" dirty="0" err="1"/>
              <a:t>aquaculture</a:t>
            </a:r>
            <a:r>
              <a:rPr lang="es-ES" sz="1700" b="1" dirty="0"/>
              <a:t>. </a:t>
            </a:r>
            <a:r>
              <a:rPr lang="es-ES" sz="1700" b="1" dirty="0" err="1"/>
              <a:t>The</a:t>
            </a:r>
            <a:r>
              <a:rPr lang="es-ES" sz="1700" b="1" dirty="0"/>
              <a:t> </a:t>
            </a:r>
            <a:r>
              <a:rPr lang="es-ES" sz="1700" b="1" dirty="0" err="1"/>
              <a:t>following</a:t>
            </a:r>
            <a:r>
              <a:rPr lang="es-ES" sz="1700" b="1" dirty="0"/>
              <a:t> </a:t>
            </a:r>
            <a:r>
              <a:rPr lang="es-ES" sz="1700" b="1" dirty="0" err="1"/>
              <a:t>information</a:t>
            </a:r>
            <a:r>
              <a:rPr lang="es-ES" sz="1700" b="1" dirty="0"/>
              <a:t> </a:t>
            </a:r>
            <a:r>
              <a:rPr lang="es-ES" sz="1700" b="1" dirty="0" err="1"/>
              <a:t>were</a:t>
            </a:r>
            <a:r>
              <a:rPr lang="es-ES" sz="1700" b="1" dirty="0"/>
              <a:t> </a:t>
            </a:r>
            <a:r>
              <a:rPr lang="es-ES" sz="1700" b="1" dirty="0" err="1"/>
              <a:t>included</a:t>
            </a:r>
            <a:r>
              <a:rPr lang="es-ES" sz="1700" b="1" dirty="0"/>
              <a:t>. </a:t>
            </a:r>
          </a:p>
        </p:txBody>
      </p:sp>
      <p:sp>
        <p:nvSpPr>
          <p:cNvPr id="5" name="Slide Number Placeholder 4"/>
          <p:cNvSpPr>
            <a:spLocks noGrp="1"/>
          </p:cNvSpPr>
          <p:nvPr>
            <p:ph type="sldNum" sz="quarter" idx="12"/>
          </p:nvPr>
        </p:nvSpPr>
        <p:spPr/>
        <p:txBody>
          <a:bodyPr/>
          <a:lstStyle/>
          <a:p>
            <a:fld id="{49C392F0-AB85-46C5-A0F8-6D758D9A1F5E}" type="slidenum">
              <a:rPr lang="en-US" altLang="en-US" smtClean="0"/>
              <a:pPr/>
              <a:t>18</a:t>
            </a:fld>
            <a:endParaRPr lang="en-US" altLang="en-US"/>
          </a:p>
        </p:txBody>
      </p:sp>
    </p:spTree>
    <p:extLst>
      <p:ext uri="{BB962C8B-B14F-4D97-AF65-F5344CB8AC3E}">
        <p14:creationId xmlns:p14="http://schemas.microsoft.com/office/powerpoint/2010/main" val="2554263894"/>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178376" y="1205880"/>
            <a:ext cx="7498080" cy="1143000"/>
          </a:xfrm>
          <a:prstGeom prst="rect">
            <a:avLst/>
          </a:prstGeom>
        </p:spPr>
        <p:txBody>
          <a:bodyPr anchor="b">
            <a:noAutofit/>
          </a:bodyPr>
          <a:lstStyle/>
          <a:p>
            <a:pPr lvl="0">
              <a:spcBef>
                <a:spcPct val="0"/>
              </a:spcBef>
              <a:defRPr/>
            </a:pPr>
            <a:r>
              <a:rPr lang="en-US" sz="2000" b="1" dirty="0"/>
              <a:t>Regional Roundtable on </a:t>
            </a:r>
          </a:p>
          <a:p>
            <a:r>
              <a:rPr lang="en-US" sz="2000" b="1" dirty="0"/>
              <a:t>World </a:t>
            </a:r>
            <a:r>
              <a:rPr lang="en-US" sz="2000" b="1" dirty="0" err="1"/>
              <a:t>Programme</a:t>
            </a:r>
            <a:r>
              <a:rPr lang="en-US" sz="2000" b="1" dirty="0"/>
              <a:t> for the Census of Agriculture 2020 </a:t>
            </a:r>
            <a:br>
              <a:rPr lang="en-US" sz="2000" b="1" dirty="0"/>
            </a:br>
            <a:r>
              <a:rPr lang="en-US" sz="2000" dirty="0" smtClean="0"/>
              <a:t>Budapest</a:t>
            </a:r>
            <a:r>
              <a:rPr lang="en-US" sz="2000" dirty="0"/>
              <a:t>, Hungary </a:t>
            </a:r>
            <a:br>
              <a:rPr lang="en-US" sz="2000" dirty="0"/>
            </a:br>
            <a:r>
              <a:rPr lang="en-US" sz="2000" dirty="0"/>
              <a:t>3-7 April 2017</a:t>
            </a:r>
            <a:endParaRPr lang="en-US" altLang="en-US" sz="2000" dirty="0"/>
          </a:p>
        </p:txBody>
      </p:sp>
      <p:sp>
        <p:nvSpPr>
          <p:cNvPr id="2" name="Rectangle 1"/>
          <p:cNvSpPr/>
          <p:nvPr/>
        </p:nvSpPr>
        <p:spPr>
          <a:xfrm>
            <a:off x="971600" y="2492896"/>
            <a:ext cx="5415056" cy="707886"/>
          </a:xfrm>
          <a:prstGeom prst="rect">
            <a:avLst/>
          </a:prstGeom>
        </p:spPr>
        <p:txBody>
          <a:bodyPr wrap="square">
            <a:spAutoFit/>
          </a:bodyPr>
          <a:lstStyle/>
          <a:p>
            <a:r>
              <a:rPr lang="en-GB" sz="4000" b="1" dirty="0" smtClean="0"/>
              <a:t>Theme14: Fisheries</a:t>
            </a:r>
          </a:p>
        </p:txBody>
      </p:sp>
      <p:sp>
        <p:nvSpPr>
          <p:cNvPr id="3" name="Slide Number Placeholder 2"/>
          <p:cNvSpPr>
            <a:spLocks noGrp="1"/>
          </p:cNvSpPr>
          <p:nvPr>
            <p:ph type="sldNum" sz="quarter" idx="12"/>
          </p:nvPr>
        </p:nvSpPr>
        <p:spPr/>
        <p:txBody>
          <a:bodyPr/>
          <a:lstStyle/>
          <a:p>
            <a:fld id="{ABDEF997-D5DA-4256-8339-ACA4AECF646E}" type="slidenum">
              <a:rPr lang="es-ES" smtClean="0"/>
              <a:pPr/>
              <a:t>19</a:t>
            </a:fld>
            <a:endParaRPr lang="es-ES"/>
          </a:p>
        </p:txBody>
      </p:sp>
      <p:pic>
        <p:nvPicPr>
          <p:cNvPr id="1028" name="Picture 4" descr="https://upload.wikimedia.org/wikipedia/commons/3/3f/Pookode_Lake_-_Kerala_fisheries_fresh_water_aquarium_snap_01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054" y="3839235"/>
            <a:ext cx="3783157" cy="2837368"/>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4"/>
          <p:cNvSpPr txBox="1">
            <a:spLocks/>
          </p:cNvSpPr>
          <p:nvPr/>
        </p:nvSpPr>
        <p:spPr>
          <a:xfrm>
            <a:off x="1043608" y="5589240"/>
            <a:ext cx="7406640" cy="1080119"/>
          </a:xfrm>
          <a:prstGeom prst="rect">
            <a:avLst/>
          </a:prstGeom>
        </p:spPr>
        <p:txBody>
          <a:bodyPr anchor="b">
            <a:normAutofit fontScale="97500"/>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ct val="0"/>
              </a:spcBef>
              <a:defRPr/>
            </a:pPr>
            <a:r>
              <a:rPr lang="en-US" sz="2000" b="1" dirty="0"/>
              <a:t>Adriana Neciu</a:t>
            </a:r>
          </a:p>
          <a:p>
            <a:pPr lvl="0">
              <a:spcBef>
                <a:spcPct val="0"/>
              </a:spcBef>
              <a:defRPr/>
            </a:pPr>
            <a:r>
              <a:rPr lang="en-US" sz="2000" dirty="0" smtClean="0"/>
              <a:t>Agricultural Census and Survey Team</a:t>
            </a:r>
          </a:p>
          <a:p>
            <a:pPr lvl="0">
              <a:spcBef>
                <a:spcPct val="0"/>
              </a:spcBef>
              <a:defRPr/>
            </a:pPr>
            <a:r>
              <a:rPr lang="en-US" sz="2000" dirty="0" smtClean="0"/>
              <a:t>FAO Statistics Division </a:t>
            </a:r>
            <a:endParaRPr lang="en-US" sz="2000" dirty="0"/>
          </a:p>
        </p:txBody>
      </p:sp>
    </p:spTree>
    <p:extLst>
      <p:ext uri="{BB962C8B-B14F-4D97-AF65-F5344CB8AC3E}">
        <p14:creationId xmlns:p14="http://schemas.microsoft.com/office/powerpoint/2010/main" val="3298854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58648">
            <a:off x="5552042" y="4284119"/>
            <a:ext cx="3717656" cy="2422388"/>
          </a:xfrm>
          <a:prstGeom prst="cloud">
            <a:avLst/>
          </a:prstGeom>
        </p:spPr>
      </p:pic>
      <p:sp>
        <p:nvSpPr>
          <p:cNvPr id="12291" name="Rectangle 2"/>
          <p:cNvSpPr>
            <a:spLocks noGrp="1" noChangeArrowheads="1"/>
          </p:cNvSpPr>
          <p:nvPr>
            <p:ph type="title"/>
          </p:nvPr>
        </p:nvSpPr>
        <p:spPr>
          <a:xfrm>
            <a:off x="1058984" y="755176"/>
            <a:ext cx="8175625" cy="838200"/>
          </a:xfrm>
        </p:spPr>
        <p:txBody>
          <a:bodyPr>
            <a:normAutofit fontScale="90000"/>
          </a:bodyPr>
          <a:lstStyle/>
          <a:p>
            <a:pPr eaLnBrk="1" hangingPunct="1"/>
            <a:r>
              <a:rPr lang="en-GB" altLang="en-US" sz="3800" b="1" dirty="0">
                <a:solidFill>
                  <a:schemeClr val="tx1"/>
                </a:solidFill>
              </a:rPr>
              <a:t>Aquaculture in the Agricultural Census</a:t>
            </a:r>
            <a:endParaRPr lang="en-US" altLang="en-US" sz="3800" b="1" dirty="0">
              <a:solidFill>
                <a:schemeClr val="tx1"/>
              </a:solidFill>
            </a:endParaRPr>
          </a:p>
        </p:txBody>
      </p:sp>
      <p:sp>
        <p:nvSpPr>
          <p:cNvPr id="1229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E1D775-F36C-42C8-A425-53B55F21B624}" type="slidenum">
              <a:rPr lang="en-US" altLang="en-US" smtClean="0">
                <a:solidFill>
                  <a:srgbClr val="608FD4"/>
                </a:solidFill>
              </a:rPr>
              <a:pPr/>
              <a:t>2</a:t>
            </a:fld>
            <a:endParaRPr lang="en-US" altLang="en-US" smtClean="0">
              <a:solidFill>
                <a:srgbClr val="608FD4"/>
              </a:solidFill>
            </a:endParaRPr>
          </a:p>
        </p:txBody>
      </p:sp>
      <p:sp>
        <p:nvSpPr>
          <p:cNvPr id="6147" name="Rectangle 5"/>
          <p:cNvSpPr>
            <a:spLocks noChangeArrowheads="1"/>
          </p:cNvSpPr>
          <p:nvPr/>
        </p:nvSpPr>
        <p:spPr bwMode="auto">
          <a:xfrm>
            <a:off x="1214037" y="1709384"/>
            <a:ext cx="7153215" cy="3554819"/>
          </a:xfrm>
          <a:prstGeom prst="rect">
            <a:avLst/>
          </a:prstGeom>
          <a:noFill/>
          <a:ln>
            <a:noFill/>
          </a:ln>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nSpc>
                <a:spcPct val="150000"/>
              </a:lnSpc>
              <a:buClr>
                <a:schemeClr val="accent1"/>
              </a:buClr>
              <a:defRPr/>
            </a:pPr>
            <a:r>
              <a:rPr lang="en-US" altLang="en-US" sz="3000" b="1" dirty="0">
                <a:solidFill>
                  <a:srgbClr val="0070C0"/>
                </a:solidFill>
              </a:rPr>
              <a:t>Outline</a:t>
            </a:r>
          </a:p>
          <a:p>
            <a:pPr indent="-71438">
              <a:lnSpc>
                <a:spcPct val="150000"/>
              </a:lnSpc>
              <a:buFont typeface="Arial" panose="020B0604020202020204" pitchFamily="34" charset="0"/>
              <a:buChar char="•"/>
              <a:defRPr/>
            </a:pPr>
            <a:r>
              <a:rPr lang="en-US" altLang="en-US" sz="3000" dirty="0">
                <a:solidFill>
                  <a:srgbClr val="0070C0"/>
                </a:solidFill>
              </a:rPr>
              <a:t>Concepts and Definitions </a:t>
            </a:r>
          </a:p>
          <a:p>
            <a:pPr indent="-71438">
              <a:lnSpc>
                <a:spcPct val="150000"/>
              </a:lnSpc>
              <a:buClr>
                <a:schemeClr val="accent1"/>
              </a:buClr>
              <a:buFont typeface="Arial" panose="020B0604020202020204" pitchFamily="34" charset="0"/>
              <a:buChar char="•"/>
              <a:defRPr/>
            </a:pPr>
            <a:r>
              <a:rPr lang="en-US" altLang="en-US" sz="3000" dirty="0">
                <a:solidFill>
                  <a:srgbClr val="0070C0"/>
                </a:solidFill>
              </a:rPr>
              <a:t>Importance of aquaculture statistics</a:t>
            </a:r>
          </a:p>
          <a:p>
            <a:pPr indent="-71438">
              <a:lnSpc>
                <a:spcPct val="150000"/>
              </a:lnSpc>
              <a:buClr>
                <a:schemeClr val="accent1"/>
              </a:buClr>
              <a:buFont typeface="Arial" panose="020B0604020202020204" pitchFamily="34" charset="0"/>
              <a:buChar char="•"/>
              <a:defRPr/>
            </a:pPr>
            <a:r>
              <a:rPr lang="en-US" altLang="en-US" sz="3000" dirty="0">
                <a:solidFill>
                  <a:srgbClr val="0070C0"/>
                </a:solidFill>
              </a:rPr>
              <a:t>Items</a:t>
            </a:r>
          </a:p>
          <a:p>
            <a:pPr indent="-71438">
              <a:lnSpc>
                <a:spcPct val="150000"/>
              </a:lnSpc>
              <a:buClr>
                <a:schemeClr val="accent1"/>
              </a:buClr>
              <a:buFont typeface="Arial" panose="020B0604020202020204" pitchFamily="34" charset="0"/>
              <a:buChar char="•"/>
              <a:defRPr/>
            </a:pPr>
            <a:r>
              <a:rPr lang="en-US" altLang="en-US" sz="3000" dirty="0">
                <a:solidFill>
                  <a:srgbClr val="0070C0"/>
                </a:solidFill>
              </a:rPr>
              <a:t>Country experiences</a:t>
            </a:r>
          </a:p>
        </p:txBody>
      </p:sp>
    </p:spTree>
    <p:extLst>
      <p:ext uri="{BB962C8B-B14F-4D97-AF65-F5344CB8AC3E}">
        <p14:creationId xmlns:p14="http://schemas.microsoft.com/office/powerpoint/2010/main" val="2078456482"/>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jura pesca de gran altura pesca tradicional pesca industrial ..."/>
          <p:cNvPicPr/>
          <p:nvPr/>
        </p:nvPicPr>
        <p:blipFill>
          <a:blip r:embed="rId2" cstate="print"/>
          <a:srcRect/>
          <a:stretch>
            <a:fillRect/>
          </a:stretch>
        </p:blipFill>
        <p:spPr bwMode="auto">
          <a:xfrm>
            <a:off x="2245831" y="4406221"/>
            <a:ext cx="6827046" cy="2620878"/>
          </a:xfrm>
          <a:prstGeom prst="ellipse">
            <a:avLst/>
          </a:prstGeom>
          <a:noFill/>
          <a:ln w="9525">
            <a:noFill/>
            <a:miter lim="800000"/>
            <a:headEnd/>
            <a:tailEnd/>
          </a:ln>
        </p:spPr>
      </p:pic>
      <p:sp>
        <p:nvSpPr>
          <p:cNvPr id="2" name="1 Título"/>
          <p:cNvSpPr>
            <a:spLocks noGrp="1"/>
          </p:cNvSpPr>
          <p:nvPr>
            <p:ph type="title"/>
          </p:nvPr>
        </p:nvSpPr>
        <p:spPr>
          <a:xfrm>
            <a:off x="1014970" y="782419"/>
            <a:ext cx="3200398" cy="995918"/>
          </a:xfrm>
        </p:spPr>
        <p:txBody>
          <a:bodyPr>
            <a:normAutofit/>
          </a:bodyPr>
          <a:lstStyle/>
          <a:p>
            <a:r>
              <a:rPr lang="en-US" sz="4400" b="1" dirty="0" smtClean="0"/>
              <a:t>Contents</a:t>
            </a:r>
            <a:endParaRPr lang="en-US" sz="4400" b="1" dirty="0"/>
          </a:p>
        </p:txBody>
      </p:sp>
      <p:sp>
        <p:nvSpPr>
          <p:cNvPr id="3" name="2 Marcador de contenido"/>
          <p:cNvSpPr>
            <a:spLocks noGrp="1"/>
          </p:cNvSpPr>
          <p:nvPr>
            <p:ph idx="1"/>
          </p:nvPr>
        </p:nvSpPr>
        <p:spPr>
          <a:xfrm>
            <a:off x="1014970" y="1570025"/>
            <a:ext cx="8278717" cy="3534537"/>
          </a:xfrm>
        </p:spPr>
        <p:txBody>
          <a:bodyPr anchor="ctr">
            <a:noAutofit/>
          </a:bodyPr>
          <a:lstStyle/>
          <a:p>
            <a:pPr>
              <a:lnSpc>
                <a:spcPct val="100000"/>
              </a:lnSpc>
              <a:spcBef>
                <a:spcPts val="0"/>
              </a:spcBef>
            </a:pPr>
            <a:r>
              <a:rPr lang="en-GB" sz="3000" b="1" dirty="0">
                <a:solidFill>
                  <a:srgbClr val="0070C0"/>
                </a:solidFill>
              </a:rPr>
              <a:t>Background</a:t>
            </a:r>
          </a:p>
          <a:p>
            <a:pPr>
              <a:lnSpc>
                <a:spcPct val="100000"/>
              </a:lnSpc>
              <a:spcBef>
                <a:spcPts val="0"/>
              </a:spcBef>
            </a:pPr>
            <a:r>
              <a:rPr lang="en-GB" sz="3000" b="1" dirty="0">
                <a:solidFill>
                  <a:srgbClr val="0070C0"/>
                </a:solidFill>
              </a:rPr>
              <a:t>Importance of the theme</a:t>
            </a:r>
          </a:p>
          <a:p>
            <a:pPr>
              <a:lnSpc>
                <a:spcPct val="100000"/>
              </a:lnSpc>
              <a:spcBef>
                <a:spcPts val="0"/>
              </a:spcBef>
            </a:pPr>
            <a:r>
              <a:rPr lang="en-GB" sz="3000" b="1" dirty="0">
                <a:solidFill>
                  <a:srgbClr val="0070C0"/>
                </a:solidFill>
              </a:rPr>
              <a:t>Fisheries in the frame work of the census of agriculture</a:t>
            </a:r>
          </a:p>
          <a:p>
            <a:pPr>
              <a:lnSpc>
                <a:spcPct val="100000"/>
              </a:lnSpc>
              <a:spcBef>
                <a:spcPts val="0"/>
              </a:spcBef>
            </a:pPr>
            <a:r>
              <a:rPr lang="en-GB" sz="3000" b="1" dirty="0">
                <a:solidFill>
                  <a:srgbClr val="0070C0"/>
                </a:solidFill>
              </a:rPr>
              <a:t>Items</a:t>
            </a:r>
          </a:p>
          <a:p>
            <a:pPr>
              <a:lnSpc>
                <a:spcPct val="100000"/>
              </a:lnSpc>
              <a:spcBef>
                <a:spcPts val="0"/>
              </a:spcBef>
            </a:pPr>
            <a:r>
              <a:rPr lang="en-GB" sz="3000" b="1" dirty="0">
                <a:solidFill>
                  <a:srgbClr val="0070C0"/>
                </a:solidFill>
              </a:rPr>
              <a:t>Concepts and definitions</a:t>
            </a:r>
          </a:p>
          <a:p>
            <a:pPr>
              <a:spcBef>
                <a:spcPts val="0"/>
              </a:spcBef>
              <a:buNone/>
            </a:pPr>
            <a:endParaRPr lang="en-US" sz="3000" b="1" dirty="0">
              <a:solidFill>
                <a:srgbClr val="0070C0"/>
              </a:solidFill>
            </a:endParaRPr>
          </a:p>
        </p:txBody>
      </p:sp>
      <p:sp>
        <p:nvSpPr>
          <p:cNvPr id="5" name="Slide Number Placeholder 4"/>
          <p:cNvSpPr>
            <a:spLocks noGrp="1"/>
          </p:cNvSpPr>
          <p:nvPr>
            <p:ph type="sldNum" sz="quarter" idx="12"/>
          </p:nvPr>
        </p:nvSpPr>
        <p:spPr/>
        <p:txBody>
          <a:bodyPr/>
          <a:lstStyle/>
          <a:p>
            <a:fld id="{03337945-6795-4E94-8EB1-443CAED2FB46}" type="slidenum">
              <a:rPr lang="es-ES" smtClean="0"/>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208" y="1931743"/>
            <a:ext cx="2276475" cy="2009775"/>
          </a:xfrm>
          <a:prstGeom prst="rect">
            <a:avLst/>
          </a:prstGeom>
        </p:spPr>
      </p:pic>
      <p:sp>
        <p:nvSpPr>
          <p:cNvPr id="2" name="1 Título"/>
          <p:cNvSpPr>
            <a:spLocks noGrp="1"/>
          </p:cNvSpPr>
          <p:nvPr>
            <p:ph type="title"/>
          </p:nvPr>
        </p:nvSpPr>
        <p:spPr>
          <a:xfrm>
            <a:off x="1008521" y="778696"/>
            <a:ext cx="3528392" cy="817299"/>
          </a:xfrm>
        </p:spPr>
        <p:txBody>
          <a:bodyPr>
            <a:normAutofit/>
          </a:bodyPr>
          <a:lstStyle/>
          <a:p>
            <a:r>
              <a:rPr lang="en-US" sz="4400" b="1" dirty="0" smtClean="0"/>
              <a:t>Background</a:t>
            </a:r>
            <a:endParaRPr lang="en-US" sz="4400" b="1" dirty="0"/>
          </a:p>
        </p:txBody>
      </p:sp>
      <p:sp>
        <p:nvSpPr>
          <p:cNvPr id="3" name="2 Marcador de contenido"/>
          <p:cNvSpPr>
            <a:spLocks noGrp="1"/>
          </p:cNvSpPr>
          <p:nvPr>
            <p:ph idx="1"/>
          </p:nvPr>
        </p:nvSpPr>
        <p:spPr>
          <a:xfrm>
            <a:off x="1011530" y="1462164"/>
            <a:ext cx="6869901" cy="5431008"/>
          </a:xfrm>
        </p:spPr>
        <p:txBody>
          <a:bodyPr>
            <a:normAutofit fontScale="92500" lnSpcReduction="20000"/>
          </a:bodyPr>
          <a:lstStyle/>
          <a:p>
            <a:pPr algn="just">
              <a:lnSpc>
                <a:spcPct val="120000"/>
              </a:lnSpc>
              <a:buNone/>
            </a:pPr>
            <a:r>
              <a:rPr lang="en-US" sz="2000" b="1" dirty="0"/>
              <a:t>Theme 14: “Fisheries” </a:t>
            </a:r>
            <a:r>
              <a:rPr lang="en-US" sz="2000" u="sng" dirty="0"/>
              <a:t>is a new theme </a:t>
            </a:r>
            <a:r>
              <a:rPr lang="en-US" sz="2000" dirty="0"/>
              <a:t>in the WCA 2020 </a:t>
            </a:r>
            <a:r>
              <a:rPr lang="en-US" sz="2000" dirty="0" err="1" smtClean="0"/>
              <a:t>Programme</a:t>
            </a:r>
            <a:r>
              <a:rPr lang="en-US" sz="2000" dirty="0" smtClean="0"/>
              <a:t>. It </a:t>
            </a:r>
            <a:r>
              <a:rPr lang="en-US" sz="2000" dirty="0"/>
              <a:t>comprises </a:t>
            </a:r>
            <a:r>
              <a:rPr lang="en-US" sz="2000" u="sng" dirty="0"/>
              <a:t>capture fisheries conducted at household level</a:t>
            </a:r>
            <a:r>
              <a:rPr lang="en-US" sz="2000" dirty="0"/>
              <a:t>. It does not refer to large-scale commercial fisheries enterprises</a:t>
            </a:r>
            <a:r>
              <a:rPr lang="en-US" sz="2000" dirty="0" smtClean="0"/>
              <a:t>.</a:t>
            </a:r>
          </a:p>
          <a:p>
            <a:pPr algn="just">
              <a:lnSpc>
                <a:spcPct val="120000"/>
              </a:lnSpc>
              <a:buNone/>
            </a:pPr>
            <a:endParaRPr lang="en-US" sz="2000" dirty="0"/>
          </a:p>
          <a:p>
            <a:pPr>
              <a:lnSpc>
                <a:spcPct val="120000"/>
              </a:lnSpc>
            </a:pPr>
            <a:r>
              <a:rPr lang="en-US" sz="2000" dirty="0"/>
              <a:t>According to the International Standard Industrial Classification (ISIC) Rev.4 the </a:t>
            </a:r>
            <a:r>
              <a:rPr lang="en-US" sz="2000" b="1" dirty="0"/>
              <a:t>agricultural</a:t>
            </a:r>
            <a:r>
              <a:rPr lang="en-US" sz="2000" dirty="0"/>
              <a:t> (groups 011-015) and </a:t>
            </a:r>
            <a:r>
              <a:rPr lang="en-US" sz="2000" b="1" dirty="0"/>
              <a:t>fisheries</a:t>
            </a:r>
            <a:r>
              <a:rPr lang="en-US" sz="2000" dirty="0"/>
              <a:t> (group 031) activities are different economic activities. As a result, household capture fisheries activities remain outside the scope of the census of agriculture. However, the theme is of interest to many countries.</a:t>
            </a:r>
          </a:p>
          <a:p>
            <a:pPr>
              <a:lnSpc>
                <a:spcPct val="120000"/>
              </a:lnSpc>
            </a:pPr>
            <a:r>
              <a:rPr lang="en-US" sz="2000" dirty="0" smtClean="0"/>
              <a:t/>
            </a:r>
            <a:br>
              <a:rPr lang="en-US" sz="2000" dirty="0" smtClean="0"/>
            </a:br>
            <a:r>
              <a:rPr lang="en-US" sz="2000" dirty="0" smtClean="0"/>
              <a:t>The </a:t>
            </a:r>
            <a:r>
              <a:rPr lang="en-US" sz="2000" dirty="0"/>
              <a:t>collection of data about household fisheries activities can be faced from two different angles - fishers belonging to:</a:t>
            </a:r>
          </a:p>
          <a:p>
            <a:pPr marL="514350" indent="-246063">
              <a:lnSpc>
                <a:spcPct val="120000"/>
              </a:lnSpc>
              <a:buAutoNum type="arabicPeriod"/>
            </a:pPr>
            <a:r>
              <a:rPr lang="en-US" sz="2000" dirty="0"/>
              <a:t>households that also have agricultural holdings;</a:t>
            </a:r>
          </a:p>
          <a:p>
            <a:pPr marL="514350" indent="-246063">
              <a:lnSpc>
                <a:spcPct val="120000"/>
              </a:lnSpc>
              <a:buAutoNum type="arabicPeriod"/>
            </a:pPr>
            <a:r>
              <a:rPr lang="en-US" sz="2000" dirty="0"/>
              <a:t>other households as </a:t>
            </a:r>
            <a:r>
              <a:rPr lang="en-US" sz="2000" dirty="0" smtClean="0"/>
              <a:t>well, </a:t>
            </a:r>
            <a:r>
              <a:rPr lang="en-US" sz="2000" dirty="0"/>
              <a:t>when conducting a wider agricultural census.</a:t>
            </a:r>
          </a:p>
          <a:p>
            <a:pPr>
              <a:lnSpc>
                <a:spcPct val="120000"/>
              </a:lnSpc>
              <a:buNone/>
            </a:pPr>
            <a:endParaRPr lang="en-US" sz="2000" dirty="0" smtClean="0">
              <a:solidFill>
                <a:srgbClr val="0C135A"/>
              </a:solidFill>
            </a:endParaRPr>
          </a:p>
          <a:p>
            <a:pPr>
              <a:lnSpc>
                <a:spcPct val="120000"/>
              </a:lnSpc>
              <a:buNone/>
            </a:pPr>
            <a:endParaRPr lang="en-US" sz="2000"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08941"/>
            <a:ext cx="7498080" cy="1143000"/>
          </a:xfrm>
        </p:spPr>
        <p:txBody>
          <a:bodyPr>
            <a:normAutofit/>
          </a:bodyPr>
          <a:lstStyle/>
          <a:p>
            <a:r>
              <a:rPr lang="en-US" sz="4400" b="1" dirty="0" smtClean="0"/>
              <a:t>Importance of the theme</a:t>
            </a:r>
            <a:endParaRPr lang="en-US" sz="4400" b="1" dirty="0"/>
          </a:p>
        </p:txBody>
      </p:sp>
      <p:sp>
        <p:nvSpPr>
          <p:cNvPr id="3" name="2 Marcador de contenido"/>
          <p:cNvSpPr>
            <a:spLocks noGrp="1"/>
          </p:cNvSpPr>
          <p:nvPr>
            <p:ph idx="1"/>
          </p:nvPr>
        </p:nvSpPr>
        <p:spPr>
          <a:xfrm>
            <a:off x="1043608" y="1891048"/>
            <a:ext cx="6171929" cy="2785728"/>
          </a:xfrm>
        </p:spPr>
        <p:txBody>
          <a:bodyPr>
            <a:normAutofit fontScale="92500"/>
          </a:bodyPr>
          <a:lstStyle/>
          <a:p>
            <a:pPr marL="180000" indent="-180000">
              <a:buFont typeface="Wingdings" panose="05000000000000000000" pitchFamily="2" charset="2"/>
              <a:buChar char="§"/>
            </a:pPr>
            <a:r>
              <a:rPr lang="en-US" sz="2000" b="1" dirty="0"/>
              <a:t>Fish</a:t>
            </a:r>
            <a:r>
              <a:rPr lang="en-US" sz="2000" dirty="0"/>
              <a:t> and </a:t>
            </a:r>
            <a:r>
              <a:rPr lang="en-US" sz="2000" b="1" dirty="0"/>
              <a:t>other aquatic organisms </a:t>
            </a:r>
            <a:r>
              <a:rPr lang="en-US" sz="2000" dirty="0"/>
              <a:t>are an important source of proteins and other nutrients contributing to improvement of nutritional status of under-nourished population.</a:t>
            </a:r>
          </a:p>
          <a:p>
            <a:pPr marL="180000" indent="-180000">
              <a:buFont typeface="Wingdings" panose="05000000000000000000" pitchFamily="2" charset="2"/>
              <a:buChar char="§"/>
            </a:pPr>
            <a:r>
              <a:rPr lang="en-US" sz="2000" dirty="0" smtClean="0"/>
              <a:t>Fisheries </a:t>
            </a:r>
            <a:r>
              <a:rPr lang="en-US" sz="2000" dirty="0"/>
              <a:t>contribute to cash income, employment and export earnings in many countries and, in many cases, is an important part of households’ activity</a:t>
            </a:r>
            <a:r>
              <a:rPr lang="en-US" sz="2000" dirty="0" smtClean="0"/>
              <a:t>.</a:t>
            </a:r>
          </a:p>
          <a:p>
            <a:pPr>
              <a:buNone/>
            </a:pPr>
            <a:endParaRPr lang="en-US"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22</a:t>
            </a:fld>
            <a:endParaRPr lang="es-ES"/>
          </a:p>
        </p:txBody>
      </p:sp>
      <p:graphicFrame>
        <p:nvGraphicFramePr>
          <p:cNvPr id="6" name="Diagram 5"/>
          <p:cNvGraphicFramePr/>
          <p:nvPr>
            <p:extLst>
              <p:ext uri="{D42A27DB-BD31-4B8C-83A1-F6EECF244321}">
                <p14:modId xmlns:p14="http://schemas.microsoft.com/office/powerpoint/2010/main" val="3341349905"/>
              </p:ext>
            </p:extLst>
          </p:nvPr>
        </p:nvGraphicFramePr>
        <p:xfrm>
          <a:off x="6098746" y="835163"/>
          <a:ext cx="4323970" cy="3955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057275" y="4499921"/>
            <a:ext cx="8248650" cy="1554272"/>
          </a:xfrm>
          <a:prstGeom prst="rect">
            <a:avLst/>
          </a:prstGeom>
        </p:spPr>
        <p:txBody>
          <a:bodyPr wrap="square">
            <a:spAutoFit/>
          </a:bodyPr>
          <a:lstStyle/>
          <a:p>
            <a:pPr marL="180000" indent="-180000">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In many cases, members of households in agricultural holdings are engaged in marine or freshwater  capture fishing activities, both in :</a:t>
            </a:r>
          </a:p>
          <a:p>
            <a:endParaRPr lang="en-US" sz="1900" i="1" dirty="0">
              <a:latin typeface="Times New Roman" panose="02020603050405020304" pitchFamily="18" charset="0"/>
              <a:cs typeface="Times New Roman" panose="02020603050405020304" pitchFamily="18" charset="0"/>
            </a:endParaRPr>
          </a:p>
          <a:p>
            <a:pPr marL="365125" indent="82550">
              <a:buFont typeface="Wingdings" panose="05000000000000000000" pitchFamily="2" charset="2"/>
              <a:buChar char="Ø"/>
            </a:pPr>
            <a:r>
              <a:rPr lang="en-US" sz="1900" i="1" dirty="0">
                <a:latin typeface="Times New Roman" panose="02020603050405020304" pitchFamily="18" charset="0"/>
                <a:cs typeface="Times New Roman" panose="02020603050405020304" pitchFamily="18" charset="0"/>
              </a:rPr>
              <a:t>the </a:t>
            </a:r>
            <a:r>
              <a:rPr lang="en-GB" sz="1900" i="1" dirty="0">
                <a:latin typeface="Times New Roman" panose="02020603050405020304" pitchFamily="18" charset="0"/>
                <a:cs typeface="Times New Roman" panose="02020603050405020304" pitchFamily="18" charset="0"/>
              </a:rPr>
              <a:t>household’s </a:t>
            </a:r>
            <a:r>
              <a:rPr lang="en-US" sz="1900" i="1" dirty="0">
                <a:latin typeface="Times New Roman" panose="02020603050405020304" pitchFamily="18" charset="0"/>
                <a:cs typeface="Times New Roman" panose="02020603050405020304" pitchFamily="18" charset="0"/>
              </a:rPr>
              <a:t>own-account capture fisheries and/or </a:t>
            </a:r>
          </a:p>
          <a:p>
            <a:pPr marL="365125" indent="82550">
              <a:buFont typeface="Wingdings" panose="05000000000000000000" pitchFamily="2" charset="2"/>
              <a:buChar char="Ø"/>
            </a:pPr>
            <a:r>
              <a:rPr lang="en-US" sz="1900" i="1" dirty="0">
                <a:latin typeface="Times New Roman" panose="02020603050405020304" pitchFamily="18" charset="0"/>
                <a:cs typeface="Times New Roman" panose="02020603050405020304" pitchFamily="18" charset="0"/>
              </a:rPr>
              <a:t>on an employment basis in other economic units.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15194"/>
            <a:ext cx="7498080" cy="983944"/>
          </a:xfrm>
        </p:spPr>
        <p:txBody>
          <a:bodyPr>
            <a:noAutofit/>
          </a:bodyPr>
          <a:lstStyle/>
          <a:p>
            <a:r>
              <a:rPr lang="en-US" sz="4000" b="1" dirty="0" smtClean="0"/>
              <a:t>Fisheries in the framework of the census of agriculture</a:t>
            </a:r>
            <a:endParaRPr lang="en-US" sz="4000" b="1" dirty="0"/>
          </a:p>
        </p:txBody>
      </p:sp>
      <p:sp>
        <p:nvSpPr>
          <p:cNvPr id="3" name="2 Marcador de contenido"/>
          <p:cNvSpPr>
            <a:spLocks noGrp="1"/>
          </p:cNvSpPr>
          <p:nvPr>
            <p:ph idx="1"/>
          </p:nvPr>
        </p:nvSpPr>
        <p:spPr>
          <a:xfrm>
            <a:off x="1043608" y="2001464"/>
            <a:ext cx="6492656" cy="4680689"/>
          </a:xfrm>
        </p:spPr>
        <p:txBody>
          <a:bodyPr>
            <a:noAutofit/>
          </a:bodyPr>
          <a:lstStyle/>
          <a:p>
            <a:pPr marL="82296" indent="0">
              <a:buNone/>
            </a:pPr>
            <a:r>
              <a:rPr lang="en-US" sz="2000" b="1" dirty="0"/>
              <a:t>Two main situations </a:t>
            </a:r>
            <a:r>
              <a:rPr lang="en-US" sz="2000" dirty="0"/>
              <a:t>need to be analyzed:</a:t>
            </a:r>
          </a:p>
          <a:p>
            <a:pPr>
              <a:buNone/>
            </a:pPr>
            <a:r>
              <a:rPr lang="en-US" sz="2000" dirty="0"/>
              <a:t>1. </a:t>
            </a:r>
            <a:r>
              <a:rPr lang="en-US" sz="2000" u="sng" dirty="0"/>
              <a:t>Fishers belonging to households with agricultural holdings</a:t>
            </a:r>
            <a:r>
              <a:rPr lang="en-US" sz="2000" dirty="0"/>
              <a:t>;</a:t>
            </a:r>
          </a:p>
          <a:p>
            <a:pPr>
              <a:buNone/>
            </a:pPr>
            <a:r>
              <a:rPr lang="en-US" sz="2000" dirty="0"/>
              <a:t>2. </a:t>
            </a:r>
            <a:r>
              <a:rPr lang="en-US" sz="2000" u="sng" dirty="0"/>
              <a:t>Fishers belonging also to other households</a:t>
            </a:r>
            <a:r>
              <a:rPr lang="en-US" sz="2000" dirty="0"/>
              <a:t>, in the framework of a wider agricultural census.</a:t>
            </a:r>
          </a:p>
          <a:p>
            <a:pPr marL="365125" indent="-96838" algn="just">
              <a:buFont typeface="Arial" panose="020B0604020202020204" pitchFamily="34" charset="0"/>
              <a:buChar char="•"/>
            </a:pPr>
            <a:r>
              <a:rPr lang="en-US" sz="2000" i="1" dirty="0"/>
              <a:t>In the first case</a:t>
            </a:r>
            <a:r>
              <a:rPr lang="en-US" sz="2000" dirty="0"/>
              <a:t>, the census fisheries items are  applied to holder’s household members engaged in either marine or freshwater capture fishing activities.</a:t>
            </a:r>
          </a:p>
          <a:p>
            <a:pPr marL="365125" indent="-96838" algn="just">
              <a:buFont typeface="Arial" panose="020B0604020202020204" pitchFamily="34" charset="0"/>
              <a:buChar char="•"/>
            </a:pPr>
            <a:r>
              <a:rPr lang="en-US" sz="2000" i="1" dirty="0"/>
              <a:t>In the second case</a:t>
            </a:r>
            <a:r>
              <a:rPr lang="en-US" sz="2000" dirty="0"/>
              <a:t>, in</a:t>
            </a:r>
            <a:r>
              <a:rPr lang="en-GB" sz="2000" dirty="0"/>
              <a:t> a wider  agricultural census, the </a:t>
            </a:r>
            <a:r>
              <a:rPr lang="en-US" sz="2000" dirty="0"/>
              <a:t>census fisheries items are </a:t>
            </a:r>
            <a:r>
              <a:rPr lang="en-GB" sz="2000" dirty="0"/>
              <a:t>applied to both agricultural and non-agricultural production households.</a:t>
            </a:r>
          </a:p>
        </p:txBody>
      </p:sp>
      <p:sp>
        <p:nvSpPr>
          <p:cNvPr id="4" name="Slide Number Placeholder 3"/>
          <p:cNvSpPr>
            <a:spLocks noGrp="1"/>
          </p:cNvSpPr>
          <p:nvPr>
            <p:ph type="sldNum" sz="quarter" idx="12"/>
          </p:nvPr>
        </p:nvSpPr>
        <p:spPr/>
        <p:txBody>
          <a:bodyPr/>
          <a:lstStyle/>
          <a:p>
            <a:fld id="{03337945-6795-4E94-8EB1-443CAED2FB46}" type="slidenum">
              <a:rPr lang="es-ES" smtClean="0"/>
              <a:pPr/>
              <a:t>23</a:t>
            </a:fld>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580" y="1899138"/>
            <a:ext cx="2100420" cy="210042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758" y="723553"/>
            <a:ext cx="1728192" cy="926976"/>
          </a:xfrm>
        </p:spPr>
        <p:txBody>
          <a:bodyPr>
            <a:normAutofit/>
          </a:bodyPr>
          <a:lstStyle/>
          <a:p>
            <a:r>
              <a:rPr lang="en-US" sz="4400" b="1" dirty="0" smtClean="0"/>
              <a:t>Items</a:t>
            </a:r>
            <a:endParaRPr lang="en-US" sz="4400" b="1" dirty="0"/>
          </a:p>
        </p:txBody>
      </p:sp>
      <p:sp>
        <p:nvSpPr>
          <p:cNvPr id="3" name="2 Marcador de contenido"/>
          <p:cNvSpPr>
            <a:spLocks noGrp="1"/>
          </p:cNvSpPr>
          <p:nvPr>
            <p:ph idx="1"/>
          </p:nvPr>
        </p:nvSpPr>
        <p:spPr>
          <a:xfrm>
            <a:off x="1077516" y="1642322"/>
            <a:ext cx="7848872" cy="4538715"/>
          </a:xfrm>
        </p:spPr>
        <p:txBody>
          <a:bodyPr>
            <a:noAutofit/>
          </a:bodyPr>
          <a:lstStyle/>
          <a:p>
            <a:pPr marL="365125" indent="-365125" algn="just">
              <a:buNone/>
            </a:pPr>
            <a:r>
              <a:rPr lang="en-US" sz="2400" b="1" dirty="0" smtClean="0"/>
              <a:t>Theme 14 comprises 7 items:</a:t>
            </a:r>
          </a:p>
          <a:p>
            <a:pPr marL="365125" indent="-365125" algn="just">
              <a:buNone/>
            </a:pPr>
            <a:endParaRPr lang="en-US" sz="2400" b="1" dirty="0" smtClean="0"/>
          </a:p>
          <a:p>
            <a:pPr marL="273050" indent="-180975" algn="just">
              <a:buFont typeface="Arial" panose="020B0604020202020204" pitchFamily="34" charset="0"/>
              <a:buChar char="•"/>
            </a:pPr>
            <a:r>
              <a:rPr lang="en-US" sz="2400" b="1" dirty="0" smtClean="0"/>
              <a:t>1401</a:t>
            </a:r>
            <a:r>
              <a:rPr lang="en-US" sz="2400" dirty="0" smtClean="0"/>
              <a:t> </a:t>
            </a:r>
            <a:r>
              <a:rPr lang="en-GB" sz="2400" dirty="0" smtClean="0"/>
              <a:t>Engagement of household members in fishing activity</a:t>
            </a:r>
            <a:endParaRPr lang="en-US" sz="2400" dirty="0" smtClean="0"/>
          </a:p>
          <a:p>
            <a:pPr marL="273050" indent="-180975" algn="just">
              <a:buFont typeface="Arial" panose="020B0604020202020204" pitchFamily="34" charset="0"/>
              <a:buChar char="•"/>
            </a:pPr>
            <a:r>
              <a:rPr lang="en-US" sz="2400" b="1" dirty="0" smtClean="0"/>
              <a:t>1402</a:t>
            </a:r>
            <a:r>
              <a:rPr lang="en-US" sz="2400" dirty="0" smtClean="0"/>
              <a:t> </a:t>
            </a:r>
            <a:r>
              <a:rPr lang="en-GB" sz="2400" dirty="0" smtClean="0"/>
              <a:t>Number of household members engaged in fishing activity  by sex</a:t>
            </a:r>
            <a:endParaRPr lang="en-US" sz="2400" dirty="0" smtClean="0"/>
          </a:p>
          <a:p>
            <a:pPr marL="273050" indent="-180975" algn="just">
              <a:buFont typeface="Arial" panose="020B0604020202020204" pitchFamily="34" charset="0"/>
              <a:buChar char="•"/>
            </a:pPr>
            <a:r>
              <a:rPr lang="en-US" sz="2400" b="1" dirty="0" smtClean="0"/>
              <a:t>1403</a:t>
            </a:r>
            <a:r>
              <a:rPr lang="en-US" sz="2400" dirty="0" smtClean="0"/>
              <a:t> </a:t>
            </a:r>
            <a:r>
              <a:rPr lang="en-GB" sz="2400" dirty="0" smtClean="0"/>
              <a:t>Number of fishers by sex employed by the household</a:t>
            </a:r>
            <a:endParaRPr lang="es-ES" sz="2400" dirty="0" smtClean="0"/>
          </a:p>
          <a:p>
            <a:pPr marL="273050" indent="-180975" algn="just">
              <a:buFont typeface="Arial" panose="020B0604020202020204" pitchFamily="34" charset="0"/>
              <a:buChar char="•"/>
            </a:pPr>
            <a:r>
              <a:rPr lang="en-US" sz="2400" b="1" dirty="0" smtClean="0"/>
              <a:t>1404</a:t>
            </a:r>
            <a:r>
              <a:rPr lang="en-US" sz="2400" dirty="0" smtClean="0"/>
              <a:t> </a:t>
            </a:r>
            <a:r>
              <a:rPr lang="en-GB" sz="2400" dirty="0" smtClean="0"/>
              <a:t>Access arrangements for fishing</a:t>
            </a:r>
            <a:endParaRPr lang="en-US" sz="2400" dirty="0" smtClean="0"/>
          </a:p>
          <a:p>
            <a:pPr marL="273050" indent="-180975" algn="just">
              <a:buFont typeface="Arial" panose="020B0604020202020204" pitchFamily="34" charset="0"/>
              <a:buChar char="•"/>
            </a:pPr>
            <a:r>
              <a:rPr lang="en-US" sz="2400" b="1" dirty="0" smtClean="0"/>
              <a:t>1405</a:t>
            </a:r>
            <a:r>
              <a:rPr lang="en-US" sz="2400" dirty="0" smtClean="0"/>
              <a:t> </a:t>
            </a:r>
            <a:r>
              <a:rPr lang="en-GB" sz="2400" dirty="0" smtClean="0"/>
              <a:t>Main purpose  of household fishing activity</a:t>
            </a:r>
            <a:endParaRPr lang="es-ES" sz="2400" dirty="0" smtClean="0"/>
          </a:p>
          <a:p>
            <a:pPr marL="273050" indent="-180975" algn="just">
              <a:buFont typeface="Arial" panose="020B0604020202020204" pitchFamily="34" charset="0"/>
              <a:buChar char="•"/>
            </a:pPr>
            <a:r>
              <a:rPr lang="en-US" sz="2400" b="1" dirty="0" smtClean="0"/>
              <a:t>1406 </a:t>
            </a:r>
            <a:r>
              <a:rPr lang="en-GB" sz="2400" dirty="0" smtClean="0"/>
              <a:t>Type of fishing vessel used by source</a:t>
            </a:r>
            <a:endParaRPr lang="es-ES" sz="2400" dirty="0" smtClean="0"/>
          </a:p>
          <a:p>
            <a:pPr marL="273050" indent="-180975" algn="just">
              <a:buFont typeface="Arial" panose="020B0604020202020204" pitchFamily="34" charset="0"/>
              <a:buChar char="•"/>
            </a:pPr>
            <a:r>
              <a:rPr lang="en-US" sz="2400" b="1" dirty="0" smtClean="0"/>
              <a:t>1407</a:t>
            </a:r>
            <a:r>
              <a:rPr lang="en-US" sz="2400" dirty="0" smtClean="0"/>
              <a:t> </a:t>
            </a:r>
            <a:r>
              <a:rPr lang="en-GB" sz="2400" dirty="0" smtClean="0"/>
              <a:t>Type of fishing gear used</a:t>
            </a:r>
            <a:endParaRPr lang="es-ES" sz="2400" dirty="0" smtClean="0"/>
          </a:p>
        </p:txBody>
      </p:sp>
      <p:sp>
        <p:nvSpPr>
          <p:cNvPr id="4" name="Slide Number Placeholder 3"/>
          <p:cNvSpPr>
            <a:spLocks noGrp="1"/>
          </p:cNvSpPr>
          <p:nvPr>
            <p:ph type="sldNum" sz="quarter" idx="12"/>
          </p:nvPr>
        </p:nvSpPr>
        <p:spPr/>
        <p:txBody>
          <a:bodyPr/>
          <a:lstStyle/>
          <a:p>
            <a:fld id="{03337945-6795-4E94-8EB1-443CAED2FB46}" type="slidenum">
              <a:rPr lang="es-ES" smtClean="0"/>
              <a:pPr/>
              <a:t>24</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3511" y="871871"/>
            <a:ext cx="8502327" cy="1143000"/>
          </a:xfrm>
        </p:spPr>
        <p:txBody>
          <a:bodyPr>
            <a:normAutofit fontScale="90000"/>
          </a:bodyPr>
          <a:lstStyle/>
          <a:p>
            <a:r>
              <a:rPr lang="en-US" b="1" dirty="0" smtClean="0"/>
              <a:t>Item 1401: </a:t>
            </a:r>
            <a:r>
              <a:rPr lang="en-GB" b="1" dirty="0" smtClean="0"/>
              <a:t>Engagement of household members in fishing activity</a:t>
            </a:r>
            <a:endParaRPr lang="en-US" b="1" dirty="0"/>
          </a:p>
        </p:txBody>
      </p:sp>
      <p:sp>
        <p:nvSpPr>
          <p:cNvPr id="3" name="2 Marcador de contenido"/>
          <p:cNvSpPr>
            <a:spLocks noGrp="1"/>
          </p:cNvSpPr>
          <p:nvPr>
            <p:ph idx="1"/>
          </p:nvPr>
        </p:nvSpPr>
        <p:spPr>
          <a:xfrm>
            <a:off x="1003415" y="2206465"/>
            <a:ext cx="6512753" cy="4495785"/>
          </a:xfrm>
        </p:spPr>
        <p:txBody>
          <a:bodyPr>
            <a:noAutofit/>
          </a:bodyPr>
          <a:lstStyle/>
          <a:p>
            <a:pPr marL="82296" indent="0">
              <a:lnSpc>
                <a:spcPct val="120000"/>
              </a:lnSpc>
              <a:spcBef>
                <a:spcPts val="0"/>
              </a:spcBef>
              <a:buNone/>
            </a:pPr>
            <a:r>
              <a:rPr lang="en-US" sz="1900" b="1" dirty="0">
                <a:solidFill>
                  <a:srgbClr val="0070C0"/>
                </a:solidFill>
              </a:rPr>
              <a:t>Type: </a:t>
            </a:r>
            <a:r>
              <a:rPr lang="en-US" sz="1900" dirty="0"/>
              <a:t>Frame item</a:t>
            </a:r>
          </a:p>
          <a:p>
            <a:pPr marL="82296" indent="0">
              <a:lnSpc>
                <a:spcPct val="120000"/>
              </a:lnSpc>
              <a:spcBef>
                <a:spcPts val="0"/>
              </a:spcBef>
              <a:buNone/>
            </a:pPr>
            <a:r>
              <a:rPr lang="en-US" sz="1900" b="1" dirty="0">
                <a:solidFill>
                  <a:srgbClr val="0070C0"/>
                </a:solidFill>
              </a:rPr>
              <a:t>Reference period: </a:t>
            </a:r>
            <a:r>
              <a:rPr lang="en-US" sz="1900" dirty="0"/>
              <a:t>Census reference year</a:t>
            </a:r>
          </a:p>
          <a:p>
            <a:pPr marL="82296" indent="0">
              <a:lnSpc>
                <a:spcPct val="120000"/>
              </a:lnSpc>
              <a:spcBef>
                <a:spcPts val="0"/>
              </a:spcBef>
              <a:buNone/>
            </a:pPr>
            <a:r>
              <a:rPr lang="en-US" sz="1900" b="1" dirty="0">
                <a:solidFill>
                  <a:srgbClr val="0070C0"/>
                </a:solidFill>
              </a:rPr>
              <a:t>Concept: </a:t>
            </a:r>
            <a:r>
              <a:rPr lang="en-GB" sz="1900" dirty="0"/>
              <a:t>The item  refers  to  households in which  any  member is engaged in either marine or freshwater capture fishing  activities,  regardless of the  amount of time  engaged, in:</a:t>
            </a:r>
          </a:p>
          <a:p>
            <a:pPr lvl="2">
              <a:lnSpc>
                <a:spcPct val="120000"/>
              </a:lnSpc>
              <a:spcBef>
                <a:spcPts val="0"/>
              </a:spcBef>
              <a:buFont typeface="Wingdings" panose="05000000000000000000" pitchFamily="2" charset="2"/>
              <a:buChar char="Ø"/>
            </a:pPr>
            <a:r>
              <a:rPr lang="en-GB" sz="1900" dirty="0">
                <a:solidFill>
                  <a:srgbClr val="0070C0"/>
                </a:solidFill>
              </a:rPr>
              <a:t>the household and/or </a:t>
            </a:r>
          </a:p>
          <a:p>
            <a:pPr lvl="2">
              <a:lnSpc>
                <a:spcPct val="120000"/>
              </a:lnSpc>
              <a:spcBef>
                <a:spcPts val="0"/>
              </a:spcBef>
              <a:buFont typeface="Wingdings" panose="05000000000000000000" pitchFamily="2" charset="2"/>
              <a:buChar char="Ø"/>
            </a:pPr>
            <a:r>
              <a:rPr lang="en-GB" sz="1900" dirty="0">
                <a:solidFill>
                  <a:srgbClr val="0070C0"/>
                </a:solidFill>
              </a:rPr>
              <a:t>in other economic units. </a:t>
            </a:r>
          </a:p>
          <a:p>
            <a:pPr marL="0" indent="0">
              <a:lnSpc>
                <a:spcPct val="120000"/>
              </a:lnSpc>
              <a:spcBef>
                <a:spcPts val="0"/>
              </a:spcBef>
              <a:buNone/>
            </a:pPr>
            <a:r>
              <a:rPr lang="en-GB" sz="1900" b="1" dirty="0"/>
              <a:t>Engagement in household </a:t>
            </a:r>
            <a:r>
              <a:rPr lang="en-GB" sz="1900" dirty="0"/>
              <a:t>fishing relates to own-account fishing activity of the holder’s household.</a:t>
            </a:r>
          </a:p>
          <a:p>
            <a:pPr marL="0" indent="0">
              <a:lnSpc>
                <a:spcPct val="120000"/>
              </a:lnSpc>
              <a:spcBef>
                <a:spcPts val="0"/>
              </a:spcBef>
              <a:buNone/>
            </a:pPr>
            <a:r>
              <a:rPr lang="en-GB" sz="1900" b="1" dirty="0"/>
              <a:t>Engagement “in other economic  units”  </a:t>
            </a:r>
            <a:r>
              <a:rPr lang="en-GB" sz="1900" dirty="0"/>
              <a:t>refers to member(s) of the household engaged in capture fishing activity outside of the household.</a:t>
            </a:r>
            <a:endParaRPr lang="es-ES" sz="1900"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25</a:t>
            </a:fld>
            <a:endParaRPr lang="es-E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554" y="2250183"/>
            <a:ext cx="1500344" cy="20004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5494" y="4532897"/>
            <a:ext cx="2200440" cy="146596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594" y="830324"/>
            <a:ext cx="7930894" cy="1143000"/>
          </a:xfrm>
        </p:spPr>
        <p:txBody>
          <a:bodyPr>
            <a:noAutofit/>
          </a:bodyPr>
          <a:lstStyle/>
          <a:p>
            <a:r>
              <a:rPr lang="en-US" sz="3800" b="1" dirty="0" smtClean="0"/>
              <a:t>Item 1401: </a:t>
            </a:r>
            <a:r>
              <a:rPr lang="en-GB" sz="3800" b="1" dirty="0" smtClean="0"/>
              <a:t>Engagement of household members in fishing activity </a:t>
            </a:r>
            <a:r>
              <a:rPr lang="en-GB" sz="3800" dirty="0" smtClean="0"/>
              <a:t>(cont’d.)</a:t>
            </a:r>
            <a:endParaRPr lang="en-US" sz="3800" dirty="0"/>
          </a:p>
        </p:txBody>
      </p:sp>
      <p:sp>
        <p:nvSpPr>
          <p:cNvPr id="3" name="2 Marcador de contenido"/>
          <p:cNvSpPr>
            <a:spLocks noGrp="1"/>
          </p:cNvSpPr>
          <p:nvPr>
            <p:ph idx="1"/>
          </p:nvPr>
        </p:nvSpPr>
        <p:spPr>
          <a:xfrm>
            <a:off x="968762" y="2107067"/>
            <a:ext cx="7930894" cy="4655470"/>
          </a:xfrm>
        </p:spPr>
        <p:txBody>
          <a:bodyPr>
            <a:noAutofit/>
          </a:bodyPr>
          <a:lstStyle/>
          <a:p>
            <a:pPr marL="92075" lvl="1" indent="0">
              <a:spcBef>
                <a:spcPts val="0"/>
              </a:spcBef>
              <a:buNone/>
            </a:pPr>
            <a:r>
              <a:rPr lang="en-US" b="1" dirty="0" smtClean="0">
                <a:solidFill>
                  <a:srgbClr val="0070C0"/>
                </a:solidFill>
              </a:rPr>
              <a:t>Notes:</a:t>
            </a:r>
            <a:r>
              <a:rPr lang="en-US" dirty="0" smtClean="0">
                <a:solidFill>
                  <a:srgbClr val="0070C0"/>
                </a:solidFill>
              </a:rPr>
              <a:t> </a:t>
            </a:r>
          </a:p>
          <a:p>
            <a:pPr marL="452438" lvl="2" indent="-269875">
              <a:lnSpc>
                <a:spcPct val="120000"/>
              </a:lnSpc>
              <a:spcBef>
                <a:spcPts val="0"/>
              </a:spcBef>
              <a:buFont typeface="Arial" panose="020B0604020202020204" pitchFamily="34" charset="0"/>
              <a:buChar char="•"/>
            </a:pPr>
            <a:r>
              <a:rPr lang="en-GB" sz="1900" dirty="0"/>
              <a:t>The item does not cover households with members engaged only in the processing  of products from fisheries or only in trading of products from fishing. </a:t>
            </a:r>
          </a:p>
          <a:p>
            <a:pPr marL="452438" lvl="2" indent="-269875">
              <a:lnSpc>
                <a:spcPct val="100000"/>
              </a:lnSpc>
              <a:spcBef>
                <a:spcPts val="0"/>
              </a:spcBef>
              <a:buFont typeface="Arial" panose="020B0604020202020204" pitchFamily="34" charset="0"/>
              <a:buChar char="•"/>
            </a:pPr>
            <a:r>
              <a:rPr lang="en-GB" sz="1900" dirty="0"/>
              <a:t>Fishing activity includes </a:t>
            </a:r>
            <a:r>
              <a:rPr lang="en-GB" sz="1900" i="1" dirty="0"/>
              <a:t>“the hunting, collecting  and  gathering activities directed at removing or collecting  live wild aquatic organisms (predominantly fish, molluscs and  crustaceans) including  plants  from  the  oceanic, coastal  or inland  waters for human consumption and  other purposes by hand  or more  usually by various types  of  fishing  gear  such  as nets,  lines  and  stationary traps”.</a:t>
            </a:r>
          </a:p>
          <a:p>
            <a:pPr marL="452438" lvl="2" indent="-269875">
              <a:lnSpc>
                <a:spcPct val="120000"/>
              </a:lnSpc>
              <a:spcBef>
                <a:spcPts val="0"/>
              </a:spcBef>
              <a:buFont typeface="Arial" panose="020B0604020202020204" pitchFamily="34" charset="0"/>
              <a:buChar char="•"/>
            </a:pPr>
            <a:r>
              <a:rPr lang="en-GB" sz="1900" dirty="0"/>
              <a:t>Unlike in aquaculture (group  032 of ISIC Rev.4), the  aquatic resource being  captured is usually common property resource irrespective of whether the harvest from this resource is undertaken with or without exploitation rights.</a:t>
            </a:r>
            <a:endParaRPr lang="en-US" sz="1900"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26</a:t>
            </a:fld>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1522" y="785520"/>
            <a:ext cx="8064896" cy="1143000"/>
          </a:xfrm>
        </p:spPr>
        <p:txBody>
          <a:bodyPr>
            <a:noAutofit/>
          </a:bodyPr>
          <a:lstStyle/>
          <a:p>
            <a:r>
              <a:rPr lang="en-US" sz="3200" b="1" dirty="0" smtClean="0"/>
              <a:t>Item 1402: </a:t>
            </a:r>
            <a:r>
              <a:rPr lang="en-GB" sz="3200" b="1" dirty="0" smtClean="0"/>
              <a:t>Number of household members engaged in fishing activity  by sex</a:t>
            </a:r>
            <a:endParaRPr lang="en-US" sz="3200" b="1" dirty="0"/>
          </a:p>
        </p:txBody>
      </p:sp>
      <p:sp>
        <p:nvSpPr>
          <p:cNvPr id="3" name="2 Marcador de contenido"/>
          <p:cNvSpPr>
            <a:spLocks noGrp="1"/>
          </p:cNvSpPr>
          <p:nvPr>
            <p:ph idx="1"/>
          </p:nvPr>
        </p:nvSpPr>
        <p:spPr>
          <a:xfrm>
            <a:off x="956071" y="1938164"/>
            <a:ext cx="6258646" cy="4767436"/>
          </a:xfrm>
        </p:spPr>
        <p:txBody>
          <a:bodyPr>
            <a:noAutofit/>
          </a:bodyPr>
          <a:lstStyle/>
          <a:p>
            <a:pPr marL="82296" indent="0">
              <a:lnSpc>
                <a:spcPct val="120000"/>
              </a:lnSpc>
              <a:buNone/>
            </a:pPr>
            <a:r>
              <a:rPr lang="en-US" sz="1700" b="1" dirty="0" smtClean="0">
                <a:solidFill>
                  <a:srgbClr val="0070C0"/>
                </a:solidFill>
              </a:rPr>
              <a:t>Type</a:t>
            </a:r>
            <a:r>
              <a:rPr lang="en-US" sz="1700" dirty="0" smtClean="0">
                <a:solidFill>
                  <a:srgbClr val="0070C0"/>
                </a:solidFill>
              </a:rPr>
              <a:t>: </a:t>
            </a:r>
            <a:r>
              <a:rPr lang="en-US" sz="1700" dirty="0" smtClean="0"/>
              <a:t>Additional item</a:t>
            </a:r>
          </a:p>
          <a:p>
            <a:pPr marL="82296" indent="0">
              <a:lnSpc>
                <a:spcPct val="120000"/>
              </a:lnSpc>
              <a:buNone/>
            </a:pPr>
            <a:r>
              <a:rPr lang="en-US" sz="1700" b="1" dirty="0" smtClean="0">
                <a:solidFill>
                  <a:srgbClr val="0070C0"/>
                </a:solidFill>
              </a:rPr>
              <a:t>Reference period</a:t>
            </a:r>
            <a:r>
              <a:rPr lang="en-US" sz="1700" dirty="0" smtClean="0">
                <a:solidFill>
                  <a:srgbClr val="0070C0"/>
                </a:solidFill>
              </a:rPr>
              <a:t>: </a:t>
            </a:r>
            <a:r>
              <a:rPr lang="en-US" sz="1700" dirty="0" smtClean="0"/>
              <a:t>Census reference year</a:t>
            </a:r>
          </a:p>
          <a:p>
            <a:pPr marL="82296" indent="0">
              <a:lnSpc>
                <a:spcPct val="120000"/>
              </a:lnSpc>
              <a:buNone/>
            </a:pPr>
            <a:r>
              <a:rPr lang="en-US" sz="1700" b="1" dirty="0" smtClean="0">
                <a:solidFill>
                  <a:srgbClr val="0070C0"/>
                </a:solidFill>
              </a:rPr>
              <a:t>Concept</a:t>
            </a:r>
            <a:r>
              <a:rPr lang="en-US" sz="1700" dirty="0" smtClean="0">
                <a:solidFill>
                  <a:srgbClr val="0070C0"/>
                </a:solidFill>
              </a:rPr>
              <a:t>: </a:t>
            </a:r>
            <a:r>
              <a:rPr lang="en-GB" sz="1700" dirty="0" smtClean="0"/>
              <a:t>The purpose of this item  is to  obtain information regarding the  number of household members engaged in:  </a:t>
            </a:r>
            <a:endParaRPr lang="es-ES" sz="1700" dirty="0" smtClean="0"/>
          </a:p>
          <a:p>
            <a:pPr marL="539750" lvl="1" indent="-269875">
              <a:lnSpc>
                <a:spcPct val="100000"/>
              </a:lnSpc>
              <a:spcBef>
                <a:spcPts val="0"/>
              </a:spcBef>
              <a:buAutoNum type="alphaLcParenR"/>
            </a:pPr>
            <a:r>
              <a:rPr lang="en-GB" sz="1600" b="1" dirty="0" smtClean="0"/>
              <a:t>household fishing activity </a:t>
            </a:r>
            <a:r>
              <a:rPr lang="en-GB" sz="1600" dirty="0" smtClean="0"/>
              <a:t>– i.e. for the household’s own-account capture fisheries; and/or </a:t>
            </a:r>
          </a:p>
          <a:p>
            <a:pPr marL="539750" lvl="1" indent="-269875">
              <a:lnSpc>
                <a:spcPct val="100000"/>
              </a:lnSpc>
              <a:spcBef>
                <a:spcPts val="0"/>
              </a:spcBef>
              <a:buAutoNum type="alphaLcParenR"/>
            </a:pPr>
            <a:r>
              <a:rPr lang="en-GB" sz="1600" b="1" dirty="0" smtClean="0"/>
              <a:t>capture fishing  activity outside </a:t>
            </a:r>
            <a:r>
              <a:rPr lang="en-GB" sz="1600" dirty="0" smtClean="0"/>
              <a:t>of the  household – i.e. in other households, fishing  enterprises or other economic  units.</a:t>
            </a:r>
          </a:p>
          <a:p>
            <a:pPr marL="57150" indent="0">
              <a:lnSpc>
                <a:spcPct val="120000"/>
              </a:lnSpc>
              <a:buNone/>
            </a:pPr>
            <a:r>
              <a:rPr lang="en-GB" sz="1700" b="1" dirty="0" smtClean="0">
                <a:solidFill>
                  <a:srgbClr val="0070C0"/>
                </a:solidFill>
              </a:rPr>
              <a:t>Notes</a:t>
            </a:r>
            <a:r>
              <a:rPr lang="en-GB" sz="1700" dirty="0" smtClean="0">
                <a:solidFill>
                  <a:srgbClr val="0070C0"/>
                </a:solidFill>
              </a:rPr>
              <a:t>: </a:t>
            </a:r>
          </a:p>
          <a:p>
            <a:pPr marL="266700" lvl="1" indent="-85725">
              <a:lnSpc>
                <a:spcPct val="100000"/>
              </a:lnSpc>
              <a:spcBef>
                <a:spcPts val="0"/>
              </a:spcBef>
              <a:buFont typeface="Arial" panose="020B0604020202020204" pitchFamily="34" charset="0"/>
              <a:buChar char="•"/>
            </a:pPr>
            <a:r>
              <a:rPr lang="en-GB" sz="1600" dirty="0" smtClean="0"/>
              <a:t>If a household member has been engaged in capture fishing activity both in the  household and in another economic  unit,  he/she  should  be counted only once and  assigned to the  activity/unit in which he/ she has spent  the most time during the reference year.</a:t>
            </a:r>
            <a:endParaRPr lang="es-ES" sz="1600" dirty="0" smtClean="0"/>
          </a:p>
          <a:p>
            <a:pPr marL="266700" lvl="1" indent="-85725">
              <a:lnSpc>
                <a:spcPct val="100000"/>
              </a:lnSpc>
              <a:spcBef>
                <a:spcPts val="0"/>
              </a:spcBef>
              <a:buFont typeface="Arial" panose="020B0604020202020204" pitchFamily="34" charset="0"/>
              <a:buChar char="•"/>
            </a:pPr>
            <a:r>
              <a:rPr lang="en-GB" sz="1600" dirty="0" smtClean="0"/>
              <a:t>Data regarding gender are important to capture accurate information on the  activities of women in fishing.</a:t>
            </a:r>
            <a:endParaRPr lang="es-ES" sz="1600" dirty="0" smtClean="0"/>
          </a:p>
          <a:p>
            <a:pPr marL="82296" indent="0">
              <a:lnSpc>
                <a:spcPct val="120000"/>
              </a:lnSpc>
              <a:buNone/>
            </a:pPr>
            <a:endParaRPr lang="en-US" sz="1700" dirty="0" smtClean="0"/>
          </a:p>
          <a:p>
            <a:pPr marL="82296" indent="0">
              <a:lnSpc>
                <a:spcPct val="120000"/>
              </a:lnSpc>
              <a:buNone/>
            </a:pPr>
            <a:endParaRPr lang="en-US" sz="1700"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27</a:t>
            </a:fld>
            <a:endParaRPr lang="es-ES"/>
          </a:p>
        </p:txBody>
      </p:sp>
      <p:pic>
        <p:nvPicPr>
          <p:cNvPr id="6" name="Picture 5"/>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313574" y="2217254"/>
            <a:ext cx="1732844" cy="173284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352" y="639103"/>
            <a:ext cx="8134647" cy="1562718"/>
          </a:xfrm>
        </p:spPr>
        <p:txBody>
          <a:bodyPr>
            <a:noAutofit/>
          </a:bodyPr>
          <a:lstStyle/>
          <a:p>
            <a:r>
              <a:rPr lang="en-US" sz="3400" b="1" dirty="0" smtClean="0"/>
              <a:t>Item 1402: </a:t>
            </a:r>
            <a:r>
              <a:rPr lang="en-GB" sz="3400" b="1" dirty="0" smtClean="0"/>
              <a:t>Number of household members engaged in fishing activity  by sex </a:t>
            </a:r>
            <a:r>
              <a:rPr lang="en-GB" sz="3400" dirty="0" smtClean="0"/>
              <a:t>(cont’d.)</a:t>
            </a:r>
            <a:endParaRPr lang="en-US" sz="3400" dirty="0"/>
          </a:p>
        </p:txBody>
      </p:sp>
      <p:sp>
        <p:nvSpPr>
          <p:cNvPr id="3" name="2 Marcador de contenido"/>
          <p:cNvSpPr>
            <a:spLocks noGrp="1"/>
          </p:cNvSpPr>
          <p:nvPr>
            <p:ph idx="1"/>
          </p:nvPr>
        </p:nvSpPr>
        <p:spPr>
          <a:xfrm>
            <a:off x="954165" y="2053338"/>
            <a:ext cx="5505630" cy="4374498"/>
          </a:xfrm>
        </p:spPr>
        <p:txBody>
          <a:bodyPr>
            <a:normAutofit/>
          </a:bodyPr>
          <a:lstStyle/>
          <a:p>
            <a:pPr marL="82296" indent="0">
              <a:buNone/>
            </a:pPr>
            <a:r>
              <a:rPr lang="en-US" sz="2200" b="1" dirty="0" smtClean="0">
                <a:solidFill>
                  <a:srgbClr val="0070C0"/>
                </a:solidFill>
              </a:rPr>
              <a:t>Ways to collect the information</a:t>
            </a:r>
            <a:r>
              <a:rPr lang="en-US" sz="2200" dirty="0" smtClean="0">
                <a:solidFill>
                  <a:srgbClr val="0070C0"/>
                </a:solidFill>
              </a:rPr>
              <a:t>: </a:t>
            </a:r>
            <a:r>
              <a:rPr lang="en-US" sz="2200" dirty="0" smtClean="0"/>
              <a:t>Countries </a:t>
            </a:r>
            <a:r>
              <a:rPr lang="en-GB" sz="2200" dirty="0" smtClean="0"/>
              <a:t>may wish to quantify the volume of work in the  household’s fishing activity. The measurement of working  time could  be  based  on:</a:t>
            </a:r>
          </a:p>
          <a:p>
            <a:pPr marL="612775" indent="-342900">
              <a:buFont typeface="Wingdings" panose="05000000000000000000" pitchFamily="2" charset="2"/>
              <a:buChar char="Ø"/>
            </a:pPr>
            <a:r>
              <a:rPr lang="en-GB" sz="2200" b="1" dirty="0" smtClean="0"/>
              <a:t>the  assessment of  hours  </a:t>
            </a:r>
            <a:r>
              <a:rPr lang="en-GB" sz="2200" dirty="0" smtClean="0"/>
              <a:t>or  </a:t>
            </a:r>
            <a:r>
              <a:rPr lang="en-GB" sz="2200" b="1" dirty="0" smtClean="0"/>
              <a:t>days</a:t>
            </a:r>
            <a:r>
              <a:rPr lang="en-GB" sz="2200" dirty="0" smtClean="0"/>
              <a:t>  engaged in the  holding’s  fishing  activity, or </a:t>
            </a:r>
          </a:p>
          <a:p>
            <a:pPr marL="612775" indent="-342900">
              <a:buFont typeface="Wingdings" panose="05000000000000000000" pitchFamily="2" charset="2"/>
              <a:buChar char="Ø"/>
            </a:pPr>
            <a:r>
              <a:rPr lang="en-GB" sz="2200" b="1" dirty="0" smtClean="0"/>
              <a:t>broad categories such as full-year/part-year or full-time/part-time</a:t>
            </a:r>
            <a:r>
              <a:rPr lang="en-GB" sz="2200" dirty="0" smtClean="0"/>
              <a:t>. </a:t>
            </a:r>
            <a:endParaRPr lang="es-ES" sz="2200" dirty="0" smtClean="0"/>
          </a:p>
          <a:p>
            <a:pPr>
              <a:buNone/>
            </a:pPr>
            <a:endParaRPr lang="es-ES" sz="2200" dirty="0" smtClean="0"/>
          </a:p>
          <a:p>
            <a:pPr>
              <a:buFont typeface="Wingdings" pitchFamily="2" charset="2"/>
              <a:buChar char="Ø"/>
            </a:pPr>
            <a:endParaRPr lang="es-ES" sz="2200" dirty="0" smtClean="0"/>
          </a:p>
          <a:p>
            <a:pPr>
              <a:buFont typeface="Wingdings" pitchFamily="2" charset="2"/>
              <a:buChar char="Ø"/>
            </a:pPr>
            <a:endParaRPr lang="en-US" sz="2200" dirty="0" smtClean="0"/>
          </a:p>
          <a:p>
            <a:pPr>
              <a:buNone/>
            </a:pPr>
            <a:endParaRPr lang="en-US" sz="2200"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28</a:t>
            </a:fld>
            <a:endParaRPr lang="es-ES"/>
          </a:p>
        </p:txBody>
      </p:sp>
      <p:graphicFrame>
        <p:nvGraphicFramePr>
          <p:cNvPr id="6" name="Diagram 5"/>
          <p:cNvGraphicFramePr/>
          <p:nvPr>
            <p:extLst>
              <p:ext uri="{D42A27DB-BD31-4B8C-83A1-F6EECF244321}">
                <p14:modId xmlns:p14="http://schemas.microsoft.com/office/powerpoint/2010/main" val="2609848249"/>
              </p:ext>
            </p:extLst>
          </p:nvPr>
        </p:nvGraphicFramePr>
        <p:xfrm>
          <a:off x="5928527" y="3118646"/>
          <a:ext cx="3657600" cy="245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80223"/>
            <a:ext cx="7498080" cy="1143000"/>
          </a:xfrm>
        </p:spPr>
        <p:txBody>
          <a:bodyPr>
            <a:noAutofit/>
          </a:bodyPr>
          <a:lstStyle/>
          <a:p>
            <a:r>
              <a:rPr lang="en-US" sz="3800" b="1" dirty="0" smtClean="0"/>
              <a:t>Item 1403: </a:t>
            </a:r>
            <a:r>
              <a:rPr lang="en-GB" sz="3800" b="1" dirty="0" smtClean="0"/>
              <a:t>Number of fishers by sex employed by the household</a:t>
            </a:r>
            <a:endParaRPr lang="en-US" sz="3800" b="1" dirty="0"/>
          </a:p>
        </p:txBody>
      </p:sp>
      <p:sp>
        <p:nvSpPr>
          <p:cNvPr id="3" name="2 Marcador de contenido"/>
          <p:cNvSpPr>
            <a:spLocks noGrp="1"/>
          </p:cNvSpPr>
          <p:nvPr>
            <p:ph idx="1"/>
          </p:nvPr>
        </p:nvSpPr>
        <p:spPr>
          <a:xfrm>
            <a:off x="971600" y="2395720"/>
            <a:ext cx="5318668" cy="3442372"/>
          </a:xfrm>
        </p:spPr>
        <p:txBody>
          <a:bodyPr>
            <a:noAutofit/>
          </a:bodyPr>
          <a:lstStyle/>
          <a:p>
            <a:pPr marL="82296" indent="0" algn="just">
              <a:buNone/>
            </a:pPr>
            <a:r>
              <a:rPr lang="en-US" sz="2200" b="1" dirty="0" smtClean="0">
                <a:solidFill>
                  <a:srgbClr val="0070C0"/>
                </a:solidFill>
              </a:rPr>
              <a:t>Type</a:t>
            </a:r>
            <a:r>
              <a:rPr lang="en-US" sz="2200" dirty="0" smtClean="0">
                <a:solidFill>
                  <a:srgbClr val="0070C0"/>
                </a:solidFill>
              </a:rPr>
              <a:t>: </a:t>
            </a:r>
            <a:r>
              <a:rPr lang="en-US" sz="2200" b="1" dirty="0"/>
              <a:t>a</a:t>
            </a:r>
            <a:r>
              <a:rPr lang="en-US" sz="2200" b="1" dirty="0" smtClean="0"/>
              <a:t>dditional item</a:t>
            </a:r>
          </a:p>
          <a:p>
            <a:pPr marL="82296" indent="0" algn="just">
              <a:buNone/>
            </a:pPr>
            <a:r>
              <a:rPr lang="en-US" sz="2200" b="1" dirty="0" smtClean="0">
                <a:solidFill>
                  <a:srgbClr val="0070C0"/>
                </a:solidFill>
              </a:rPr>
              <a:t>Reference period</a:t>
            </a:r>
            <a:r>
              <a:rPr lang="en-US" sz="2200" dirty="0" smtClean="0">
                <a:solidFill>
                  <a:srgbClr val="0070C0"/>
                </a:solidFill>
              </a:rPr>
              <a:t>: </a:t>
            </a:r>
            <a:r>
              <a:rPr lang="en-US" sz="2200" dirty="0" smtClean="0"/>
              <a:t>Census reference year</a:t>
            </a:r>
          </a:p>
          <a:p>
            <a:pPr marL="82296" indent="0" algn="just">
              <a:buNone/>
            </a:pPr>
            <a:r>
              <a:rPr lang="en-US" sz="2200" b="1" dirty="0" smtClean="0">
                <a:solidFill>
                  <a:srgbClr val="0070C0"/>
                </a:solidFill>
              </a:rPr>
              <a:t>Concept</a:t>
            </a:r>
            <a:r>
              <a:rPr lang="en-US" sz="2200" dirty="0" smtClean="0">
                <a:solidFill>
                  <a:srgbClr val="0070C0"/>
                </a:solidFill>
              </a:rPr>
              <a:t>: </a:t>
            </a:r>
            <a:r>
              <a:rPr lang="en-GB" sz="2200" dirty="0" smtClean="0"/>
              <a:t>This item refers to </a:t>
            </a:r>
            <a:r>
              <a:rPr lang="en-GB" sz="2200" b="1" dirty="0" smtClean="0"/>
              <a:t>paid workers </a:t>
            </a:r>
            <a:r>
              <a:rPr lang="en-GB" sz="2200" dirty="0" smtClean="0"/>
              <a:t>engaged in fishing activities of the fishing households (not household members). This includes regular employees, as well as seasonal, short-term and casual workers. </a:t>
            </a:r>
            <a:endParaRPr lang="en-US" sz="2200" dirty="0" smtClean="0"/>
          </a:p>
          <a:p>
            <a:pPr marL="82296" indent="0" algn="just">
              <a:buNone/>
            </a:pPr>
            <a:endParaRPr lang="en-US" sz="2200"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29</a:t>
            </a:fld>
            <a:endParaRPr lang="es-ES"/>
          </a:p>
        </p:txBody>
      </p:sp>
      <p:pic>
        <p:nvPicPr>
          <p:cNvPr id="5" name="Picture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84898" y="2666596"/>
            <a:ext cx="1959102" cy="19591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00138" y="890592"/>
            <a:ext cx="6858000" cy="609600"/>
          </a:xfrm>
        </p:spPr>
        <p:txBody>
          <a:bodyPr>
            <a:normAutofit fontScale="90000"/>
          </a:bodyPr>
          <a:lstStyle/>
          <a:p>
            <a:pPr eaLnBrk="1" hangingPunct="1"/>
            <a:r>
              <a:rPr lang="en-US" altLang="en-US" b="1" dirty="0" smtClean="0"/>
              <a:t>Concepts &amp; Definitions</a:t>
            </a:r>
            <a:r>
              <a:rPr lang="en-US" altLang="en-US" dirty="0" smtClean="0"/>
              <a:t> </a:t>
            </a:r>
            <a:endParaRPr lang="en-GB" altLang="en-US" dirty="0" smtClean="0"/>
          </a:p>
        </p:txBody>
      </p:sp>
      <p:sp>
        <p:nvSpPr>
          <p:cNvPr id="1434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7FDB57-1CC4-4C41-BE85-0595D2B8C5C4}" type="slidenum">
              <a:rPr lang="en-US" altLang="en-US" smtClean="0">
                <a:solidFill>
                  <a:srgbClr val="608FD4"/>
                </a:solidFill>
              </a:rPr>
              <a:pPr/>
              <a:t>3</a:t>
            </a:fld>
            <a:endParaRPr lang="en-US" altLang="en-US" smtClean="0">
              <a:solidFill>
                <a:srgbClr val="608FD4"/>
              </a:solidFill>
            </a:endParaRPr>
          </a:p>
        </p:txBody>
      </p:sp>
      <p:sp>
        <p:nvSpPr>
          <p:cNvPr id="2" name="Rounded Rectangle 1"/>
          <p:cNvSpPr/>
          <p:nvPr/>
        </p:nvSpPr>
        <p:spPr>
          <a:xfrm>
            <a:off x="1143000" y="1887540"/>
            <a:ext cx="7696200" cy="536575"/>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80000"/>
              </a:lnSpc>
              <a:defRPr/>
            </a:pPr>
            <a:r>
              <a:rPr lang="en-US" altLang="ja-JP" sz="1700" b="1" dirty="0">
                <a:solidFill>
                  <a:srgbClr val="008000"/>
                </a:solidFill>
                <a:latin typeface="Times New Roman" panose="02020603050405020304" pitchFamily="18" charset="0"/>
                <a:ea typeface="ＭＳ Ｐゴシック" panose="020B0600070205080204" pitchFamily="34" charset="-128"/>
                <a:cs typeface="Times New Roman" panose="02020603050405020304" pitchFamily="18" charset="0"/>
              </a:rPr>
              <a:t>Aquaculture</a:t>
            </a:r>
            <a:r>
              <a:rPr lang="en-US" altLang="ja-JP" sz="1700" dirty="0">
                <a:solidFill>
                  <a:srgbClr val="008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1700"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is the </a:t>
            </a:r>
            <a:r>
              <a:rPr lang="en-US" altLang="ja-JP" sz="1700" u="sng"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farming</a:t>
            </a:r>
            <a:r>
              <a:rPr lang="en-US" altLang="ja-JP" sz="1700"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 of aquatic organisms such as fish, crustaceans, molluscs, plants, crocodiles, alligators and amphibians.</a:t>
            </a:r>
          </a:p>
        </p:txBody>
      </p:sp>
      <p:sp>
        <p:nvSpPr>
          <p:cNvPr id="5" name="Rounded Rectangle 4"/>
          <p:cNvSpPr/>
          <p:nvPr/>
        </p:nvSpPr>
        <p:spPr>
          <a:xfrm>
            <a:off x="1100138" y="5386604"/>
            <a:ext cx="7739062" cy="685800"/>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80000"/>
              </a:lnSpc>
              <a:defRPr/>
            </a:pPr>
            <a:r>
              <a:rPr lang="en-US" altLang="en-US" sz="1700" dirty="0">
                <a:solidFill>
                  <a:srgbClr val="0070C0"/>
                </a:solidFill>
                <a:latin typeface="Times New Roman" panose="02020603050405020304" pitchFamily="18" charset="0"/>
                <a:cs typeface="Times New Roman" panose="02020603050405020304" pitchFamily="18" charset="0"/>
              </a:rPr>
              <a:t>According to the International Standard Industrial Classification Rev.4 (ISIC-Rev.4), agriculture </a:t>
            </a:r>
            <a:r>
              <a:rPr lang="en-GB" altLang="en-US" sz="1700" dirty="0">
                <a:solidFill>
                  <a:srgbClr val="0070C0"/>
                </a:solidFill>
                <a:latin typeface="Times New Roman" panose="02020603050405020304" pitchFamily="18" charset="0"/>
                <a:cs typeface="Times New Roman" panose="02020603050405020304" pitchFamily="18" charset="0"/>
              </a:rPr>
              <a:t>(ISIC groups 011-015) </a:t>
            </a:r>
            <a:r>
              <a:rPr lang="en-US" altLang="en-US" sz="1700" dirty="0">
                <a:solidFill>
                  <a:srgbClr val="0070C0"/>
                </a:solidFill>
                <a:latin typeface="Times New Roman" panose="02020603050405020304" pitchFamily="18" charset="0"/>
                <a:cs typeface="Times New Roman" panose="02020603050405020304" pitchFamily="18" charset="0"/>
              </a:rPr>
              <a:t>and aquaculture (group 032) </a:t>
            </a:r>
            <a:r>
              <a:rPr lang="en-GB" altLang="en-US" sz="1700" dirty="0">
                <a:solidFill>
                  <a:srgbClr val="0070C0"/>
                </a:solidFill>
                <a:latin typeface="Times New Roman" panose="02020603050405020304" pitchFamily="18" charset="0"/>
                <a:cs typeface="Times New Roman" panose="02020603050405020304" pitchFamily="18" charset="0"/>
              </a:rPr>
              <a:t>are separate economic </a:t>
            </a:r>
            <a:r>
              <a:rPr lang="en-US" altLang="en-US" sz="1700" dirty="0">
                <a:solidFill>
                  <a:srgbClr val="0070C0"/>
                </a:solidFill>
                <a:latin typeface="Times New Roman" panose="02020603050405020304" pitchFamily="18" charset="0"/>
                <a:cs typeface="Times New Roman" panose="02020603050405020304" pitchFamily="18" charset="0"/>
              </a:rPr>
              <a:t>activities.</a:t>
            </a:r>
          </a:p>
        </p:txBody>
      </p:sp>
      <p:sp>
        <p:nvSpPr>
          <p:cNvPr id="7" name="Rounded Rectangle 6"/>
          <p:cNvSpPr/>
          <p:nvPr/>
        </p:nvSpPr>
        <p:spPr>
          <a:xfrm>
            <a:off x="1100138" y="4291013"/>
            <a:ext cx="7739062" cy="853743"/>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69900" indent="-469900">
              <a:lnSpc>
                <a:spcPct val="80000"/>
              </a:lnSpc>
              <a:defRPr/>
            </a:pPr>
            <a:endParaRPr lang="en-US" altLang="ja-JP" sz="1700" dirty="0" smtClean="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469900" indent="-469900">
              <a:lnSpc>
                <a:spcPct val="80000"/>
              </a:lnSpc>
              <a:defRPr/>
            </a:pPr>
            <a:r>
              <a:rPr lang="en-US" altLang="ja-JP" sz="1700" dirty="0" smtClean="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Aquaculture </a:t>
            </a:r>
            <a:r>
              <a:rPr lang="en-US" altLang="ja-JP" sz="1700"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normally involves rearing of organisms from fry, spat or </a:t>
            </a:r>
            <a:r>
              <a:rPr lang="en-US" altLang="ja-JP" sz="1700" dirty="0" smtClean="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juveniles. </a:t>
            </a:r>
            <a:r>
              <a:rPr lang="en-US" altLang="ja-JP" sz="1700" dirty="0" smtClean="0">
                <a:solidFill>
                  <a:srgbClr val="0070C0"/>
                </a:solidFill>
                <a:latin typeface="Times New Roman" pitchFamily="18" charset="0"/>
                <a:ea typeface="ＭＳ Ｐゴシック" charset="-128"/>
                <a:cs typeface="Times New Roman" pitchFamily="18" charset="0"/>
              </a:rPr>
              <a:t>Aquaculture </a:t>
            </a:r>
            <a:r>
              <a:rPr lang="en-US" altLang="ja-JP" sz="1700" dirty="0">
                <a:solidFill>
                  <a:srgbClr val="0070C0"/>
                </a:solidFill>
                <a:latin typeface="Times New Roman" pitchFamily="18" charset="0"/>
                <a:ea typeface="ＭＳ Ｐゴシック" charset="-128"/>
                <a:cs typeface="Times New Roman" pitchFamily="18" charset="0"/>
              </a:rPr>
              <a:t>may be carried out in ponds, paddy fields, lagoons, estuaries, irrigation canals or the sea, using structures such as cages and tanks.</a:t>
            </a:r>
            <a:endParaRPr lang="en-US" altLang="en-US" sz="1700" dirty="0">
              <a:solidFill>
                <a:srgbClr val="0070C0"/>
              </a:solidFill>
              <a:latin typeface="Times New Roman" pitchFamily="18" charset="0"/>
              <a:ea typeface="ＭＳ Ｐゴシック" charset="-128"/>
              <a:cs typeface="Times New Roman" pitchFamily="18" charset="0"/>
            </a:endParaRPr>
          </a:p>
          <a:p>
            <a:pPr marL="469900" indent="-469900" algn="just">
              <a:lnSpc>
                <a:spcPct val="80000"/>
              </a:lnSpc>
              <a:defRPr/>
            </a:pPr>
            <a:endParaRPr lang="en-US" altLang="ja-JP" sz="1700"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 name="Rounded Rectangle 7"/>
          <p:cNvSpPr/>
          <p:nvPr/>
        </p:nvSpPr>
        <p:spPr>
          <a:xfrm>
            <a:off x="1120775" y="3387725"/>
            <a:ext cx="7696200" cy="685800"/>
          </a:xfrm>
          <a:prstGeom prst="roundRect">
            <a:avLst/>
          </a:prstGeom>
          <a:solidFill>
            <a:schemeClr val="bg1">
              <a:lumMod val="9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defRPr/>
            </a:pPr>
            <a:r>
              <a:rPr lang="en-GB" altLang="en-US" sz="1700" b="1" dirty="0">
                <a:solidFill>
                  <a:srgbClr val="008000"/>
                </a:solidFill>
                <a:latin typeface="Times New Roman" panose="02020603050405020304" pitchFamily="18" charset="0"/>
                <a:cs typeface="Times New Roman" panose="02020603050405020304" pitchFamily="18" charset="0"/>
              </a:rPr>
              <a:t>A distinction must be made between </a:t>
            </a:r>
            <a:r>
              <a:rPr lang="en-GB" altLang="en-US" sz="1700" b="1" u="sng" dirty="0">
                <a:solidFill>
                  <a:schemeClr val="tx1"/>
                </a:solidFill>
                <a:latin typeface="Times New Roman" panose="02020603050405020304" pitchFamily="18" charset="0"/>
                <a:cs typeface="Times New Roman" panose="02020603050405020304" pitchFamily="18" charset="0"/>
              </a:rPr>
              <a:t>aquaculture</a:t>
            </a:r>
            <a:r>
              <a:rPr lang="en-GB" altLang="en-US" sz="1700" b="1" dirty="0">
                <a:solidFill>
                  <a:srgbClr val="008000"/>
                </a:solidFill>
                <a:latin typeface="Times New Roman" panose="02020603050405020304" pitchFamily="18" charset="0"/>
                <a:cs typeface="Times New Roman" panose="02020603050405020304" pitchFamily="18" charset="0"/>
              </a:rPr>
              <a:t> and </a:t>
            </a:r>
            <a:r>
              <a:rPr lang="en-GB" altLang="en-US" sz="1700" b="1" u="sng" dirty="0">
                <a:solidFill>
                  <a:schemeClr val="tx1"/>
                </a:solidFill>
                <a:latin typeface="Times New Roman" panose="02020603050405020304" pitchFamily="18" charset="0"/>
                <a:cs typeface="Times New Roman" panose="02020603050405020304" pitchFamily="18" charset="0"/>
              </a:rPr>
              <a:t>other forms of aquatic exploitation</a:t>
            </a:r>
            <a:r>
              <a:rPr lang="en-GB" altLang="en-US" sz="1700" b="1" dirty="0">
                <a:solidFill>
                  <a:schemeClr val="tx1"/>
                </a:solidFill>
                <a:latin typeface="Times New Roman" panose="02020603050405020304" pitchFamily="18" charset="0"/>
                <a:cs typeface="Times New Roman" panose="02020603050405020304" pitchFamily="18" charset="0"/>
              </a:rPr>
              <a:t>, </a:t>
            </a:r>
            <a:r>
              <a:rPr lang="en-GB" altLang="en-US" sz="1700" b="1" dirty="0">
                <a:solidFill>
                  <a:srgbClr val="008000"/>
                </a:solidFill>
                <a:latin typeface="Times New Roman" panose="02020603050405020304" pitchFamily="18" charset="0"/>
                <a:cs typeface="Times New Roman" panose="02020603050405020304" pitchFamily="18" charset="0"/>
              </a:rPr>
              <a:t>such as capture fisheries. </a:t>
            </a:r>
          </a:p>
        </p:txBody>
      </p:sp>
      <p:sp>
        <p:nvSpPr>
          <p:cNvPr id="9" name="Rounded Rectangle 8"/>
          <p:cNvSpPr/>
          <p:nvPr/>
        </p:nvSpPr>
        <p:spPr>
          <a:xfrm>
            <a:off x="1143000" y="2643190"/>
            <a:ext cx="7696200" cy="504825"/>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80000"/>
              </a:lnSpc>
              <a:defRPr/>
            </a:pPr>
            <a:r>
              <a:rPr lang="en-US" altLang="ja-JP" sz="1700" b="1" dirty="0">
                <a:solidFill>
                  <a:srgbClr val="008000"/>
                </a:solidFill>
                <a:latin typeface="Times New Roman" panose="02020603050405020304" pitchFamily="18" charset="0"/>
                <a:ea typeface="ＭＳ Ｐゴシック" panose="020B0600070205080204" pitchFamily="34" charset="-128"/>
                <a:cs typeface="Times New Roman" panose="02020603050405020304" pitchFamily="18" charset="0"/>
              </a:rPr>
              <a:t>Farming</a:t>
            </a:r>
            <a:r>
              <a:rPr lang="en-US" altLang="ja-JP" sz="1700" dirty="0">
                <a:solidFill>
                  <a:srgbClr val="008000"/>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ja-JP" sz="1700" dirty="0">
                <a:solidFill>
                  <a:srgbClr val="0070C0"/>
                </a:solidFill>
                <a:latin typeface="Times New Roman" panose="02020603050405020304" pitchFamily="18" charset="0"/>
                <a:ea typeface="ＭＳ Ｐゴシック" panose="020B0600070205080204" pitchFamily="34" charset="-128"/>
                <a:cs typeface="Times New Roman" panose="02020603050405020304" pitchFamily="18" charset="0"/>
              </a:rPr>
              <a:t>refers to some intervention in the rearing process to enhance production, such as regular stocking, feeding and protection.</a:t>
            </a:r>
            <a:r>
              <a:rPr lang="en-GB" altLang="en-US" sz="1700"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52980479"/>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9881" y="858180"/>
            <a:ext cx="7992888" cy="1143000"/>
          </a:xfrm>
        </p:spPr>
        <p:txBody>
          <a:bodyPr>
            <a:noAutofit/>
          </a:bodyPr>
          <a:lstStyle/>
          <a:p>
            <a:r>
              <a:rPr lang="en-US" sz="3600" b="1" dirty="0" smtClean="0"/>
              <a:t>Item 1404: </a:t>
            </a:r>
            <a:r>
              <a:rPr lang="en-GB" sz="3600" b="1" dirty="0" smtClean="0"/>
              <a:t>Access arrangements for fishing</a:t>
            </a:r>
            <a:endParaRPr lang="en-US" sz="3600" b="1" dirty="0"/>
          </a:p>
        </p:txBody>
      </p:sp>
      <p:sp>
        <p:nvSpPr>
          <p:cNvPr id="3" name="2 Marcador de contenido"/>
          <p:cNvSpPr>
            <a:spLocks noGrp="1"/>
          </p:cNvSpPr>
          <p:nvPr>
            <p:ph idx="1"/>
          </p:nvPr>
        </p:nvSpPr>
        <p:spPr>
          <a:xfrm>
            <a:off x="981027" y="1905456"/>
            <a:ext cx="7992888" cy="4952543"/>
          </a:xfrm>
        </p:spPr>
        <p:txBody>
          <a:bodyPr>
            <a:noAutofit/>
          </a:bodyPr>
          <a:lstStyle/>
          <a:p>
            <a:pPr marL="82296" indent="0">
              <a:buNone/>
            </a:pPr>
            <a:r>
              <a:rPr lang="en-US" sz="1900" b="1" dirty="0" smtClean="0">
                <a:solidFill>
                  <a:srgbClr val="0070C0"/>
                </a:solidFill>
              </a:rPr>
              <a:t>Type</a:t>
            </a:r>
            <a:r>
              <a:rPr lang="en-US" sz="1900" dirty="0" smtClean="0">
                <a:solidFill>
                  <a:srgbClr val="0070C0"/>
                </a:solidFill>
              </a:rPr>
              <a:t>: </a:t>
            </a:r>
            <a:r>
              <a:rPr lang="en-US" sz="1900" dirty="0" smtClean="0"/>
              <a:t>Additional item</a:t>
            </a:r>
          </a:p>
          <a:p>
            <a:pPr marL="82296" indent="0">
              <a:buNone/>
            </a:pPr>
            <a:r>
              <a:rPr lang="en-US" sz="1900" b="1" dirty="0" smtClean="0">
                <a:solidFill>
                  <a:srgbClr val="0070C0"/>
                </a:solidFill>
              </a:rPr>
              <a:t>Reference period</a:t>
            </a:r>
            <a:r>
              <a:rPr lang="en-US" sz="1900" dirty="0" smtClean="0">
                <a:solidFill>
                  <a:srgbClr val="0070C0"/>
                </a:solidFill>
              </a:rPr>
              <a:t>: </a:t>
            </a:r>
            <a:r>
              <a:rPr lang="en-US" sz="1900" dirty="0" smtClean="0"/>
              <a:t>Census reference year</a:t>
            </a:r>
          </a:p>
          <a:p>
            <a:pPr marL="82296" indent="0">
              <a:buNone/>
            </a:pPr>
            <a:r>
              <a:rPr lang="en-US" sz="1900" b="1" dirty="0" smtClean="0">
                <a:solidFill>
                  <a:srgbClr val="0070C0"/>
                </a:solidFill>
              </a:rPr>
              <a:t>Concept</a:t>
            </a:r>
            <a:r>
              <a:rPr lang="en-US" sz="1900" dirty="0" smtClean="0">
                <a:solidFill>
                  <a:srgbClr val="0070C0"/>
                </a:solidFill>
              </a:rPr>
              <a:t>: </a:t>
            </a:r>
            <a:r>
              <a:rPr lang="en-GB" sz="1900" dirty="0"/>
              <a:t>This item refers to access arrangements for individuals to utilize aquatic resources for the purpose of fishing. These include formal (such as licences) and informal tenure given to either individuals or communities. Tenure  systems are used to regulate access to natural resources  such as fish stocks and can be informal or established formally through legislation or through community customs.</a:t>
            </a:r>
          </a:p>
          <a:p>
            <a:pPr marL="82296" indent="0">
              <a:buNone/>
            </a:pPr>
            <a:r>
              <a:rPr lang="en-GB" sz="1900" b="1" dirty="0" smtClean="0">
                <a:solidFill>
                  <a:srgbClr val="0070C0"/>
                </a:solidFill>
              </a:rPr>
              <a:t>Arrangements</a:t>
            </a:r>
            <a:r>
              <a:rPr lang="en-GB" sz="1900" dirty="0" smtClean="0">
                <a:solidFill>
                  <a:srgbClr val="0070C0"/>
                </a:solidFill>
              </a:rPr>
              <a:t>:</a:t>
            </a:r>
          </a:p>
          <a:p>
            <a:pPr lvl="1">
              <a:lnSpc>
                <a:spcPct val="100000"/>
              </a:lnSpc>
              <a:spcBef>
                <a:spcPts val="0"/>
              </a:spcBef>
              <a:buFont typeface="Arial" panose="020B0604020202020204" pitchFamily="34" charset="0"/>
              <a:buChar char="•"/>
            </a:pPr>
            <a:r>
              <a:rPr lang="en-GB" sz="1500" dirty="0" smtClean="0"/>
              <a:t>Access arrangement for marine fishing</a:t>
            </a:r>
            <a:endParaRPr lang="es-ES" sz="1500" dirty="0" smtClean="0"/>
          </a:p>
          <a:p>
            <a:pPr lvl="1">
              <a:lnSpc>
                <a:spcPct val="100000"/>
              </a:lnSpc>
              <a:spcBef>
                <a:spcPts val="0"/>
              </a:spcBef>
              <a:buFont typeface="Arial" panose="020B0604020202020204" pitchFamily="34" charset="0"/>
              <a:buChar char="•"/>
            </a:pPr>
            <a:r>
              <a:rPr lang="en-GB" sz="1500" dirty="0" smtClean="0"/>
              <a:t>Access arrangement for freshwater fishing</a:t>
            </a:r>
            <a:endParaRPr lang="es-ES" sz="1500" dirty="0" smtClean="0"/>
          </a:p>
          <a:p>
            <a:pPr lvl="1">
              <a:lnSpc>
                <a:spcPct val="100000"/>
              </a:lnSpc>
              <a:spcBef>
                <a:spcPts val="0"/>
              </a:spcBef>
              <a:buFont typeface="Arial" panose="020B0604020202020204" pitchFamily="34" charset="0"/>
              <a:buChar char="•"/>
            </a:pPr>
            <a:r>
              <a:rPr lang="en-GB" sz="1500" dirty="0" smtClean="0"/>
              <a:t>No access arrangement required for marine fishing</a:t>
            </a:r>
            <a:endParaRPr lang="es-ES" sz="1500" dirty="0" smtClean="0"/>
          </a:p>
          <a:p>
            <a:pPr lvl="1">
              <a:lnSpc>
                <a:spcPct val="100000"/>
              </a:lnSpc>
              <a:spcBef>
                <a:spcPts val="0"/>
              </a:spcBef>
              <a:buFont typeface="Arial" panose="020B0604020202020204" pitchFamily="34" charset="0"/>
              <a:buChar char="•"/>
            </a:pPr>
            <a:r>
              <a:rPr lang="en-GB" sz="1500" dirty="0" smtClean="0"/>
              <a:t>No access arrangement required for freshwater fishing</a:t>
            </a:r>
            <a:endParaRPr lang="es-ES" sz="1500" dirty="0" smtClean="0"/>
          </a:p>
          <a:p>
            <a:pPr marL="82296" indent="0">
              <a:buNone/>
            </a:pPr>
            <a:endParaRPr lang="en-US" sz="1900" dirty="0"/>
          </a:p>
        </p:txBody>
      </p:sp>
      <p:sp>
        <p:nvSpPr>
          <p:cNvPr id="4" name="Slide Number Placeholder 3"/>
          <p:cNvSpPr>
            <a:spLocks noGrp="1"/>
          </p:cNvSpPr>
          <p:nvPr>
            <p:ph type="sldNum" sz="quarter" idx="12"/>
          </p:nvPr>
        </p:nvSpPr>
        <p:spPr/>
        <p:txBody>
          <a:bodyPr/>
          <a:lstStyle/>
          <a:p>
            <a:fld id="{03337945-6795-4E94-8EB1-443CAED2FB46}" type="slidenum">
              <a:rPr lang="es-ES" smtClean="0"/>
              <a:pPr/>
              <a:t>30</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481" y="1052736"/>
            <a:ext cx="8036947" cy="1143000"/>
          </a:xfrm>
        </p:spPr>
        <p:txBody>
          <a:bodyPr>
            <a:noAutofit/>
          </a:bodyPr>
          <a:lstStyle/>
          <a:p>
            <a:r>
              <a:rPr lang="en-US" sz="3600" b="1" dirty="0" smtClean="0"/>
              <a:t>Item 1405: </a:t>
            </a:r>
            <a:r>
              <a:rPr lang="en-GB" sz="3600" b="1" dirty="0" smtClean="0"/>
              <a:t>Main purpose  of household fishing activity</a:t>
            </a:r>
            <a:endParaRPr lang="en-US" sz="3600" b="1" dirty="0"/>
          </a:p>
        </p:txBody>
      </p:sp>
      <p:sp>
        <p:nvSpPr>
          <p:cNvPr id="3" name="2 Marcador de contenido"/>
          <p:cNvSpPr>
            <a:spLocks noGrp="1"/>
          </p:cNvSpPr>
          <p:nvPr>
            <p:ph idx="1"/>
          </p:nvPr>
        </p:nvSpPr>
        <p:spPr>
          <a:xfrm>
            <a:off x="971599" y="2351162"/>
            <a:ext cx="7642049" cy="3954388"/>
          </a:xfrm>
        </p:spPr>
        <p:txBody>
          <a:bodyPr>
            <a:noAutofit/>
          </a:bodyPr>
          <a:lstStyle/>
          <a:p>
            <a:pPr marL="82296" indent="0">
              <a:buNone/>
            </a:pPr>
            <a:r>
              <a:rPr lang="en-US" sz="2200" b="1" dirty="0" smtClean="0">
                <a:solidFill>
                  <a:srgbClr val="0070C0"/>
                </a:solidFill>
              </a:rPr>
              <a:t>Type</a:t>
            </a:r>
            <a:r>
              <a:rPr lang="en-US" sz="2200" dirty="0" smtClean="0">
                <a:solidFill>
                  <a:srgbClr val="0070C0"/>
                </a:solidFill>
              </a:rPr>
              <a:t>: </a:t>
            </a:r>
            <a:r>
              <a:rPr lang="en-US" sz="2200" dirty="0" smtClean="0"/>
              <a:t>Additional item</a:t>
            </a:r>
          </a:p>
          <a:p>
            <a:pPr marL="82296" indent="0">
              <a:buNone/>
            </a:pPr>
            <a:r>
              <a:rPr lang="en-US" sz="2200" b="1" dirty="0" smtClean="0">
                <a:solidFill>
                  <a:srgbClr val="0070C0"/>
                </a:solidFill>
              </a:rPr>
              <a:t>Reference period</a:t>
            </a:r>
            <a:r>
              <a:rPr lang="en-US" sz="2200" dirty="0" smtClean="0">
                <a:solidFill>
                  <a:srgbClr val="0070C0"/>
                </a:solidFill>
              </a:rPr>
              <a:t>: </a:t>
            </a:r>
            <a:r>
              <a:rPr lang="en-US" sz="2200" dirty="0" smtClean="0"/>
              <a:t>Census reference year</a:t>
            </a:r>
          </a:p>
          <a:p>
            <a:pPr marL="82296" indent="0">
              <a:buNone/>
            </a:pPr>
            <a:r>
              <a:rPr lang="en-US" sz="2200" b="1" dirty="0" smtClean="0">
                <a:solidFill>
                  <a:srgbClr val="0070C0"/>
                </a:solidFill>
              </a:rPr>
              <a:t>Aim of this item</a:t>
            </a:r>
            <a:r>
              <a:rPr lang="en-US" sz="2200" dirty="0" smtClean="0">
                <a:solidFill>
                  <a:srgbClr val="0070C0"/>
                </a:solidFill>
              </a:rPr>
              <a:t>: </a:t>
            </a:r>
            <a:r>
              <a:rPr lang="en-GB" sz="2200" dirty="0"/>
              <a:t>to  get  a broader indicator of the  extent of participation in the  market economy. In cases where the  household fishing is for more  than one purpose, the  main purpose should  be the one which represents the larger  value of products from fishing.</a:t>
            </a:r>
          </a:p>
          <a:p>
            <a:pPr marL="82296" indent="0">
              <a:buNone/>
            </a:pPr>
            <a:r>
              <a:rPr lang="en-US" sz="2200" b="1" dirty="0" smtClean="0">
                <a:solidFill>
                  <a:srgbClr val="0070C0"/>
                </a:solidFill>
              </a:rPr>
              <a:t>Main purposes</a:t>
            </a:r>
            <a:r>
              <a:rPr lang="en-US" sz="2200" dirty="0" smtClean="0">
                <a:solidFill>
                  <a:srgbClr val="0070C0"/>
                </a:solidFill>
              </a:rPr>
              <a:t>:</a:t>
            </a:r>
          </a:p>
          <a:p>
            <a:pPr lvl="1">
              <a:lnSpc>
                <a:spcPct val="100000"/>
              </a:lnSpc>
              <a:spcBef>
                <a:spcPts val="0"/>
              </a:spcBef>
              <a:buFont typeface="Arial" panose="020B0604020202020204" pitchFamily="34" charset="0"/>
              <a:buChar char="•"/>
            </a:pPr>
            <a:r>
              <a:rPr lang="en-GB" sz="2200" dirty="0" smtClean="0"/>
              <a:t>Producing mainly for own consumption</a:t>
            </a:r>
            <a:endParaRPr lang="es-ES" sz="2200" dirty="0" smtClean="0"/>
          </a:p>
          <a:p>
            <a:pPr lvl="1">
              <a:lnSpc>
                <a:spcPct val="100000"/>
              </a:lnSpc>
              <a:spcBef>
                <a:spcPts val="0"/>
              </a:spcBef>
              <a:buFont typeface="Arial" panose="020B0604020202020204" pitchFamily="34" charset="0"/>
              <a:buChar char="•"/>
            </a:pPr>
            <a:r>
              <a:rPr lang="en-GB" sz="2200" dirty="0" smtClean="0"/>
              <a:t>Producing mainly for sale</a:t>
            </a:r>
            <a:endParaRPr lang="es-ES" sz="2200" dirty="0" smtClean="0"/>
          </a:p>
        </p:txBody>
      </p:sp>
      <p:sp>
        <p:nvSpPr>
          <p:cNvPr id="4" name="Slide Number Placeholder 3"/>
          <p:cNvSpPr>
            <a:spLocks noGrp="1"/>
          </p:cNvSpPr>
          <p:nvPr>
            <p:ph type="sldNum" sz="quarter" idx="12"/>
          </p:nvPr>
        </p:nvSpPr>
        <p:spPr/>
        <p:txBody>
          <a:bodyPr/>
          <a:lstStyle/>
          <a:p>
            <a:fld id="{03337945-6795-4E94-8EB1-443CAED2FB46}" type="slidenum">
              <a:rPr lang="es-ES" smtClean="0"/>
              <a:pPr/>
              <a:t>31</a:t>
            </a:fld>
            <a:endParaRPr lang="es-ES"/>
          </a:p>
        </p:txBody>
      </p:sp>
      <p:pic>
        <p:nvPicPr>
          <p:cNvPr id="6" name="Picture 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17360" y="1874912"/>
            <a:ext cx="1626640" cy="1219980"/>
          </a:xfrm>
          <a:prstGeom prst="rect">
            <a:avLst/>
          </a:prstGeom>
        </p:spPr>
      </p:pic>
      <p:pic>
        <p:nvPicPr>
          <p:cNvPr id="7" name="Picture 6"/>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26841" y="5077453"/>
            <a:ext cx="1412587" cy="105807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80728"/>
            <a:ext cx="8229600" cy="785794"/>
          </a:xfrm>
        </p:spPr>
        <p:txBody>
          <a:bodyPr>
            <a:noAutofit/>
          </a:bodyPr>
          <a:lstStyle/>
          <a:p>
            <a:r>
              <a:rPr lang="en-US" sz="3200" b="1" dirty="0" smtClean="0"/>
              <a:t>Item 1406: </a:t>
            </a:r>
            <a:r>
              <a:rPr lang="en-GB" sz="3200" b="1" dirty="0" smtClean="0"/>
              <a:t>Type of fishing vessel used by source</a:t>
            </a:r>
            <a:endParaRPr lang="en-US" sz="3200" b="1" dirty="0"/>
          </a:p>
        </p:txBody>
      </p:sp>
      <p:sp>
        <p:nvSpPr>
          <p:cNvPr id="3" name="2 Marcador de contenido"/>
          <p:cNvSpPr>
            <a:spLocks noGrp="1"/>
          </p:cNvSpPr>
          <p:nvPr>
            <p:ph idx="1"/>
          </p:nvPr>
        </p:nvSpPr>
        <p:spPr>
          <a:xfrm>
            <a:off x="894304" y="1916832"/>
            <a:ext cx="6241960" cy="4864968"/>
          </a:xfrm>
        </p:spPr>
        <p:txBody>
          <a:bodyPr>
            <a:noAutofit/>
          </a:bodyPr>
          <a:lstStyle/>
          <a:p>
            <a:pPr marL="82296" indent="0">
              <a:lnSpc>
                <a:spcPct val="100000"/>
              </a:lnSpc>
              <a:buNone/>
            </a:pPr>
            <a:r>
              <a:rPr lang="en-US" sz="2000" b="1" dirty="0" smtClean="0">
                <a:solidFill>
                  <a:srgbClr val="0070C0"/>
                </a:solidFill>
              </a:rPr>
              <a:t>Type</a:t>
            </a:r>
            <a:r>
              <a:rPr lang="en-US" sz="2000" dirty="0" smtClean="0">
                <a:solidFill>
                  <a:srgbClr val="0070C0"/>
                </a:solidFill>
              </a:rPr>
              <a:t>: </a:t>
            </a:r>
            <a:r>
              <a:rPr lang="en-US" sz="2000" dirty="0" smtClean="0"/>
              <a:t>Additional item</a:t>
            </a:r>
          </a:p>
          <a:p>
            <a:pPr marL="82296" indent="0">
              <a:lnSpc>
                <a:spcPct val="100000"/>
              </a:lnSpc>
              <a:buNone/>
            </a:pPr>
            <a:r>
              <a:rPr lang="en-US" sz="2000" b="1" dirty="0" smtClean="0">
                <a:solidFill>
                  <a:srgbClr val="0070C0"/>
                </a:solidFill>
              </a:rPr>
              <a:t>Reference period</a:t>
            </a:r>
            <a:r>
              <a:rPr lang="en-US" sz="2000" dirty="0" smtClean="0">
                <a:solidFill>
                  <a:srgbClr val="0070C0"/>
                </a:solidFill>
              </a:rPr>
              <a:t>: </a:t>
            </a:r>
            <a:r>
              <a:rPr lang="en-US" sz="2000" dirty="0" smtClean="0"/>
              <a:t>Census reference year</a:t>
            </a:r>
          </a:p>
          <a:p>
            <a:pPr marL="82296" indent="0">
              <a:lnSpc>
                <a:spcPct val="100000"/>
              </a:lnSpc>
              <a:buNone/>
            </a:pPr>
            <a:r>
              <a:rPr lang="en-US" sz="2000" b="1" dirty="0" smtClean="0">
                <a:solidFill>
                  <a:srgbClr val="0070C0"/>
                </a:solidFill>
              </a:rPr>
              <a:t>Types of vessels</a:t>
            </a:r>
            <a:r>
              <a:rPr lang="en-US" sz="2000" dirty="0" smtClean="0">
                <a:solidFill>
                  <a:srgbClr val="0070C0"/>
                </a:solidFill>
              </a:rPr>
              <a:t>:</a:t>
            </a:r>
          </a:p>
          <a:p>
            <a:pPr marL="639763" lvl="1" indent="-373063">
              <a:lnSpc>
                <a:spcPct val="100000"/>
              </a:lnSpc>
              <a:buNone/>
            </a:pPr>
            <a:r>
              <a:rPr lang="en-GB" sz="2000" dirty="0" smtClean="0"/>
              <a:t>a) </a:t>
            </a:r>
            <a:r>
              <a:rPr lang="en-GB" sz="2000" b="1" dirty="0" smtClean="0"/>
              <a:t>Motorized vessels </a:t>
            </a:r>
            <a:r>
              <a:rPr lang="en-GB" sz="2000" dirty="0" smtClean="0"/>
              <a:t>(</a:t>
            </a:r>
            <a:r>
              <a:rPr lang="en-GB" sz="2000" i="1" dirty="0" smtClean="0"/>
              <a:t>vessels using motors, either inboard or outboard, for propulsion</a:t>
            </a:r>
            <a:r>
              <a:rPr lang="en-GB" sz="2000" dirty="0" smtClean="0"/>
              <a:t>):</a:t>
            </a:r>
            <a:endParaRPr lang="es-ES" sz="2000" dirty="0" smtClean="0"/>
          </a:p>
          <a:p>
            <a:pPr marL="639763" lvl="2" indent="-192088">
              <a:lnSpc>
                <a:spcPct val="100000"/>
              </a:lnSpc>
              <a:spcBef>
                <a:spcPts val="0"/>
              </a:spcBef>
              <a:buFont typeface="+mj-lt"/>
              <a:buAutoNum type="romanLcPeriod"/>
            </a:pPr>
            <a:r>
              <a:rPr lang="en-GB" sz="1800" dirty="0" smtClean="0"/>
              <a:t>owned solely by household members</a:t>
            </a:r>
            <a:endParaRPr lang="es-ES" sz="1800" dirty="0" smtClean="0"/>
          </a:p>
          <a:p>
            <a:pPr marL="639763" lvl="2" indent="-192088">
              <a:lnSpc>
                <a:spcPct val="100000"/>
              </a:lnSpc>
              <a:spcBef>
                <a:spcPts val="0"/>
              </a:spcBef>
              <a:buFont typeface="+mj-lt"/>
              <a:buAutoNum type="romanLcPeriod"/>
            </a:pPr>
            <a:r>
              <a:rPr lang="en-GB" sz="1800" dirty="0" smtClean="0"/>
              <a:t>owned by the household jointly with other households</a:t>
            </a:r>
            <a:endParaRPr lang="es-ES" sz="1800" dirty="0" smtClean="0"/>
          </a:p>
          <a:p>
            <a:pPr marL="639763" lvl="2" indent="-192088">
              <a:lnSpc>
                <a:spcPct val="100000"/>
              </a:lnSpc>
              <a:spcBef>
                <a:spcPts val="0"/>
              </a:spcBef>
              <a:buFont typeface="+mj-lt"/>
              <a:buAutoNum type="romanLcPeriod"/>
            </a:pPr>
            <a:r>
              <a:rPr lang="en-GB" sz="1800" dirty="0" smtClean="0"/>
              <a:t>lent from others (with or without payment)</a:t>
            </a:r>
            <a:endParaRPr lang="es-ES" sz="1800" dirty="0" smtClean="0"/>
          </a:p>
          <a:p>
            <a:pPr marL="639763" lvl="1" indent="-373063">
              <a:lnSpc>
                <a:spcPct val="100000"/>
              </a:lnSpc>
              <a:buNone/>
            </a:pPr>
            <a:r>
              <a:rPr lang="en-GB" sz="2000" dirty="0" smtClean="0"/>
              <a:t>b) </a:t>
            </a:r>
            <a:r>
              <a:rPr lang="en-GB" sz="2000" b="1" dirty="0" smtClean="0"/>
              <a:t>Non-motorized vessels</a:t>
            </a:r>
            <a:r>
              <a:rPr lang="en-GB" sz="2000" dirty="0" smtClean="0"/>
              <a:t>:</a:t>
            </a:r>
            <a:endParaRPr lang="es-ES" sz="2000" dirty="0" smtClean="0"/>
          </a:p>
          <a:p>
            <a:pPr marL="639763" lvl="2" indent="-192088">
              <a:lnSpc>
                <a:spcPct val="100000"/>
              </a:lnSpc>
              <a:spcBef>
                <a:spcPts val="0"/>
              </a:spcBef>
              <a:buFont typeface="+mj-lt"/>
              <a:buAutoNum type="romanLcPeriod"/>
            </a:pPr>
            <a:r>
              <a:rPr lang="en-GB" sz="1800" dirty="0"/>
              <a:t>owned solely by household members</a:t>
            </a:r>
            <a:endParaRPr lang="es-ES" sz="1800" dirty="0"/>
          </a:p>
          <a:p>
            <a:pPr marL="639763" lvl="2" indent="-192088">
              <a:lnSpc>
                <a:spcPct val="100000"/>
              </a:lnSpc>
              <a:spcBef>
                <a:spcPts val="0"/>
              </a:spcBef>
              <a:buFont typeface="+mj-lt"/>
              <a:buAutoNum type="romanLcPeriod"/>
            </a:pPr>
            <a:r>
              <a:rPr lang="en-GB" sz="1800" dirty="0"/>
              <a:t>owned by the household jointly with other households</a:t>
            </a:r>
            <a:endParaRPr lang="es-ES" sz="1800" dirty="0"/>
          </a:p>
          <a:p>
            <a:pPr marL="639763" lvl="2" indent="-192088">
              <a:lnSpc>
                <a:spcPct val="100000"/>
              </a:lnSpc>
              <a:spcBef>
                <a:spcPts val="0"/>
              </a:spcBef>
              <a:buFont typeface="+mj-lt"/>
              <a:buAutoNum type="romanLcPeriod"/>
            </a:pPr>
            <a:r>
              <a:rPr lang="en-GB" sz="1800" dirty="0"/>
              <a:t>lent from others (with or without payment)</a:t>
            </a:r>
            <a:endParaRPr lang="es-ES" sz="1800" dirty="0"/>
          </a:p>
          <a:p>
            <a:pPr marL="639763" lvl="1" indent="-373063">
              <a:lnSpc>
                <a:spcPct val="100000"/>
              </a:lnSpc>
              <a:buNone/>
            </a:pPr>
            <a:r>
              <a:rPr lang="en-GB" sz="2000" dirty="0" smtClean="0"/>
              <a:t>c) </a:t>
            </a:r>
            <a:r>
              <a:rPr lang="en-GB" sz="2000" b="1" dirty="0" smtClean="0"/>
              <a:t>No vessel used </a:t>
            </a:r>
            <a:r>
              <a:rPr lang="en-GB" sz="2000" dirty="0" smtClean="0"/>
              <a:t>(</a:t>
            </a:r>
            <a:r>
              <a:rPr lang="en-GB" sz="2000" i="1" dirty="0" smtClean="0"/>
              <a:t>e.g. fishing from the shore or on the shore</a:t>
            </a:r>
            <a:r>
              <a:rPr lang="en-GB" sz="2000" dirty="0" smtClean="0"/>
              <a:t>)</a:t>
            </a:r>
            <a:endParaRPr lang="es-ES" sz="2000" dirty="0" smtClean="0"/>
          </a:p>
          <a:p>
            <a:pPr>
              <a:buFont typeface="Wingdings" pitchFamily="2" charset="2"/>
              <a:buChar char="Ø"/>
            </a:pPr>
            <a:endParaRPr lang="en-US" sz="2000" dirty="0" smtClean="0"/>
          </a:p>
        </p:txBody>
      </p:sp>
      <p:sp>
        <p:nvSpPr>
          <p:cNvPr id="4" name="Slide Number Placeholder 3"/>
          <p:cNvSpPr>
            <a:spLocks noGrp="1"/>
          </p:cNvSpPr>
          <p:nvPr>
            <p:ph type="sldNum" sz="quarter" idx="12"/>
          </p:nvPr>
        </p:nvSpPr>
        <p:spPr/>
        <p:txBody>
          <a:bodyPr/>
          <a:lstStyle/>
          <a:p>
            <a:fld id="{03337945-6795-4E94-8EB1-443CAED2FB46}" type="slidenum">
              <a:rPr lang="es-ES" smtClean="0"/>
              <a:pPr/>
              <a:t>32</a:t>
            </a:fld>
            <a:endParaRPr lang="es-E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120" y="3901338"/>
            <a:ext cx="2343194" cy="17046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0120" y="1884325"/>
            <a:ext cx="2361080" cy="157602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1954" y="1052735"/>
            <a:ext cx="7498080" cy="961653"/>
          </a:xfrm>
        </p:spPr>
        <p:txBody>
          <a:bodyPr>
            <a:normAutofit fontScale="90000"/>
          </a:bodyPr>
          <a:lstStyle/>
          <a:p>
            <a:r>
              <a:rPr lang="en-US" b="1" dirty="0" smtClean="0"/>
              <a:t>Item 1407: </a:t>
            </a:r>
            <a:r>
              <a:rPr lang="en-GB" b="1" dirty="0" smtClean="0"/>
              <a:t>Type of fishing gear used</a:t>
            </a:r>
            <a:endParaRPr lang="en-US" b="1" dirty="0"/>
          </a:p>
        </p:txBody>
      </p:sp>
      <p:sp>
        <p:nvSpPr>
          <p:cNvPr id="3" name="2 Marcador de contenido"/>
          <p:cNvSpPr>
            <a:spLocks noGrp="1"/>
          </p:cNvSpPr>
          <p:nvPr>
            <p:ph idx="1"/>
          </p:nvPr>
        </p:nvSpPr>
        <p:spPr>
          <a:xfrm>
            <a:off x="1031455" y="2026763"/>
            <a:ext cx="6906743" cy="1751417"/>
          </a:xfrm>
        </p:spPr>
        <p:txBody>
          <a:bodyPr>
            <a:normAutofit fontScale="25000" lnSpcReduction="20000"/>
          </a:bodyPr>
          <a:lstStyle/>
          <a:p>
            <a:pPr marL="82296" indent="0" algn="just">
              <a:buNone/>
            </a:pPr>
            <a:r>
              <a:rPr lang="en-US" sz="8000" b="1" dirty="0" smtClean="0">
                <a:solidFill>
                  <a:srgbClr val="0070C0"/>
                </a:solidFill>
              </a:rPr>
              <a:t>Type</a:t>
            </a:r>
            <a:r>
              <a:rPr lang="en-US" sz="8000" dirty="0" smtClean="0">
                <a:solidFill>
                  <a:srgbClr val="0070C0"/>
                </a:solidFill>
              </a:rPr>
              <a:t>: </a:t>
            </a:r>
            <a:r>
              <a:rPr lang="en-US" sz="8000" dirty="0" smtClean="0"/>
              <a:t>Additional item</a:t>
            </a:r>
          </a:p>
          <a:p>
            <a:pPr marL="82296" indent="0" algn="just">
              <a:buNone/>
            </a:pPr>
            <a:r>
              <a:rPr lang="en-US" sz="8000" b="1" dirty="0" smtClean="0">
                <a:solidFill>
                  <a:srgbClr val="0070C0"/>
                </a:solidFill>
              </a:rPr>
              <a:t>Reference period</a:t>
            </a:r>
            <a:r>
              <a:rPr lang="en-US" sz="8000" dirty="0" smtClean="0">
                <a:solidFill>
                  <a:srgbClr val="0070C0"/>
                </a:solidFill>
              </a:rPr>
              <a:t>: </a:t>
            </a:r>
            <a:r>
              <a:rPr lang="en-US" sz="8000" dirty="0" smtClean="0"/>
              <a:t>Census reference year</a:t>
            </a:r>
          </a:p>
          <a:p>
            <a:pPr marL="82296" indent="0" algn="just">
              <a:buNone/>
            </a:pPr>
            <a:r>
              <a:rPr lang="en-US" sz="8000" b="1" dirty="0" smtClean="0">
                <a:solidFill>
                  <a:srgbClr val="0070C0"/>
                </a:solidFill>
              </a:rPr>
              <a:t>Types of fishing gear </a:t>
            </a:r>
            <a:r>
              <a:rPr lang="en-US" sz="8000" dirty="0" smtClean="0"/>
              <a:t>according to the International Standard Statistical Classification of Fishing Gears*:</a:t>
            </a:r>
          </a:p>
          <a:p>
            <a:pPr algn="just">
              <a:buNone/>
            </a:pPr>
            <a:r>
              <a:rPr lang="en-GB" sz="2000" dirty="0" smtClean="0"/>
              <a:t>		</a:t>
            </a:r>
            <a:r>
              <a:rPr lang="es-ES" sz="2000" dirty="0" smtClean="0"/>
              <a:t> </a:t>
            </a:r>
          </a:p>
          <a:p>
            <a:pPr algn="just">
              <a:buNone/>
            </a:pPr>
            <a:endParaRPr lang="es-ES" sz="2000" dirty="0" smtClean="0"/>
          </a:p>
          <a:p>
            <a:pPr lvl="8" algn="just">
              <a:buNone/>
            </a:pPr>
            <a:endParaRPr lang="es-ES" dirty="0" smtClean="0">
              <a:latin typeface="Times New Roman" panose="02020603050405020304" pitchFamily="18" charset="0"/>
              <a:cs typeface="Times New Roman" panose="02020603050405020304" pitchFamily="18" charset="0"/>
            </a:endParaRPr>
          </a:p>
          <a:p>
            <a:pPr algn="just"/>
            <a:endParaRPr lang="es-ES" sz="2000" dirty="0" smtClean="0"/>
          </a:p>
          <a:p>
            <a:pPr lvl="1" algn="just">
              <a:buFont typeface="Wingdings" pitchFamily="2" charset="2"/>
              <a:buChar char="Ø"/>
            </a:pPr>
            <a:endParaRPr lang="en-US" sz="2000" dirty="0" smtClean="0"/>
          </a:p>
        </p:txBody>
      </p:sp>
      <p:graphicFrame>
        <p:nvGraphicFramePr>
          <p:cNvPr id="5" name="4 Tabla"/>
          <p:cNvGraphicFramePr>
            <a:graphicFrameLocks noGrp="1"/>
          </p:cNvGraphicFramePr>
          <p:nvPr>
            <p:extLst>
              <p:ext uri="{D42A27DB-BD31-4B8C-83A1-F6EECF244321}">
                <p14:modId xmlns:p14="http://schemas.microsoft.com/office/powerpoint/2010/main" val="4233660839"/>
              </p:ext>
            </p:extLst>
          </p:nvPr>
        </p:nvGraphicFramePr>
        <p:xfrm>
          <a:off x="1103211" y="3868154"/>
          <a:ext cx="6392859" cy="2401382"/>
        </p:xfrm>
        <a:graphic>
          <a:graphicData uri="http://schemas.openxmlformats.org/drawingml/2006/table">
            <a:tbl>
              <a:tblPr firstRow="1" bandRow="1">
                <a:tableStyleId>{2D5ABB26-0587-4C30-8999-92F81FD0307C}</a:tableStyleId>
              </a:tblPr>
              <a:tblGrid>
                <a:gridCol w="2152455"/>
                <a:gridCol w="4240404"/>
              </a:tblGrid>
              <a:tr h="290994">
                <a:tc>
                  <a:txBody>
                    <a:bodyPr/>
                    <a:lstStyle/>
                    <a:p>
                      <a:pPr marL="361950" indent="-180975" algn="l">
                        <a:buClr>
                          <a:srgbClr val="0070C0"/>
                        </a:buCl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Surrounding nets</a:t>
                      </a:r>
                      <a:endParaRPr lang="en-US" sz="1800" dirty="0">
                        <a:latin typeface="Times New Roman" panose="02020603050405020304" pitchFamily="18" charset="0"/>
                        <a:cs typeface="Times New Roman" panose="02020603050405020304" pitchFamily="18" charset="0"/>
                      </a:endParaRPr>
                    </a:p>
                  </a:txBody>
                  <a:tcPr marL="0" marR="0" marT="0" marB="0"/>
                </a:tc>
                <a:tc>
                  <a:txBody>
                    <a:bodyPr/>
                    <a:lstStyle/>
                    <a:p>
                      <a:pPr marL="645750" indent="-285750">
                        <a:buClr>
                          <a:srgbClr val="0070C0"/>
                        </a:buCl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Gillnets</a:t>
                      </a:r>
                      <a:r>
                        <a:rPr lang="en-US" sz="1800" baseline="0" dirty="0" smtClean="0">
                          <a:latin typeface="Times New Roman" panose="02020603050405020304" pitchFamily="18" charset="0"/>
                          <a:cs typeface="Times New Roman" panose="02020603050405020304" pitchFamily="18" charset="0"/>
                        </a:rPr>
                        <a:t> and entangling nets</a:t>
                      </a:r>
                      <a:endParaRPr lang="en-US" sz="1800" dirty="0">
                        <a:latin typeface="Times New Roman" panose="02020603050405020304" pitchFamily="18" charset="0"/>
                        <a:cs typeface="Times New Roman" panose="02020603050405020304" pitchFamily="18" charset="0"/>
                      </a:endParaRPr>
                    </a:p>
                  </a:txBody>
                  <a:tcPr marL="0" marR="0" marT="0" marB="0"/>
                </a:tc>
              </a:tr>
              <a:tr h="321857">
                <a:tc>
                  <a:txBody>
                    <a:bodyPr/>
                    <a:lstStyle/>
                    <a:p>
                      <a:pPr marL="361950" indent="-180975" algn="l" rtl="0" eaLnBrk="1" hangingPunct="1">
                        <a:buClr>
                          <a:srgbClr val="0070C0"/>
                        </a:buClr>
                        <a:buFont typeface="Arial" panose="020B0604020202020204" pitchFamily="34" charset="0"/>
                        <a:buChar char="•"/>
                      </a:pPr>
                      <a:r>
                        <a:rPr lang="en-US" sz="1800" kern="1200" dirty="0" smtClean="0">
                          <a:solidFill>
                            <a:schemeClr val="tx1"/>
                          </a:solidFill>
                          <a:latin typeface="Times New Roman" panose="02020603050405020304" pitchFamily="18" charset="0"/>
                          <a:ea typeface="+mn-ea"/>
                          <a:cs typeface="Times New Roman" panose="02020603050405020304" pitchFamily="18" charset="0"/>
                        </a:rPr>
                        <a:t>Seine nets</a:t>
                      </a: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645750" indent="-285750">
                        <a:buClr>
                          <a:srgbClr val="0070C0"/>
                        </a:buCl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Traps</a:t>
                      </a:r>
                      <a:endParaRPr lang="en-US" sz="1800" dirty="0">
                        <a:latin typeface="Times New Roman" panose="02020603050405020304" pitchFamily="18" charset="0"/>
                        <a:cs typeface="Times New Roman" panose="02020603050405020304" pitchFamily="18" charset="0"/>
                      </a:endParaRPr>
                    </a:p>
                  </a:txBody>
                  <a:tcPr marL="0" marR="0" marT="0" marB="0"/>
                </a:tc>
              </a:tr>
              <a:tr h="321857">
                <a:tc>
                  <a:txBody>
                    <a:bodyPr/>
                    <a:lstStyle/>
                    <a:p>
                      <a:pPr marL="361950" indent="-180975" algn="l" rtl="0" eaLnBrk="1" hangingPunct="1">
                        <a:buClr>
                          <a:srgbClr val="0070C0"/>
                        </a:buClr>
                        <a:buFont typeface="Arial" panose="020B0604020202020204" pitchFamily="34" charset="0"/>
                        <a:buChar char="•"/>
                      </a:pPr>
                      <a:r>
                        <a:rPr lang="en-US" sz="1800" kern="1200" dirty="0" smtClean="0">
                          <a:solidFill>
                            <a:schemeClr val="tx1"/>
                          </a:solidFill>
                          <a:latin typeface="Times New Roman" panose="02020603050405020304" pitchFamily="18" charset="0"/>
                          <a:ea typeface="+mn-ea"/>
                          <a:cs typeface="Times New Roman" panose="02020603050405020304" pitchFamily="18" charset="0"/>
                        </a:rPr>
                        <a:t>Trawls</a:t>
                      </a: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645750" indent="-285750">
                        <a:buClr>
                          <a:srgbClr val="0070C0"/>
                        </a:buCl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Hooks and lines</a:t>
                      </a:r>
                      <a:endParaRPr lang="en-US" sz="1800" dirty="0">
                        <a:latin typeface="Times New Roman" panose="02020603050405020304" pitchFamily="18" charset="0"/>
                        <a:cs typeface="Times New Roman" panose="02020603050405020304" pitchFamily="18" charset="0"/>
                      </a:endParaRPr>
                    </a:p>
                  </a:txBody>
                  <a:tcPr marL="0" marR="0" marT="0" marB="0"/>
                </a:tc>
              </a:tr>
              <a:tr h="321857">
                <a:tc>
                  <a:txBody>
                    <a:bodyPr/>
                    <a:lstStyle/>
                    <a:p>
                      <a:pPr marL="361950" indent="-180975" algn="l" rtl="0" eaLnBrk="1" hangingPunct="1">
                        <a:buClr>
                          <a:srgbClr val="0070C0"/>
                        </a:buClr>
                        <a:buFont typeface="Arial" panose="020B0604020202020204" pitchFamily="34" charset="0"/>
                        <a:buChar char="•"/>
                      </a:pPr>
                      <a:r>
                        <a:rPr lang="en-US" sz="1800" kern="1200" dirty="0" smtClean="0">
                          <a:solidFill>
                            <a:schemeClr val="tx1"/>
                          </a:solidFill>
                          <a:latin typeface="Times New Roman" panose="02020603050405020304" pitchFamily="18" charset="0"/>
                          <a:ea typeface="+mn-ea"/>
                          <a:cs typeface="Times New Roman" panose="02020603050405020304" pitchFamily="18" charset="0"/>
                        </a:rPr>
                        <a:t>Dredges</a:t>
                      </a: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645750" indent="-285750">
                        <a:buClr>
                          <a:srgbClr val="0070C0"/>
                        </a:buCl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Grappling and wounding</a:t>
                      </a:r>
                      <a:endParaRPr lang="en-US" sz="1800" dirty="0">
                        <a:latin typeface="Times New Roman" panose="02020603050405020304" pitchFamily="18" charset="0"/>
                        <a:cs typeface="Times New Roman" panose="02020603050405020304" pitchFamily="18" charset="0"/>
                      </a:endParaRPr>
                    </a:p>
                  </a:txBody>
                  <a:tcPr marL="0" marR="0" marT="0" marB="0"/>
                </a:tc>
              </a:tr>
              <a:tr h="321857">
                <a:tc>
                  <a:txBody>
                    <a:bodyPr/>
                    <a:lstStyle/>
                    <a:p>
                      <a:pPr marL="361950" indent="-180975" algn="l" rtl="0" eaLnBrk="1" hangingPunct="1">
                        <a:buClr>
                          <a:srgbClr val="0070C0"/>
                        </a:buClr>
                        <a:buFont typeface="Arial" panose="020B0604020202020204" pitchFamily="34" charset="0"/>
                        <a:buChar char="•"/>
                      </a:pPr>
                      <a:r>
                        <a:rPr lang="en-US" sz="1800" kern="1200" dirty="0" smtClean="0">
                          <a:solidFill>
                            <a:schemeClr val="tx1"/>
                          </a:solidFill>
                          <a:latin typeface="Times New Roman" panose="02020603050405020304" pitchFamily="18" charset="0"/>
                          <a:ea typeface="+mn-ea"/>
                          <a:cs typeface="Times New Roman" panose="02020603050405020304" pitchFamily="18" charset="0"/>
                        </a:rPr>
                        <a:t>Lift nets</a:t>
                      </a: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645750" indent="-285750">
                        <a:buClr>
                          <a:srgbClr val="0070C0"/>
                        </a:buCl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Harvesting machines</a:t>
                      </a:r>
                      <a:endParaRPr lang="en-US" sz="1800" dirty="0">
                        <a:latin typeface="Times New Roman" panose="02020603050405020304" pitchFamily="18" charset="0"/>
                        <a:cs typeface="Times New Roman" panose="02020603050405020304" pitchFamily="18" charset="0"/>
                      </a:endParaRPr>
                    </a:p>
                  </a:txBody>
                  <a:tcPr marL="0" marR="0" marT="0" marB="0"/>
                </a:tc>
              </a:tr>
              <a:tr h="581818">
                <a:tc>
                  <a:txBody>
                    <a:bodyPr/>
                    <a:lstStyle/>
                    <a:p>
                      <a:pPr marL="361950" indent="-180975" algn="l" rtl="0" eaLnBrk="1" hangingPunct="1">
                        <a:buClr>
                          <a:srgbClr val="0070C0"/>
                        </a:buClr>
                        <a:buFont typeface="Arial" panose="020B0604020202020204" pitchFamily="34" charset="0"/>
                        <a:buChar char="•"/>
                      </a:pPr>
                      <a:r>
                        <a:rPr lang="en-US" sz="1800" kern="1200" dirty="0" smtClean="0">
                          <a:solidFill>
                            <a:schemeClr val="tx1"/>
                          </a:solidFill>
                          <a:latin typeface="Times New Roman" panose="02020603050405020304" pitchFamily="18" charset="0"/>
                          <a:ea typeface="+mn-ea"/>
                          <a:cs typeface="Times New Roman" panose="02020603050405020304" pitchFamily="18" charset="0"/>
                        </a:rPr>
                        <a:t>Falling gear</a:t>
                      </a: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645750" indent="-285750">
                        <a:buClr>
                          <a:srgbClr val="0070C0"/>
                        </a:buCl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Miscellaneous gear (including gathering by hand with simple hand</a:t>
                      </a:r>
                      <a:r>
                        <a:rPr lang="en-US" sz="1800" baseline="0" dirty="0" smtClean="0">
                          <a:latin typeface="Times New Roman" panose="02020603050405020304" pitchFamily="18" charset="0"/>
                          <a:cs typeface="Times New Roman" panose="02020603050405020304" pitchFamily="18" charset="0"/>
                        </a:rPr>
                        <a:t> implements)</a:t>
                      </a:r>
                      <a:endParaRPr lang="en-US" sz="1800" dirty="0">
                        <a:latin typeface="Times New Roman" panose="02020603050405020304" pitchFamily="18" charset="0"/>
                        <a:cs typeface="Times New Roman" panose="02020603050405020304" pitchFamily="18" charset="0"/>
                      </a:endParaRPr>
                    </a:p>
                  </a:txBody>
                  <a:tcPr marL="0" marR="0" marT="0" marB="0"/>
                </a:tc>
              </a:tr>
            </a:tbl>
          </a:graphicData>
        </a:graphic>
      </p:graphicFrame>
      <p:sp>
        <p:nvSpPr>
          <p:cNvPr id="6" name="Slide Number Placeholder 5"/>
          <p:cNvSpPr>
            <a:spLocks noGrp="1"/>
          </p:cNvSpPr>
          <p:nvPr>
            <p:ph type="sldNum" sz="quarter" idx="12"/>
          </p:nvPr>
        </p:nvSpPr>
        <p:spPr/>
        <p:txBody>
          <a:bodyPr/>
          <a:lstStyle/>
          <a:p>
            <a:fld id="{03337945-6795-4E94-8EB1-443CAED2FB46}" type="slidenum">
              <a:rPr lang="es-ES" smtClean="0"/>
              <a:pPr/>
              <a:t>33</a:t>
            </a:fld>
            <a:endParaRPr lang="es-ES"/>
          </a:p>
        </p:txBody>
      </p:sp>
      <p:sp>
        <p:nvSpPr>
          <p:cNvPr id="7" name="3 Marcador de pie de página"/>
          <p:cNvSpPr>
            <a:spLocks noGrp="1"/>
          </p:cNvSpPr>
          <p:nvPr>
            <p:ph type="ftr" sz="quarter" idx="11"/>
          </p:nvPr>
        </p:nvSpPr>
        <p:spPr>
          <a:xfrm>
            <a:off x="1021954" y="6210321"/>
            <a:ext cx="7715272" cy="571479"/>
          </a:xfrm>
        </p:spPr>
        <p:txBody>
          <a:bodyPr/>
          <a:lstStyle/>
          <a:p>
            <a:pPr algn="l"/>
            <a:r>
              <a:rPr lang="en-US" sz="1300" b="1" i="1" dirty="0" smtClean="0">
                <a:solidFill>
                  <a:schemeClr val="tx1"/>
                </a:solidFill>
                <a:latin typeface="Times New Roman" panose="02020603050405020304" pitchFamily="18" charset="0"/>
                <a:cs typeface="Times New Roman" panose="02020603050405020304" pitchFamily="18" charset="0"/>
              </a:rPr>
              <a:t>*Definition and classification of fishing gear categories, FAO Fisheries technical Paper #222, Rev. 1, 1990.</a:t>
            </a:r>
            <a:endParaRPr lang="es-ES" sz="1300"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4216" y="806252"/>
            <a:ext cx="7498080" cy="1143000"/>
          </a:xfrm>
        </p:spPr>
        <p:txBody>
          <a:bodyPr>
            <a:noAutofit/>
          </a:bodyPr>
          <a:lstStyle/>
          <a:p>
            <a:r>
              <a:rPr lang="en-US" sz="3600" b="1" dirty="0" smtClean="0"/>
              <a:t>Item 1407: </a:t>
            </a:r>
            <a:r>
              <a:rPr lang="en-GB" sz="3600" b="1" dirty="0" smtClean="0"/>
              <a:t>Type of fishing gear used </a:t>
            </a:r>
            <a:r>
              <a:rPr lang="en-GB" sz="3600" dirty="0" smtClean="0"/>
              <a:t>(cont’d)</a:t>
            </a:r>
            <a:endParaRPr lang="en-US" sz="3600" dirty="0"/>
          </a:p>
        </p:txBody>
      </p:sp>
      <p:sp>
        <p:nvSpPr>
          <p:cNvPr id="5" name="4 Marcador de contenido"/>
          <p:cNvSpPr>
            <a:spLocks noGrp="1"/>
          </p:cNvSpPr>
          <p:nvPr>
            <p:ph idx="1"/>
          </p:nvPr>
        </p:nvSpPr>
        <p:spPr>
          <a:xfrm>
            <a:off x="1043608" y="1916832"/>
            <a:ext cx="8011492" cy="4800953"/>
          </a:xfrm>
        </p:spPr>
        <p:txBody>
          <a:bodyPr>
            <a:normAutofit/>
          </a:bodyPr>
          <a:lstStyle/>
          <a:p>
            <a:pPr>
              <a:buNone/>
            </a:pPr>
            <a:r>
              <a:rPr lang="en-US" sz="1800" b="1" dirty="0" smtClean="0"/>
              <a:t>A surrounding net</a:t>
            </a:r>
            <a:r>
              <a:rPr lang="en-US" b="1" dirty="0"/>
              <a:t> </a:t>
            </a:r>
            <a:r>
              <a:rPr lang="en-US" b="1" dirty="0" smtClean="0"/>
              <a:t>        </a:t>
            </a:r>
            <a:r>
              <a:rPr lang="en-US" sz="1800" b="1" dirty="0" smtClean="0"/>
              <a:t>A seine net being lifted	         Trawls</a:t>
            </a:r>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r>
              <a:rPr lang="en-US" sz="1800" b="1" dirty="0" smtClean="0"/>
              <a:t>         Dredges		     Lift nets		   Falling gear</a:t>
            </a:r>
            <a:endParaRPr lang="en-US" sz="1800" b="1" dirty="0"/>
          </a:p>
        </p:txBody>
      </p:sp>
      <p:pic>
        <p:nvPicPr>
          <p:cNvPr id="6" name="3 Marcador de contenido" descr="https://upload.wikimedia.org/wikipedia/commons/thumb/d/d4/Salmon_purse_seining.jpg/1024px-Salmon_purse_seining.jpg"/>
          <p:cNvPicPr>
            <a:picLocks/>
          </p:cNvPicPr>
          <p:nvPr/>
        </p:nvPicPr>
        <p:blipFill>
          <a:blip r:embed="rId2" cstate="print"/>
          <a:stretch>
            <a:fillRect/>
          </a:stretch>
        </p:blipFill>
        <p:spPr bwMode="auto">
          <a:xfrm>
            <a:off x="1053334" y="2279132"/>
            <a:ext cx="2143140" cy="1857388"/>
          </a:xfrm>
          <a:prstGeom prst="ellipse">
            <a:avLst/>
          </a:prstGeom>
          <a:noFill/>
          <a:ln w="9525">
            <a:noFill/>
            <a:miter lim="800000"/>
            <a:headEnd/>
            <a:tailEnd/>
          </a:ln>
        </p:spPr>
      </p:pic>
      <p:pic>
        <p:nvPicPr>
          <p:cNvPr id="7" name="6 Imagen" descr="Scritto da M5S Camera News pubblicato il 17.11.14 19:39 Commenti: View"/>
          <p:cNvPicPr/>
          <p:nvPr/>
        </p:nvPicPr>
        <p:blipFill>
          <a:blip r:embed="rId3" cstate="print"/>
          <a:srcRect/>
          <a:stretch>
            <a:fillRect/>
          </a:stretch>
        </p:blipFill>
        <p:spPr bwMode="auto">
          <a:xfrm>
            <a:off x="3503980" y="2279132"/>
            <a:ext cx="2387651" cy="1843431"/>
          </a:xfrm>
          <a:prstGeom prst="ellipse">
            <a:avLst/>
          </a:prstGeom>
          <a:noFill/>
          <a:ln w="9525">
            <a:noFill/>
            <a:miter lim="800000"/>
            <a:headEnd/>
            <a:tailEnd/>
          </a:ln>
        </p:spPr>
      </p:pic>
      <p:pic>
        <p:nvPicPr>
          <p:cNvPr id="8" name="7 Imagen" descr="... trawling traditional trawling consists as has already been explained"/>
          <p:cNvPicPr/>
          <p:nvPr/>
        </p:nvPicPr>
        <p:blipFill>
          <a:blip r:embed="rId4" cstate="print"/>
          <a:srcRect/>
          <a:stretch>
            <a:fillRect/>
          </a:stretch>
        </p:blipFill>
        <p:spPr bwMode="auto">
          <a:xfrm>
            <a:off x="6337569" y="2279132"/>
            <a:ext cx="2343759" cy="1785950"/>
          </a:xfrm>
          <a:prstGeom prst="ellipse">
            <a:avLst/>
          </a:prstGeom>
          <a:noFill/>
          <a:ln w="9525">
            <a:noFill/>
            <a:miter lim="800000"/>
            <a:headEnd/>
            <a:tailEnd/>
          </a:ln>
        </p:spPr>
      </p:pic>
      <p:pic>
        <p:nvPicPr>
          <p:cNvPr id="9" name="8 Imagen" descr="Dredges"/>
          <p:cNvPicPr/>
          <p:nvPr/>
        </p:nvPicPr>
        <p:blipFill>
          <a:blip r:embed="rId5" cstate="print"/>
          <a:srcRect/>
          <a:stretch>
            <a:fillRect/>
          </a:stretch>
        </p:blipFill>
        <p:spPr bwMode="auto">
          <a:xfrm>
            <a:off x="980949" y="4797152"/>
            <a:ext cx="2357454" cy="1865470"/>
          </a:xfrm>
          <a:prstGeom prst="ellipse">
            <a:avLst/>
          </a:prstGeom>
          <a:noFill/>
          <a:ln w="9525">
            <a:noFill/>
            <a:miter lim="800000"/>
            <a:headEnd/>
            <a:tailEnd/>
          </a:ln>
        </p:spPr>
      </p:pic>
      <p:pic>
        <p:nvPicPr>
          <p:cNvPr id="10" name="9 Imagen" descr="Lift nets"/>
          <p:cNvPicPr/>
          <p:nvPr/>
        </p:nvPicPr>
        <p:blipFill>
          <a:blip r:embed="rId6" cstate="print"/>
          <a:srcRect/>
          <a:stretch>
            <a:fillRect/>
          </a:stretch>
        </p:blipFill>
        <p:spPr bwMode="auto">
          <a:xfrm>
            <a:off x="3503980" y="4776492"/>
            <a:ext cx="2524861" cy="1836728"/>
          </a:xfrm>
          <a:prstGeom prst="ellipse">
            <a:avLst/>
          </a:prstGeom>
          <a:noFill/>
          <a:ln w="9525">
            <a:noFill/>
            <a:miter lim="800000"/>
            <a:headEnd/>
            <a:tailEnd/>
          </a:ln>
        </p:spPr>
      </p:pic>
      <p:pic>
        <p:nvPicPr>
          <p:cNvPr id="11" name="10 Imagen" descr="http://www.fao.org/docrep/005/Y4411E/y4411e0s.jpg"/>
          <p:cNvPicPr/>
          <p:nvPr/>
        </p:nvPicPr>
        <p:blipFill>
          <a:blip r:embed="rId7" cstate="print"/>
          <a:srcRect/>
          <a:stretch>
            <a:fillRect/>
          </a:stretch>
        </p:blipFill>
        <p:spPr bwMode="auto">
          <a:xfrm>
            <a:off x="6194418" y="4755832"/>
            <a:ext cx="2500330" cy="185738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3337945-6795-4E94-8EB1-443CAED2FB46}"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Imagen" descr="http://www.fao.org/figis/servlet/IRS?iid=7518"/>
          <p:cNvPicPr/>
          <p:nvPr/>
        </p:nvPicPr>
        <p:blipFill>
          <a:blip r:embed="rId2" cstate="print"/>
          <a:srcRect/>
          <a:stretch>
            <a:fillRect/>
          </a:stretch>
        </p:blipFill>
        <p:spPr bwMode="auto">
          <a:xfrm>
            <a:off x="5148064" y="4941167"/>
            <a:ext cx="3638778" cy="1748715"/>
          </a:xfrm>
          <a:prstGeom prst="rect">
            <a:avLst/>
          </a:prstGeom>
          <a:noFill/>
          <a:ln w="9525">
            <a:noFill/>
            <a:miter lim="800000"/>
            <a:headEnd/>
            <a:tailEnd/>
          </a:ln>
        </p:spPr>
      </p:pic>
      <p:sp>
        <p:nvSpPr>
          <p:cNvPr id="2" name="1 Título"/>
          <p:cNvSpPr>
            <a:spLocks noGrp="1"/>
          </p:cNvSpPr>
          <p:nvPr>
            <p:ph type="title"/>
          </p:nvPr>
        </p:nvSpPr>
        <p:spPr>
          <a:xfrm>
            <a:off x="988912" y="898076"/>
            <a:ext cx="7903568" cy="1143000"/>
          </a:xfrm>
        </p:spPr>
        <p:txBody>
          <a:bodyPr>
            <a:noAutofit/>
          </a:bodyPr>
          <a:lstStyle/>
          <a:p>
            <a:r>
              <a:rPr lang="en-US" sz="3600" b="1" dirty="0" smtClean="0"/>
              <a:t>Item 1407: </a:t>
            </a:r>
            <a:r>
              <a:rPr lang="en-GB" sz="3600" b="1" dirty="0" smtClean="0"/>
              <a:t>Type of fishing gear used </a:t>
            </a:r>
            <a:r>
              <a:rPr lang="en-GB" sz="3600" dirty="0" smtClean="0"/>
              <a:t>(cont’d)</a:t>
            </a:r>
            <a:endParaRPr lang="en-US" sz="3600" dirty="0"/>
          </a:p>
        </p:txBody>
      </p:sp>
      <p:sp>
        <p:nvSpPr>
          <p:cNvPr id="5" name="4 Marcador de contenido"/>
          <p:cNvSpPr>
            <a:spLocks noGrp="1"/>
          </p:cNvSpPr>
          <p:nvPr>
            <p:ph idx="1"/>
          </p:nvPr>
        </p:nvSpPr>
        <p:spPr>
          <a:xfrm>
            <a:off x="971600" y="1600200"/>
            <a:ext cx="8099248" cy="4972072"/>
          </a:xfrm>
        </p:spPr>
        <p:txBody>
          <a:bodyPr>
            <a:normAutofit/>
          </a:bodyPr>
          <a:lstStyle/>
          <a:p>
            <a:pPr>
              <a:buNone/>
            </a:pPr>
            <a:endParaRPr lang="en-US" sz="1800" b="1" dirty="0" smtClean="0"/>
          </a:p>
          <a:p>
            <a:pPr>
              <a:buNone/>
            </a:pPr>
            <a:r>
              <a:rPr lang="en-US" sz="1800" b="1" dirty="0" smtClean="0"/>
              <a:t>Gillnets &amp; entangling nets		Traps		          Hooks and lines</a:t>
            </a:r>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r>
              <a:rPr lang="en-US" sz="1800" b="1" dirty="0" smtClean="0"/>
              <a:t>      Grappling and wounding		               </a:t>
            </a:r>
            <a:r>
              <a:rPr lang="en-US" b="1" dirty="0" smtClean="0"/>
              <a:t>H</a:t>
            </a:r>
            <a:r>
              <a:rPr lang="en-US" sz="1800" b="1" dirty="0" smtClean="0"/>
              <a:t>arvesting machines </a:t>
            </a:r>
            <a:endParaRPr lang="en-US" sz="1800" b="1" dirty="0"/>
          </a:p>
        </p:txBody>
      </p:sp>
      <p:pic>
        <p:nvPicPr>
          <p:cNvPr id="12" name="11 Imagen" descr="http://www.fao.org/figis/servlet/IRS?iid=7930"/>
          <p:cNvPicPr/>
          <p:nvPr/>
        </p:nvPicPr>
        <p:blipFill>
          <a:blip r:embed="rId3" cstate="print"/>
          <a:srcRect/>
          <a:stretch>
            <a:fillRect/>
          </a:stretch>
        </p:blipFill>
        <p:spPr bwMode="auto">
          <a:xfrm>
            <a:off x="1073456" y="2586092"/>
            <a:ext cx="2357454" cy="1928826"/>
          </a:xfrm>
          <a:prstGeom prst="rect">
            <a:avLst/>
          </a:prstGeom>
          <a:noFill/>
          <a:ln w="9525">
            <a:noFill/>
            <a:miter lim="800000"/>
            <a:headEnd/>
            <a:tailEnd/>
          </a:ln>
        </p:spPr>
      </p:pic>
      <p:pic>
        <p:nvPicPr>
          <p:cNvPr id="14" name="13 Imagen" descr="http://www.montereyfish.com/media/images/desktop/methods/fishtrap.gif"/>
          <p:cNvPicPr/>
          <p:nvPr/>
        </p:nvPicPr>
        <p:blipFill>
          <a:blip r:embed="rId4" cstate="print"/>
          <a:srcRect/>
          <a:stretch>
            <a:fillRect/>
          </a:stretch>
        </p:blipFill>
        <p:spPr bwMode="auto">
          <a:xfrm>
            <a:off x="3707056" y="2575135"/>
            <a:ext cx="2384605" cy="1865220"/>
          </a:xfrm>
          <a:prstGeom prst="rect">
            <a:avLst/>
          </a:prstGeom>
          <a:noFill/>
          <a:ln w="9525">
            <a:noFill/>
            <a:miter lim="800000"/>
            <a:headEnd/>
            <a:tailEnd/>
          </a:ln>
        </p:spPr>
      </p:pic>
      <p:pic>
        <p:nvPicPr>
          <p:cNvPr id="15" name="14 Imagen" descr="http://www.fish.gov.au/fishing_methods/PublishingImages/Drifting_long_line.gif"/>
          <p:cNvPicPr/>
          <p:nvPr/>
        </p:nvPicPr>
        <p:blipFill>
          <a:blip r:embed="rId5" cstate="print"/>
          <a:srcRect/>
          <a:stretch>
            <a:fillRect/>
          </a:stretch>
        </p:blipFill>
        <p:spPr bwMode="auto">
          <a:xfrm>
            <a:off x="6366849" y="2565610"/>
            <a:ext cx="2653247" cy="2000264"/>
          </a:xfrm>
          <a:prstGeom prst="ellipse">
            <a:avLst/>
          </a:prstGeom>
          <a:noFill/>
          <a:ln w="9525">
            <a:noFill/>
            <a:miter lim="800000"/>
            <a:headEnd/>
            <a:tailEnd/>
          </a:ln>
        </p:spPr>
      </p:pic>
      <p:pic>
        <p:nvPicPr>
          <p:cNvPr id="16" name="15 Imagen" descr="http://www.apreciosderemate.com/foto/deportivos/pesca/arpon_de_pesca_acuateck_a.jpg"/>
          <p:cNvPicPr/>
          <p:nvPr/>
        </p:nvPicPr>
        <p:blipFill>
          <a:blip r:embed="rId6" cstate="print"/>
          <a:srcRect t="21568" r="4087" b="8061"/>
          <a:stretch>
            <a:fillRect/>
          </a:stretch>
        </p:blipFill>
        <p:spPr bwMode="auto">
          <a:xfrm>
            <a:off x="1115616" y="4706737"/>
            <a:ext cx="3140937" cy="154499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3337945-6795-4E94-8EB1-443CAED2FB46}"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53897" y="210902"/>
            <a:ext cx="5321543" cy="609600"/>
          </a:xfrm>
        </p:spPr>
        <p:txBody>
          <a:bodyPr anchor="ctr">
            <a:noAutofit/>
          </a:bodyPr>
          <a:lstStyle/>
          <a:p>
            <a:pPr algn="ctr"/>
            <a:r>
              <a:rPr lang="en-US" sz="3000" b="1" dirty="0" smtClean="0">
                <a:effectLst/>
              </a:rPr>
              <a:t/>
            </a:r>
            <a:br>
              <a:rPr lang="en-US" sz="3000" b="1" dirty="0" smtClean="0">
                <a:effectLst/>
              </a:rPr>
            </a:br>
            <a:r>
              <a:rPr lang="en-US" sz="3500" b="1" dirty="0" smtClean="0">
                <a:solidFill>
                  <a:srgbClr val="0C135A"/>
                </a:solidFill>
                <a:latin typeface="+mn-lt"/>
                <a:cs typeface="Calibri" pitchFamily="34" charset="0"/>
              </a:rPr>
              <a:t>Country </a:t>
            </a:r>
            <a:r>
              <a:rPr lang="en-US" sz="3500" b="1" dirty="0">
                <a:solidFill>
                  <a:srgbClr val="0C135A"/>
                </a:solidFill>
                <a:latin typeface="+mn-lt"/>
                <a:cs typeface="Calibri" pitchFamily="34" charset="0"/>
              </a:rPr>
              <a:t>experiences</a:t>
            </a:r>
            <a:r>
              <a:rPr lang="en-US" sz="3000" b="1" dirty="0" smtClean="0">
                <a:effectLst/>
              </a:rPr>
              <a:t/>
            </a:r>
            <a:br>
              <a:rPr lang="en-US" sz="3000" b="1" dirty="0" smtClean="0">
                <a:effectLst/>
              </a:rPr>
            </a:br>
            <a:endParaRPr lang="en-US" sz="3000" b="1" dirty="0">
              <a:effectLst/>
            </a:endParaRPr>
          </a:p>
        </p:txBody>
      </p:sp>
      <p:sp>
        <p:nvSpPr>
          <p:cNvPr id="3" name="2 Marcador de contenido"/>
          <p:cNvSpPr>
            <a:spLocks noGrp="1"/>
          </p:cNvSpPr>
          <p:nvPr>
            <p:ph idx="1"/>
          </p:nvPr>
        </p:nvSpPr>
        <p:spPr>
          <a:xfrm>
            <a:off x="1140188" y="1766455"/>
            <a:ext cx="8003812" cy="5091545"/>
          </a:xfrm>
          <a:solidFill>
            <a:schemeClr val="accent6">
              <a:lumMod val="20000"/>
              <a:lumOff val="80000"/>
            </a:schemeClr>
          </a:solidFill>
        </p:spPr>
        <p:txBody>
          <a:bodyPr>
            <a:normAutofit fontScale="92500" lnSpcReduction="20000"/>
          </a:bodyPr>
          <a:lstStyle/>
          <a:p>
            <a:pPr marL="0">
              <a:lnSpc>
                <a:spcPct val="110000"/>
              </a:lnSpc>
              <a:spcBef>
                <a:spcPts val="0"/>
              </a:spcBef>
            </a:pPr>
            <a:r>
              <a:rPr lang="es-AR" sz="1800" b="1" dirty="0"/>
              <a:t>CAF </a:t>
            </a:r>
            <a:r>
              <a:rPr lang="es-AR" sz="1800" b="1" dirty="0" smtClean="0"/>
              <a:t>A–</a:t>
            </a:r>
            <a:r>
              <a:rPr lang="es-AR" sz="1800" b="1" dirty="0" err="1" smtClean="0"/>
              <a:t>Agricultural</a:t>
            </a:r>
            <a:r>
              <a:rPr lang="es-AR" sz="1800" b="1" dirty="0" smtClean="0"/>
              <a:t> </a:t>
            </a:r>
            <a:r>
              <a:rPr lang="es-AR" sz="1800" b="1" dirty="0" err="1" smtClean="0"/>
              <a:t>census</a:t>
            </a:r>
            <a:r>
              <a:rPr lang="es-AR" sz="1800" b="1" dirty="0" smtClean="0"/>
              <a:t> </a:t>
            </a:r>
            <a:r>
              <a:rPr lang="es-AR" sz="1800" b="1" dirty="0" err="1" smtClean="0"/>
              <a:t>questionnaire</a:t>
            </a:r>
            <a:r>
              <a:rPr lang="es-AR" sz="1800" b="1" dirty="0" smtClean="0"/>
              <a:t> </a:t>
            </a:r>
          </a:p>
          <a:p>
            <a:pPr marL="0">
              <a:lnSpc>
                <a:spcPct val="100000"/>
              </a:lnSpc>
              <a:spcBef>
                <a:spcPts val="0"/>
              </a:spcBef>
            </a:pPr>
            <a:r>
              <a:rPr lang="es-AR" sz="1800" b="1" dirty="0"/>
              <a:t>CAF </a:t>
            </a:r>
            <a:r>
              <a:rPr lang="es-AR" sz="1800" b="1" dirty="0" smtClean="0"/>
              <a:t>B–</a:t>
            </a:r>
            <a:r>
              <a:rPr lang="es-AR" sz="1800" b="1" dirty="0" err="1" smtClean="0"/>
              <a:t>Fishing</a:t>
            </a:r>
            <a:r>
              <a:rPr lang="es-AR" sz="1800" b="1" dirty="0" smtClean="0"/>
              <a:t> </a:t>
            </a:r>
            <a:r>
              <a:rPr lang="es-AR" sz="1800" b="1" dirty="0" err="1"/>
              <a:t>c</a:t>
            </a:r>
            <a:r>
              <a:rPr lang="es-AR" sz="1800" b="1" dirty="0" err="1" smtClean="0"/>
              <a:t>ensus</a:t>
            </a:r>
            <a:r>
              <a:rPr lang="es-AR" sz="1800" b="1" dirty="0" smtClean="0"/>
              <a:t> </a:t>
            </a:r>
            <a:r>
              <a:rPr lang="es-AR" sz="1800" b="1" dirty="0" err="1"/>
              <a:t>q</a:t>
            </a:r>
            <a:r>
              <a:rPr lang="es-AR" sz="1800" b="1" dirty="0" err="1" smtClean="0"/>
              <a:t>uestionnaire</a:t>
            </a:r>
            <a:r>
              <a:rPr lang="es-AR" sz="1800" b="1" dirty="0" smtClean="0"/>
              <a:t> </a:t>
            </a:r>
            <a:r>
              <a:rPr lang="es-AR" sz="1500" b="1" dirty="0" smtClean="0"/>
              <a:t>– </a:t>
            </a:r>
            <a:r>
              <a:rPr lang="es-AR" sz="1500" dirty="0" err="1" smtClean="0"/>
              <a:t>is</a:t>
            </a:r>
            <a:r>
              <a:rPr lang="es-AR" sz="1500" dirty="0" smtClean="0"/>
              <a:t> </a:t>
            </a:r>
            <a:r>
              <a:rPr lang="es-AR" sz="1500" dirty="0" err="1" smtClean="0"/>
              <a:t>dedicated</a:t>
            </a:r>
            <a:r>
              <a:rPr lang="es-AR" sz="1500" dirty="0" smtClean="0"/>
              <a:t> to </a:t>
            </a:r>
            <a:r>
              <a:rPr lang="es-AR" sz="1500" dirty="0" err="1" smtClean="0"/>
              <a:t>collection</a:t>
            </a:r>
            <a:r>
              <a:rPr lang="es-AR" sz="1500" dirty="0" smtClean="0"/>
              <a:t> of </a:t>
            </a:r>
            <a:r>
              <a:rPr lang="es-AR" sz="1500" dirty="0" err="1" smtClean="0"/>
              <a:t>information</a:t>
            </a:r>
            <a:r>
              <a:rPr lang="es-AR" sz="1500" dirty="0" smtClean="0"/>
              <a:t> </a:t>
            </a:r>
            <a:r>
              <a:rPr lang="es-AR" sz="1500" dirty="0" err="1" smtClean="0"/>
              <a:t>on</a:t>
            </a:r>
            <a:r>
              <a:rPr lang="es-AR" sz="1500" dirty="0" smtClean="0"/>
              <a:t> </a:t>
            </a:r>
            <a:r>
              <a:rPr lang="es-AR" sz="1500" dirty="0" err="1" smtClean="0"/>
              <a:t>every</a:t>
            </a:r>
            <a:r>
              <a:rPr lang="es-AR" sz="1500" dirty="0" smtClean="0"/>
              <a:t> </a:t>
            </a:r>
            <a:r>
              <a:rPr lang="es-AR" sz="1500" dirty="0" err="1" smtClean="0"/>
              <a:t>household</a:t>
            </a:r>
            <a:r>
              <a:rPr lang="es-AR" sz="1500" dirty="0" smtClean="0"/>
              <a:t> </a:t>
            </a:r>
            <a:r>
              <a:rPr lang="es-AR" sz="1500" dirty="0" err="1" smtClean="0"/>
              <a:t>with</a:t>
            </a:r>
            <a:r>
              <a:rPr lang="es-AR" sz="1500" dirty="0" smtClean="0"/>
              <a:t> </a:t>
            </a:r>
            <a:r>
              <a:rPr lang="es-AR" sz="1500" dirty="0" err="1" smtClean="0"/>
              <a:t>members</a:t>
            </a:r>
            <a:r>
              <a:rPr lang="es-AR" sz="1500" dirty="0" smtClean="0"/>
              <a:t> </a:t>
            </a:r>
            <a:r>
              <a:rPr lang="es-AR" sz="1500" dirty="0" err="1" smtClean="0"/>
              <a:t>involved</a:t>
            </a:r>
            <a:r>
              <a:rPr lang="es-AR" sz="1500" dirty="0" smtClean="0"/>
              <a:t> in </a:t>
            </a:r>
            <a:r>
              <a:rPr lang="es-AR" sz="1500" dirty="0" err="1" smtClean="0"/>
              <a:t>fishing</a:t>
            </a:r>
            <a:r>
              <a:rPr lang="es-ES" sz="1500" dirty="0" smtClean="0"/>
              <a:t>. </a:t>
            </a:r>
            <a:r>
              <a:rPr lang="es-ES" sz="1500" dirty="0" err="1" smtClean="0"/>
              <a:t>The</a:t>
            </a:r>
            <a:r>
              <a:rPr lang="es-ES" sz="1500" dirty="0" smtClean="0"/>
              <a:t> </a:t>
            </a:r>
            <a:r>
              <a:rPr lang="es-ES" sz="1500" dirty="0" err="1" smtClean="0"/>
              <a:t>following</a:t>
            </a:r>
            <a:r>
              <a:rPr lang="es-ES" sz="1500" dirty="0" smtClean="0"/>
              <a:t> </a:t>
            </a:r>
            <a:r>
              <a:rPr lang="es-ES" sz="1500" dirty="0" err="1" smtClean="0"/>
              <a:t>information</a:t>
            </a:r>
            <a:r>
              <a:rPr lang="es-ES" sz="1500" dirty="0" smtClean="0"/>
              <a:t> </a:t>
            </a:r>
            <a:r>
              <a:rPr lang="es-ES" sz="1500" dirty="0" err="1" smtClean="0"/>
              <a:t>were</a:t>
            </a:r>
            <a:r>
              <a:rPr lang="es-ES" sz="1500" dirty="0" smtClean="0"/>
              <a:t> </a:t>
            </a:r>
            <a:r>
              <a:rPr lang="es-ES" sz="1500" dirty="0" err="1" smtClean="0"/>
              <a:t>included</a:t>
            </a:r>
            <a:r>
              <a:rPr lang="es-ES" sz="1500" dirty="0"/>
              <a:t>:</a:t>
            </a:r>
            <a:r>
              <a:rPr lang="es-ES" sz="1500" dirty="0" smtClean="0"/>
              <a:t> </a:t>
            </a:r>
          </a:p>
          <a:p>
            <a:pPr marL="0" indent="-180975">
              <a:lnSpc>
                <a:spcPct val="110000"/>
              </a:lnSpc>
              <a:spcBef>
                <a:spcPts val="0"/>
              </a:spcBef>
            </a:pPr>
            <a:endParaRPr lang="es-AR" sz="500" dirty="0" smtClean="0"/>
          </a:p>
          <a:p>
            <a:pPr marL="457200" indent="-457200">
              <a:lnSpc>
                <a:spcPct val="110000"/>
              </a:lnSpc>
              <a:spcBef>
                <a:spcPts val="0"/>
              </a:spcBef>
              <a:buAutoNum type="alphaUcPeriod"/>
            </a:pPr>
            <a:r>
              <a:rPr lang="es-ES" sz="1800" b="1" dirty="0" err="1" smtClean="0">
                <a:solidFill>
                  <a:srgbClr val="0070C0"/>
                </a:solidFill>
                <a:cs typeface="Calibri" pitchFamily="34" charset="0"/>
              </a:rPr>
              <a:t>Identification</a:t>
            </a:r>
            <a:r>
              <a:rPr lang="es-ES" sz="1800" b="1" dirty="0" smtClean="0">
                <a:solidFill>
                  <a:srgbClr val="0070C0"/>
                </a:solidFill>
                <a:cs typeface="Calibri" pitchFamily="34" charset="0"/>
              </a:rPr>
              <a:t> and </a:t>
            </a:r>
            <a:r>
              <a:rPr lang="es-ES" sz="1800" b="1" dirty="0" err="1" smtClean="0">
                <a:solidFill>
                  <a:srgbClr val="0070C0"/>
                </a:solidFill>
                <a:cs typeface="Calibri" pitchFamily="34" charset="0"/>
              </a:rPr>
              <a:t>location</a:t>
            </a:r>
            <a:r>
              <a:rPr lang="es-ES" sz="1800" b="1" dirty="0" smtClean="0">
                <a:solidFill>
                  <a:srgbClr val="0070C0"/>
                </a:solidFill>
                <a:cs typeface="Calibri" pitchFamily="34" charset="0"/>
              </a:rPr>
              <a:t> of </a:t>
            </a:r>
            <a:r>
              <a:rPr lang="es-ES" sz="1800" b="1" dirty="0" err="1" smtClean="0">
                <a:solidFill>
                  <a:srgbClr val="0070C0"/>
                </a:solidFill>
                <a:cs typeface="Calibri" pitchFamily="34" charset="0"/>
              </a:rPr>
              <a:t>household</a:t>
            </a:r>
            <a:r>
              <a:rPr lang="es-ES" sz="1800" b="1" dirty="0" smtClean="0">
                <a:solidFill>
                  <a:srgbClr val="0070C0"/>
                </a:solidFill>
                <a:cs typeface="Calibri" pitchFamily="34" charset="0"/>
              </a:rPr>
              <a:t> </a:t>
            </a:r>
            <a:r>
              <a:rPr lang="es-ES" sz="1800" b="1" dirty="0" err="1" smtClean="0">
                <a:solidFill>
                  <a:srgbClr val="0070C0"/>
                </a:solidFill>
                <a:cs typeface="Calibri" pitchFamily="34" charset="0"/>
              </a:rPr>
              <a:t>engaged</a:t>
            </a:r>
            <a:r>
              <a:rPr lang="es-ES" sz="1800" b="1" dirty="0" smtClean="0">
                <a:solidFill>
                  <a:srgbClr val="0070C0"/>
                </a:solidFill>
                <a:cs typeface="Calibri" pitchFamily="34" charset="0"/>
              </a:rPr>
              <a:t> in </a:t>
            </a:r>
            <a:r>
              <a:rPr lang="es-ES" sz="1800" b="1" dirty="0" err="1" smtClean="0">
                <a:solidFill>
                  <a:srgbClr val="0070C0"/>
                </a:solidFill>
                <a:cs typeface="Calibri" pitchFamily="34" charset="0"/>
              </a:rPr>
              <a:t>fishing</a:t>
            </a:r>
            <a:r>
              <a:rPr lang="es-ES" sz="1800" b="1" dirty="0" smtClean="0">
                <a:solidFill>
                  <a:srgbClr val="0070C0"/>
                </a:solidFill>
                <a:cs typeface="Calibri" pitchFamily="34" charset="0"/>
              </a:rPr>
              <a:t> </a:t>
            </a:r>
            <a:r>
              <a:rPr lang="es-ES" sz="1800" b="1" dirty="0" err="1" smtClean="0">
                <a:solidFill>
                  <a:srgbClr val="0070C0"/>
                </a:solidFill>
                <a:cs typeface="Calibri" pitchFamily="34" charset="0"/>
              </a:rPr>
              <a:t>activity</a:t>
            </a:r>
            <a:r>
              <a:rPr lang="es-ES" sz="1800" b="1" dirty="0" smtClean="0">
                <a:solidFill>
                  <a:srgbClr val="0070C0"/>
                </a:solidFill>
                <a:cs typeface="Calibri" pitchFamily="34" charset="0"/>
              </a:rPr>
              <a:t>.</a:t>
            </a:r>
          </a:p>
          <a:p>
            <a:pPr marL="457200" indent="-457200">
              <a:lnSpc>
                <a:spcPct val="110000"/>
              </a:lnSpc>
              <a:spcBef>
                <a:spcPts val="0"/>
              </a:spcBef>
              <a:buAutoNum type="alphaUcPeriod"/>
            </a:pPr>
            <a:r>
              <a:rPr lang="es-ES" sz="1800" b="1" dirty="0" err="1" smtClean="0">
                <a:solidFill>
                  <a:srgbClr val="0070C0"/>
                </a:solidFill>
                <a:cs typeface="Calibri" pitchFamily="34" charset="0"/>
              </a:rPr>
              <a:t>Characteristics</a:t>
            </a:r>
            <a:r>
              <a:rPr lang="es-ES" sz="1800" b="1" dirty="0" smtClean="0">
                <a:solidFill>
                  <a:srgbClr val="0070C0"/>
                </a:solidFill>
                <a:cs typeface="Calibri" pitchFamily="34" charset="0"/>
              </a:rPr>
              <a:t> of </a:t>
            </a:r>
            <a:r>
              <a:rPr lang="es-ES" sz="1800" b="1" dirty="0" err="1" smtClean="0">
                <a:solidFill>
                  <a:srgbClr val="0070C0"/>
                </a:solidFill>
                <a:cs typeface="Calibri" pitchFamily="34" charset="0"/>
              </a:rPr>
              <a:t>the</a:t>
            </a:r>
            <a:r>
              <a:rPr lang="es-ES" sz="1800" b="1" dirty="0" smtClean="0">
                <a:solidFill>
                  <a:srgbClr val="0070C0"/>
                </a:solidFill>
                <a:cs typeface="Calibri" pitchFamily="34" charset="0"/>
              </a:rPr>
              <a:t> </a:t>
            </a:r>
            <a:r>
              <a:rPr lang="es-ES" sz="1800" b="1" dirty="0" err="1" smtClean="0">
                <a:solidFill>
                  <a:srgbClr val="0070C0"/>
                </a:solidFill>
                <a:cs typeface="Calibri" pitchFamily="34" charset="0"/>
              </a:rPr>
              <a:t>fishing</a:t>
            </a:r>
            <a:r>
              <a:rPr lang="es-ES" sz="1800" b="1" dirty="0" smtClean="0">
                <a:solidFill>
                  <a:srgbClr val="0070C0"/>
                </a:solidFill>
                <a:cs typeface="Calibri" pitchFamily="34" charset="0"/>
              </a:rPr>
              <a:t> </a:t>
            </a:r>
            <a:r>
              <a:rPr lang="es-ES" sz="1800" b="1" dirty="0" err="1" smtClean="0">
                <a:solidFill>
                  <a:srgbClr val="0070C0"/>
                </a:solidFill>
                <a:cs typeface="Calibri" pitchFamily="34" charset="0"/>
              </a:rPr>
              <a:t>household</a:t>
            </a:r>
            <a:r>
              <a:rPr lang="es-ES" sz="1800" b="1" dirty="0" smtClean="0">
                <a:solidFill>
                  <a:srgbClr val="0070C0"/>
                </a:solidFill>
                <a:cs typeface="Calibri" pitchFamily="34" charset="0"/>
              </a:rPr>
              <a:t> </a:t>
            </a:r>
          </a:p>
          <a:p>
            <a:pPr marL="566928" lvl="2" indent="0">
              <a:lnSpc>
                <a:spcPct val="110000"/>
              </a:lnSpc>
              <a:spcBef>
                <a:spcPts val="0"/>
              </a:spcBef>
              <a:buNone/>
            </a:pPr>
            <a:r>
              <a:rPr lang="es-ES" sz="1300" b="1" dirty="0" err="1" smtClean="0">
                <a:cs typeface="Calibri" pitchFamily="34" charset="0"/>
              </a:rPr>
              <a:t>name</a:t>
            </a:r>
            <a:r>
              <a:rPr lang="es-ES" sz="1300" b="1" dirty="0" smtClean="0">
                <a:cs typeface="Calibri" pitchFamily="34" charset="0"/>
              </a:rPr>
              <a:t> </a:t>
            </a:r>
            <a:r>
              <a:rPr lang="es-ES" sz="1300" b="1" dirty="0">
                <a:cs typeface="Calibri" pitchFamily="34" charset="0"/>
              </a:rPr>
              <a:t>of </a:t>
            </a:r>
            <a:r>
              <a:rPr lang="es-ES" sz="1300" b="1" dirty="0" err="1">
                <a:cs typeface="Calibri" pitchFamily="34" charset="0"/>
              </a:rPr>
              <a:t>members</a:t>
            </a:r>
            <a:r>
              <a:rPr lang="es-ES" sz="1300" dirty="0">
                <a:cs typeface="Calibri" pitchFamily="34" charset="0"/>
              </a:rPr>
              <a:t> of </a:t>
            </a:r>
            <a:r>
              <a:rPr lang="es-ES" sz="1300" dirty="0" err="1">
                <a:cs typeface="Calibri" pitchFamily="34" charset="0"/>
              </a:rPr>
              <a:t>houshold</a:t>
            </a:r>
            <a:r>
              <a:rPr lang="es-ES" sz="1300" dirty="0">
                <a:cs typeface="Calibri" pitchFamily="34" charset="0"/>
              </a:rPr>
              <a:t> </a:t>
            </a:r>
            <a:r>
              <a:rPr lang="es-ES" sz="1300" dirty="0" err="1">
                <a:cs typeface="Calibri" pitchFamily="34" charset="0"/>
              </a:rPr>
              <a:t>engaged</a:t>
            </a:r>
            <a:r>
              <a:rPr lang="es-ES" sz="1300" dirty="0">
                <a:cs typeface="Calibri" pitchFamily="34" charset="0"/>
              </a:rPr>
              <a:t> in comercial </a:t>
            </a:r>
            <a:r>
              <a:rPr lang="es-ES" sz="1300" dirty="0" err="1" smtClean="0">
                <a:cs typeface="Calibri" pitchFamily="34" charset="0"/>
              </a:rPr>
              <a:t>fishing</a:t>
            </a:r>
            <a:r>
              <a:rPr lang="es-ES" sz="1300" dirty="0" smtClean="0">
                <a:cs typeface="Calibri" pitchFamily="34" charset="0"/>
              </a:rPr>
              <a:t>, </a:t>
            </a:r>
            <a:r>
              <a:rPr lang="es-ES" sz="1300" dirty="0" err="1" smtClean="0">
                <a:cs typeface="Calibri" pitchFamily="34" charset="0"/>
              </a:rPr>
              <a:t>their</a:t>
            </a:r>
            <a:r>
              <a:rPr lang="es-ES" sz="1300" dirty="0" smtClean="0">
                <a:cs typeface="Calibri" pitchFamily="34" charset="0"/>
              </a:rPr>
              <a:t> </a:t>
            </a:r>
            <a:r>
              <a:rPr lang="es-ES" sz="1300" dirty="0">
                <a:cs typeface="Calibri" pitchFamily="34" charset="0"/>
              </a:rPr>
              <a:t>sex and </a:t>
            </a:r>
            <a:r>
              <a:rPr lang="es-ES" sz="1300" dirty="0" err="1" smtClean="0">
                <a:cs typeface="Calibri" pitchFamily="34" charset="0"/>
              </a:rPr>
              <a:t>age</a:t>
            </a:r>
            <a:r>
              <a:rPr lang="es-ES" sz="1300" dirty="0" smtClean="0">
                <a:cs typeface="Calibri" pitchFamily="34" charset="0"/>
              </a:rPr>
              <a:t>; </a:t>
            </a:r>
          </a:p>
          <a:p>
            <a:pPr marL="566928" lvl="2" indent="0">
              <a:lnSpc>
                <a:spcPct val="110000"/>
              </a:lnSpc>
              <a:spcBef>
                <a:spcPts val="0"/>
              </a:spcBef>
              <a:buNone/>
            </a:pPr>
            <a:r>
              <a:rPr lang="es-ES" sz="1300" b="1" dirty="0" smtClean="0">
                <a:cs typeface="Calibri" pitchFamily="34" charset="0"/>
              </a:rPr>
              <a:t>role </a:t>
            </a:r>
            <a:r>
              <a:rPr lang="es-ES" sz="1300" b="1" dirty="0">
                <a:cs typeface="Calibri" pitchFamily="34" charset="0"/>
              </a:rPr>
              <a:t>of </a:t>
            </a:r>
            <a:r>
              <a:rPr lang="es-ES" sz="1300" b="1" dirty="0" err="1">
                <a:cs typeface="Calibri" pitchFamily="34" charset="0"/>
              </a:rPr>
              <a:t>fishery</a:t>
            </a:r>
            <a:r>
              <a:rPr lang="es-ES" sz="1300" dirty="0">
                <a:cs typeface="Calibri" pitchFamily="34" charset="0"/>
              </a:rPr>
              <a:t>: </a:t>
            </a:r>
            <a:r>
              <a:rPr lang="es-ES" sz="1300" dirty="0" err="1">
                <a:cs typeface="Calibri" pitchFamily="34" charset="0"/>
              </a:rPr>
              <a:t>boat</a:t>
            </a:r>
            <a:r>
              <a:rPr lang="es-ES" sz="1300" dirty="0">
                <a:cs typeface="Calibri" pitchFamily="34" charset="0"/>
              </a:rPr>
              <a:t> </a:t>
            </a:r>
            <a:r>
              <a:rPr lang="es-ES" sz="1300" dirty="0" err="1">
                <a:cs typeface="Calibri" pitchFamily="34" charset="0"/>
              </a:rPr>
              <a:t>owner</a:t>
            </a:r>
            <a:r>
              <a:rPr lang="es-ES" sz="1300" dirty="0">
                <a:cs typeface="Calibri" pitchFamily="34" charset="0"/>
              </a:rPr>
              <a:t>/</a:t>
            </a:r>
            <a:r>
              <a:rPr lang="es-ES" sz="1300" dirty="0" err="1">
                <a:cs typeface="Calibri" pitchFamily="34" charset="0"/>
              </a:rPr>
              <a:t>owner</a:t>
            </a:r>
            <a:r>
              <a:rPr lang="es-ES" sz="1300" dirty="0">
                <a:cs typeface="Calibri" pitchFamily="34" charset="0"/>
              </a:rPr>
              <a:t>/</a:t>
            </a:r>
            <a:r>
              <a:rPr lang="es-ES" sz="1300" dirty="0" err="1">
                <a:cs typeface="Calibri" pitchFamily="34" charset="0"/>
              </a:rPr>
              <a:t>captain</a:t>
            </a:r>
            <a:r>
              <a:rPr lang="es-ES" sz="1300" dirty="0">
                <a:cs typeface="Calibri" pitchFamily="34" charset="0"/>
              </a:rPr>
              <a:t>/</a:t>
            </a:r>
            <a:r>
              <a:rPr lang="es-ES" sz="1300" dirty="0" err="1">
                <a:cs typeface="Calibri" pitchFamily="34" charset="0"/>
              </a:rPr>
              <a:t>crew</a:t>
            </a:r>
            <a:r>
              <a:rPr lang="es-ES" sz="1300" dirty="0">
                <a:cs typeface="Calibri" pitchFamily="34" charset="0"/>
              </a:rPr>
              <a:t>/</a:t>
            </a:r>
            <a:r>
              <a:rPr lang="es-ES" sz="1300" dirty="0" err="1">
                <a:cs typeface="Calibri" pitchFamily="34" charset="0"/>
              </a:rPr>
              <a:t>vendor</a:t>
            </a:r>
            <a:r>
              <a:rPr lang="es-ES" sz="1300" dirty="0">
                <a:cs typeface="Calibri" pitchFamily="34" charset="0"/>
              </a:rPr>
              <a:t>, </a:t>
            </a:r>
            <a:r>
              <a:rPr lang="es-ES" sz="1300" dirty="0" err="1">
                <a:cs typeface="Calibri" pitchFamily="34" charset="0"/>
              </a:rPr>
              <a:t>type</a:t>
            </a:r>
            <a:r>
              <a:rPr lang="es-ES" sz="1300" dirty="0">
                <a:cs typeface="Calibri" pitchFamily="34" charset="0"/>
              </a:rPr>
              <a:t> of </a:t>
            </a:r>
            <a:r>
              <a:rPr lang="es-ES" sz="1300" dirty="0" err="1">
                <a:cs typeface="Calibri" pitchFamily="34" charset="0"/>
              </a:rPr>
              <a:t>activity</a:t>
            </a:r>
            <a:r>
              <a:rPr lang="es-ES" sz="1300" dirty="0">
                <a:cs typeface="Calibri" pitchFamily="34" charset="0"/>
              </a:rPr>
              <a:t>: full time/</a:t>
            </a:r>
            <a:r>
              <a:rPr lang="es-ES" sz="1300" dirty="0" err="1">
                <a:cs typeface="Calibri" pitchFamily="34" charset="0"/>
              </a:rPr>
              <a:t>part</a:t>
            </a:r>
            <a:r>
              <a:rPr lang="es-ES" sz="1300" dirty="0">
                <a:cs typeface="Calibri" pitchFamily="34" charset="0"/>
              </a:rPr>
              <a:t> </a:t>
            </a:r>
            <a:r>
              <a:rPr lang="es-ES" sz="1300" dirty="0" smtClean="0">
                <a:cs typeface="Calibri" pitchFamily="34" charset="0"/>
              </a:rPr>
              <a:t>time</a:t>
            </a:r>
          </a:p>
          <a:p>
            <a:pPr marL="566928" lvl="2" indent="0">
              <a:lnSpc>
                <a:spcPct val="110000"/>
              </a:lnSpc>
              <a:spcBef>
                <a:spcPts val="0"/>
              </a:spcBef>
              <a:buNone/>
            </a:pPr>
            <a:r>
              <a:rPr lang="es-ES" sz="1300" b="1" dirty="0" err="1" smtClean="0">
                <a:cs typeface="Calibri" pitchFamily="34" charset="0"/>
              </a:rPr>
              <a:t>percentage</a:t>
            </a:r>
            <a:r>
              <a:rPr lang="es-ES" sz="1300" b="1" dirty="0" smtClean="0">
                <a:cs typeface="Calibri" pitchFamily="34" charset="0"/>
              </a:rPr>
              <a:t> </a:t>
            </a:r>
            <a:r>
              <a:rPr lang="es-ES" sz="1300" b="1" dirty="0">
                <a:cs typeface="Calibri" pitchFamily="34" charset="0"/>
              </a:rPr>
              <a:t>of </a:t>
            </a:r>
            <a:r>
              <a:rPr lang="es-ES" sz="1300" b="1" dirty="0" err="1">
                <a:cs typeface="Calibri" pitchFamily="34" charset="0"/>
              </a:rPr>
              <a:t>income</a:t>
            </a:r>
            <a:r>
              <a:rPr lang="es-ES" sz="1300" dirty="0">
                <a:cs typeface="Calibri" pitchFamily="34" charset="0"/>
              </a:rPr>
              <a:t> </a:t>
            </a:r>
            <a:r>
              <a:rPr lang="es-ES" sz="1300" dirty="0" err="1">
                <a:cs typeface="Calibri" pitchFamily="34" charset="0"/>
              </a:rPr>
              <a:t>coming</a:t>
            </a:r>
            <a:r>
              <a:rPr lang="es-ES" sz="1300" dirty="0">
                <a:cs typeface="Calibri" pitchFamily="34" charset="0"/>
              </a:rPr>
              <a:t> </a:t>
            </a:r>
            <a:r>
              <a:rPr lang="es-ES" sz="1300" dirty="0" err="1">
                <a:cs typeface="Calibri" pitchFamily="34" charset="0"/>
              </a:rPr>
              <a:t>from</a:t>
            </a:r>
            <a:r>
              <a:rPr lang="es-ES" sz="1300" dirty="0">
                <a:cs typeface="Calibri" pitchFamily="34" charset="0"/>
              </a:rPr>
              <a:t> </a:t>
            </a:r>
            <a:r>
              <a:rPr lang="es-ES" sz="1300" dirty="0" err="1" smtClean="0">
                <a:cs typeface="Calibri" pitchFamily="34" charset="0"/>
              </a:rPr>
              <a:t>fishing</a:t>
            </a:r>
            <a:endParaRPr lang="es-ES" sz="1300" dirty="0" smtClean="0">
              <a:cs typeface="Calibri" pitchFamily="34" charset="0"/>
            </a:endParaRPr>
          </a:p>
          <a:p>
            <a:pPr marL="566928" lvl="2" indent="0">
              <a:lnSpc>
                <a:spcPct val="110000"/>
              </a:lnSpc>
              <a:spcBef>
                <a:spcPts val="0"/>
              </a:spcBef>
              <a:buNone/>
            </a:pPr>
            <a:r>
              <a:rPr lang="es-ES" sz="1300" b="1" dirty="0" err="1" smtClean="0">
                <a:cs typeface="Calibri" pitchFamily="34" charset="0"/>
              </a:rPr>
              <a:t>ownership</a:t>
            </a:r>
            <a:r>
              <a:rPr lang="es-ES" sz="1300" dirty="0" smtClean="0">
                <a:cs typeface="Calibri" pitchFamily="34" charset="0"/>
              </a:rPr>
              <a:t> </a:t>
            </a:r>
            <a:r>
              <a:rPr lang="es-ES" sz="1300" dirty="0" err="1">
                <a:cs typeface="Calibri" pitchFamily="34" charset="0"/>
              </a:rPr>
              <a:t>solely</a:t>
            </a:r>
            <a:r>
              <a:rPr lang="es-ES" sz="1300" dirty="0">
                <a:cs typeface="Calibri" pitchFamily="34" charset="0"/>
              </a:rPr>
              <a:t> </a:t>
            </a:r>
            <a:r>
              <a:rPr lang="es-ES" sz="1300" dirty="0" err="1">
                <a:cs typeface="Calibri" pitchFamily="34" charset="0"/>
              </a:rPr>
              <a:t>or</a:t>
            </a:r>
            <a:r>
              <a:rPr lang="es-ES" sz="1300" dirty="0">
                <a:cs typeface="Calibri" pitchFamily="34" charset="0"/>
              </a:rPr>
              <a:t> </a:t>
            </a:r>
            <a:r>
              <a:rPr lang="es-ES" sz="1300" dirty="0" err="1">
                <a:cs typeface="Calibri" pitchFamily="34" charset="0"/>
              </a:rPr>
              <a:t>jointly</a:t>
            </a:r>
            <a:r>
              <a:rPr lang="es-ES" sz="1300" dirty="0">
                <a:cs typeface="Calibri" pitchFamily="34" charset="0"/>
              </a:rPr>
              <a:t> </a:t>
            </a:r>
            <a:r>
              <a:rPr lang="es-ES" sz="1300" dirty="0" err="1">
                <a:cs typeface="Calibri" pitchFamily="34" charset="0"/>
              </a:rPr>
              <a:t>any</a:t>
            </a:r>
            <a:r>
              <a:rPr lang="es-ES" sz="1300" dirty="0">
                <a:cs typeface="Calibri" pitchFamily="34" charset="0"/>
              </a:rPr>
              <a:t> comercial </a:t>
            </a:r>
            <a:r>
              <a:rPr lang="es-ES" sz="1300" dirty="0" err="1">
                <a:cs typeface="Calibri" pitchFamily="34" charset="0"/>
              </a:rPr>
              <a:t>fishing</a:t>
            </a:r>
            <a:r>
              <a:rPr lang="es-ES" sz="1300" dirty="0">
                <a:cs typeface="Calibri" pitchFamily="34" charset="0"/>
              </a:rPr>
              <a:t> </a:t>
            </a:r>
            <a:r>
              <a:rPr lang="es-ES" sz="1300" dirty="0" err="1">
                <a:cs typeface="Calibri" pitchFamily="34" charset="0"/>
              </a:rPr>
              <a:t>boat</a:t>
            </a:r>
            <a:r>
              <a:rPr lang="es-ES" sz="1300" dirty="0">
                <a:cs typeface="Calibri" pitchFamily="34" charset="0"/>
              </a:rPr>
              <a:t>: </a:t>
            </a:r>
            <a:r>
              <a:rPr lang="es-ES" sz="1300" dirty="0" err="1">
                <a:cs typeface="Calibri" pitchFamily="34" charset="0"/>
              </a:rPr>
              <a:t>name</a:t>
            </a:r>
            <a:r>
              <a:rPr lang="es-ES" sz="1300" dirty="0">
                <a:cs typeface="Calibri" pitchFamily="34" charset="0"/>
              </a:rPr>
              <a:t>, </a:t>
            </a:r>
            <a:r>
              <a:rPr lang="es-ES" sz="1300" dirty="0" err="1">
                <a:cs typeface="Calibri" pitchFamily="34" charset="0"/>
              </a:rPr>
              <a:t>registration</a:t>
            </a:r>
            <a:r>
              <a:rPr lang="es-ES" sz="1300" dirty="0">
                <a:cs typeface="Calibri" pitchFamily="34" charset="0"/>
              </a:rPr>
              <a:t> </a:t>
            </a:r>
            <a:r>
              <a:rPr lang="es-ES" sz="1300" dirty="0" err="1">
                <a:cs typeface="Calibri" pitchFamily="34" charset="0"/>
              </a:rPr>
              <a:t>number</a:t>
            </a:r>
            <a:r>
              <a:rPr lang="es-ES" sz="1300" dirty="0">
                <a:cs typeface="Calibri" pitchFamily="34" charset="0"/>
              </a:rPr>
              <a:t>, </a:t>
            </a:r>
            <a:r>
              <a:rPr lang="es-ES" sz="1300" dirty="0" err="1">
                <a:cs typeface="Calibri" pitchFamily="34" charset="0"/>
              </a:rPr>
              <a:t>lenght</a:t>
            </a:r>
            <a:r>
              <a:rPr lang="es-ES" sz="1300" dirty="0">
                <a:cs typeface="Calibri" pitchFamily="34" charset="0"/>
              </a:rPr>
              <a:t>, </a:t>
            </a:r>
            <a:r>
              <a:rPr lang="es-ES" sz="1300" dirty="0" err="1">
                <a:cs typeface="Calibri" pitchFamily="34" charset="0"/>
              </a:rPr>
              <a:t>age</a:t>
            </a:r>
            <a:r>
              <a:rPr lang="es-ES" sz="1300" dirty="0">
                <a:cs typeface="Calibri" pitchFamily="34" charset="0"/>
              </a:rPr>
              <a:t>, </a:t>
            </a:r>
            <a:r>
              <a:rPr lang="es-ES" sz="1300" dirty="0" err="1">
                <a:cs typeface="Calibri" pitchFamily="34" charset="0"/>
              </a:rPr>
              <a:t>no.of</a:t>
            </a:r>
            <a:r>
              <a:rPr lang="es-ES" sz="1300" dirty="0">
                <a:cs typeface="Calibri" pitchFamily="34" charset="0"/>
              </a:rPr>
              <a:t> </a:t>
            </a:r>
            <a:r>
              <a:rPr lang="es-ES" sz="1300" dirty="0" err="1">
                <a:cs typeface="Calibri" pitchFamily="34" charset="0"/>
              </a:rPr>
              <a:t>engines</a:t>
            </a:r>
            <a:r>
              <a:rPr lang="es-ES" sz="1300" dirty="0">
                <a:cs typeface="Calibri" pitchFamily="34" charset="0"/>
              </a:rPr>
              <a:t>, </a:t>
            </a:r>
            <a:r>
              <a:rPr lang="es-ES" sz="1300" dirty="0" err="1">
                <a:cs typeface="Calibri" pitchFamily="34" charset="0"/>
              </a:rPr>
              <a:t>combined</a:t>
            </a:r>
            <a:r>
              <a:rPr lang="es-ES" sz="1300" dirty="0">
                <a:cs typeface="Calibri" pitchFamily="34" charset="0"/>
              </a:rPr>
              <a:t> </a:t>
            </a:r>
            <a:r>
              <a:rPr lang="es-ES" sz="1300" dirty="0" err="1">
                <a:cs typeface="Calibri" pitchFamily="34" charset="0"/>
              </a:rPr>
              <a:t>hourse</a:t>
            </a:r>
            <a:r>
              <a:rPr lang="es-ES" sz="1300" dirty="0">
                <a:cs typeface="Calibri" pitchFamily="34" charset="0"/>
              </a:rPr>
              <a:t> </a:t>
            </a:r>
            <a:r>
              <a:rPr lang="es-ES" sz="1300" dirty="0" err="1" smtClean="0">
                <a:cs typeface="Calibri" pitchFamily="34" charset="0"/>
              </a:rPr>
              <a:t>power</a:t>
            </a:r>
            <a:r>
              <a:rPr lang="es-ES" sz="1300" dirty="0" smtClean="0">
                <a:cs typeface="Calibri" pitchFamily="34" charset="0"/>
              </a:rPr>
              <a:t> </a:t>
            </a:r>
          </a:p>
          <a:p>
            <a:pPr marL="457200" indent="-457200">
              <a:lnSpc>
                <a:spcPct val="110000"/>
              </a:lnSpc>
              <a:spcBef>
                <a:spcPts val="0"/>
              </a:spcBef>
              <a:buAutoNum type="alphaUcPeriod"/>
            </a:pPr>
            <a:r>
              <a:rPr lang="es-ES" sz="1800" b="1" dirty="0" err="1" smtClean="0">
                <a:solidFill>
                  <a:srgbClr val="0070C0"/>
                </a:solidFill>
                <a:cs typeface="Calibri" pitchFamily="34" charset="0"/>
              </a:rPr>
              <a:t>Ownership</a:t>
            </a:r>
            <a:r>
              <a:rPr lang="es-ES" sz="1800" b="1" dirty="0" smtClean="0">
                <a:solidFill>
                  <a:srgbClr val="0070C0"/>
                </a:solidFill>
                <a:cs typeface="Calibri" pitchFamily="34" charset="0"/>
              </a:rPr>
              <a:t> of </a:t>
            </a:r>
            <a:r>
              <a:rPr lang="es-ES" sz="1800" b="1" dirty="0" err="1" smtClean="0">
                <a:solidFill>
                  <a:srgbClr val="0070C0"/>
                </a:solidFill>
                <a:cs typeface="Calibri" pitchFamily="34" charset="0"/>
              </a:rPr>
              <a:t>boat</a:t>
            </a:r>
            <a:r>
              <a:rPr lang="es-ES" sz="1800" b="1" dirty="0" smtClean="0">
                <a:solidFill>
                  <a:srgbClr val="0070C0"/>
                </a:solidFill>
                <a:cs typeface="Calibri" pitchFamily="34" charset="0"/>
              </a:rPr>
              <a:t> and </a:t>
            </a:r>
            <a:r>
              <a:rPr lang="es-ES" sz="1800" b="1" dirty="0" err="1" smtClean="0">
                <a:solidFill>
                  <a:srgbClr val="0070C0"/>
                </a:solidFill>
                <a:cs typeface="Calibri" pitchFamily="34" charset="0"/>
              </a:rPr>
              <a:t>equipment</a:t>
            </a:r>
            <a:endParaRPr lang="es-ES" sz="1800" b="1" dirty="0" smtClean="0">
              <a:solidFill>
                <a:srgbClr val="0070C0"/>
              </a:solidFill>
              <a:cs typeface="Calibri" pitchFamily="34" charset="0"/>
            </a:endParaRPr>
          </a:p>
          <a:p>
            <a:pPr marL="566928" lvl="2" indent="0">
              <a:lnSpc>
                <a:spcPct val="110000"/>
              </a:lnSpc>
              <a:spcBef>
                <a:spcPts val="0"/>
              </a:spcBef>
              <a:buNone/>
            </a:pPr>
            <a:r>
              <a:rPr lang="es-ES" sz="1300" b="1" dirty="0" err="1" smtClean="0">
                <a:cs typeface="Calibri" pitchFamily="34" charset="0"/>
              </a:rPr>
              <a:t>credit</a:t>
            </a:r>
            <a:r>
              <a:rPr lang="es-ES" sz="1300" dirty="0" smtClean="0">
                <a:cs typeface="Calibri" pitchFamily="34" charset="0"/>
              </a:rPr>
              <a:t> </a:t>
            </a:r>
            <a:r>
              <a:rPr lang="es-ES" sz="1300" dirty="0" err="1">
                <a:cs typeface="Calibri" pitchFamily="34" charset="0"/>
              </a:rPr>
              <a:t>for</a:t>
            </a:r>
            <a:r>
              <a:rPr lang="es-ES" sz="1300" dirty="0">
                <a:cs typeface="Calibri" pitchFamily="34" charset="0"/>
              </a:rPr>
              <a:t> </a:t>
            </a:r>
            <a:r>
              <a:rPr lang="es-ES" sz="1300" dirty="0" err="1">
                <a:cs typeface="Calibri" pitchFamily="34" charset="0"/>
              </a:rPr>
              <a:t>purchasing</a:t>
            </a:r>
            <a:r>
              <a:rPr lang="es-ES" sz="1300" dirty="0">
                <a:cs typeface="Calibri" pitchFamily="34" charset="0"/>
              </a:rPr>
              <a:t> </a:t>
            </a:r>
            <a:r>
              <a:rPr lang="es-ES" sz="1300" dirty="0" err="1">
                <a:cs typeface="Calibri" pitchFamily="34" charset="0"/>
              </a:rPr>
              <a:t>the</a:t>
            </a:r>
            <a:r>
              <a:rPr lang="es-ES" sz="1300" dirty="0">
                <a:cs typeface="Calibri" pitchFamily="34" charset="0"/>
              </a:rPr>
              <a:t> </a:t>
            </a:r>
            <a:r>
              <a:rPr lang="es-ES" sz="1300" dirty="0" err="1">
                <a:cs typeface="Calibri" pitchFamily="34" charset="0"/>
              </a:rPr>
              <a:t>boat</a:t>
            </a:r>
            <a:r>
              <a:rPr lang="es-ES" sz="1300" dirty="0">
                <a:cs typeface="Calibri" pitchFamily="34" charset="0"/>
              </a:rPr>
              <a:t>, </a:t>
            </a:r>
            <a:endParaRPr lang="es-ES" sz="1300" dirty="0" smtClean="0">
              <a:cs typeface="Calibri" pitchFamily="34" charset="0"/>
            </a:endParaRPr>
          </a:p>
          <a:p>
            <a:pPr marL="566928" lvl="2" indent="0">
              <a:lnSpc>
                <a:spcPct val="110000"/>
              </a:lnSpc>
              <a:spcBef>
                <a:spcPts val="0"/>
              </a:spcBef>
              <a:buNone/>
            </a:pPr>
            <a:r>
              <a:rPr lang="es-ES" sz="1300" b="1" dirty="0" err="1" smtClean="0">
                <a:cs typeface="Calibri" pitchFamily="34" charset="0"/>
              </a:rPr>
              <a:t>other</a:t>
            </a:r>
            <a:r>
              <a:rPr lang="es-ES" sz="1300" b="1" dirty="0" smtClean="0">
                <a:cs typeface="Calibri" pitchFamily="34" charset="0"/>
              </a:rPr>
              <a:t> </a:t>
            </a:r>
            <a:r>
              <a:rPr lang="es-ES" sz="1300" b="1" dirty="0" err="1">
                <a:cs typeface="Calibri" pitchFamily="34" charset="0"/>
              </a:rPr>
              <a:t>fishing</a:t>
            </a:r>
            <a:r>
              <a:rPr lang="es-ES" sz="1300" b="1" dirty="0">
                <a:cs typeface="Calibri" pitchFamily="34" charset="0"/>
              </a:rPr>
              <a:t> </a:t>
            </a:r>
            <a:r>
              <a:rPr lang="es-ES" sz="1300" b="1" dirty="0" err="1">
                <a:cs typeface="Calibri" pitchFamily="34" charset="0"/>
              </a:rPr>
              <a:t>equipment</a:t>
            </a:r>
            <a:r>
              <a:rPr lang="es-ES" sz="1300" dirty="0">
                <a:cs typeface="Calibri" pitchFamily="34" charset="0"/>
              </a:rPr>
              <a:t> and/</a:t>
            </a:r>
            <a:r>
              <a:rPr lang="es-ES" sz="1300" dirty="0" err="1">
                <a:cs typeface="Calibri" pitchFamily="34" charset="0"/>
              </a:rPr>
              <a:t>or</a:t>
            </a:r>
            <a:r>
              <a:rPr lang="es-ES" sz="1300" dirty="0">
                <a:cs typeface="Calibri" pitchFamily="34" charset="0"/>
              </a:rPr>
              <a:t> </a:t>
            </a:r>
            <a:r>
              <a:rPr lang="es-ES" sz="1300" dirty="0" err="1">
                <a:cs typeface="Calibri" pitchFamily="34" charset="0"/>
              </a:rPr>
              <a:t>fishing</a:t>
            </a:r>
            <a:r>
              <a:rPr lang="es-ES" sz="1300" dirty="0">
                <a:cs typeface="Calibri" pitchFamily="34" charset="0"/>
              </a:rPr>
              <a:t> </a:t>
            </a:r>
            <a:r>
              <a:rPr lang="es-ES" sz="1300" dirty="0" err="1">
                <a:cs typeface="Calibri" pitchFamily="34" charset="0"/>
              </a:rPr>
              <a:t>gear</a:t>
            </a:r>
            <a:r>
              <a:rPr lang="es-ES" sz="1300" dirty="0">
                <a:cs typeface="Calibri" pitchFamily="34" charset="0"/>
              </a:rPr>
              <a:t>, </a:t>
            </a:r>
            <a:endParaRPr lang="es-ES" sz="1300" dirty="0" smtClean="0">
              <a:cs typeface="Calibri" pitchFamily="34" charset="0"/>
            </a:endParaRPr>
          </a:p>
          <a:p>
            <a:pPr marL="566928" lvl="2" indent="0">
              <a:lnSpc>
                <a:spcPct val="110000"/>
              </a:lnSpc>
              <a:spcBef>
                <a:spcPts val="0"/>
              </a:spcBef>
              <a:buNone/>
            </a:pPr>
            <a:r>
              <a:rPr lang="es-ES" sz="1300" b="1" dirty="0" err="1" smtClean="0">
                <a:cs typeface="Calibri" pitchFamily="34" charset="0"/>
              </a:rPr>
              <a:t>assistance</a:t>
            </a:r>
            <a:r>
              <a:rPr lang="es-ES" sz="1300" dirty="0" smtClean="0">
                <a:cs typeface="Calibri" pitchFamily="34" charset="0"/>
              </a:rPr>
              <a:t> </a:t>
            </a:r>
            <a:r>
              <a:rPr lang="es-ES" sz="1300" dirty="0" err="1">
                <a:cs typeface="Calibri" pitchFamily="34" charset="0"/>
              </a:rPr>
              <a:t>from</a:t>
            </a:r>
            <a:r>
              <a:rPr lang="es-ES" sz="1300" dirty="0">
                <a:cs typeface="Calibri" pitchFamily="34" charset="0"/>
              </a:rPr>
              <a:t> </a:t>
            </a:r>
            <a:r>
              <a:rPr lang="es-ES" sz="1300" dirty="0" err="1">
                <a:cs typeface="Calibri" pitchFamily="34" charset="0"/>
              </a:rPr>
              <a:t>government</a:t>
            </a:r>
            <a:r>
              <a:rPr lang="es-ES" sz="1300" dirty="0">
                <a:cs typeface="Calibri" pitchFamily="34" charset="0"/>
              </a:rPr>
              <a:t>, </a:t>
            </a:r>
            <a:r>
              <a:rPr lang="es-ES" sz="1300" dirty="0" err="1">
                <a:cs typeface="Calibri" pitchFamily="34" charset="0"/>
              </a:rPr>
              <a:t>cooperatives</a:t>
            </a:r>
            <a:r>
              <a:rPr lang="es-ES" sz="1300" dirty="0">
                <a:cs typeface="Calibri" pitchFamily="34" charset="0"/>
              </a:rPr>
              <a:t> and/</a:t>
            </a:r>
            <a:r>
              <a:rPr lang="es-ES" sz="1300" dirty="0" err="1">
                <a:cs typeface="Calibri" pitchFamily="34" charset="0"/>
              </a:rPr>
              <a:t>or</a:t>
            </a:r>
            <a:r>
              <a:rPr lang="es-ES" sz="1300" dirty="0">
                <a:cs typeface="Calibri" pitchFamily="34" charset="0"/>
              </a:rPr>
              <a:t> </a:t>
            </a:r>
            <a:r>
              <a:rPr lang="es-ES" sz="1300" dirty="0" err="1">
                <a:cs typeface="Calibri" pitchFamily="34" charset="0"/>
              </a:rPr>
              <a:t>f</a:t>
            </a:r>
            <a:r>
              <a:rPr lang="es-ES" sz="1300" dirty="0" err="1" smtClean="0">
                <a:cs typeface="Calibri" pitchFamily="34" charset="0"/>
              </a:rPr>
              <a:t>riends</a:t>
            </a:r>
            <a:r>
              <a:rPr lang="es-ES" sz="1300" dirty="0">
                <a:cs typeface="Calibri" pitchFamily="34" charset="0"/>
              </a:rPr>
              <a:t>, </a:t>
            </a:r>
            <a:endParaRPr lang="es-ES" sz="1300" dirty="0" smtClean="0">
              <a:cs typeface="Calibri" pitchFamily="34" charset="0"/>
            </a:endParaRPr>
          </a:p>
          <a:p>
            <a:pPr marL="566928" lvl="2" indent="0">
              <a:lnSpc>
                <a:spcPct val="110000"/>
              </a:lnSpc>
              <a:spcBef>
                <a:spcPts val="0"/>
              </a:spcBef>
              <a:buNone/>
            </a:pPr>
            <a:r>
              <a:rPr lang="es-ES" sz="1300" b="1" dirty="0" err="1" smtClean="0">
                <a:cs typeface="Calibri" pitchFamily="34" charset="0"/>
              </a:rPr>
              <a:t>membership</a:t>
            </a:r>
            <a:r>
              <a:rPr lang="es-ES" sz="1300" dirty="0" smtClean="0">
                <a:cs typeface="Calibri" pitchFamily="34" charset="0"/>
              </a:rPr>
              <a:t> </a:t>
            </a:r>
            <a:r>
              <a:rPr lang="es-ES" sz="1300" dirty="0">
                <a:cs typeface="Calibri" pitchFamily="34" charset="0"/>
              </a:rPr>
              <a:t>of a </a:t>
            </a:r>
            <a:r>
              <a:rPr lang="es-ES" sz="1300" dirty="0" err="1">
                <a:cs typeface="Calibri" pitchFamily="34" charset="0"/>
              </a:rPr>
              <a:t>fisheries</a:t>
            </a:r>
            <a:r>
              <a:rPr lang="es-ES" sz="1300" dirty="0">
                <a:cs typeface="Calibri" pitchFamily="34" charset="0"/>
              </a:rPr>
              <a:t> </a:t>
            </a:r>
            <a:r>
              <a:rPr lang="es-ES" sz="1300" dirty="0" err="1">
                <a:cs typeface="Calibri" pitchFamily="34" charset="0"/>
              </a:rPr>
              <a:t>cooperative</a:t>
            </a:r>
            <a:r>
              <a:rPr lang="es-ES" sz="1300" dirty="0">
                <a:cs typeface="Calibri" pitchFamily="34" charset="0"/>
              </a:rPr>
              <a:t> </a:t>
            </a:r>
            <a:r>
              <a:rPr lang="es-ES" sz="1300" dirty="0" err="1">
                <a:cs typeface="Calibri" pitchFamily="34" charset="0"/>
              </a:rPr>
              <a:t>or</a:t>
            </a:r>
            <a:r>
              <a:rPr lang="es-ES" sz="1300" dirty="0">
                <a:cs typeface="Calibri" pitchFamily="34" charset="0"/>
              </a:rPr>
              <a:t> </a:t>
            </a:r>
            <a:r>
              <a:rPr lang="es-ES" sz="1300" dirty="0" err="1" smtClean="0">
                <a:cs typeface="Calibri" pitchFamily="34" charset="0"/>
              </a:rPr>
              <a:t>association</a:t>
            </a:r>
            <a:endParaRPr lang="es-ES" sz="1300" dirty="0" smtClean="0">
              <a:cs typeface="Calibri" pitchFamily="34" charset="0"/>
            </a:endParaRPr>
          </a:p>
          <a:p>
            <a:pPr marL="566928" lvl="2" indent="0">
              <a:lnSpc>
                <a:spcPct val="110000"/>
              </a:lnSpc>
              <a:spcBef>
                <a:spcPts val="0"/>
              </a:spcBef>
              <a:buNone/>
            </a:pPr>
            <a:r>
              <a:rPr lang="es-ES" sz="1300" b="1" dirty="0" err="1">
                <a:cs typeface="Calibri" pitchFamily="34" charset="0"/>
              </a:rPr>
              <a:t>e</a:t>
            </a:r>
            <a:r>
              <a:rPr lang="es-ES" sz="1300" b="1" dirty="0" err="1" smtClean="0">
                <a:cs typeface="Calibri" pitchFamily="34" charset="0"/>
              </a:rPr>
              <a:t>quipment</a:t>
            </a:r>
            <a:r>
              <a:rPr lang="es-ES" sz="1300" b="1" dirty="0" smtClean="0">
                <a:cs typeface="Calibri" pitchFamily="34" charset="0"/>
              </a:rPr>
              <a:t> </a:t>
            </a:r>
            <a:r>
              <a:rPr lang="es-ES" sz="1300" b="1" dirty="0" err="1" smtClean="0">
                <a:cs typeface="Calibri" pitchFamily="34" charset="0"/>
              </a:rPr>
              <a:t>available</a:t>
            </a:r>
            <a:r>
              <a:rPr lang="es-ES" sz="1300" b="1" dirty="0" smtClean="0">
                <a:cs typeface="Calibri" pitchFamily="34" charset="0"/>
              </a:rPr>
              <a:t>:</a:t>
            </a:r>
            <a:r>
              <a:rPr lang="es-ES" sz="1300" dirty="0" smtClean="0">
                <a:cs typeface="Calibri" pitchFamily="34" charset="0"/>
              </a:rPr>
              <a:t> </a:t>
            </a:r>
            <a:r>
              <a:rPr lang="es-ES" sz="1300" dirty="0" err="1" smtClean="0">
                <a:cs typeface="Calibri" pitchFamily="34" charset="0"/>
              </a:rPr>
              <a:t>float</a:t>
            </a:r>
            <a:r>
              <a:rPr lang="es-ES" sz="1300" dirty="0" smtClean="0">
                <a:cs typeface="Calibri" pitchFamily="34" charset="0"/>
              </a:rPr>
              <a:t>, GPS, </a:t>
            </a:r>
            <a:r>
              <a:rPr lang="es-ES" sz="1300" dirty="0" err="1" smtClean="0">
                <a:cs typeface="Calibri" pitchFamily="34" charset="0"/>
              </a:rPr>
              <a:t>scale</a:t>
            </a:r>
            <a:r>
              <a:rPr lang="es-ES" sz="1300" dirty="0" smtClean="0">
                <a:cs typeface="Calibri" pitchFamily="34" charset="0"/>
              </a:rPr>
              <a:t>, </a:t>
            </a:r>
            <a:r>
              <a:rPr lang="es-ES" sz="1300" dirty="0" err="1" smtClean="0">
                <a:cs typeface="Calibri" pitchFamily="34" charset="0"/>
              </a:rPr>
              <a:t>compass</a:t>
            </a:r>
            <a:r>
              <a:rPr lang="es-ES" sz="1300" dirty="0" smtClean="0">
                <a:cs typeface="Calibri" pitchFamily="34" charset="0"/>
              </a:rPr>
              <a:t>, radio, </a:t>
            </a:r>
            <a:r>
              <a:rPr lang="es-ES" sz="1300" dirty="0" err="1" smtClean="0">
                <a:cs typeface="Calibri" pitchFamily="34" charset="0"/>
              </a:rPr>
              <a:t>mobile</a:t>
            </a:r>
            <a:r>
              <a:rPr lang="es-ES" sz="1300" dirty="0" smtClean="0">
                <a:cs typeface="Calibri" pitchFamily="34" charset="0"/>
              </a:rPr>
              <a:t> pone, </a:t>
            </a:r>
            <a:r>
              <a:rPr lang="es-ES" sz="1300" dirty="0" err="1" smtClean="0">
                <a:cs typeface="Calibri" pitchFamily="34" charset="0"/>
              </a:rPr>
              <a:t>mirrors</a:t>
            </a:r>
            <a:r>
              <a:rPr lang="es-ES" sz="1300" dirty="0" smtClean="0">
                <a:cs typeface="Calibri" pitchFamily="34" charset="0"/>
              </a:rPr>
              <a:t>, </a:t>
            </a:r>
            <a:r>
              <a:rPr lang="es-ES" sz="1300" dirty="0" err="1" smtClean="0">
                <a:cs typeface="Calibri" pitchFamily="34" charset="0"/>
              </a:rPr>
              <a:t>day</a:t>
            </a:r>
            <a:r>
              <a:rPr lang="es-ES" sz="1300" dirty="0" smtClean="0">
                <a:cs typeface="Calibri" pitchFamily="34" charset="0"/>
              </a:rPr>
              <a:t>/</a:t>
            </a:r>
            <a:r>
              <a:rPr lang="es-ES" sz="1300" dirty="0" err="1" smtClean="0">
                <a:cs typeface="Calibri" pitchFamily="34" charset="0"/>
              </a:rPr>
              <a:t>night</a:t>
            </a:r>
            <a:r>
              <a:rPr lang="es-ES" sz="1300" dirty="0" smtClean="0">
                <a:cs typeface="Calibri" pitchFamily="34" charset="0"/>
              </a:rPr>
              <a:t> </a:t>
            </a:r>
            <a:r>
              <a:rPr lang="es-ES" sz="1300" dirty="0" err="1" smtClean="0">
                <a:cs typeface="Calibri" pitchFamily="34" charset="0"/>
              </a:rPr>
              <a:t>flares</a:t>
            </a:r>
            <a:r>
              <a:rPr lang="es-ES" sz="1300" dirty="0" smtClean="0">
                <a:cs typeface="Calibri" pitchFamily="34" charset="0"/>
              </a:rPr>
              <a:t>, flash light, </a:t>
            </a:r>
            <a:r>
              <a:rPr lang="es-ES" sz="1300" dirty="0" err="1" smtClean="0">
                <a:cs typeface="Calibri" pitchFamily="34" charset="0"/>
              </a:rPr>
              <a:t>life</a:t>
            </a:r>
            <a:r>
              <a:rPr lang="es-ES" sz="1300" dirty="0" smtClean="0">
                <a:cs typeface="Calibri" pitchFamily="34" charset="0"/>
              </a:rPr>
              <a:t> </a:t>
            </a:r>
            <a:r>
              <a:rPr lang="es-ES" sz="1300" dirty="0" err="1" smtClean="0">
                <a:cs typeface="Calibri" pitchFamily="34" charset="0"/>
              </a:rPr>
              <a:t>jackets</a:t>
            </a:r>
            <a:endParaRPr lang="es-ES" sz="1300" dirty="0" smtClean="0">
              <a:cs typeface="Calibri" pitchFamily="34" charset="0"/>
            </a:endParaRPr>
          </a:p>
          <a:p>
            <a:pPr marL="566928" lvl="2" indent="0">
              <a:lnSpc>
                <a:spcPct val="110000"/>
              </a:lnSpc>
              <a:spcBef>
                <a:spcPts val="0"/>
              </a:spcBef>
              <a:buNone/>
            </a:pPr>
            <a:r>
              <a:rPr lang="es-ES" sz="1300" b="1" dirty="0" err="1" smtClean="0">
                <a:cs typeface="Calibri" pitchFamily="34" charset="0"/>
              </a:rPr>
              <a:t>fishing</a:t>
            </a:r>
            <a:r>
              <a:rPr lang="es-ES" sz="1300" b="1" dirty="0" smtClean="0">
                <a:cs typeface="Calibri" pitchFamily="34" charset="0"/>
              </a:rPr>
              <a:t> </a:t>
            </a:r>
            <a:r>
              <a:rPr lang="es-ES" sz="1300" b="1" dirty="0" err="1" smtClean="0">
                <a:cs typeface="Calibri" pitchFamily="34" charset="0"/>
              </a:rPr>
              <a:t>metods</a:t>
            </a:r>
            <a:r>
              <a:rPr lang="es-ES" sz="1300" dirty="0" smtClean="0">
                <a:cs typeface="Calibri" pitchFamily="34" charset="0"/>
              </a:rPr>
              <a:t>: trolling </a:t>
            </a:r>
            <a:r>
              <a:rPr lang="es-ES" sz="1300" dirty="0" err="1" smtClean="0">
                <a:cs typeface="Calibri" pitchFamily="34" charset="0"/>
              </a:rPr>
              <a:t>lines</a:t>
            </a:r>
            <a:r>
              <a:rPr lang="es-ES" sz="1300" dirty="0" smtClean="0">
                <a:cs typeface="Calibri" pitchFamily="34" charset="0"/>
              </a:rPr>
              <a:t> </a:t>
            </a:r>
            <a:r>
              <a:rPr lang="es-ES" sz="1300" dirty="0" err="1" smtClean="0">
                <a:cs typeface="Calibri" pitchFamily="34" charset="0"/>
              </a:rPr>
              <a:t>longlines</a:t>
            </a:r>
            <a:r>
              <a:rPr lang="es-ES" sz="1300" dirty="0" smtClean="0">
                <a:cs typeface="Calibri" pitchFamily="34" charset="0"/>
              </a:rPr>
              <a:t>, </a:t>
            </a:r>
            <a:r>
              <a:rPr lang="es-ES" sz="1300" dirty="0" err="1" smtClean="0">
                <a:cs typeface="Calibri" pitchFamily="34" charset="0"/>
              </a:rPr>
              <a:t>handlines</a:t>
            </a:r>
            <a:r>
              <a:rPr lang="es-ES" sz="1300" dirty="0" smtClean="0">
                <a:cs typeface="Calibri" pitchFamily="34" charset="0"/>
              </a:rPr>
              <a:t>, palangres, </a:t>
            </a:r>
            <a:r>
              <a:rPr lang="es-ES" sz="1300" dirty="0" err="1" smtClean="0">
                <a:cs typeface="Calibri" pitchFamily="34" charset="0"/>
              </a:rPr>
              <a:t>fillet</a:t>
            </a:r>
            <a:r>
              <a:rPr lang="es-ES" sz="1300" dirty="0" smtClean="0">
                <a:cs typeface="Calibri" pitchFamily="34" charset="0"/>
              </a:rPr>
              <a:t> nets, </a:t>
            </a:r>
            <a:r>
              <a:rPr lang="es-ES" sz="1300" dirty="0" err="1" smtClean="0">
                <a:cs typeface="Calibri" pitchFamily="34" charset="0"/>
              </a:rPr>
              <a:t>flying</a:t>
            </a:r>
            <a:r>
              <a:rPr lang="es-ES" sz="1300" dirty="0" smtClean="0">
                <a:cs typeface="Calibri" pitchFamily="34" charset="0"/>
              </a:rPr>
              <a:t> </a:t>
            </a:r>
            <a:r>
              <a:rPr lang="es-ES" sz="1300" dirty="0" err="1" smtClean="0">
                <a:cs typeface="Calibri" pitchFamily="34" charset="0"/>
              </a:rPr>
              <a:t>fish</a:t>
            </a:r>
            <a:r>
              <a:rPr lang="es-ES" sz="1300" dirty="0" smtClean="0">
                <a:cs typeface="Calibri" pitchFamily="34" charset="0"/>
              </a:rPr>
              <a:t> nets, </a:t>
            </a:r>
            <a:r>
              <a:rPr lang="es-ES" sz="1300" dirty="0" err="1" smtClean="0">
                <a:cs typeface="Calibri" pitchFamily="34" charset="0"/>
              </a:rPr>
              <a:t>beach</a:t>
            </a:r>
            <a:r>
              <a:rPr lang="es-ES" sz="1300" dirty="0" smtClean="0">
                <a:cs typeface="Calibri" pitchFamily="34" charset="0"/>
              </a:rPr>
              <a:t> </a:t>
            </a:r>
            <a:r>
              <a:rPr lang="es-ES" sz="1300" dirty="0" err="1" smtClean="0">
                <a:cs typeface="Calibri" pitchFamily="34" charset="0"/>
              </a:rPr>
              <a:t>seines</a:t>
            </a:r>
            <a:r>
              <a:rPr lang="es-ES" sz="1300" dirty="0" smtClean="0">
                <a:cs typeface="Calibri" pitchFamily="34" charset="0"/>
              </a:rPr>
              <a:t>, </a:t>
            </a:r>
            <a:r>
              <a:rPr lang="es-ES" sz="1300" dirty="0" err="1" smtClean="0">
                <a:cs typeface="Calibri" pitchFamily="34" charset="0"/>
              </a:rPr>
              <a:t>scuba</a:t>
            </a:r>
            <a:r>
              <a:rPr lang="es-ES" sz="1300" dirty="0" smtClean="0">
                <a:cs typeface="Calibri" pitchFamily="34" charset="0"/>
              </a:rPr>
              <a:t> </a:t>
            </a:r>
            <a:r>
              <a:rPr lang="es-ES" sz="1300" dirty="0" err="1" smtClean="0">
                <a:cs typeface="Calibri" pitchFamily="34" charset="0"/>
              </a:rPr>
              <a:t>tanks</a:t>
            </a:r>
            <a:r>
              <a:rPr lang="es-ES" sz="1300" dirty="0" smtClean="0">
                <a:cs typeface="Calibri" pitchFamily="34" charset="0"/>
              </a:rPr>
              <a:t>, </a:t>
            </a:r>
            <a:r>
              <a:rPr lang="es-ES" sz="1300" dirty="0" err="1" smtClean="0">
                <a:cs typeface="Calibri" pitchFamily="34" charset="0"/>
              </a:rPr>
              <a:t>spearguns</a:t>
            </a:r>
            <a:r>
              <a:rPr lang="es-ES" sz="1300" dirty="0" smtClean="0">
                <a:cs typeface="Calibri" pitchFamily="34" charset="0"/>
              </a:rPr>
              <a:t>, </a:t>
            </a:r>
            <a:r>
              <a:rPr lang="es-ES" sz="1300" dirty="0" err="1" smtClean="0">
                <a:cs typeface="Calibri" pitchFamily="34" charset="0"/>
              </a:rPr>
              <a:t>harpoons</a:t>
            </a:r>
            <a:r>
              <a:rPr lang="es-ES" sz="1300" dirty="0" smtClean="0">
                <a:cs typeface="Calibri" pitchFamily="34" charset="0"/>
              </a:rPr>
              <a:t>, </a:t>
            </a:r>
            <a:r>
              <a:rPr lang="es-ES" sz="1300" dirty="0" err="1" smtClean="0">
                <a:cs typeface="Calibri" pitchFamily="34" charset="0"/>
              </a:rPr>
              <a:t>fish</a:t>
            </a:r>
            <a:r>
              <a:rPr lang="es-ES" sz="1300" dirty="0" smtClean="0">
                <a:cs typeface="Calibri" pitchFamily="34" charset="0"/>
              </a:rPr>
              <a:t> </a:t>
            </a:r>
            <a:r>
              <a:rPr lang="es-ES" sz="1300" dirty="0" err="1" smtClean="0">
                <a:cs typeface="Calibri" pitchFamily="34" charset="0"/>
              </a:rPr>
              <a:t>pots</a:t>
            </a:r>
            <a:r>
              <a:rPr lang="es-ES" sz="1300" dirty="0" smtClean="0">
                <a:cs typeface="Calibri" pitchFamily="34" charset="0"/>
              </a:rPr>
              <a:t>  </a:t>
            </a:r>
          </a:p>
          <a:p>
            <a:pPr marL="566928" lvl="2" indent="0">
              <a:lnSpc>
                <a:spcPct val="110000"/>
              </a:lnSpc>
              <a:spcBef>
                <a:spcPts val="0"/>
              </a:spcBef>
              <a:buNone/>
            </a:pPr>
            <a:r>
              <a:rPr lang="es-ES" sz="1300" b="1" dirty="0" smtClean="0">
                <a:cs typeface="Calibri" pitchFamily="34" charset="0"/>
              </a:rPr>
              <a:t> </a:t>
            </a:r>
            <a:r>
              <a:rPr lang="es-ES" sz="1300" dirty="0" smtClean="0">
                <a:cs typeface="Calibri" pitchFamily="34" charset="0"/>
              </a:rPr>
              <a:t> </a:t>
            </a:r>
            <a:endParaRPr lang="es-ES" sz="1300" dirty="0">
              <a:cs typeface="Calibri" pitchFamily="34" charset="0"/>
            </a:endParaRPr>
          </a:p>
          <a:p>
            <a:pPr marL="457200" indent="-457200">
              <a:lnSpc>
                <a:spcPct val="110000"/>
              </a:lnSpc>
              <a:spcBef>
                <a:spcPts val="0"/>
              </a:spcBef>
              <a:buAutoNum type="alphaUcPeriod"/>
            </a:pPr>
            <a:r>
              <a:rPr lang="es-ES" sz="1800" b="1" dirty="0" err="1" smtClean="0">
                <a:solidFill>
                  <a:srgbClr val="0070C0"/>
                </a:solidFill>
                <a:cs typeface="Calibri" pitchFamily="34" charset="0"/>
              </a:rPr>
              <a:t>Operation</a:t>
            </a:r>
            <a:r>
              <a:rPr lang="es-ES" sz="1800" b="1" dirty="0" smtClean="0">
                <a:solidFill>
                  <a:srgbClr val="0070C0"/>
                </a:solidFill>
                <a:cs typeface="Calibri" pitchFamily="34" charset="0"/>
              </a:rPr>
              <a:t> of </a:t>
            </a:r>
            <a:r>
              <a:rPr lang="es-ES" sz="1800" b="1" dirty="0" err="1" smtClean="0">
                <a:solidFill>
                  <a:srgbClr val="0070C0"/>
                </a:solidFill>
                <a:cs typeface="Calibri" pitchFamily="34" charset="0"/>
              </a:rPr>
              <a:t>the</a:t>
            </a:r>
            <a:r>
              <a:rPr lang="es-ES" sz="1800" b="1" dirty="0" smtClean="0">
                <a:solidFill>
                  <a:srgbClr val="0070C0"/>
                </a:solidFill>
                <a:cs typeface="Calibri" pitchFamily="34" charset="0"/>
              </a:rPr>
              <a:t> </a:t>
            </a:r>
            <a:r>
              <a:rPr lang="es-ES" sz="1800" b="1" dirty="0" err="1" smtClean="0">
                <a:solidFill>
                  <a:srgbClr val="0070C0"/>
                </a:solidFill>
                <a:cs typeface="Calibri" pitchFamily="34" charset="0"/>
              </a:rPr>
              <a:t>boat</a:t>
            </a:r>
            <a:r>
              <a:rPr lang="es-ES" sz="1800" b="1" dirty="0" smtClean="0">
                <a:solidFill>
                  <a:srgbClr val="0070C0"/>
                </a:solidFill>
                <a:cs typeface="Calibri" pitchFamily="34" charset="0"/>
              </a:rPr>
              <a:t> </a:t>
            </a:r>
            <a:r>
              <a:rPr lang="es-ES" sz="1300" dirty="0" smtClean="0">
                <a:cs typeface="Calibri" pitchFamily="34" charset="0"/>
              </a:rPr>
              <a:t>(</a:t>
            </a:r>
            <a:r>
              <a:rPr lang="es-ES" sz="1300" b="1" dirty="0" smtClean="0">
                <a:cs typeface="Calibri" pitchFamily="34" charset="0"/>
              </a:rPr>
              <a:t>no of </a:t>
            </a:r>
            <a:r>
              <a:rPr lang="es-ES" sz="1300" b="1" dirty="0" err="1" smtClean="0">
                <a:cs typeface="Calibri" pitchFamily="34" charset="0"/>
              </a:rPr>
              <a:t>days</a:t>
            </a:r>
            <a:r>
              <a:rPr lang="es-ES" sz="1300" b="1" dirty="0" smtClean="0">
                <a:cs typeface="Calibri" pitchFamily="34" charset="0"/>
              </a:rPr>
              <a:t> </a:t>
            </a:r>
            <a:r>
              <a:rPr lang="es-ES" sz="1300" b="1" dirty="0" err="1" smtClean="0">
                <a:cs typeface="Calibri" pitchFamily="34" charset="0"/>
              </a:rPr>
              <a:t>unable</a:t>
            </a:r>
            <a:r>
              <a:rPr lang="es-ES" sz="1300" b="1" dirty="0" smtClean="0">
                <a:cs typeface="Calibri" pitchFamily="34" charset="0"/>
              </a:rPr>
              <a:t> to </a:t>
            </a:r>
            <a:r>
              <a:rPr lang="es-ES" sz="1300" b="1" dirty="0" err="1" smtClean="0">
                <a:cs typeface="Calibri" pitchFamily="34" charset="0"/>
              </a:rPr>
              <a:t>operate</a:t>
            </a:r>
            <a:r>
              <a:rPr lang="es-ES" sz="1300" b="1" dirty="0" smtClean="0">
                <a:cs typeface="Calibri" pitchFamily="34" charset="0"/>
              </a:rPr>
              <a:t> </a:t>
            </a:r>
            <a:r>
              <a:rPr lang="es-ES" sz="1300" dirty="0" err="1" smtClean="0">
                <a:cs typeface="Calibri" pitchFamily="34" charset="0"/>
              </a:rPr>
              <a:t>the</a:t>
            </a:r>
            <a:r>
              <a:rPr lang="es-ES" sz="1300" dirty="0" smtClean="0">
                <a:cs typeface="Calibri" pitchFamily="34" charset="0"/>
              </a:rPr>
              <a:t> </a:t>
            </a:r>
            <a:r>
              <a:rPr lang="es-ES" sz="1300" dirty="0" err="1">
                <a:cs typeface="Calibri" pitchFamily="34" charset="0"/>
              </a:rPr>
              <a:t>boat</a:t>
            </a:r>
            <a:r>
              <a:rPr lang="es-ES" sz="1300" dirty="0">
                <a:cs typeface="Calibri" pitchFamily="34" charset="0"/>
              </a:rPr>
              <a:t> </a:t>
            </a:r>
            <a:r>
              <a:rPr lang="es-ES" sz="1300" dirty="0" err="1">
                <a:cs typeface="Calibri" pitchFamily="34" charset="0"/>
              </a:rPr>
              <a:t>due</a:t>
            </a:r>
            <a:r>
              <a:rPr lang="es-ES" sz="1300" dirty="0">
                <a:cs typeface="Calibri" pitchFamily="34" charset="0"/>
              </a:rPr>
              <a:t> to: </a:t>
            </a:r>
            <a:r>
              <a:rPr lang="es-ES" sz="1300" dirty="0" err="1">
                <a:cs typeface="Calibri" pitchFamily="34" charset="0"/>
              </a:rPr>
              <a:t>bad</a:t>
            </a:r>
            <a:r>
              <a:rPr lang="es-ES" sz="1300" dirty="0">
                <a:cs typeface="Calibri" pitchFamily="34" charset="0"/>
              </a:rPr>
              <a:t> </a:t>
            </a:r>
            <a:r>
              <a:rPr lang="es-ES" sz="1300" dirty="0" err="1">
                <a:cs typeface="Calibri" pitchFamily="34" charset="0"/>
              </a:rPr>
              <a:t>wheater</a:t>
            </a:r>
            <a:r>
              <a:rPr lang="es-ES" sz="1300" dirty="0">
                <a:cs typeface="Calibri" pitchFamily="34" charset="0"/>
              </a:rPr>
              <a:t>, </a:t>
            </a:r>
            <a:r>
              <a:rPr lang="es-ES" sz="1300" dirty="0" err="1">
                <a:cs typeface="Calibri" pitchFamily="34" charset="0"/>
              </a:rPr>
              <a:t>engine</a:t>
            </a:r>
            <a:r>
              <a:rPr lang="es-ES" sz="1300" dirty="0">
                <a:cs typeface="Calibri" pitchFamily="34" charset="0"/>
              </a:rPr>
              <a:t> </a:t>
            </a:r>
            <a:r>
              <a:rPr lang="es-ES" sz="1300" dirty="0" err="1">
                <a:cs typeface="Calibri" pitchFamily="34" charset="0"/>
              </a:rPr>
              <a:t>repairs</a:t>
            </a:r>
            <a:r>
              <a:rPr lang="es-ES" sz="1300" dirty="0">
                <a:cs typeface="Calibri" pitchFamily="34" charset="0"/>
              </a:rPr>
              <a:t>, </a:t>
            </a:r>
            <a:r>
              <a:rPr lang="es-ES" sz="1300" dirty="0" err="1">
                <a:cs typeface="Calibri" pitchFamily="34" charset="0"/>
              </a:rPr>
              <a:t>boat</a:t>
            </a:r>
            <a:r>
              <a:rPr lang="es-ES" sz="1300" dirty="0">
                <a:cs typeface="Calibri" pitchFamily="34" charset="0"/>
              </a:rPr>
              <a:t> </a:t>
            </a:r>
            <a:r>
              <a:rPr lang="es-ES" sz="1300" dirty="0" err="1">
                <a:cs typeface="Calibri" pitchFamily="34" charset="0"/>
              </a:rPr>
              <a:t>repairs</a:t>
            </a:r>
            <a:r>
              <a:rPr lang="es-ES" sz="1300" dirty="0">
                <a:cs typeface="Calibri" pitchFamily="34" charset="0"/>
              </a:rPr>
              <a:t>, </a:t>
            </a:r>
            <a:r>
              <a:rPr lang="es-ES" sz="1300" dirty="0" err="1">
                <a:cs typeface="Calibri" pitchFamily="34" charset="0"/>
              </a:rPr>
              <a:t>other</a:t>
            </a:r>
            <a:r>
              <a:rPr lang="es-ES" sz="1300" dirty="0" smtClean="0">
                <a:cs typeface="Calibri" pitchFamily="34" charset="0"/>
              </a:rPr>
              <a:t>)</a:t>
            </a:r>
            <a:endParaRPr lang="es-ES" sz="1300" dirty="0">
              <a:cs typeface="Calibri" pitchFamily="34" charset="0"/>
            </a:endParaRPr>
          </a:p>
          <a:p>
            <a:pPr marL="457200" indent="-457200">
              <a:lnSpc>
                <a:spcPct val="110000"/>
              </a:lnSpc>
              <a:spcBef>
                <a:spcPts val="0"/>
              </a:spcBef>
              <a:buAutoNum type="alphaUcPeriod"/>
            </a:pPr>
            <a:r>
              <a:rPr lang="es-ES" sz="1800" b="1" dirty="0" smtClean="0">
                <a:solidFill>
                  <a:srgbClr val="0070C0"/>
                </a:solidFill>
                <a:cs typeface="Calibri" pitchFamily="34" charset="0"/>
              </a:rPr>
              <a:t>Management of catch </a:t>
            </a:r>
            <a:r>
              <a:rPr lang="es-ES" sz="1300" b="1" dirty="0">
                <a:cs typeface="Calibri" pitchFamily="34" charset="0"/>
              </a:rPr>
              <a:t>(</a:t>
            </a:r>
            <a:r>
              <a:rPr lang="es-ES" sz="1300" b="1" dirty="0" err="1">
                <a:cs typeface="Calibri" pitchFamily="34" charset="0"/>
              </a:rPr>
              <a:t>type</a:t>
            </a:r>
            <a:r>
              <a:rPr lang="es-ES" sz="1300" b="1" dirty="0">
                <a:cs typeface="Calibri" pitchFamily="34" charset="0"/>
              </a:rPr>
              <a:t> of </a:t>
            </a:r>
            <a:r>
              <a:rPr lang="es-ES" sz="1300" b="1" dirty="0" err="1">
                <a:cs typeface="Calibri" pitchFamily="34" charset="0"/>
              </a:rPr>
              <a:t>storage</a:t>
            </a:r>
            <a:r>
              <a:rPr lang="es-ES" sz="1300" b="1" dirty="0">
                <a:cs typeface="Calibri" pitchFamily="34" charset="0"/>
              </a:rPr>
              <a:t> </a:t>
            </a:r>
            <a:r>
              <a:rPr lang="es-ES" sz="1300" dirty="0" err="1">
                <a:cs typeface="Calibri" pitchFamily="34" charset="0"/>
              </a:rPr>
              <a:t>used</a:t>
            </a:r>
            <a:r>
              <a:rPr lang="es-ES" sz="1300" dirty="0">
                <a:cs typeface="Calibri" pitchFamily="34" charset="0"/>
              </a:rPr>
              <a:t> </a:t>
            </a:r>
            <a:r>
              <a:rPr lang="es-ES" sz="1300" dirty="0" err="1">
                <a:cs typeface="Calibri" pitchFamily="34" charset="0"/>
              </a:rPr>
              <a:t>for</a:t>
            </a:r>
            <a:r>
              <a:rPr lang="es-ES" sz="1300" dirty="0">
                <a:cs typeface="Calibri" pitchFamily="34" charset="0"/>
              </a:rPr>
              <a:t> </a:t>
            </a:r>
            <a:r>
              <a:rPr lang="es-ES" sz="1300" dirty="0" err="1">
                <a:cs typeface="Calibri" pitchFamily="34" charset="0"/>
              </a:rPr>
              <a:t>the</a:t>
            </a:r>
            <a:r>
              <a:rPr lang="es-ES" sz="1300" dirty="0">
                <a:cs typeface="Calibri" pitchFamily="34" charset="0"/>
              </a:rPr>
              <a:t> catch </a:t>
            </a:r>
            <a:r>
              <a:rPr lang="es-ES" sz="1300" dirty="0" err="1">
                <a:cs typeface="Calibri" pitchFamily="34" charset="0"/>
              </a:rPr>
              <a:t>while</a:t>
            </a:r>
            <a:r>
              <a:rPr lang="es-ES" sz="1300" dirty="0">
                <a:cs typeface="Calibri" pitchFamily="34" charset="0"/>
              </a:rPr>
              <a:t> at sea: ice box, open </a:t>
            </a:r>
            <a:r>
              <a:rPr lang="es-ES" sz="1300" dirty="0" err="1">
                <a:cs typeface="Calibri" pitchFamily="34" charset="0"/>
              </a:rPr>
              <a:t>hull</a:t>
            </a:r>
            <a:r>
              <a:rPr lang="es-ES" sz="1300" dirty="0">
                <a:cs typeface="Calibri" pitchFamily="34" charset="0"/>
              </a:rPr>
              <a:t>, </a:t>
            </a:r>
            <a:r>
              <a:rPr lang="es-ES" sz="1300" dirty="0" err="1">
                <a:cs typeface="Calibri" pitchFamily="34" charset="0"/>
              </a:rPr>
              <a:t>other</a:t>
            </a:r>
            <a:r>
              <a:rPr lang="es-ES" sz="1300" b="1" dirty="0">
                <a:cs typeface="Calibri" pitchFamily="34" charset="0"/>
              </a:rPr>
              <a:t>)</a:t>
            </a:r>
          </a:p>
          <a:p>
            <a:pPr marL="457200" indent="-457200">
              <a:lnSpc>
                <a:spcPct val="110000"/>
              </a:lnSpc>
              <a:spcBef>
                <a:spcPts val="0"/>
              </a:spcBef>
              <a:buAutoNum type="alphaUcPeriod"/>
            </a:pPr>
            <a:r>
              <a:rPr lang="es-ES" sz="1800" b="1" dirty="0" err="1" smtClean="0">
                <a:solidFill>
                  <a:srgbClr val="0070C0"/>
                </a:solidFill>
                <a:cs typeface="Calibri" pitchFamily="34" charset="0"/>
              </a:rPr>
              <a:t>Income</a:t>
            </a:r>
            <a:r>
              <a:rPr lang="es-ES" sz="1800" b="1" dirty="0" smtClean="0">
                <a:solidFill>
                  <a:srgbClr val="0070C0"/>
                </a:solidFill>
                <a:cs typeface="Calibri" pitchFamily="34" charset="0"/>
              </a:rPr>
              <a:t> and </a:t>
            </a:r>
            <a:r>
              <a:rPr lang="es-ES" sz="1800" b="1" dirty="0" err="1" smtClean="0">
                <a:solidFill>
                  <a:srgbClr val="0070C0"/>
                </a:solidFill>
                <a:cs typeface="Calibri" pitchFamily="34" charset="0"/>
              </a:rPr>
              <a:t>cost</a:t>
            </a:r>
            <a:r>
              <a:rPr lang="es-ES" sz="1800" b="1" dirty="0" smtClean="0">
                <a:solidFill>
                  <a:srgbClr val="0070C0"/>
                </a:solidFill>
                <a:cs typeface="Calibri" pitchFamily="34" charset="0"/>
              </a:rPr>
              <a:t/>
            </a:r>
            <a:br>
              <a:rPr lang="es-ES" sz="1800" b="1" dirty="0" smtClean="0">
                <a:solidFill>
                  <a:srgbClr val="0070C0"/>
                </a:solidFill>
                <a:cs typeface="Calibri" pitchFamily="34" charset="0"/>
              </a:rPr>
            </a:br>
            <a:r>
              <a:rPr lang="es-ES" sz="1400" b="1" dirty="0" err="1" smtClean="0">
                <a:cs typeface="Calibri" pitchFamily="34" charset="0"/>
              </a:rPr>
              <a:t>average</a:t>
            </a:r>
            <a:r>
              <a:rPr lang="es-ES" sz="1400" b="1" dirty="0" smtClean="0">
                <a:cs typeface="Calibri" pitchFamily="34" charset="0"/>
              </a:rPr>
              <a:t> </a:t>
            </a:r>
            <a:r>
              <a:rPr lang="es-ES" sz="1400" b="1" dirty="0" err="1" smtClean="0">
                <a:cs typeface="Calibri" pitchFamily="34" charset="0"/>
              </a:rPr>
              <a:t>cost</a:t>
            </a:r>
            <a:r>
              <a:rPr lang="es-ES" sz="1400" b="1" dirty="0" smtClean="0">
                <a:cs typeface="Calibri" pitchFamily="34" charset="0"/>
              </a:rPr>
              <a:t> per </a:t>
            </a:r>
            <a:r>
              <a:rPr lang="es-ES" sz="1400" b="1" dirty="0" err="1" smtClean="0">
                <a:cs typeface="Calibri" pitchFamily="34" charset="0"/>
              </a:rPr>
              <a:t>trip</a:t>
            </a:r>
            <a:r>
              <a:rPr lang="es-ES" sz="1400" dirty="0" smtClean="0">
                <a:cs typeface="Calibri" pitchFamily="34" charset="0"/>
              </a:rPr>
              <a:t>: </a:t>
            </a:r>
            <a:r>
              <a:rPr lang="es-ES" sz="1400" dirty="0" err="1" smtClean="0">
                <a:cs typeface="Calibri" pitchFamily="34" charset="0"/>
              </a:rPr>
              <a:t>fuell</a:t>
            </a:r>
            <a:r>
              <a:rPr lang="es-ES" sz="1400" dirty="0" smtClean="0">
                <a:cs typeface="Calibri" pitchFamily="34" charset="0"/>
              </a:rPr>
              <a:t>/</a:t>
            </a:r>
            <a:r>
              <a:rPr lang="es-ES" sz="1400" dirty="0" err="1" smtClean="0">
                <a:cs typeface="Calibri" pitchFamily="34" charset="0"/>
              </a:rPr>
              <a:t>stores</a:t>
            </a:r>
            <a:r>
              <a:rPr lang="es-ES" sz="1400" dirty="0" smtClean="0">
                <a:cs typeface="Calibri" pitchFamily="34" charset="0"/>
              </a:rPr>
              <a:t>/</a:t>
            </a:r>
            <a:r>
              <a:rPr lang="es-ES" sz="1400" dirty="0" err="1" smtClean="0">
                <a:cs typeface="Calibri" pitchFamily="34" charset="0"/>
              </a:rPr>
              <a:t>gears</a:t>
            </a:r>
            <a:r>
              <a:rPr lang="es-ES" sz="1400" dirty="0" smtClean="0">
                <a:cs typeface="Calibri" pitchFamily="34" charset="0"/>
              </a:rPr>
              <a:t/>
            </a:r>
            <a:br>
              <a:rPr lang="es-ES" sz="1400" dirty="0" smtClean="0">
                <a:cs typeface="Calibri" pitchFamily="34" charset="0"/>
              </a:rPr>
            </a:br>
            <a:r>
              <a:rPr lang="es-ES" sz="1400" b="1" dirty="0" err="1" smtClean="0">
                <a:cs typeface="Calibri" pitchFamily="34" charset="0"/>
              </a:rPr>
              <a:t>average</a:t>
            </a:r>
            <a:r>
              <a:rPr lang="es-ES" sz="1400" b="1" dirty="0" smtClean="0">
                <a:cs typeface="Calibri" pitchFamily="34" charset="0"/>
              </a:rPr>
              <a:t> </a:t>
            </a:r>
            <a:r>
              <a:rPr lang="es-ES" sz="1400" b="1" dirty="0" err="1" smtClean="0">
                <a:cs typeface="Calibri" pitchFamily="34" charset="0"/>
              </a:rPr>
              <a:t>earning</a:t>
            </a:r>
            <a:r>
              <a:rPr lang="es-ES" sz="1400" b="1" dirty="0" smtClean="0">
                <a:cs typeface="Calibri" pitchFamily="34" charset="0"/>
              </a:rPr>
              <a:t> per </a:t>
            </a:r>
            <a:r>
              <a:rPr lang="es-ES" sz="1400" b="1" dirty="0" err="1" smtClean="0">
                <a:cs typeface="Calibri" pitchFamily="34" charset="0"/>
              </a:rPr>
              <a:t>trip</a:t>
            </a:r>
            <a:r>
              <a:rPr lang="es-ES" sz="1400" dirty="0" smtClean="0">
                <a:cs typeface="Calibri" pitchFamily="34" charset="0"/>
              </a:rPr>
              <a:t>: </a:t>
            </a:r>
            <a:r>
              <a:rPr lang="es-ES" sz="1400" dirty="0" err="1" smtClean="0">
                <a:cs typeface="Calibri" pitchFamily="34" charset="0"/>
              </a:rPr>
              <a:t>high</a:t>
            </a:r>
            <a:r>
              <a:rPr lang="es-ES" sz="1400" dirty="0" smtClean="0">
                <a:cs typeface="Calibri" pitchFamily="34" charset="0"/>
              </a:rPr>
              <a:t> </a:t>
            </a:r>
            <a:r>
              <a:rPr lang="es-ES" sz="1400" dirty="0" err="1" smtClean="0">
                <a:cs typeface="Calibri" pitchFamily="34" charset="0"/>
              </a:rPr>
              <a:t>season</a:t>
            </a:r>
            <a:r>
              <a:rPr lang="es-ES" sz="1400" dirty="0" smtClean="0">
                <a:cs typeface="Calibri" pitchFamily="34" charset="0"/>
              </a:rPr>
              <a:t>/</a:t>
            </a:r>
            <a:r>
              <a:rPr lang="es-ES" sz="1400" dirty="0" err="1" smtClean="0">
                <a:cs typeface="Calibri" pitchFamily="34" charset="0"/>
              </a:rPr>
              <a:t>low</a:t>
            </a:r>
            <a:r>
              <a:rPr lang="es-ES" sz="1400" dirty="0" smtClean="0">
                <a:cs typeface="Calibri" pitchFamily="34" charset="0"/>
              </a:rPr>
              <a:t> </a:t>
            </a:r>
            <a:r>
              <a:rPr lang="es-ES" sz="1400" dirty="0" err="1" smtClean="0">
                <a:cs typeface="Calibri" pitchFamily="34" charset="0"/>
              </a:rPr>
              <a:t>season</a:t>
            </a:r>
            <a:endParaRPr lang="es-ES" sz="1400" dirty="0" smtClean="0">
              <a:cs typeface="Calibri" pitchFamily="34" charset="0"/>
            </a:endParaRPr>
          </a:p>
          <a:p>
            <a:pPr marL="0">
              <a:lnSpc>
                <a:spcPct val="110000"/>
              </a:lnSpc>
              <a:spcBef>
                <a:spcPts val="0"/>
              </a:spcBef>
            </a:pPr>
            <a:endParaRPr lang="es-ES" sz="1500" b="1" dirty="0" smtClean="0">
              <a:solidFill>
                <a:srgbClr val="0070C0"/>
              </a:solidFill>
              <a:cs typeface="Calibri" pitchFamily="34" charset="0"/>
            </a:endParaRPr>
          </a:p>
          <a:p>
            <a:pPr marL="180975" indent="-180975">
              <a:lnSpc>
                <a:spcPct val="110000"/>
              </a:lnSpc>
              <a:spcBef>
                <a:spcPts val="0"/>
              </a:spcBef>
              <a:buNone/>
            </a:pPr>
            <a:endParaRPr lang="en-US" sz="1400" b="1" dirty="0" smtClean="0">
              <a:solidFill>
                <a:srgbClr val="0070C0"/>
              </a:solidFill>
              <a:cs typeface="Calibri" pitchFamily="34" charset="0"/>
            </a:endParaRPr>
          </a:p>
          <a:p>
            <a:pPr marL="180975" indent="-180975">
              <a:lnSpc>
                <a:spcPct val="110000"/>
              </a:lnSpc>
              <a:spcBef>
                <a:spcPts val="0"/>
              </a:spcBef>
              <a:buNone/>
            </a:pPr>
            <a:endParaRPr lang="en-US" sz="1400" b="1" dirty="0" smtClean="0">
              <a:solidFill>
                <a:srgbClr val="0070C0"/>
              </a:solidFill>
              <a:cs typeface="Calibri" pitchFamily="34" charset="0"/>
            </a:endParaRPr>
          </a:p>
        </p:txBody>
      </p:sp>
      <p:sp>
        <p:nvSpPr>
          <p:cNvPr id="4" name="Rectangle 3"/>
          <p:cNvSpPr/>
          <p:nvPr/>
        </p:nvSpPr>
        <p:spPr>
          <a:xfrm>
            <a:off x="1095374" y="942272"/>
            <a:ext cx="8048625" cy="830997"/>
          </a:xfrm>
          <a:prstGeom prst="rect">
            <a:avLst/>
          </a:prstGeom>
          <a:solidFill>
            <a:schemeClr val="accent2">
              <a:lumMod val="20000"/>
              <a:lumOff val="80000"/>
            </a:schemeClr>
          </a:solidFill>
        </p:spPr>
        <p:txBody>
          <a:bodyPr wrap="square">
            <a:spAutoFit/>
          </a:bodyPr>
          <a:lstStyle/>
          <a:p>
            <a:r>
              <a:rPr lang="es-AR" sz="2400" b="1" dirty="0" smtClean="0">
                <a:solidFill>
                  <a:srgbClr val="0070C0"/>
                </a:solidFill>
              </a:rPr>
              <a:t>Saint Lucia </a:t>
            </a:r>
            <a:r>
              <a:rPr lang="es-AR" sz="2400" b="1" dirty="0" smtClean="0">
                <a:solidFill>
                  <a:srgbClr val="0070C0"/>
                </a:solidFill>
                <a:latin typeface="+mn-lt"/>
                <a:cs typeface="+mn-cs"/>
              </a:rPr>
              <a:t>– </a:t>
            </a:r>
            <a:r>
              <a:rPr lang="es-AR" sz="2400" b="1" dirty="0" err="1" smtClean="0">
                <a:solidFill>
                  <a:srgbClr val="0070C0"/>
                </a:solidFill>
                <a:latin typeface="+mn-lt"/>
                <a:cs typeface="+mn-cs"/>
              </a:rPr>
              <a:t>Census</a:t>
            </a:r>
            <a:r>
              <a:rPr lang="es-AR" sz="2400" b="1" dirty="0" smtClean="0">
                <a:solidFill>
                  <a:srgbClr val="0070C0"/>
                </a:solidFill>
                <a:latin typeface="+mn-lt"/>
                <a:cs typeface="+mn-cs"/>
              </a:rPr>
              <a:t> of Agriculture and </a:t>
            </a:r>
            <a:r>
              <a:rPr lang="es-AR" sz="2400" b="1" dirty="0" err="1" smtClean="0">
                <a:solidFill>
                  <a:srgbClr val="0070C0"/>
                </a:solidFill>
                <a:latin typeface="+mn-lt"/>
                <a:cs typeface="+mn-cs"/>
              </a:rPr>
              <a:t>Fisheries</a:t>
            </a:r>
            <a:r>
              <a:rPr lang="es-AR" sz="2400" b="1" dirty="0" smtClean="0">
                <a:solidFill>
                  <a:srgbClr val="0070C0"/>
                </a:solidFill>
                <a:latin typeface="+mn-lt"/>
                <a:cs typeface="+mn-cs"/>
              </a:rPr>
              <a:t> (CAF) 2007</a:t>
            </a:r>
          </a:p>
        </p:txBody>
      </p:sp>
      <p:sp>
        <p:nvSpPr>
          <p:cNvPr id="5" name="Slide Number Placeholder 4"/>
          <p:cNvSpPr>
            <a:spLocks noGrp="1"/>
          </p:cNvSpPr>
          <p:nvPr>
            <p:ph type="sldNum" sz="quarter" idx="12"/>
          </p:nvPr>
        </p:nvSpPr>
        <p:spPr/>
        <p:txBody>
          <a:bodyPr/>
          <a:lstStyle/>
          <a:p>
            <a:fld id="{49C392F0-AB85-46C5-A0F8-6D758D9A1F5E}" type="slidenum">
              <a:rPr lang="en-US" altLang="en-US" smtClean="0"/>
              <a:pPr/>
              <a:t>36</a:t>
            </a:fld>
            <a:endParaRPr lang="en-US" altLang="en-US"/>
          </a:p>
        </p:txBody>
      </p:sp>
    </p:spTree>
    <p:extLst>
      <p:ext uri="{BB962C8B-B14F-4D97-AF65-F5344CB8AC3E}">
        <p14:creationId xmlns:p14="http://schemas.microsoft.com/office/powerpoint/2010/main" val="3354017094"/>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835696" y="2132856"/>
            <a:ext cx="6480720" cy="1143000"/>
          </a:xfrm>
        </p:spPr>
        <p:txBody>
          <a:bodyPr>
            <a:normAutofit/>
          </a:bodyPr>
          <a:lstStyle/>
          <a:p>
            <a:r>
              <a:rPr lang="en-US" sz="6000" b="1" dirty="0" smtClean="0"/>
              <a:t>MANY THANKS</a:t>
            </a:r>
            <a:endParaRPr lang="en-US" sz="6000" b="1" dirty="0"/>
          </a:p>
        </p:txBody>
      </p:sp>
      <p:pic>
        <p:nvPicPr>
          <p:cNvPr id="2" name="Picture 1"/>
          <p:cNvPicPr>
            <a:picLocks noChangeAspect="1"/>
          </p:cNvPicPr>
          <p:nvPr/>
        </p:nvPicPr>
        <p:blipFill>
          <a:blip r:embed="rId2" cstate="print"/>
          <a:stretch>
            <a:fillRect/>
          </a:stretch>
        </p:blipFill>
        <p:spPr>
          <a:xfrm>
            <a:off x="1662000" y="3309592"/>
            <a:ext cx="6828112" cy="2621507"/>
          </a:xfrm>
          <a:prstGeom prst="rect">
            <a:avLst/>
          </a:prstGeom>
        </p:spPr>
      </p:pic>
      <p:sp>
        <p:nvSpPr>
          <p:cNvPr id="3" name="Slide Number Placeholder 2"/>
          <p:cNvSpPr>
            <a:spLocks noGrp="1"/>
          </p:cNvSpPr>
          <p:nvPr>
            <p:ph type="sldNum" sz="quarter" idx="12"/>
          </p:nvPr>
        </p:nvSpPr>
        <p:spPr/>
        <p:txBody>
          <a:bodyPr/>
          <a:lstStyle/>
          <a:p>
            <a:fld id="{03337945-6795-4E94-8EB1-443CAED2FB46}" type="slidenum">
              <a:rPr lang="es-ES" smtClean="0"/>
              <a:pPr/>
              <a:t>37</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11806" y="776735"/>
            <a:ext cx="8305800" cy="838200"/>
          </a:xfrm>
        </p:spPr>
        <p:txBody>
          <a:bodyPr>
            <a:normAutofit fontScale="90000"/>
          </a:bodyPr>
          <a:lstStyle/>
          <a:p>
            <a:pPr eaLnBrk="1" hangingPunct="1"/>
            <a:r>
              <a:rPr lang="en-US" altLang="en-US" b="1" dirty="0" smtClean="0"/>
              <a:t>Importance of Aquaculture Statistics</a:t>
            </a:r>
            <a:endParaRPr lang="en-GB" altLang="en-US" b="1" dirty="0" smtClean="0"/>
          </a:p>
        </p:txBody>
      </p:sp>
      <p:sp>
        <p:nvSpPr>
          <p:cNvPr id="16387" name="Rectangle 3"/>
          <p:cNvSpPr>
            <a:spLocks noGrp="1" noChangeArrowheads="1"/>
          </p:cNvSpPr>
          <p:nvPr>
            <p:ph idx="1"/>
          </p:nvPr>
        </p:nvSpPr>
        <p:spPr>
          <a:xfrm>
            <a:off x="834551" y="1767780"/>
            <a:ext cx="7696200" cy="4557866"/>
          </a:xfrm>
        </p:spPr>
        <p:txBody>
          <a:bodyPr>
            <a:noAutofit/>
          </a:bodyPr>
          <a:lstStyle/>
          <a:p>
            <a:pPr marL="627063" indent="-452438" algn="just">
              <a:lnSpc>
                <a:spcPct val="80000"/>
              </a:lnSpc>
              <a:buFont typeface="Gill Sans MT" panose="020B0502020104020203" pitchFamily="34" charset="0"/>
              <a:buAutoNum type="arabicPeriod"/>
            </a:pPr>
            <a:r>
              <a:rPr lang="en-US" altLang="en-US" sz="2800" dirty="0"/>
              <a:t>Aqua-cultural products supply much needed protein, contributing to improvement of nutritional status of under-nourished population</a:t>
            </a:r>
            <a:r>
              <a:rPr lang="en-US" altLang="en-US" sz="2800" dirty="0" smtClean="0"/>
              <a:t>.</a:t>
            </a:r>
          </a:p>
          <a:p>
            <a:pPr marL="627063" indent="-452438" algn="just">
              <a:lnSpc>
                <a:spcPct val="80000"/>
              </a:lnSpc>
              <a:buFont typeface="Gill Sans MT" panose="020B0502020104020203" pitchFamily="34" charset="0"/>
              <a:buAutoNum type="arabicPeriod"/>
            </a:pPr>
            <a:endParaRPr lang="en-US" altLang="en-US" sz="2800" dirty="0"/>
          </a:p>
          <a:p>
            <a:pPr marL="627063" indent="-452438" algn="just">
              <a:lnSpc>
                <a:spcPct val="80000"/>
              </a:lnSpc>
              <a:buFont typeface="Gill Sans MT" panose="020B0502020104020203" pitchFamily="34" charset="0"/>
              <a:buAutoNum type="arabicPeriod"/>
            </a:pPr>
            <a:r>
              <a:rPr lang="en-US" altLang="en-US" sz="2800" dirty="0"/>
              <a:t>Aquaculture is an important activity in many </a:t>
            </a:r>
            <a:r>
              <a:rPr lang="en-US" altLang="en-US" sz="2800" dirty="0" smtClean="0"/>
              <a:t>countries</a:t>
            </a:r>
          </a:p>
          <a:p>
            <a:pPr marL="627063" indent="-452438" algn="just">
              <a:lnSpc>
                <a:spcPct val="80000"/>
              </a:lnSpc>
              <a:buFont typeface="Gill Sans MT" panose="020B0502020104020203" pitchFamily="34" charset="0"/>
              <a:buAutoNum type="arabicPeriod"/>
            </a:pPr>
            <a:endParaRPr lang="en-US" altLang="en-US" sz="2800" dirty="0"/>
          </a:p>
          <a:p>
            <a:pPr marL="627063" indent="-452438" algn="just">
              <a:lnSpc>
                <a:spcPct val="80000"/>
              </a:lnSpc>
              <a:buFont typeface="Gill Sans MT" panose="020B0502020104020203" pitchFamily="34" charset="0"/>
              <a:buAutoNum type="arabicPeriod"/>
            </a:pPr>
            <a:r>
              <a:rPr lang="en-US" altLang="en-US" sz="2800" dirty="0"/>
              <a:t>Aquaculture is often integrated with agricultural production  (e.g. rice-cum-fish culture</a:t>
            </a:r>
            <a:r>
              <a:rPr lang="en-US" altLang="en-US" sz="2800" dirty="0" smtClean="0"/>
              <a:t>).</a:t>
            </a:r>
          </a:p>
          <a:p>
            <a:pPr marL="627063" indent="-452438" algn="just">
              <a:lnSpc>
                <a:spcPct val="80000"/>
              </a:lnSpc>
              <a:buFont typeface="Gill Sans MT" panose="020B0502020104020203" pitchFamily="34" charset="0"/>
              <a:buAutoNum type="arabicPeriod"/>
            </a:pPr>
            <a:endParaRPr lang="en-US" altLang="en-US" sz="2800" dirty="0"/>
          </a:p>
          <a:p>
            <a:pPr marL="627063" indent="-452438" algn="just">
              <a:lnSpc>
                <a:spcPct val="80000"/>
              </a:lnSpc>
              <a:buFont typeface="Gill Sans MT" panose="020B0502020104020203" pitchFamily="34" charset="0"/>
              <a:buAutoNum type="arabicPeriod"/>
            </a:pPr>
            <a:r>
              <a:rPr lang="en-US" altLang="en-US" sz="2800" dirty="0"/>
              <a:t>Contributes cash income, employment and export earnings.</a:t>
            </a:r>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B57A40-7D60-4A72-8A9F-2AD3DF9BA606}" type="slidenum">
              <a:rPr lang="en-US" altLang="en-US" smtClean="0">
                <a:solidFill>
                  <a:srgbClr val="608FD4"/>
                </a:solidFill>
              </a:rPr>
              <a:pPr/>
              <a:t>4</a:t>
            </a:fld>
            <a:endParaRPr lang="en-US" altLang="en-US" smtClean="0">
              <a:solidFill>
                <a:srgbClr val="608FD4"/>
              </a:solidFill>
            </a:endParaRPr>
          </a:p>
        </p:txBody>
      </p:sp>
    </p:spTree>
    <p:extLst>
      <p:ext uri="{BB962C8B-B14F-4D97-AF65-F5344CB8AC3E}">
        <p14:creationId xmlns:p14="http://schemas.microsoft.com/office/powerpoint/2010/main" val="2675597851"/>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990600" y="813933"/>
            <a:ext cx="8153400" cy="1189038"/>
          </a:xfrm>
        </p:spPr>
        <p:txBody>
          <a:bodyPr/>
          <a:lstStyle/>
          <a:p>
            <a:pPr eaLnBrk="1" hangingPunct="1"/>
            <a:r>
              <a:rPr lang="es-ES" altLang="en-US" sz="3600" b="1" dirty="0" err="1"/>
              <a:t>Aquaculture</a:t>
            </a:r>
            <a:r>
              <a:rPr lang="es-ES" altLang="en-US" sz="3600" b="1" dirty="0"/>
              <a:t> data </a:t>
            </a:r>
            <a:r>
              <a:rPr lang="es-ES" altLang="en-US" sz="3600" b="1" dirty="0" err="1"/>
              <a:t>collection</a:t>
            </a:r>
            <a:r>
              <a:rPr lang="es-ES" altLang="en-US" sz="3600" b="1" dirty="0"/>
              <a:t> in </a:t>
            </a:r>
            <a:r>
              <a:rPr lang="es-ES" altLang="en-US" sz="3600" b="1" dirty="0" err="1"/>
              <a:t>the</a:t>
            </a:r>
            <a:r>
              <a:rPr lang="es-ES" altLang="en-US" sz="3600" b="1" dirty="0"/>
              <a:t> </a:t>
            </a:r>
            <a:r>
              <a:rPr lang="es-ES" altLang="en-US" sz="3600" b="1" dirty="0" err="1"/>
              <a:t>context</a:t>
            </a:r>
            <a:r>
              <a:rPr lang="es-ES" altLang="en-US" sz="3600" b="1" dirty="0"/>
              <a:t> of </a:t>
            </a:r>
            <a:r>
              <a:rPr lang="es-ES" altLang="en-US" sz="3600" b="1" dirty="0" err="1"/>
              <a:t>the</a:t>
            </a:r>
            <a:r>
              <a:rPr lang="es-ES" altLang="en-US" sz="3600" b="1" dirty="0"/>
              <a:t> </a:t>
            </a:r>
            <a:r>
              <a:rPr lang="es-ES" altLang="en-US" sz="3600" b="1" dirty="0" err="1"/>
              <a:t>agricultural</a:t>
            </a:r>
            <a:r>
              <a:rPr lang="es-ES" altLang="en-US" sz="3600" b="1" dirty="0"/>
              <a:t> </a:t>
            </a:r>
            <a:r>
              <a:rPr lang="es-ES" altLang="en-US" sz="3600" b="1" dirty="0" err="1"/>
              <a:t>census</a:t>
            </a:r>
            <a:endParaRPr lang="es-ES" altLang="en-US" sz="3600" b="1" dirty="0"/>
          </a:p>
        </p:txBody>
      </p:sp>
      <p:sp>
        <p:nvSpPr>
          <p:cNvPr id="18435" name="2 Marcador de contenido"/>
          <p:cNvSpPr>
            <a:spLocks noGrp="1"/>
          </p:cNvSpPr>
          <p:nvPr>
            <p:ph idx="1"/>
          </p:nvPr>
        </p:nvSpPr>
        <p:spPr>
          <a:xfrm>
            <a:off x="990600" y="2002970"/>
            <a:ext cx="7924800" cy="4679183"/>
          </a:xfrm>
        </p:spPr>
        <p:txBody>
          <a:bodyPr>
            <a:noAutofit/>
          </a:bodyPr>
          <a:lstStyle/>
          <a:p>
            <a:pPr marL="368046" indent="-285750" algn="just">
              <a:lnSpc>
                <a:spcPct val="100000"/>
              </a:lnSpc>
              <a:buFont typeface="Arial" panose="020B0604020202020204" pitchFamily="34" charset="0"/>
              <a:buChar char="•"/>
            </a:pPr>
            <a:r>
              <a:rPr lang="en-GB" altLang="en-US" sz="1800" dirty="0"/>
              <a:t>For the purpose of the agricultural census, presence of aquaculture refers to </a:t>
            </a:r>
            <a:r>
              <a:rPr lang="en-GB" altLang="en-US" sz="1800" dirty="0" err="1"/>
              <a:t>aquacultural</a:t>
            </a:r>
            <a:r>
              <a:rPr lang="en-GB" altLang="en-US" sz="1800" dirty="0"/>
              <a:t> production activities carried </a:t>
            </a:r>
            <a:r>
              <a:rPr lang="en-GB" altLang="en-US" sz="1800" dirty="0" smtClean="0"/>
              <a:t>out </a:t>
            </a:r>
            <a:r>
              <a:rPr lang="en-GB" altLang="en-US" sz="1800" b="1" dirty="0"/>
              <a:t>in association </a:t>
            </a:r>
            <a:r>
              <a:rPr lang="en-GB" altLang="en-US" sz="1800" dirty="0"/>
              <a:t>with agricultural production. E.g. </a:t>
            </a:r>
            <a:r>
              <a:rPr lang="en-GB" altLang="en-US" sz="1800" dirty="0" err="1"/>
              <a:t>aquacultural</a:t>
            </a:r>
            <a:r>
              <a:rPr lang="en-GB" altLang="en-US" sz="1800" dirty="0"/>
              <a:t> activities </a:t>
            </a:r>
            <a:r>
              <a:rPr lang="en-US" altLang="en-US" sz="1800" dirty="0"/>
              <a:t>are often </a:t>
            </a:r>
            <a:r>
              <a:rPr lang="en-GB" altLang="en-US" sz="1800" dirty="0"/>
              <a:t>integrated with  agricultural production (rice-cum-fish  culture), or  aquaculture and agriculture sharing  the  same  inputs,  such as machinery  and  labour</a:t>
            </a:r>
            <a:r>
              <a:rPr lang="en-GB" altLang="en-US" sz="1800" dirty="0" smtClean="0"/>
              <a:t>.</a:t>
            </a:r>
          </a:p>
          <a:p>
            <a:pPr algn="just">
              <a:lnSpc>
                <a:spcPct val="100000"/>
              </a:lnSpc>
            </a:pPr>
            <a:endParaRPr lang="en-GB" altLang="en-US" sz="1800" dirty="0"/>
          </a:p>
          <a:p>
            <a:pPr marL="368046" indent="-285750" algn="just">
              <a:lnSpc>
                <a:spcPct val="100000"/>
              </a:lnSpc>
              <a:buFont typeface="Arial" panose="020B0604020202020204" pitchFamily="34" charset="0"/>
              <a:buChar char="•"/>
            </a:pPr>
            <a:r>
              <a:rPr lang="en-US" altLang="ja-JP" sz="1800" dirty="0">
                <a:ea typeface="ＭＳ Ｐゴシック" panose="020B0600070205080204" pitchFamily="34" charset="-128"/>
              </a:rPr>
              <a:t>If aquaculture is important in a country, </a:t>
            </a:r>
            <a:r>
              <a:rPr lang="en-US" altLang="ja-JP" sz="1800" dirty="0" err="1">
                <a:ea typeface="ＭＳ Ｐゴシック" panose="020B0600070205080204" pitchFamily="34" charset="-128"/>
              </a:rPr>
              <a:t>aquacultural</a:t>
            </a:r>
            <a:r>
              <a:rPr lang="en-US" altLang="ja-JP" sz="1800" dirty="0">
                <a:ea typeface="ＭＳ Ｐゴシック" panose="020B0600070205080204" pitchFamily="34" charset="-128"/>
              </a:rPr>
              <a:t> census could be undertaken in conjunction with the agricultural census, to provide structural data on the type of production facility, type of water, sources of water, type of organism, and </a:t>
            </a:r>
            <a:r>
              <a:rPr lang="en-US" altLang="ja-JP" sz="1800" dirty="0" err="1">
                <a:ea typeface="ＭＳ Ｐゴシック" panose="020B0600070205080204" pitchFamily="34" charset="-128"/>
              </a:rPr>
              <a:t>aquacultural</a:t>
            </a:r>
            <a:r>
              <a:rPr lang="en-US" altLang="ja-JP" sz="1800" dirty="0">
                <a:ea typeface="ＭＳ Ｐゴシック" panose="020B0600070205080204" pitchFamily="34" charset="-128"/>
              </a:rPr>
              <a:t> machinery (see par. 5.24-5.33 of WCA 2020</a:t>
            </a:r>
            <a:r>
              <a:rPr lang="en-US" altLang="ja-JP" sz="1800" dirty="0" smtClean="0">
                <a:ea typeface="ＭＳ Ｐゴシック" panose="020B0600070205080204" pitchFamily="34" charset="-128"/>
              </a:rPr>
              <a:t>)</a:t>
            </a:r>
            <a:r>
              <a:rPr lang="en-US" altLang="en-US" sz="1800" dirty="0" smtClean="0"/>
              <a:t>.</a:t>
            </a:r>
          </a:p>
          <a:p>
            <a:pPr algn="just">
              <a:lnSpc>
                <a:spcPct val="100000"/>
              </a:lnSpc>
            </a:pPr>
            <a:endParaRPr lang="en-GB" altLang="en-US" sz="1800" dirty="0"/>
          </a:p>
          <a:p>
            <a:pPr marL="368046" indent="-285750" algn="just">
              <a:lnSpc>
                <a:spcPct val="100000"/>
              </a:lnSpc>
              <a:buFont typeface="Arial" panose="020B0604020202020204" pitchFamily="34" charset="0"/>
              <a:buChar char="•"/>
            </a:pPr>
            <a:r>
              <a:rPr lang="en-GB" altLang="en-US" sz="1800" dirty="0"/>
              <a:t>In such a case, for a complete picture of aquaculture activities  in a country, the frame used for an </a:t>
            </a:r>
            <a:r>
              <a:rPr lang="en-GB" altLang="en-US" sz="1800" dirty="0" err="1"/>
              <a:t>aquacultural</a:t>
            </a:r>
            <a:r>
              <a:rPr lang="en-GB" altLang="en-US" sz="1800" dirty="0"/>
              <a:t> census must  include  all aquaculture holdings at both household and  non-household levels, and  not just those  associated with  an agriculture holding. </a:t>
            </a:r>
            <a:endParaRPr lang="es-ES" altLang="en-US" sz="1800" dirty="0"/>
          </a:p>
        </p:txBody>
      </p:sp>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A59B53-F384-4F80-8673-0D2C2FD486E4}" type="slidenum">
              <a:rPr lang="en-US" altLang="en-US" smtClean="0">
                <a:solidFill>
                  <a:srgbClr val="608FD4"/>
                </a:solidFill>
              </a:rPr>
              <a:pPr/>
              <a:t>5</a:t>
            </a:fld>
            <a:endParaRPr lang="en-US" altLang="en-US" smtClean="0">
              <a:solidFill>
                <a:srgbClr val="608FD4"/>
              </a:solidFill>
            </a:endParaRPr>
          </a:p>
        </p:txBody>
      </p:sp>
    </p:spTree>
    <p:extLst>
      <p:ext uri="{BB962C8B-B14F-4D97-AF65-F5344CB8AC3E}">
        <p14:creationId xmlns:p14="http://schemas.microsoft.com/office/powerpoint/2010/main" val="563697411"/>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1058863" y="995363"/>
            <a:ext cx="2133600" cy="533400"/>
          </a:xfrm>
        </p:spPr>
        <p:txBody>
          <a:bodyPr>
            <a:normAutofit fontScale="90000"/>
          </a:bodyPr>
          <a:lstStyle/>
          <a:p>
            <a:pPr eaLnBrk="1" hangingPunct="1"/>
            <a:r>
              <a:rPr lang="es-ES" altLang="en-US" b="1" smtClean="0"/>
              <a:t>Items</a:t>
            </a:r>
          </a:p>
        </p:txBody>
      </p:sp>
      <p:sp>
        <p:nvSpPr>
          <p:cNvPr id="19459" name="2 Marcador de contenido"/>
          <p:cNvSpPr>
            <a:spLocks noGrp="1"/>
          </p:cNvSpPr>
          <p:nvPr>
            <p:ph idx="1"/>
          </p:nvPr>
        </p:nvSpPr>
        <p:spPr>
          <a:xfrm>
            <a:off x="1058865" y="1611384"/>
            <a:ext cx="7472186" cy="349250"/>
          </a:xfrm>
        </p:spPr>
        <p:txBody>
          <a:bodyPr>
            <a:noAutofit/>
          </a:bodyPr>
          <a:lstStyle/>
          <a:p>
            <a:pPr eaLnBrk="1" hangingPunct="1">
              <a:buFont typeface="Wingdings" panose="05000000000000000000" pitchFamily="2" charset="2"/>
              <a:buNone/>
            </a:pPr>
            <a:r>
              <a:rPr lang="en-US" altLang="en-US" sz="2500" b="1" dirty="0" smtClean="0"/>
              <a:t>Theme 12 comprises 6 items </a:t>
            </a:r>
            <a:r>
              <a:rPr lang="en-US" altLang="en-US" sz="2500" dirty="0" smtClean="0"/>
              <a:t>(for the holding):</a:t>
            </a:r>
          </a:p>
        </p:txBody>
      </p:sp>
      <p:sp>
        <p:nvSpPr>
          <p:cNvPr id="194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44AE0C-3784-4239-92BA-8563B6A4AC12}" type="slidenum">
              <a:rPr lang="en-US" altLang="en-US" smtClean="0">
                <a:solidFill>
                  <a:srgbClr val="608FD4"/>
                </a:solidFill>
              </a:rPr>
              <a:pPr/>
              <a:t>6</a:t>
            </a:fld>
            <a:endParaRPr lang="en-US" altLang="en-US" smtClean="0">
              <a:solidFill>
                <a:srgbClr val="608FD4"/>
              </a:solidFill>
            </a:endParaRPr>
          </a:p>
        </p:txBody>
      </p:sp>
      <p:sp>
        <p:nvSpPr>
          <p:cNvPr id="6" name="Rectangle 5"/>
          <p:cNvSpPr/>
          <p:nvPr/>
        </p:nvSpPr>
        <p:spPr>
          <a:xfrm>
            <a:off x="1219200" y="2267585"/>
            <a:ext cx="7512818" cy="4131900"/>
          </a:xfrm>
          <a:prstGeom prst="rect">
            <a:avLst/>
          </a:prstGeom>
          <a:solidFill>
            <a:schemeClr val="accent3">
              <a:lumMod val="20000"/>
              <a:lumOff val="80000"/>
            </a:schemeClr>
          </a:solidFill>
        </p:spPr>
        <p:txBody>
          <a:bodyPr wrap="square">
            <a:spAutoFit/>
          </a:bodyPr>
          <a:lstStyle/>
          <a:p>
            <a:pPr>
              <a:lnSpc>
                <a:spcPct val="150000"/>
              </a:lnSpc>
              <a:defRPr/>
            </a:pPr>
            <a:r>
              <a:rPr lang="en-US" altLang="en-US" sz="2500" b="1" dirty="0">
                <a:latin typeface="Times New Roman" panose="02020603050405020304" pitchFamily="18" charset="0"/>
                <a:cs typeface="Times New Roman" panose="02020603050405020304" pitchFamily="18" charset="0"/>
              </a:rPr>
              <a:t>1201 </a:t>
            </a:r>
            <a:r>
              <a:rPr lang="en-US" altLang="en-US" sz="2500" dirty="0">
                <a:latin typeface="Times New Roman" panose="02020603050405020304" pitchFamily="18" charset="0"/>
                <a:cs typeface="Times New Roman" panose="02020603050405020304" pitchFamily="18" charset="0"/>
              </a:rPr>
              <a:t>Presence of aquaculture on the holding</a:t>
            </a:r>
          </a:p>
          <a:p>
            <a:pPr>
              <a:lnSpc>
                <a:spcPct val="150000"/>
              </a:lnSpc>
              <a:defRPr/>
            </a:pPr>
            <a:r>
              <a:rPr lang="en-US" altLang="en-US" sz="2500" b="1" dirty="0">
                <a:latin typeface="Times New Roman" panose="02020603050405020304" pitchFamily="18" charset="0"/>
                <a:cs typeface="Times New Roman" panose="02020603050405020304" pitchFamily="18" charset="0"/>
              </a:rPr>
              <a:t>1202 </a:t>
            </a:r>
            <a:r>
              <a:rPr lang="en-US" altLang="en-US" sz="2500" dirty="0">
                <a:latin typeface="Times New Roman" panose="02020603050405020304" pitchFamily="18" charset="0"/>
                <a:cs typeface="Times New Roman" panose="02020603050405020304" pitchFamily="18" charset="0"/>
              </a:rPr>
              <a:t>Area of aquaculture according to type of site.</a:t>
            </a:r>
          </a:p>
          <a:p>
            <a:pPr>
              <a:lnSpc>
                <a:spcPct val="150000"/>
              </a:lnSpc>
              <a:defRPr/>
            </a:pPr>
            <a:r>
              <a:rPr lang="es-AR" altLang="en-US" sz="2500" b="1" dirty="0">
                <a:latin typeface="Times New Roman" panose="02020603050405020304" pitchFamily="18" charset="0"/>
                <a:cs typeface="Times New Roman" panose="02020603050405020304" pitchFamily="18" charset="0"/>
              </a:rPr>
              <a:t>1203 </a:t>
            </a:r>
            <a:r>
              <a:rPr lang="en-US" altLang="en-US" sz="2500" dirty="0">
                <a:latin typeface="Times New Roman" panose="02020603050405020304" pitchFamily="18" charset="0"/>
                <a:cs typeface="Times New Roman" panose="02020603050405020304" pitchFamily="18" charset="0"/>
              </a:rPr>
              <a:t>Area of aquaculture according to type of production facility.</a:t>
            </a:r>
          </a:p>
          <a:p>
            <a:pPr>
              <a:lnSpc>
                <a:spcPct val="150000"/>
              </a:lnSpc>
              <a:defRPr/>
            </a:pPr>
            <a:r>
              <a:rPr lang="es-AR" altLang="en-US" sz="2500" b="1" dirty="0">
                <a:latin typeface="Times New Roman" panose="02020603050405020304" pitchFamily="18" charset="0"/>
                <a:cs typeface="Times New Roman" panose="02020603050405020304" pitchFamily="18" charset="0"/>
              </a:rPr>
              <a:t>1204</a:t>
            </a:r>
            <a:r>
              <a:rPr lang="es-AR" altLang="en-US" sz="2500"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Type of water.</a:t>
            </a:r>
          </a:p>
          <a:p>
            <a:pPr>
              <a:lnSpc>
                <a:spcPct val="150000"/>
              </a:lnSpc>
              <a:defRPr/>
            </a:pPr>
            <a:r>
              <a:rPr lang="en-US" altLang="en-US" sz="2500" b="1" dirty="0">
                <a:latin typeface="Times New Roman" panose="02020603050405020304" pitchFamily="18" charset="0"/>
                <a:cs typeface="Times New Roman" panose="02020603050405020304" pitchFamily="18" charset="0"/>
              </a:rPr>
              <a:t>1205</a:t>
            </a:r>
            <a:r>
              <a:rPr lang="en-US" altLang="en-US" sz="2500" dirty="0">
                <a:latin typeface="Times New Roman" panose="02020603050405020304" pitchFamily="18" charset="0"/>
                <a:cs typeface="Times New Roman" panose="02020603050405020304" pitchFamily="18" charset="0"/>
              </a:rPr>
              <a:t> Sources of water for aquaculture.</a:t>
            </a:r>
          </a:p>
          <a:p>
            <a:pPr>
              <a:lnSpc>
                <a:spcPct val="150000"/>
              </a:lnSpc>
              <a:defRPr/>
            </a:pPr>
            <a:r>
              <a:rPr lang="en-US" altLang="en-US" sz="2500" b="1" dirty="0">
                <a:latin typeface="Times New Roman" panose="02020603050405020304" pitchFamily="18" charset="0"/>
                <a:cs typeface="Times New Roman" panose="02020603050405020304" pitchFamily="18" charset="0"/>
              </a:rPr>
              <a:t>1206</a:t>
            </a:r>
            <a:r>
              <a:rPr lang="en-US" altLang="en-US" sz="2500" dirty="0">
                <a:latin typeface="Times New Roman" panose="02020603050405020304" pitchFamily="18" charset="0"/>
                <a:cs typeface="Times New Roman" panose="02020603050405020304" pitchFamily="18" charset="0"/>
              </a:rPr>
              <a:t> Type of </a:t>
            </a:r>
            <a:r>
              <a:rPr lang="en-US" altLang="en-US" sz="2500" dirty="0" err="1">
                <a:latin typeface="Times New Roman" panose="02020603050405020304" pitchFamily="18" charset="0"/>
                <a:cs typeface="Times New Roman" panose="02020603050405020304" pitchFamily="18" charset="0"/>
              </a:rPr>
              <a:t>aquacultural</a:t>
            </a:r>
            <a:r>
              <a:rPr lang="en-US" altLang="en-US" sz="2500" dirty="0">
                <a:latin typeface="Times New Roman" panose="02020603050405020304" pitchFamily="18" charset="0"/>
                <a:cs typeface="Times New Roman" panose="02020603050405020304" pitchFamily="18" charset="0"/>
              </a:rPr>
              <a:t> organism cultivated</a:t>
            </a:r>
            <a:endParaRPr lang="es-AR"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4931596"/>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09650" y="896937"/>
            <a:ext cx="8382000" cy="712788"/>
          </a:xfrm>
        </p:spPr>
        <p:txBody>
          <a:bodyPr>
            <a:normAutofit fontScale="90000"/>
          </a:bodyPr>
          <a:lstStyle/>
          <a:p>
            <a:pPr eaLnBrk="1" hangingPunct="1"/>
            <a:r>
              <a:rPr lang="en-US" altLang="en-US" sz="3200" b="1" dirty="0"/>
              <a:t>Item 1201: Presence of aquaculture on the holding  </a:t>
            </a:r>
          </a:p>
        </p:txBody>
      </p:sp>
      <p:sp>
        <p:nvSpPr>
          <p:cNvPr id="21507" name="Rectangle 3"/>
          <p:cNvSpPr>
            <a:spLocks noGrp="1" noChangeArrowheads="1"/>
          </p:cNvSpPr>
          <p:nvPr>
            <p:ph idx="1"/>
          </p:nvPr>
        </p:nvSpPr>
        <p:spPr>
          <a:xfrm>
            <a:off x="1001186" y="1806052"/>
            <a:ext cx="5510146" cy="4866053"/>
          </a:xfrm>
        </p:spPr>
        <p:txBody>
          <a:bodyPr>
            <a:noAutofit/>
          </a:bodyPr>
          <a:lstStyle/>
          <a:p>
            <a:pPr marL="0" algn="just">
              <a:lnSpc>
                <a:spcPct val="100000"/>
              </a:lnSpc>
              <a:buClr>
                <a:srgbClr val="0C135A"/>
              </a:buClr>
            </a:pPr>
            <a:r>
              <a:rPr lang="en-US" altLang="en-US" sz="1800" b="1" dirty="0">
                <a:solidFill>
                  <a:srgbClr val="0070C0"/>
                </a:solidFill>
                <a:ea typeface="ＭＳ Ｐゴシック" panose="020B0600070205080204" pitchFamily="34" charset="-128"/>
              </a:rPr>
              <a:t>Type: </a:t>
            </a:r>
            <a:r>
              <a:rPr lang="en-US" altLang="en-US" sz="1900" dirty="0">
                <a:ea typeface="ＭＳ Ｐゴシック" panose="020B0600070205080204" pitchFamily="34" charset="-128"/>
              </a:rPr>
              <a:t>Essential and Frame item.</a:t>
            </a:r>
            <a:endParaRPr lang="en-US" altLang="en-US" sz="1900" b="1" dirty="0">
              <a:ea typeface="ＭＳ Ｐゴシック" panose="020B0600070205080204" pitchFamily="34" charset="-128"/>
            </a:endParaRPr>
          </a:p>
          <a:p>
            <a:pPr marL="0" algn="just">
              <a:lnSpc>
                <a:spcPct val="100000"/>
              </a:lnSpc>
              <a:buClr>
                <a:srgbClr val="0C135A"/>
              </a:buClr>
            </a:pPr>
            <a:r>
              <a:rPr lang="en-US" altLang="en-US" sz="1800" b="1" dirty="0">
                <a:solidFill>
                  <a:srgbClr val="0070C0"/>
                </a:solidFill>
                <a:ea typeface="ＭＳ Ｐゴシック" panose="020B0600070205080204" pitchFamily="34" charset="-128"/>
              </a:rPr>
              <a:t>Reference period: </a:t>
            </a:r>
            <a:r>
              <a:rPr lang="en-US" altLang="en-US" sz="1900" dirty="0">
                <a:ea typeface="ＭＳ Ｐゴシック" panose="020B0600070205080204" pitchFamily="34" charset="-128"/>
              </a:rPr>
              <a:t>Census reference </a:t>
            </a:r>
            <a:r>
              <a:rPr lang="en-US" altLang="en-US" sz="1900" dirty="0" smtClean="0">
                <a:ea typeface="ＭＳ Ｐゴシック" panose="020B0600070205080204" pitchFamily="34" charset="-128"/>
              </a:rPr>
              <a:t>year</a:t>
            </a:r>
          </a:p>
          <a:p>
            <a:pPr marL="0" algn="just">
              <a:lnSpc>
                <a:spcPct val="100000"/>
              </a:lnSpc>
              <a:buClr>
                <a:srgbClr val="0C135A"/>
              </a:buClr>
            </a:pPr>
            <a:endParaRPr lang="en-US" altLang="en-US" sz="1800" b="1" dirty="0">
              <a:ea typeface="ＭＳ Ｐゴシック" panose="020B0600070205080204" pitchFamily="34" charset="-128"/>
            </a:endParaRPr>
          </a:p>
          <a:p>
            <a:pPr marL="0" algn="just">
              <a:lnSpc>
                <a:spcPct val="100000"/>
              </a:lnSpc>
              <a:buClr>
                <a:srgbClr val="0C135A"/>
              </a:buClr>
            </a:pPr>
            <a:r>
              <a:rPr lang="en-US" altLang="en-US" sz="1800" b="1" dirty="0">
                <a:solidFill>
                  <a:srgbClr val="0070C0"/>
                </a:solidFill>
                <a:ea typeface="ＭＳ Ｐゴシック" panose="020B0600070205080204" pitchFamily="34" charset="-128"/>
              </a:rPr>
              <a:t>Notes: </a:t>
            </a:r>
          </a:p>
          <a:p>
            <a:pPr marL="324000" lvl="1" indent="-324000" algn="just">
              <a:lnSpc>
                <a:spcPct val="100000"/>
              </a:lnSpc>
              <a:spcBef>
                <a:spcPts val="0"/>
              </a:spcBef>
            </a:pPr>
            <a:r>
              <a:rPr lang="en-US" altLang="en-US" sz="1900" b="1" dirty="0"/>
              <a:t>Capture fisheries </a:t>
            </a:r>
            <a:r>
              <a:rPr lang="en-US" altLang="en-US" sz="1900" dirty="0"/>
              <a:t>(</a:t>
            </a:r>
            <a:r>
              <a:rPr lang="en-GB" altLang="en-US" sz="1900" dirty="0"/>
              <a:t>catching aquatic animals  or gathering aquatic plants  “in the wild”) </a:t>
            </a:r>
            <a:r>
              <a:rPr lang="en-GB" altLang="en-US" sz="1900" b="1" dirty="0"/>
              <a:t>are excluded. </a:t>
            </a:r>
            <a:r>
              <a:rPr lang="en-GB" altLang="en-US" sz="1900" dirty="0"/>
              <a:t>An important characteristic of capture </a:t>
            </a:r>
            <a:r>
              <a:rPr lang="en-GB" altLang="en-US" sz="1900" dirty="0" smtClean="0"/>
              <a:t>fisheries is </a:t>
            </a:r>
            <a:r>
              <a:rPr lang="en-GB" altLang="en-US" sz="1900" dirty="0"/>
              <a:t>that the  aquatic organisms being  exploited are </a:t>
            </a:r>
            <a:r>
              <a:rPr lang="en-GB" altLang="en-US" sz="1900" dirty="0" smtClean="0"/>
              <a:t>common property</a:t>
            </a:r>
            <a:r>
              <a:rPr lang="en-GB" altLang="en-US" sz="1900" dirty="0"/>
              <a:t>, as opposed to being  owned by the holding as is the case for aquaculture</a:t>
            </a:r>
            <a:r>
              <a:rPr lang="en-GB" altLang="en-US" sz="1900" dirty="0" smtClean="0"/>
              <a:t>.</a:t>
            </a:r>
          </a:p>
          <a:p>
            <a:pPr marL="0" lvl="1" indent="0" algn="just">
              <a:lnSpc>
                <a:spcPct val="100000"/>
              </a:lnSpc>
              <a:spcBef>
                <a:spcPts val="0"/>
              </a:spcBef>
              <a:buNone/>
            </a:pPr>
            <a:endParaRPr lang="es-ES" altLang="en-US" sz="1900" dirty="0"/>
          </a:p>
          <a:p>
            <a:pPr marL="324000" lvl="1" indent="-324000" algn="just">
              <a:lnSpc>
                <a:spcPct val="100000"/>
              </a:lnSpc>
              <a:spcBef>
                <a:spcPts val="0"/>
              </a:spcBef>
            </a:pPr>
            <a:r>
              <a:rPr lang="en-US" altLang="ja-JP" sz="1900" dirty="0">
                <a:ea typeface="ＭＳ Ｐゴシック" panose="020B0600070205080204" pitchFamily="34" charset="-128"/>
              </a:rPr>
              <a:t>However, where fish are caught in the wild and fattened up for sale, the fattening process should be considered as aquaculture.</a:t>
            </a:r>
            <a:endParaRPr lang="en-US" altLang="en-US" sz="1900" dirty="0">
              <a:ea typeface="ＭＳ Ｐゴシック" panose="020B0600070205080204" pitchFamily="34" charset="-128"/>
            </a:endParaRPr>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3DEEE0-4320-4A18-9DCB-DB11C6FC347F}" type="slidenum">
              <a:rPr lang="en-US" altLang="en-US" smtClean="0">
                <a:solidFill>
                  <a:srgbClr val="608FD4"/>
                </a:solidFill>
              </a:rPr>
              <a:pPr/>
              <a:t>7</a:t>
            </a:fld>
            <a:endParaRPr lang="en-US" altLang="en-US" smtClean="0">
              <a:solidFill>
                <a:srgbClr val="608FD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979" y="3593387"/>
            <a:ext cx="2229269" cy="1671952"/>
          </a:xfrm>
          <a:prstGeom prst="rect">
            <a:avLst/>
          </a:prstGeom>
        </p:spPr>
      </p:pic>
    </p:spTree>
    <p:extLst>
      <p:ext uri="{BB962C8B-B14F-4D97-AF65-F5344CB8AC3E}">
        <p14:creationId xmlns:p14="http://schemas.microsoft.com/office/powerpoint/2010/main" val="2633630216"/>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90600" y="1066800"/>
            <a:ext cx="8153400" cy="712788"/>
          </a:xfrm>
        </p:spPr>
        <p:txBody>
          <a:bodyPr rtlCol="0">
            <a:normAutofit fontScale="90000"/>
          </a:bodyPr>
          <a:lstStyle/>
          <a:p>
            <a:pPr>
              <a:defRPr/>
            </a:pPr>
            <a:r>
              <a:rPr lang="en-US" altLang="en-US" sz="3600" b="1" dirty="0"/>
              <a:t>Item 1202: </a:t>
            </a:r>
            <a:r>
              <a:rPr lang="en-US" altLang="en-US" sz="3200" b="1" dirty="0"/>
              <a:t>Area of aquaculture according to type of site </a:t>
            </a:r>
            <a:r>
              <a:rPr lang="en-US" altLang="en-US" sz="3200" dirty="0"/>
              <a:t>(for the holding)</a:t>
            </a:r>
          </a:p>
        </p:txBody>
      </p:sp>
      <p:sp>
        <p:nvSpPr>
          <p:cNvPr id="22531" name="Rectangle 3"/>
          <p:cNvSpPr>
            <a:spLocks noGrp="1" noChangeArrowheads="1"/>
          </p:cNvSpPr>
          <p:nvPr>
            <p:ph idx="1"/>
          </p:nvPr>
        </p:nvSpPr>
        <p:spPr>
          <a:xfrm>
            <a:off x="990601" y="2184888"/>
            <a:ext cx="5691554" cy="4596912"/>
          </a:xfrm>
        </p:spPr>
        <p:txBody>
          <a:bodyPr>
            <a:normAutofit fontScale="77500" lnSpcReduction="20000"/>
          </a:bodyPr>
          <a:lstStyle/>
          <a:p>
            <a:pPr marL="0" algn="just">
              <a:lnSpc>
                <a:spcPct val="120000"/>
              </a:lnSpc>
              <a:buClr>
                <a:srgbClr val="0C135A"/>
              </a:buClr>
            </a:pPr>
            <a:r>
              <a:rPr lang="en-US" altLang="en-US" sz="2100" b="1" dirty="0">
                <a:solidFill>
                  <a:srgbClr val="0070C0"/>
                </a:solidFill>
                <a:ea typeface="ＭＳ Ｐゴシック" panose="020B0600070205080204" pitchFamily="34" charset="-128"/>
              </a:rPr>
              <a:t>Type: </a:t>
            </a:r>
            <a:r>
              <a:rPr lang="en-US" altLang="en-US" sz="2100" dirty="0">
                <a:solidFill>
                  <a:srgbClr val="0C135A"/>
                </a:solidFill>
                <a:ea typeface="ＭＳ Ｐゴシック" panose="020B0600070205080204" pitchFamily="34" charset="-128"/>
              </a:rPr>
              <a:t>Additional item. </a:t>
            </a:r>
            <a:endParaRPr lang="en-US" altLang="en-US" sz="2100" b="1" dirty="0">
              <a:solidFill>
                <a:srgbClr val="0C135A"/>
              </a:solidFill>
              <a:ea typeface="ＭＳ Ｐゴシック" panose="020B0600070205080204" pitchFamily="34" charset="-128"/>
            </a:endParaRPr>
          </a:p>
          <a:p>
            <a:pPr marL="0" algn="just">
              <a:lnSpc>
                <a:spcPct val="120000"/>
              </a:lnSpc>
              <a:buClr>
                <a:srgbClr val="0C135A"/>
              </a:buClr>
            </a:pPr>
            <a:r>
              <a:rPr lang="en-US" altLang="en-US" sz="2100" b="1" dirty="0">
                <a:solidFill>
                  <a:srgbClr val="0070C0"/>
                </a:solidFill>
                <a:ea typeface="ＭＳ Ｐゴシック" panose="020B0600070205080204" pitchFamily="34" charset="-128"/>
              </a:rPr>
              <a:t>Reference period: </a:t>
            </a:r>
            <a:r>
              <a:rPr lang="en-US" altLang="en-US" sz="2100" dirty="0">
                <a:solidFill>
                  <a:srgbClr val="0C135A"/>
                </a:solidFill>
                <a:ea typeface="ＭＳ Ｐゴシック" panose="020B0600070205080204" pitchFamily="34" charset="-128"/>
              </a:rPr>
              <a:t>Census reference year</a:t>
            </a:r>
          </a:p>
          <a:p>
            <a:pPr marL="0" algn="just">
              <a:lnSpc>
                <a:spcPct val="120000"/>
              </a:lnSpc>
              <a:buClr>
                <a:srgbClr val="0C135A"/>
              </a:buClr>
            </a:pPr>
            <a:r>
              <a:rPr lang="en-US" altLang="en-US" sz="2100" b="1" dirty="0">
                <a:solidFill>
                  <a:srgbClr val="0070C0"/>
                </a:solidFill>
                <a:ea typeface="ＭＳ Ｐゴシック" panose="020B0600070205080204" pitchFamily="34" charset="-128"/>
              </a:rPr>
              <a:t>Concept: </a:t>
            </a:r>
            <a:r>
              <a:rPr lang="en-GB" altLang="en-US" sz="2100" b="1" dirty="0"/>
              <a:t>Area of aquaculture </a:t>
            </a:r>
            <a:r>
              <a:rPr lang="en-GB" altLang="en-US" sz="2100" dirty="0"/>
              <a:t>refers to the area  under water used for aquaculture on the holding. </a:t>
            </a:r>
          </a:p>
          <a:p>
            <a:pPr marL="0" algn="just">
              <a:lnSpc>
                <a:spcPct val="120000"/>
              </a:lnSpc>
              <a:buClr>
                <a:srgbClr val="0C135A"/>
              </a:buClr>
            </a:pPr>
            <a:r>
              <a:rPr lang="en-GB" altLang="en-US" sz="2100" b="1" dirty="0">
                <a:solidFill>
                  <a:srgbClr val="0070C0"/>
                </a:solidFill>
              </a:rPr>
              <a:t>Notes: </a:t>
            </a:r>
          </a:p>
          <a:p>
            <a:pPr marL="361950" lvl="1" indent="-180975" algn="just">
              <a:lnSpc>
                <a:spcPct val="120000"/>
              </a:lnSpc>
              <a:spcBef>
                <a:spcPts val="600"/>
              </a:spcBef>
              <a:spcAft>
                <a:spcPts val="600"/>
              </a:spcAft>
              <a:buClr>
                <a:srgbClr val="0C135A"/>
              </a:buClr>
            </a:pPr>
            <a:r>
              <a:rPr lang="en-GB" altLang="en-US" sz="2100" dirty="0"/>
              <a:t>The area  figure  should  </a:t>
            </a:r>
            <a:r>
              <a:rPr lang="en-GB" altLang="en-US" sz="2100" u="sng" dirty="0"/>
              <a:t>include</a:t>
            </a:r>
            <a:r>
              <a:rPr lang="en-GB" altLang="en-US" sz="2100" dirty="0"/>
              <a:t>  supporting structures such as pond  banks  and  floating structures of cages.</a:t>
            </a:r>
          </a:p>
          <a:p>
            <a:pPr marL="361950" lvl="1" indent="-180975" algn="just">
              <a:lnSpc>
                <a:spcPct val="120000"/>
              </a:lnSpc>
              <a:spcBef>
                <a:spcPts val="600"/>
              </a:spcBef>
              <a:spcAft>
                <a:spcPts val="600"/>
              </a:spcAft>
              <a:buClr>
                <a:srgbClr val="0C135A"/>
              </a:buClr>
            </a:pPr>
            <a:r>
              <a:rPr lang="en-US" altLang="en-US" sz="2100" dirty="0"/>
              <a:t>It should </a:t>
            </a:r>
            <a:r>
              <a:rPr lang="en-US" altLang="en-US" sz="2100" u="sng" dirty="0"/>
              <a:t>exclude</a:t>
            </a:r>
            <a:r>
              <a:rPr lang="en-US" altLang="en-US" sz="2100" dirty="0"/>
              <a:t> area of land-based aquaculture-related facilities such as hatcheries, storage buildings, fish processing facilities, laboratories and offices.</a:t>
            </a:r>
          </a:p>
          <a:p>
            <a:pPr marL="361950" lvl="1" indent="-180975" algn="just">
              <a:lnSpc>
                <a:spcPct val="120000"/>
              </a:lnSpc>
              <a:spcBef>
                <a:spcPts val="600"/>
              </a:spcBef>
              <a:spcAft>
                <a:spcPts val="600"/>
              </a:spcAft>
              <a:buClr>
                <a:srgbClr val="0C135A"/>
              </a:buClr>
            </a:pPr>
            <a:r>
              <a:rPr lang="en-US" altLang="en-US" sz="2100" dirty="0"/>
              <a:t>The area should </a:t>
            </a:r>
            <a:r>
              <a:rPr lang="en-US" altLang="en-US" sz="2100" u="sng" dirty="0"/>
              <a:t>include</a:t>
            </a:r>
            <a:r>
              <a:rPr lang="en-US" altLang="en-US" sz="2100" dirty="0"/>
              <a:t> land owned by the holding as well as bodies of water rented from others for use for </a:t>
            </a:r>
            <a:r>
              <a:rPr lang="en-US" altLang="en-US" sz="2100" dirty="0" err="1"/>
              <a:t>aquacultural</a:t>
            </a:r>
            <a:r>
              <a:rPr lang="en-US" altLang="en-US" sz="2100" dirty="0"/>
              <a:t> purposes. Such bodies of water could include parts of rivers, lakes, reservoirs, dams, canals, lagoons/estuaries, bays/coves, or the open sea</a:t>
            </a:r>
            <a:r>
              <a:rPr lang="en-US" altLang="en-US" sz="2100" dirty="0" smtClean="0"/>
              <a:t>.</a:t>
            </a:r>
            <a:endParaRPr lang="en-US" altLang="en-US" sz="1700" b="1" dirty="0">
              <a:ea typeface="ＭＳ Ｐゴシック" panose="020B0600070205080204" pitchFamily="34" charset="-128"/>
            </a:endParaRPr>
          </a:p>
          <a:p>
            <a:pPr marL="361950" lvl="1" indent="-180975" algn="just">
              <a:spcBef>
                <a:spcPts val="600"/>
              </a:spcBef>
              <a:buClr>
                <a:srgbClr val="0C135A"/>
              </a:buClr>
              <a:buNone/>
            </a:pPr>
            <a:endParaRPr lang="en-US" altLang="en-US" sz="1700" dirty="0">
              <a:solidFill>
                <a:srgbClr val="0C135A"/>
              </a:solidFill>
              <a:ea typeface="ＭＳ Ｐゴシック" panose="020B0600070205080204" pitchFamily="34" charset="-128"/>
            </a:endParaRPr>
          </a:p>
        </p:txBody>
      </p:sp>
      <p:sp>
        <p:nvSpPr>
          <p:cNvPr id="225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6E778E-A120-4226-84C5-0592AD16AA55}" type="slidenum">
              <a:rPr lang="en-US" altLang="en-US" smtClean="0">
                <a:solidFill>
                  <a:srgbClr val="608FD4"/>
                </a:solidFill>
              </a:rPr>
              <a:pPr/>
              <a:t>8</a:t>
            </a:fld>
            <a:endParaRPr lang="en-US" altLang="en-US" smtClean="0">
              <a:solidFill>
                <a:srgbClr val="608FD4"/>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2687" y="3014569"/>
            <a:ext cx="2591116" cy="1728254"/>
          </a:xfrm>
          <a:prstGeom prst="rect">
            <a:avLst/>
          </a:prstGeom>
        </p:spPr>
      </p:pic>
    </p:spTree>
    <p:extLst>
      <p:ext uri="{BB962C8B-B14F-4D97-AF65-F5344CB8AC3E}">
        <p14:creationId xmlns:p14="http://schemas.microsoft.com/office/powerpoint/2010/main" val="349896765"/>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1009652" y="908408"/>
            <a:ext cx="7497763" cy="1143000"/>
          </a:xfrm>
        </p:spPr>
        <p:txBody>
          <a:bodyPr/>
          <a:lstStyle/>
          <a:p>
            <a:pPr eaLnBrk="1" hangingPunct="1"/>
            <a:r>
              <a:rPr lang="en-US" altLang="en-US" sz="3200" b="1" dirty="0"/>
              <a:t>Item 1202: Area of aquaculture according to type of site </a:t>
            </a:r>
            <a:r>
              <a:rPr lang="en-US" altLang="en-US" sz="3200" dirty="0"/>
              <a:t>(for the holding) </a:t>
            </a:r>
            <a:r>
              <a:rPr lang="en-US" altLang="en-US" sz="3200" dirty="0" smtClean="0"/>
              <a:t>cont’d.</a:t>
            </a:r>
            <a:endParaRPr lang="es-ES" altLang="en-US" sz="3200" dirty="0"/>
          </a:p>
        </p:txBody>
      </p:sp>
      <p:sp>
        <p:nvSpPr>
          <p:cNvPr id="23555" name="2 Marcador de contenido"/>
          <p:cNvSpPr>
            <a:spLocks noGrp="1"/>
          </p:cNvSpPr>
          <p:nvPr>
            <p:ph idx="1"/>
          </p:nvPr>
        </p:nvSpPr>
        <p:spPr>
          <a:xfrm>
            <a:off x="898802" y="2276788"/>
            <a:ext cx="5813496" cy="4505012"/>
          </a:xfrm>
        </p:spPr>
        <p:txBody>
          <a:bodyPr>
            <a:normAutofit fontScale="62500" lnSpcReduction="20000"/>
          </a:bodyPr>
          <a:lstStyle/>
          <a:p>
            <a:pPr marL="80963">
              <a:lnSpc>
                <a:spcPct val="120000"/>
              </a:lnSpc>
              <a:buSzPct val="100000"/>
            </a:pPr>
            <a:r>
              <a:rPr lang="es-ES" altLang="en-US" b="1" dirty="0" err="1" smtClean="0"/>
              <a:t>Type</a:t>
            </a:r>
            <a:r>
              <a:rPr lang="es-ES" altLang="en-US" b="1" dirty="0" smtClean="0"/>
              <a:t> of </a:t>
            </a:r>
            <a:r>
              <a:rPr lang="es-ES" altLang="en-US" b="1" dirty="0" err="1" smtClean="0"/>
              <a:t>site</a:t>
            </a:r>
            <a:r>
              <a:rPr lang="es-ES" altLang="en-US" b="1" dirty="0" smtClean="0"/>
              <a:t>: </a:t>
            </a:r>
          </a:p>
          <a:p>
            <a:pPr marL="800100" lvl="1" indent="-457200">
              <a:lnSpc>
                <a:spcPct val="120000"/>
              </a:lnSpc>
              <a:buFont typeface="Gill Sans MT" panose="020B0502020104020203" pitchFamily="34" charset="0"/>
              <a:buAutoNum type="arabicPeriod"/>
            </a:pPr>
            <a:r>
              <a:rPr lang="en-GB" altLang="en-US" b="1" dirty="0" smtClean="0"/>
              <a:t>Land-based</a:t>
            </a:r>
            <a:r>
              <a:rPr lang="en-GB" altLang="en-US" dirty="0" smtClean="0"/>
              <a:t>: aquaculture practised in rice fields, ponds,  tanks,  raceways  and  other land  areas  on  the  holding. In the  case of ponds,  countries may need to  develop criteria  to  distinguish between land-based and  inland  water aquaculture. </a:t>
            </a:r>
            <a:r>
              <a:rPr lang="en-US" altLang="ja-JP" dirty="0" smtClean="0">
                <a:ea typeface="ＭＳ Ｐゴシック" panose="020B0600070205080204" pitchFamily="34" charset="-128"/>
              </a:rPr>
              <a:t>It can be split into:</a:t>
            </a:r>
          </a:p>
          <a:p>
            <a:pPr lvl="2" eaLnBrk="1" hangingPunct="1">
              <a:lnSpc>
                <a:spcPct val="120000"/>
              </a:lnSpc>
            </a:pPr>
            <a:r>
              <a:rPr lang="en-US" altLang="ja-JP" u="sng" dirty="0" smtClean="0">
                <a:ea typeface="ＭＳ Ｐゴシック" panose="020B0600070205080204" pitchFamily="34" charset="-128"/>
              </a:rPr>
              <a:t>Arable land</a:t>
            </a:r>
            <a:r>
              <a:rPr lang="en-US" altLang="ja-JP" dirty="0" smtClean="0">
                <a:ea typeface="ＭＳ Ｐゴシック" panose="020B0600070205080204" pitchFamily="34" charset="-128"/>
              </a:rPr>
              <a:t> (for crop production);</a:t>
            </a:r>
          </a:p>
          <a:p>
            <a:pPr lvl="2" eaLnBrk="1" hangingPunct="1">
              <a:lnSpc>
                <a:spcPct val="120000"/>
              </a:lnSpc>
            </a:pPr>
            <a:r>
              <a:rPr lang="en-US" altLang="ja-JP" u="sng" dirty="0" smtClean="0">
                <a:ea typeface="ＭＳ Ｐゴシック" panose="020B0600070205080204" pitchFamily="34" charset="-128"/>
              </a:rPr>
              <a:t>Non-arable land</a:t>
            </a:r>
            <a:r>
              <a:rPr lang="en-US" altLang="ja-JP" dirty="0" smtClean="0">
                <a:ea typeface="ＭＳ Ｐゴシック" panose="020B0600070205080204" pitchFamily="34" charset="-128"/>
              </a:rPr>
              <a:t> (saline-alkaline lands and wetlands)</a:t>
            </a:r>
            <a:r>
              <a:rPr lang="en-US" altLang="en-US" dirty="0" smtClean="0"/>
              <a:t>.</a:t>
            </a:r>
            <a:endParaRPr lang="es-ES" altLang="en-US" dirty="0" smtClean="0"/>
          </a:p>
          <a:p>
            <a:pPr marL="800100" lvl="1" indent="-457200">
              <a:lnSpc>
                <a:spcPct val="120000"/>
              </a:lnSpc>
              <a:buFont typeface="Gill Sans MT" panose="020B0502020104020203" pitchFamily="34" charset="0"/>
              <a:buAutoNum type="arabicPeriod"/>
            </a:pPr>
            <a:r>
              <a:rPr lang="en-GB" altLang="en-US" b="1" dirty="0" smtClean="0"/>
              <a:t>Inland waters </a:t>
            </a:r>
            <a:r>
              <a:rPr lang="en-US" altLang="en-US" dirty="0" smtClean="0"/>
              <a:t>includes dams, reservoirs, lakes and rivers.</a:t>
            </a:r>
            <a:endParaRPr lang="es-ES" altLang="en-US" dirty="0" smtClean="0"/>
          </a:p>
          <a:p>
            <a:pPr marL="800100" lvl="1" indent="-457200">
              <a:lnSpc>
                <a:spcPct val="120000"/>
              </a:lnSpc>
              <a:buFont typeface="Gill Sans MT" panose="020B0502020104020203" pitchFamily="34" charset="0"/>
              <a:buAutoNum type="arabicPeriod"/>
            </a:pPr>
            <a:r>
              <a:rPr lang="en-GB" altLang="en-US" b="1" dirty="0" smtClean="0"/>
              <a:t>Coastal</a:t>
            </a:r>
            <a:r>
              <a:rPr lang="en-GB" altLang="en-US" dirty="0" smtClean="0"/>
              <a:t> </a:t>
            </a:r>
            <a:r>
              <a:rPr lang="en-GB" altLang="en-US" b="1" dirty="0" smtClean="0"/>
              <a:t>waters</a:t>
            </a:r>
            <a:r>
              <a:rPr lang="en-GB" altLang="en-US" dirty="0" smtClean="0"/>
              <a:t> </a:t>
            </a:r>
            <a:r>
              <a:rPr lang="en-US" altLang="ja-JP" dirty="0" smtClean="0">
                <a:ea typeface="ＭＳ Ｐゴシック" panose="020B0600070205080204" pitchFamily="34" charset="-128"/>
              </a:rPr>
              <a:t>include lagoons, estuaries, shallow and open seas, bays and coves, including inter-tidal mudflats.</a:t>
            </a:r>
            <a:endParaRPr lang="es-ES" altLang="en-US" dirty="0" smtClean="0"/>
          </a:p>
          <a:p>
            <a:pPr marL="80963">
              <a:buSzPct val="100000"/>
            </a:pPr>
            <a:endParaRPr lang="es-ES" altLang="en-US" b="1" dirty="0" smtClean="0"/>
          </a:p>
        </p:txBody>
      </p:sp>
      <p:sp>
        <p:nvSpPr>
          <p:cNvPr id="235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07F0A4-E103-4B2B-B063-9104D1C931F3}" type="slidenum">
              <a:rPr lang="en-US" altLang="en-US" smtClean="0">
                <a:solidFill>
                  <a:srgbClr val="608FD4"/>
                </a:solidFill>
              </a:rPr>
              <a:pPr/>
              <a:t>9</a:t>
            </a:fld>
            <a:endParaRPr lang="en-US" altLang="en-US" smtClean="0">
              <a:solidFill>
                <a:srgbClr val="608FD4"/>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341" y="3561059"/>
            <a:ext cx="1660507" cy="11753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4096" y="5092986"/>
            <a:ext cx="1616752" cy="121256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0341" y="2322841"/>
            <a:ext cx="1601058" cy="1066551"/>
          </a:xfrm>
          <a:prstGeom prst="rect">
            <a:avLst/>
          </a:prstGeom>
        </p:spPr>
      </p:pic>
    </p:spTree>
    <p:extLst>
      <p:ext uri="{BB962C8B-B14F-4D97-AF65-F5344CB8AC3E}">
        <p14:creationId xmlns:p14="http://schemas.microsoft.com/office/powerpoint/2010/main" val="2117412829"/>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name="Methodology Considerations.potx" id="{A11923E7-8111-4C81-8ACA-0F5FACBF273B}" vid="{4A462D28-81CA-4E19-9EFB-4CE3F9068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Methodology Considerations</Template>
  <TotalTime>3863</TotalTime>
  <Words>4235</Words>
  <Application>Microsoft Office PowerPoint</Application>
  <PresentationFormat>On-screen Show (4:3)</PresentationFormat>
  <Paragraphs>399</Paragraphs>
  <Slides>37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Ｐゴシック</vt:lpstr>
      <vt:lpstr>Arial</vt:lpstr>
      <vt:lpstr>Calibri</vt:lpstr>
      <vt:lpstr>Courier New</vt:lpstr>
      <vt:lpstr>Garamond</vt:lpstr>
      <vt:lpstr>Gill Sans MT</vt:lpstr>
      <vt:lpstr>Times New Roman</vt:lpstr>
      <vt:lpstr>Verdana</vt:lpstr>
      <vt:lpstr>Wingdings</vt:lpstr>
      <vt:lpstr>Wingdings 2</vt:lpstr>
      <vt:lpstr>Solstice</vt:lpstr>
      <vt:lpstr>PowerPoint Presentation</vt:lpstr>
      <vt:lpstr>Aquaculture in the Agricultural Census</vt:lpstr>
      <vt:lpstr>Concepts &amp; Definitions </vt:lpstr>
      <vt:lpstr>Importance of Aquaculture Statistics</vt:lpstr>
      <vt:lpstr>Aquaculture data collection in the context of the agricultural census</vt:lpstr>
      <vt:lpstr>Items</vt:lpstr>
      <vt:lpstr>Item 1201: Presence of aquaculture on the holding  </vt:lpstr>
      <vt:lpstr>Item 1202: Area of aquaculture according to type of site (for the holding)</vt:lpstr>
      <vt:lpstr>Item 1202: Area of aquaculture according to type of site (for the holding) cont’d.</vt:lpstr>
      <vt:lpstr>Item 1203: Area of aquaculture according to type of production facility (for the holding)</vt:lpstr>
      <vt:lpstr>Item 1203: Area of aquaculture according to type of production facility (for the holding) cont’d</vt:lpstr>
      <vt:lpstr>Item 1203: Area of aquaculture according to type of production facility (for the holding) cont’d</vt:lpstr>
      <vt:lpstr>Item 1203: Area of aquaculture by type of production facility (cont’d)</vt:lpstr>
      <vt:lpstr>Item 1203: Area of aquaculture by type of production facility (cont’d)</vt:lpstr>
      <vt:lpstr>Item 1204: Type of water</vt:lpstr>
      <vt:lpstr>Item 1205: Sources of water for aquaculture  (for the holding)</vt:lpstr>
      <vt:lpstr>Item 1206: Type of aquacultural organism cultivated (for the holding)</vt:lpstr>
      <vt:lpstr> Country experience </vt:lpstr>
      <vt:lpstr>PowerPoint Presentation</vt:lpstr>
      <vt:lpstr>Contents</vt:lpstr>
      <vt:lpstr>Background</vt:lpstr>
      <vt:lpstr>Importance of the theme</vt:lpstr>
      <vt:lpstr>Fisheries in the framework of the census of agriculture</vt:lpstr>
      <vt:lpstr>Items</vt:lpstr>
      <vt:lpstr>Item 1401: Engagement of household members in fishing activity</vt:lpstr>
      <vt:lpstr>Item 1401: Engagement of household members in fishing activity (cont’d.)</vt:lpstr>
      <vt:lpstr>Item 1402: Number of household members engaged in fishing activity  by sex</vt:lpstr>
      <vt:lpstr>Item 1402: Number of household members engaged in fishing activity  by sex (cont’d.)</vt:lpstr>
      <vt:lpstr>Item 1403: Number of fishers by sex employed by the household</vt:lpstr>
      <vt:lpstr>Item 1404: Access arrangements for fishing</vt:lpstr>
      <vt:lpstr>Item 1405: Main purpose  of household fishing activity</vt:lpstr>
      <vt:lpstr>Item 1406: Type of fishing vessel used by source</vt:lpstr>
      <vt:lpstr>Item 1407: Type of fishing gear used</vt:lpstr>
      <vt:lpstr>Item 1407: Type of fishing gear used (cont’d)</vt:lpstr>
      <vt:lpstr>Item 1407: Type of fishing gear used (cont’d)</vt:lpstr>
      <vt:lpstr> Country experiences </vt:lpstr>
      <vt:lpstr>MANY THANKS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 Xueyao (ESSD)</dc:creator>
  <cp:lastModifiedBy>Neciu, Adriana (ESS)</cp:lastModifiedBy>
  <cp:revision>136</cp:revision>
  <cp:lastPrinted>2017-05-16T12:47:34Z</cp:lastPrinted>
  <dcterms:created xsi:type="dcterms:W3CDTF">2016-08-25T09:00:00Z</dcterms:created>
  <dcterms:modified xsi:type="dcterms:W3CDTF">2017-05-17T07:42:27Z</dcterms:modified>
</cp:coreProperties>
</file>