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3"/>
  </p:notes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4" r:id="rId21"/>
    <p:sldId id="277"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89788" autoAdjust="0"/>
  </p:normalViewPr>
  <p:slideViewPr>
    <p:cSldViewPr>
      <p:cViewPr varScale="1">
        <p:scale>
          <a:sx n="65" d="100"/>
          <a:sy n="65" d="100"/>
        </p:scale>
        <p:origin x="534" y="6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C1B3-9098-4A60-842A-D427937DAE2B}" type="datetimeFigureOut">
              <a:rPr lang="en-US" smtClean="0"/>
              <a:pPr/>
              <a:t>5/19/2017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49018-91E0-463F-980A-BB98AC638F5A}" type="slidenum">
              <a:rPr lang="en-US" smtClean="0"/>
              <a:pPr/>
              <a:t>‹#›</a:t>
            </a:fld>
            <a:endParaRPr lang="en-US"/>
          </a:p>
        </p:txBody>
      </p:sp>
    </p:spTree>
    <p:extLst>
      <p:ext uri="{BB962C8B-B14F-4D97-AF65-F5344CB8AC3E}">
        <p14:creationId xmlns:p14="http://schemas.microsoft.com/office/powerpoint/2010/main" val="207328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343045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Items 0301, 0302, 0303, 0307 and 0309 are applicable to both fully and partially controlled irrigation; Items 0304, 0305, 0306 are relevant to fully controlled irrigation methods and Item 0308 to partially controlled irrigation methods. </a:t>
            </a:r>
          </a:p>
          <a:p>
            <a:r>
              <a:rPr lang="en-GB" sz="1200" b="0" i="0" u="none" strike="noStrike" kern="1200" baseline="0" dirty="0" smtClean="0">
                <a:solidFill>
                  <a:schemeClr val="tx1"/>
                </a:solidFill>
                <a:latin typeface="+mn-lt"/>
                <a:ea typeface="+mn-ea"/>
                <a:cs typeface="+mn-cs"/>
              </a:rPr>
              <a:t>8.3.4 Items 0301 to 0308 refer to the actual use of irrigation, not to whether the holding is equipped for irrigation. </a:t>
            </a:r>
            <a:endParaRPr lang="en-GB" dirty="0"/>
          </a:p>
        </p:txBody>
      </p:sp>
      <p:sp>
        <p:nvSpPr>
          <p:cNvPr id="4" name="Slide Number Placeholder 3"/>
          <p:cNvSpPr>
            <a:spLocks noGrp="1"/>
          </p:cNvSpPr>
          <p:nvPr>
            <p:ph type="sldNum" sz="quarter" idx="10"/>
          </p:nvPr>
        </p:nvSpPr>
        <p:spPr/>
        <p:txBody>
          <a:bodyPr/>
          <a:lstStyle/>
          <a:p>
            <a:fld id="{B2D49018-91E0-463F-980A-BB98AC638F5A}" type="slidenum">
              <a:rPr lang="en-US" smtClean="0"/>
              <a:pPr/>
              <a:t>6</a:t>
            </a:fld>
            <a:endParaRPr lang="en-US"/>
          </a:p>
        </p:txBody>
      </p:sp>
    </p:spTree>
    <p:extLst>
      <p:ext uri="{BB962C8B-B14F-4D97-AF65-F5344CB8AC3E}">
        <p14:creationId xmlns:p14="http://schemas.microsoft.com/office/powerpoint/2010/main" val="185595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Manual irrigation using buckets or watering cans is also included.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use of water from water harvesting facilities, such as roof water harvesting, is included if the water supply is reliable. Surface irrigation does NOT refer to the method of transporting the water from the source up to the field, which may be done by gravity or by pumping. </a:t>
            </a:r>
            <a:endParaRPr lang="en-GB" dirty="0"/>
          </a:p>
        </p:txBody>
      </p:sp>
      <p:sp>
        <p:nvSpPr>
          <p:cNvPr id="4" name="Slide Number Placeholder 3"/>
          <p:cNvSpPr>
            <a:spLocks noGrp="1"/>
          </p:cNvSpPr>
          <p:nvPr>
            <p:ph type="sldNum" sz="quarter" idx="10"/>
          </p:nvPr>
        </p:nvSpPr>
        <p:spPr/>
        <p:txBody>
          <a:bodyPr/>
          <a:lstStyle/>
          <a:p>
            <a:fld id="{B2D49018-91E0-463F-980A-BB98AC638F5A}" type="slidenum">
              <a:rPr lang="en-US" smtClean="0"/>
              <a:pPr/>
              <a:t>10</a:t>
            </a:fld>
            <a:endParaRPr lang="en-US"/>
          </a:p>
        </p:txBody>
      </p:sp>
    </p:spTree>
    <p:extLst>
      <p:ext uri="{BB962C8B-B14F-4D97-AF65-F5344CB8AC3E}">
        <p14:creationId xmlns:p14="http://schemas.microsoft.com/office/powerpoint/2010/main" val="409322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item refers to the area of crops irrigated, as opposed to the area of land irrigated given in Items 0302, 0303 and 0304 (see paragraph 8.3.9). For example, a plot of 0.4 ha with crops irrigated in two seasons within the reference year is recorded as 0.4 ha of land irrigated in Item 0302 and 0.8 ha of crops irrigated in this item. Analysis of the crop area irrigated in relation to the land irrigated provides information on cropping intensity under irrigation. </a:t>
            </a:r>
            <a:endParaRPr lang="en-GB" dirty="0"/>
          </a:p>
        </p:txBody>
      </p:sp>
      <p:sp>
        <p:nvSpPr>
          <p:cNvPr id="4" name="Slide Number Placeholder 3"/>
          <p:cNvSpPr>
            <a:spLocks noGrp="1"/>
          </p:cNvSpPr>
          <p:nvPr>
            <p:ph type="sldNum" sz="quarter" idx="10"/>
          </p:nvPr>
        </p:nvSpPr>
        <p:spPr/>
        <p:txBody>
          <a:bodyPr/>
          <a:lstStyle/>
          <a:p>
            <a:fld id="{B2D49018-91E0-463F-980A-BB98AC638F5A}" type="slidenum">
              <a:rPr lang="en-US" smtClean="0"/>
              <a:pPr/>
              <a:t>14</a:t>
            </a:fld>
            <a:endParaRPr lang="en-US"/>
          </a:p>
        </p:txBody>
      </p:sp>
    </p:spTree>
    <p:extLst>
      <p:ext uri="{BB962C8B-B14F-4D97-AF65-F5344CB8AC3E}">
        <p14:creationId xmlns:p14="http://schemas.microsoft.com/office/powerpoint/2010/main" val="427263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Floating rice is included as a </a:t>
            </a:r>
            <a:r>
              <a:rPr lang="en-GB" sz="1200" b="1" i="0" u="none" strike="noStrike" kern="1200" baseline="0" dirty="0" smtClean="0">
                <a:solidFill>
                  <a:schemeClr val="tx1"/>
                </a:solidFill>
                <a:latin typeface="+mn-lt"/>
                <a:ea typeface="+mn-ea"/>
                <a:cs typeface="+mn-cs"/>
              </a:rPr>
              <a:t>flood recession crop</a:t>
            </a:r>
            <a:r>
              <a:rPr lang="en-GB" sz="1200" b="0" i="0" u="none" strike="noStrike" kern="1200" baseline="0" dirty="0" smtClean="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B2D49018-91E0-463F-980A-BB98AC638F5A}" type="slidenum">
              <a:rPr lang="en-US" smtClean="0"/>
              <a:pPr/>
              <a:t>17</a:t>
            </a:fld>
            <a:endParaRPr lang="en-US"/>
          </a:p>
        </p:txBody>
      </p:sp>
    </p:spTree>
    <p:extLst>
      <p:ext uri="{BB962C8B-B14F-4D97-AF65-F5344CB8AC3E}">
        <p14:creationId xmlns:p14="http://schemas.microsoft.com/office/powerpoint/2010/main" val="190681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Unlike Item 0302, which refers to the area actually irrigated, this item refers only to whether the holding is equipped for irrigation and the equipment is in good working order on the census reference day. The equipment does not have to be used during the reference year .</a:t>
            </a:r>
            <a:endParaRPr lang="en-GB" dirty="0"/>
          </a:p>
        </p:txBody>
      </p:sp>
      <p:sp>
        <p:nvSpPr>
          <p:cNvPr id="4" name="Slide Number Placeholder 3"/>
          <p:cNvSpPr>
            <a:spLocks noGrp="1"/>
          </p:cNvSpPr>
          <p:nvPr>
            <p:ph type="sldNum" sz="quarter" idx="10"/>
          </p:nvPr>
        </p:nvSpPr>
        <p:spPr/>
        <p:txBody>
          <a:bodyPr/>
          <a:lstStyle/>
          <a:p>
            <a:fld id="{B2D49018-91E0-463F-980A-BB98AC638F5A}" type="slidenum">
              <a:rPr lang="en-US" smtClean="0"/>
              <a:pPr/>
              <a:t>18</a:t>
            </a:fld>
            <a:endParaRPr lang="en-US"/>
          </a:p>
        </p:txBody>
      </p:sp>
    </p:spTree>
    <p:extLst>
      <p:ext uri="{BB962C8B-B14F-4D97-AF65-F5344CB8AC3E}">
        <p14:creationId xmlns:p14="http://schemas.microsoft.com/office/powerpoint/2010/main" val="271750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Drainage does not include natural drainage of excess water into lakes, swamps and rivers. </a:t>
            </a:r>
            <a:endParaRPr lang="en-GB" dirty="0"/>
          </a:p>
        </p:txBody>
      </p:sp>
      <p:sp>
        <p:nvSpPr>
          <p:cNvPr id="4" name="Slide Number Placeholder 3"/>
          <p:cNvSpPr>
            <a:spLocks noGrp="1"/>
          </p:cNvSpPr>
          <p:nvPr>
            <p:ph type="sldNum" sz="quarter" idx="10"/>
          </p:nvPr>
        </p:nvSpPr>
        <p:spPr/>
        <p:txBody>
          <a:bodyPr/>
          <a:lstStyle/>
          <a:p>
            <a:fld id="{B2D49018-91E0-463F-980A-BB98AC638F5A}" type="slidenum">
              <a:rPr lang="en-US" smtClean="0"/>
              <a:pPr/>
              <a:t>19</a:t>
            </a:fld>
            <a:endParaRPr lang="en-US"/>
          </a:p>
        </p:txBody>
      </p:sp>
    </p:spTree>
    <p:extLst>
      <p:ext uri="{BB962C8B-B14F-4D97-AF65-F5344CB8AC3E}">
        <p14:creationId xmlns:p14="http://schemas.microsoft.com/office/powerpoint/2010/main" val="268157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727D1852-AE5D-4378-AD5D-6020BBA78F1D}" type="datetime1">
              <a:rPr lang="es-ES" smtClean="0"/>
              <a:pPr/>
              <a:t>19/05/2017</a:t>
            </a:fld>
            <a:endParaRPr lang="es-ES"/>
          </a:p>
        </p:txBody>
      </p:sp>
      <p:sp>
        <p:nvSpPr>
          <p:cNvPr id="20" name="Footer Placeholder 19"/>
          <p:cNvSpPr>
            <a:spLocks noGrp="1"/>
          </p:cNvSpPr>
          <p:nvPr>
            <p:ph type="ftr" sz="quarter" idx="11"/>
          </p:nvPr>
        </p:nvSpPr>
        <p:spPr/>
        <p:txBody>
          <a:bodyPr/>
          <a:lstStyle>
            <a:extLst/>
          </a:lstStyle>
          <a:p>
            <a:endParaRPr lang="es-ES"/>
          </a:p>
        </p:txBody>
      </p:sp>
      <p:sp>
        <p:nvSpPr>
          <p:cNvPr id="10" name="Slide Number Placeholder 9"/>
          <p:cNvSpPr>
            <a:spLocks noGrp="1"/>
          </p:cNvSpPr>
          <p:nvPr>
            <p:ph type="sldNum" sz="quarter" idx="12"/>
          </p:nvPr>
        </p:nvSpPr>
        <p:spPr/>
        <p:txBody>
          <a:bodyPr/>
          <a:lstStyle>
            <a:extLst/>
          </a:lstStyle>
          <a:p>
            <a:fld id="{2E9843D9-A0BB-4333-8081-BF1B452C2636}" type="slidenum">
              <a:rPr lang="es-ES" smtClean="0"/>
              <a:pPr/>
              <a:t>‹#›</a:t>
            </a:fld>
            <a:endParaRPr lang="es-E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174752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DF1E7397-E47F-4AB0-AEA0-EE8A3629B79E}" type="datetime1">
              <a:rPr lang="es-ES" smtClean="0"/>
              <a:pPr/>
              <a:t>19/05/2017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2E9843D9-A0BB-4333-8081-BF1B452C2636}" type="slidenum">
              <a:rPr lang="es-ES" smtClean="0"/>
              <a:pPr/>
              <a:t>‹#›</a:t>
            </a:fld>
            <a:endParaRPr lang="es-ES"/>
          </a:p>
        </p:txBody>
      </p:sp>
    </p:spTree>
    <p:extLst>
      <p:ext uri="{BB962C8B-B14F-4D97-AF65-F5344CB8AC3E}">
        <p14:creationId xmlns:p14="http://schemas.microsoft.com/office/powerpoint/2010/main" val="75833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DEF46FA4-EAAB-40C6-8181-7890D5FC7076}" type="datetime1">
              <a:rPr lang="es-ES" smtClean="0"/>
              <a:pPr/>
              <a:t>19/05/2017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2E9843D9-A0BB-4333-8081-BF1B452C2636}" type="slidenum">
              <a:rPr lang="es-ES" smtClean="0"/>
              <a:pPr/>
              <a:t>‹#›</a:t>
            </a:fld>
            <a:endParaRPr lang="es-ES"/>
          </a:p>
        </p:txBody>
      </p:sp>
    </p:spTree>
    <p:extLst>
      <p:ext uri="{BB962C8B-B14F-4D97-AF65-F5344CB8AC3E}">
        <p14:creationId xmlns:p14="http://schemas.microsoft.com/office/powerpoint/2010/main" val="324682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fld id="{768204F8-3736-430C-86FE-C297938A1888}" type="datetime1">
              <a:rPr lang="es-ES" smtClean="0"/>
              <a:pPr/>
              <a:t>19/05/2017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9843D9-A0BB-4333-8081-BF1B452C2636}" type="slidenum">
              <a:rPr lang="es-ES" smtClean="0"/>
              <a:pPr/>
              <a:t>‹#›</a:t>
            </a:fld>
            <a:endParaRPr lang="es-ES"/>
          </a:p>
        </p:txBody>
      </p:sp>
    </p:spTree>
    <p:extLst>
      <p:ext uri="{BB962C8B-B14F-4D97-AF65-F5344CB8AC3E}">
        <p14:creationId xmlns:p14="http://schemas.microsoft.com/office/powerpoint/2010/main" val="331839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1371617" y="2013012"/>
            <a:ext cx="7498080" cy="4800600"/>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6AFB5E6E-D38A-410F-9AB8-A96BD48881E5}" type="datetime1">
              <a:rPr lang="es-ES" smtClean="0"/>
              <a:pPr/>
              <a:t>19/05/2017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2E9843D9-A0BB-4333-8081-BF1B452C2636}" type="slidenum">
              <a:rPr lang="es-ES" smtClean="0"/>
              <a:pPr/>
              <a:t>‹#›</a:t>
            </a:fld>
            <a:endParaRPr lang="es-ES"/>
          </a:p>
        </p:txBody>
      </p:sp>
    </p:spTree>
    <p:extLst>
      <p:ext uri="{BB962C8B-B14F-4D97-AF65-F5344CB8AC3E}">
        <p14:creationId xmlns:p14="http://schemas.microsoft.com/office/powerpoint/2010/main" val="89787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98E4F454-989C-4C85-8A21-31EC64AEF22D}" type="datetime1">
              <a:rPr lang="es-ES" smtClean="0"/>
              <a:pPr/>
              <a:t>19/05/2017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2E9843D9-A0BB-4333-8081-BF1B452C2636}" type="slidenum">
              <a:rPr lang="es-ES" smtClean="0"/>
              <a:pPr/>
              <a:t>‹#›</a:t>
            </a:fld>
            <a:endParaRPr lang="es-E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13831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a:prstGeom prst="rect">
            <a:avLst/>
          </a:prstGeo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67BB571E-7210-420D-BD47-C11B57612FF5}" type="datetime1">
              <a:rPr lang="es-ES" smtClean="0"/>
              <a:pPr/>
              <a:t>19/05/2017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2E9843D9-A0BB-4333-8081-BF1B452C2636}" type="slidenum">
              <a:rPr lang="es-ES" smtClean="0"/>
              <a:pPr/>
              <a:t>‹#›</a:t>
            </a:fld>
            <a:endParaRPr lang="es-ES"/>
          </a:p>
        </p:txBody>
      </p:sp>
      <p:pic>
        <p:nvPicPr>
          <p:cNvPr id="8" name="Picture 7"/>
          <p:cNvPicPr>
            <a:picLocks noChangeAspect="1"/>
          </p:cNvPicPr>
          <p:nvPr userDrawn="1"/>
        </p:nvPicPr>
        <p:blipFill>
          <a:blip r:embed="rId2" cstate="print"/>
          <a:stretch>
            <a:fillRect/>
          </a:stretch>
        </p:blipFill>
        <p:spPr>
          <a:xfrm>
            <a:off x="1070733" y="24672"/>
            <a:ext cx="7980356" cy="1066892"/>
          </a:xfrm>
          <a:prstGeom prst="rect">
            <a:avLst/>
          </a:prstGeom>
        </p:spPr>
      </p:pic>
    </p:spTree>
    <p:extLst>
      <p:ext uri="{BB962C8B-B14F-4D97-AF65-F5344CB8AC3E}">
        <p14:creationId xmlns:p14="http://schemas.microsoft.com/office/powerpoint/2010/main" val="11579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4F485DCA-F490-4C33-83D8-2A0602BC395D}" type="datetime1">
              <a:rPr lang="es-ES" smtClean="0"/>
              <a:pPr/>
              <a:t>19/05/2017</a:t>
            </a:fld>
            <a:endParaRPr lang="es-ES"/>
          </a:p>
        </p:txBody>
      </p:sp>
      <p:sp>
        <p:nvSpPr>
          <p:cNvPr id="8" name="Footer Placeholder 7"/>
          <p:cNvSpPr>
            <a:spLocks noGrp="1"/>
          </p:cNvSpPr>
          <p:nvPr>
            <p:ph type="ftr" sz="quarter" idx="11"/>
          </p:nvPr>
        </p:nvSpPr>
        <p:spPr/>
        <p:txBody>
          <a:bodyPr/>
          <a:lstStyle>
            <a:extLst/>
          </a:lstStyle>
          <a:p>
            <a:endParaRPr lang="es-ES"/>
          </a:p>
        </p:txBody>
      </p:sp>
      <p:sp>
        <p:nvSpPr>
          <p:cNvPr id="9" name="Slide Number Placeholder 8"/>
          <p:cNvSpPr>
            <a:spLocks noGrp="1"/>
          </p:cNvSpPr>
          <p:nvPr>
            <p:ph type="sldNum" sz="quarter" idx="12"/>
          </p:nvPr>
        </p:nvSpPr>
        <p:spPr/>
        <p:txBody>
          <a:bodyPr/>
          <a:lstStyle>
            <a:extLst/>
          </a:lstStyle>
          <a:p>
            <a:fld id="{2E9843D9-A0BB-4333-8081-BF1B452C2636}" type="slidenum">
              <a:rPr lang="es-ES" smtClean="0"/>
              <a:pPr/>
              <a:t>‹#›</a:t>
            </a:fld>
            <a:endParaRPr lang="es-ES"/>
          </a:p>
        </p:txBody>
      </p:sp>
    </p:spTree>
    <p:extLst>
      <p:ext uri="{BB962C8B-B14F-4D97-AF65-F5344CB8AC3E}">
        <p14:creationId xmlns:p14="http://schemas.microsoft.com/office/powerpoint/2010/main" val="191908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DF3695A5-52C6-4361-99AA-FC1B07BEDEE5}" type="datetime1">
              <a:rPr lang="es-ES" smtClean="0"/>
              <a:pPr/>
              <a:t>19/05/2017</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2E9843D9-A0BB-4333-8081-BF1B452C2636}" type="slidenum">
              <a:rPr lang="es-ES" smtClean="0"/>
              <a:pPr/>
              <a:t>‹#›</a:t>
            </a:fld>
            <a:endParaRPr lang="es-ES"/>
          </a:p>
        </p:txBody>
      </p:sp>
    </p:spTree>
    <p:extLst>
      <p:ext uri="{BB962C8B-B14F-4D97-AF65-F5344CB8AC3E}">
        <p14:creationId xmlns:p14="http://schemas.microsoft.com/office/powerpoint/2010/main" val="182374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9B0ACE10-028B-42B6-B1B1-A878C53DDA40}" type="datetime1">
              <a:rPr lang="es-ES" smtClean="0"/>
              <a:pPr/>
              <a:t>19/05/2017</a:t>
            </a:fld>
            <a:endParaRPr lang="es-ES"/>
          </a:p>
        </p:txBody>
      </p:sp>
      <p:sp>
        <p:nvSpPr>
          <p:cNvPr id="3" name="Footer Placeholder 2"/>
          <p:cNvSpPr>
            <a:spLocks noGrp="1"/>
          </p:cNvSpPr>
          <p:nvPr>
            <p:ph type="ftr" sz="quarter" idx="11"/>
          </p:nvPr>
        </p:nvSpPr>
        <p:spPr/>
        <p:txBody>
          <a:bodyPr/>
          <a:lstStyle>
            <a:extLst/>
          </a:lstStyle>
          <a:p>
            <a:endParaRPr lang="es-ES"/>
          </a:p>
        </p:txBody>
      </p:sp>
      <p:sp>
        <p:nvSpPr>
          <p:cNvPr id="4" name="Slide Number Placeholder 3"/>
          <p:cNvSpPr>
            <a:spLocks noGrp="1"/>
          </p:cNvSpPr>
          <p:nvPr>
            <p:ph type="sldNum" sz="quarter" idx="12"/>
          </p:nvPr>
        </p:nvSpPr>
        <p:spPr/>
        <p:txBody>
          <a:bodyPr/>
          <a:lstStyle>
            <a:extLst/>
          </a:lstStyle>
          <a:p>
            <a:fld id="{2E9843D9-A0BB-4333-8081-BF1B452C2636}" type="slidenum">
              <a:rPr lang="es-ES" smtClean="0"/>
              <a:pPr/>
              <a:t>‹#›</a:t>
            </a:fld>
            <a:endParaRPr lang="es-E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extLst>
      <p:ext uri="{BB962C8B-B14F-4D97-AF65-F5344CB8AC3E}">
        <p14:creationId xmlns:p14="http://schemas.microsoft.com/office/powerpoint/2010/main" val="16188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A8875265-06FB-4628-A7DE-8D1A70A1F84B}" type="datetime1">
              <a:rPr lang="es-ES" smtClean="0"/>
              <a:pPr/>
              <a:t>19/05/2017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2E9843D9-A0BB-4333-8081-BF1B452C2636}" type="slidenum">
              <a:rPr lang="es-ES" smtClean="0"/>
              <a:pPr/>
              <a:t>‹#›</a:t>
            </a:fld>
            <a:endParaRPr lang="es-ES"/>
          </a:p>
        </p:txBody>
      </p:sp>
    </p:spTree>
    <p:extLst>
      <p:ext uri="{BB962C8B-B14F-4D97-AF65-F5344CB8AC3E}">
        <p14:creationId xmlns:p14="http://schemas.microsoft.com/office/powerpoint/2010/main" val="69557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9AF2B235-E880-4FD2-BD4B-4A7F008629CE}" type="datetime1">
              <a:rPr lang="es-ES" smtClean="0"/>
              <a:pPr/>
              <a:t>19/05/2017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2E9843D9-A0BB-4333-8081-BF1B452C2636}" type="slidenum">
              <a:rPr lang="es-ES" smtClean="0"/>
              <a:pPr/>
              <a:t>‹#›</a:t>
            </a:fld>
            <a:endParaRPr lang="es-E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extLst>
      <p:ext uri="{BB962C8B-B14F-4D97-AF65-F5344CB8AC3E}">
        <p14:creationId xmlns:p14="http://schemas.microsoft.com/office/powerpoint/2010/main" val="221546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FB9382E1-2EB4-4712-801D-945E1C6C07AE}" type="datetime1">
              <a:rPr lang="es-ES" smtClean="0"/>
              <a:pPr/>
              <a:t>19/05/2017</a:t>
            </a:fld>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s-E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2E9843D9-A0BB-4333-8081-BF1B452C2636}" type="slidenum">
              <a:rPr lang="es-ES" smtClean="0"/>
              <a:pPr/>
              <a:t>‹#›</a:t>
            </a:fld>
            <a:endParaRPr lang="es-E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2109" y="7074"/>
            <a:ext cx="2645318" cy="1068237"/>
          </a:xfrm>
          <a:prstGeom prst="rect">
            <a:avLst/>
          </a:prstGeom>
        </p:spPr>
      </p:pic>
      <p:sp>
        <p:nvSpPr>
          <p:cNvPr id="4" name="Title Placeholder 3"/>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 Placeholder 4"/>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570807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ftr="0" dt="0"/>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15616" y="908720"/>
            <a:ext cx="7498080" cy="1512168"/>
          </a:xfrm>
          <a:prstGeom prst="rect">
            <a:avLst/>
          </a:prstGeom>
        </p:spPr>
        <p:txBody>
          <a:bodyPr anchor="b">
            <a:noAutofit/>
          </a:bodyPr>
          <a:lstStyle/>
          <a:p>
            <a:pPr lvl="0">
              <a:spcBef>
                <a:spcPct val="0"/>
              </a:spcBef>
              <a:defRPr/>
            </a:pPr>
            <a:r>
              <a:rPr lang="en-US" sz="2000" b="1" dirty="0"/>
              <a:t>Regional Roundtable </a:t>
            </a:r>
            <a:endParaRPr lang="en-US" sz="2000" b="1" dirty="0" smtClean="0"/>
          </a:p>
          <a:p>
            <a:pPr lvl="0">
              <a:spcBef>
                <a:spcPct val="0"/>
              </a:spcBef>
              <a:defRPr/>
            </a:pPr>
            <a:r>
              <a:rPr lang="en-US" sz="2000" b="1" dirty="0" smtClean="0"/>
              <a:t>World </a:t>
            </a:r>
            <a:r>
              <a:rPr lang="en-US" sz="2000" b="1" dirty="0" err="1"/>
              <a:t>Programme</a:t>
            </a:r>
            <a:r>
              <a:rPr lang="en-US" sz="2000" b="1" dirty="0"/>
              <a:t> for the Census of Agriculture 2020 </a:t>
            </a:r>
            <a:r>
              <a:rPr lang="en-US" sz="2000" b="1"/>
              <a:t/>
            </a:r>
            <a:br>
              <a:rPr lang="en-US" sz="2000" b="1"/>
            </a:br>
            <a:r>
              <a:rPr lang="en-US" sz="2000"/>
              <a:t>Port of Spain, Trinidad and Tobago </a:t>
            </a:r>
            <a:br>
              <a:rPr lang="en-US" sz="2000"/>
            </a:br>
            <a:r>
              <a:rPr lang="en-US" sz="2000"/>
              <a:t>22-26 May 2017</a:t>
            </a:r>
            <a:endParaRPr lang="en-US" sz="2000" dirty="0"/>
          </a:p>
        </p:txBody>
      </p:sp>
      <p:sp>
        <p:nvSpPr>
          <p:cNvPr id="9" name="Rectangle 1"/>
          <p:cNvSpPr txBox="1">
            <a:spLocks/>
          </p:cNvSpPr>
          <p:nvPr/>
        </p:nvSpPr>
        <p:spPr>
          <a:xfrm>
            <a:off x="1107764" y="5815186"/>
            <a:ext cx="7406640" cy="980728"/>
          </a:xfrm>
          <a:prstGeom prst="rect">
            <a:avLst/>
          </a:prstGeom>
        </p:spPr>
        <p:txBody>
          <a:bodyPr anchor="b">
            <a:normAutofit fontScale="97500" lnSpcReduction="10000"/>
          </a:bodyPr>
          <a:lstStyle/>
          <a:p>
            <a:pPr lvl="0">
              <a:spcBef>
                <a:spcPct val="0"/>
              </a:spcBef>
              <a:defRPr/>
            </a:pPr>
            <a:r>
              <a:rPr lang="en-US" sz="2000" b="1" dirty="0" smtClean="0"/>
              <a:t>Adriana Neciu</a:t>
            </a:r>
            <a:endParaRPr lang="en-US" sz="2000" dirty="0"/>
          </a:p>
          <a:p>
            <a:pPr>
              <a:lnSpc>
                <a:spcPct val="110000"/>
              </a:lnSpc>
              <a:spcBef>
                <a:spcPct val="0"/>
              </a:spcBef>
              <a:defRPr/>
            </a:pPr>
            <a:r>
              <a:rPr lang="en-US" sz="2000" dirty="0">
                <a:latin typeface="Times New Roman" panose="02020603050405020304" pitchFamily="18" charset="0"/>
                <a:cs typeface="Times New Roman" panose="02020603050405020304" pitchFamily="18" charset="0"/>
              </a:rPr>
              <a:t>Agricultural Census and Survey Team</a:t>
            </a:r>
          </a:p>
          <a:p>
            <a:pPr>
              <a:lnSpc>
                <a:spcPct val="110000"/>
              </a:lnSpc>
              <a:spcBef>
                <a:spcPct val="0"/>
              </a:spcBef>
              <a:defRPr/>
            </a:pPr>
            <a:r>
              <a:rPr lang="en-US" sz="2000" dirty="0">
                <a:latin typeface="Times New Roman" panose="02020603050405020304" pitchFamily="18" charset="0"/>
                <a:cs typeface="Times New Roman" panose="02020603050405020304" pitchFamily="18" charset="0"/>
              </a:rPr>
              <a:t>FAO Statistics Division </a:t>
            </a:r>
            <a:endParaRPr lang="en-US" sz="2000" dirty="0"/>
          </a:p>
        </p:txBody>
      </p:sp>
      <p:sp>
        <p:nvSpPr>
          <p:cNvPr id="2" name="Rectangle 1"/>
          <p:cNvSpPr/>
          <p:nvPr/>
        </p:nvSpPr>
        <p:spPr>
          <a:xfrm>
            <a:off x="953616" y="3036729"/>
            <a:ext cx="5562600" cy="1400383"/>
          </a:xfrm>
          <a:prstGeom prst="rect">
            <a:avLst/>
          </a:prstGeom>
        </p:spPr>
        <p:txBody>
          <a:bodyPr wrap="square">
            <a:spAutoFit/>
          </a:bodyPr>
          <a:lstStyle/>
          <a:p>
            <a:pPr marL="365760" indent="-283464" eaLnBrk="1" fontAlgn="auto" hangingPunct="1">
              <a:lnSpc>
                <a:spcPts val="3000"/>
              </a:lnSpc>
              <a:spcBef>
                <a:spcPts val="600"/>
              </a:spcBef>
              <a:spcAft>
                <a:spcPts val="0"/>
              </a:spcAft>
              <a:buClr>
                <a:schemeClr val="accent1"/>
              </a:buClr>
              <a:buSzPct val="80000"/>
              <a:defRPr/>
            </a:pPr>
            <a:r>
              <a:rPr lang="en-US" sz="4000" b="1" dirty="0" smtClean="0">
                <a:latin typeface="+mj-lt"/>
                <a:ea typeface="+mj-ea"/>
                <a:cs typeface="+mj-cs"/>
              </a:rPr>
              <a:t>Theme 03 – Irrigation</a:t>
            </a:r>
          </a:p>
          <a:p>
            <a:pPr marL="365760" indent="-283464">
              <a:lnSpc>
                <a:spcPts val="3000"/>
              </a:lnSpc>
              <a:spcBef>
                <a:spcPts val="600"/>
              </a:spcBef>
              <a:buClr>
                <a:schemeClr val="accent1"/>
              </a:buClr>
              <a:buSzPct val="80000"/>
              <a:defRPr/>
            </a:pPr>
            <a:r>
              <a:rPr lang="en-US" sz="2000" i="1" dirty="0" smtClean="0"/>
              <a:t>Technical Session 7</a:t>
            </a:r>
          </a:p>
          <a:p>
            <a:pPr marL="365760" indent="-283464" eaLnBrk="1" fontAlgn="auto" hangingPunct="1">
              <a:lnSpc>
                <a:spcPts val="3000"/>
              </a:lnSpc>
              <a:spcBef>
                <a:spcPts val="600"/>
              </a:spcBef>
              <a:spcAft>
                <a:spcPts val="0"/>
              </a:spcAft>
              <a:buClr>
                <a:schemeClr val="accent1"/>
              </a:buClr>
              <a:buSzPct val="80000"/>
              <a:defRPr/>
            </a:pPr>
            <a:endParaRPr lang="en-GB" sz="4000" b="1" dirty="0">
              <a:latin typeface="+mj-lt"/>
              <a:ea typeface="+mj-ea"/>
              <a:cs typeface="+mj-cs"/>
            </a:endParaRPr>
          </a:p>
        </p:txBody>
      </p:sp>
      <p:pic>
        <p:nvPicPr>
          <p:cNvPr id="10" name="Picture 9"/>
          <p:cNvPicPr>
            <a:picLocks noChangeAspect="1"/>
          </p:cNvPicPr>
          <p:nvPr/>
        </p:nvPicPr>
        <p:blipFill>
          <a:blip r:embed="rId3" cstate="print"/>
          <a:stretch>
            <a:fillRect/>
          </a:stretch>
        </p:blipFill>
        <p:spPr>
          <a:xfrm>
            <a:off x="5220072" y="3140968"/>
            <a:ext cx="4285859" cy="2999492"/>
          </a:xfrm>
          <a:prstGeom prst="cloud">
            <a:avLst/>
          </a:prstGeom>
        </p:spPr>
      </p:pic>
      <p:sp>
        <p:nvSpPr>
          <p:cNvPr id="3" name="Slide Number Placeholder 2"/>
          <p:cNvSpPr>
            <a:spLocks noGrp="1"/>
          </p:cNvSpPr>
          <p:nvPr>
            <p:ph type="sldNum" sz="quarter" idx="12"/>
          </p:nvPr>
        </p:nvSpPr>
        <p:spPr/>
        <p:txBody>
          <a:bodyPr/>
          <a:lstStyle/>
          <a:p>
            <a:fld id="{2E9843D9-A0BB-4333-8081-BF1B452C2636}" type="slidenum">
              <a:rPr lang="es-ES" smtClean="0"/>
              <a:pPr/>
              <a:t>1</a:t>
            </a:fld>
            <a:endParaRPr lang="es-ES"/>
          </a:p>
        </p:txBody>
      </p:sp>
      <p:pic>
        <p:nvPicPr>
          <p:cNvPr id="8" name="Picture 7" descr="http://www.fao.org/uploads/pics/WCA_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7954" y="24565"/>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535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8401080" cy="1399032"/>
          </a:xfrm>
        </p:spPr>
        <p:txBody>
          <a:bodyPr>
            <a:noAutofit/>
          </a:bodyPr>
          <a:lstStyle/>
          <a:p>
            <a:r>
              <a:rPr lang="en-US" sz="2800" b="1" dirty="0" smtClean="0">
                <a:solidFill>
                  <a:srgbClr val="0070C0"/>
                </a:solidFill>
                <a:effectLst/>
              </a:rPr>
              <a:t>Item 0304: Area of land actually irrigated according to method of irrigation: fully controlled irrigation (for the holding) </a:t>
            </a:r>
            <a:endParaRPr lang="en-US" sz="2800" dirty="0">
              <a:solidFill>
                <a:srgbClr val="0070C0"/>
              </a:solidFill>
              <a:effectLst/>
            </a:endParaRPr>
          </a:p>
        </p:txBody>
      </p:sp>
      <p:sp>
        <p:nvSpPr>
          <p:cNvPr id="3" name="2 Marcador de contenido"/>
          <p:cNvSpPr>
            <a:spLocks noGrp="1"/>
          </p:cNvSpPr>
          <p:nvPr>
            <p:ph idx="1"/>
          </p:nvPr>
        </p:nvSpPr>
        <p:spPr>
          <a:xfrm>
            <a:off x="858468" y="2636912"/>
            <a:ext cx="8106020" cy="4058424"/>
          </a:xfrm>
        </p:spPr>
        <p:txBody>
          <a:bodyPr>
            <a:normAutofit/>
          </a:bodyPr>
          <a:lstStyle/>
          <a:p>
            <a:pPr marL="180000" lvl="2" indent="0">
              <a:lnSpc>
                <a:spcPct val="100000"/>
              </a:lnSpc>
              <a:spcBef>
                <a:spcPts val="0"/>
              </a:spcBef>
              <a:spcAft>
                <a:spcPts val="600"/>
              </a:spcAft>
              <a:buClr>
                <a:srgbClr val="FFC000"/>
              </a:buClr>
              <a:buSzPct val="100000"/>
              <a:buNone/>
            </a:pPr>
            <a:r>
              <a:rPr lang="en-GB" sz="2200" b="1" dirty="0" smtClean="0">
                <a:solidFill>
                  <a:srgbClr val="0070C0"/>
                </a:solidFill>
                <a:latin typeface="Calibri" pitchFamily="34" charset="0"/>
                <a:cs typeface="Calibri" pitchFamily="34" charset="0"/>
              </a:rPr>
              <a:t>Type</a:t>
            </a:r>
            <a:r>
              <a:rPr lang="en-GB" sz="2200" dirty="0" smtClean="0">
                <a:solidFill>
                  <a:srgbClr val="0070C0"/>
                </a:solidFill>
                <a:latin typeface="Calibri" pitchFamily="34" charset="0"/>
                <a:cs typeface="Calibri" pitchFamily="34" charset="0"/>
              </a:rPr>
              <a:t>: </a:t>
            </a:r>
            <a:r>
              <a:rPr lang="en-GB" sz="2200" dirty="0" smtClean="0">
                <a:latin typeface="Calibri" pitchFamily="34" charset="0"/>
                <a:cs typeface="Calibri" pitchFamily="34" charset="0"/>
              </a:rPr>
              <a:t>additional item.</a:t>
            </a:r>
          </a:p>
          <a:p>
            <a:pPr marL="180000" lvl="2" indent="0">
              <a:lnSpc>
                <a:spcPct val="100000"/>
              </a:lnSpc>
              <a:spcBef>
                <a:spcPts val="0"/>
              </a:spcBef>
              <a:spcAft>
                <a:spcPts val="600"/>
              </a:spcAft>
              <a:buClr>
                <a:srgbClr val="FFC000"/>
              </a:buClr>
              <a:buSzPct val="100000"/>
              <a:buNone/>
            </a:pPr>
            <a:r>
              <a:rPr lang="en-GB" sz="2200" b="1" dirty="0" smtClean="0">
                <a:solidFill>
                  <a:srgbClr val="0070C0"/>
                </a:solidFill>
                <a:latin typeface="Calibri" pitchFamily="34" charset="0"/>
                <a:cs typeface="Calibri" pitchFamily="34" charset="0"/>
              </a:rPr>
              <a:t>Reference period</a:t>
            </a:r>
            <a:r>
              <a:rPr lang="en-GB" sz="2200" dirty="0" smtClean="0">
                <a:solidFill>
                  <a:srgbClr val="0070C0"/>
                </a:solidFill>
                <a:latin typeface="Calibri" pitchFamily="34" charset="0"/>
                <a:cs typeface="Calibri" pitchFamily="34" charset="0"/>
              </a:rPr>
              <a:t>: </a:t>
            </a:r>
            <a:r>
              <a:rPr lang="en-GB" sz="2200" dirty="0" smtClean="0">
                <a:latin typeface="Calibri" pitchFamily="34" charset="0"/>
                <a:cs typeface="Calibri" pitchFamily="34" charset="0"/>
              </a:rPr>
              <a:t>census reference year.</a:t>
            </a:r>
          </a:p>
          <a:p>
            <a:pPr marL="180000" lvl="2" indent="0">
              <a:lnSpc>
                <a:spcPct val="100000"/>
              </a:lnSpc>
              <a:spcBef>
                <a:spcPts val="0"/>
              </a:spcBef>
              <a:spcAft>
                <a:spcPts val="600"/>
              </a:spcAft>
              <a:buClr>
                <a:srgbClr val="FFC000"/>
              </a:buClr>
              <a:buSzPct val="100000"/>
              <a:buNone/>
            </a:pPr>
            <a:r>
              <a:rPr lang="en-GB" sz="2200" b="1" dirty="0" smtClean="0">
                <a:solidFill>
                  <a:srgbClr val="0070C0"/>
                </a:solidFill>
                <a:latin typeface="Calibri" pitchFamily="34" charset="0"/>
                <a:cs typeface="Calibri" pitchFamily="34" charset="0"/>
              </a:rPr>
              <a:t>Concept:</a:t>
            </a:r>
            <a:r>
              <a:rPr lang="en-GB" sz="2200" dirty="0" smtClean="0">
                <a:solidFill>
                  <a:srgbClr val="0070C0"/>
                </a:solidFill>
                <a:latin typeface="Calibri" pitchFamily="34" charset="0"/>
                <a:cs typeface="Calibri" pitchFamily="34" charset="0"/>
              </a:rPr>
              <a:t> </a:t>
            </a:r>
            <a:r>
              <a:rPr lang="en-GB" sz="2200" dirty="0" smtClean="0">
                <a:latin typeface="Calibri" pitchFamily="34" charset="0"/>
                <a:cs typeface="Calibri" pitchFamily="34" charset="0"/>
              </a:rPr>
              <a:t>this item includes only areas of land irrigated by methods of fully controlled irrigation.</a:t>
            </a:r>
          </a:p>
          <a:p>
            <a:pPr marL="180000" lvl="2" indent="0">
              <a:lnSpc>
                <a:spcPct val="100000"/>
              </a:lnSpc>
              <a:spcBef>
                <a:spcPts val="0"/>
              </a:spcBef>
              <a:spcAft>
                <a:spcPts val="600"/>
              </a:spcAft>
              <a:buClr>
                <a:srgbClr val="FFC000"/>
              </a:buClr>
              <a:buSzPct val="100000"/>
              <a:buNone/>
            </a:pPr>
            <a:r>
              <a:rPr lang="en-GB" sz="2200" b="1" dirty="0" smtClean="0">
                <a:solidFill>
                  <a:srgbClr val="0070C0"/>
                </a:solidFill>
                <a:latin typeface="Calibri" pitchFamily="34" charset="0"/>
                <a:cs typeface="Calibri" pitchFamily="34" charset="0"/>
              </a:rPr>
              <a:t>Methods: </a:t>
            </a:r>
            <a:endParaRPr lang="en-GB" sz="2200" dirty="0" smtClean="0">
              <a:solidFill>
                <a:srgbClr val="0070C0"/>
              </a:solidFill>
              <a:latin typeface="Calibri" pitchFamily="34" charset="0"/>
              <a:cs typeface="Calibri" pitchFamily="34" charset="0"/>
            </a:endParaRPr>
          </a:p>
          <a:p>
            <a:pPr marL="895350" lvl="3" indent="-258763">
              <a:spcBef>
                <a:spcPts val="0"/>
              </a:spcBef>
              <a:spcAft>
                <a:spcPts val="600"/>
              </a:spcAft>
              <a:buClr>
                <a:srgbClr val="0070C0"/>
              </a:buClr>
              <a:buSzPct val="100000"/>
              <a:buFont typeface="Arial" panose="020B0604020202020204" pitchFamily="34" charset="0"/>
              <a:buChar char="•"/>
              <a:tabLst>
                <a:tab pos="895350" algn="l"/>
              </a:tabLst>
            </a:pPr>
            <a:r>
              <a:rPr lang="en-GB" sz="2200" i="1" dirty="0" smtClean="0">
                <a:latin typeface="Calibri" pitchFamily="34" charset="0"/>
                <a:cs typeface="Calibri" pitchFamily="34" charset="0"/>
              </a:rPr>
              <a:t>Surface irrigation</a:t>
            </a:r>
          </a:p>
          <a:p>
            <a:pPr marL="895350" lvl="3" indent="-258763">
              <a:spcBef>
                <a:spcPts val="0"/>
              </a:spcBef>
              <a:spcAft>
                <a:spcPts val="600"/>
              </a:spcAft>
              <a:buClr>
                <a:srgbClr val="0070C0"/>
              </a:buClr>
              <a:buSzPct val="100000"/>
              <a:buFont typeface="Arial" panose="020B0604020202020204" pitchFamily="34" charset="0"/>
              <a:buChar char="•"/>
              <a:tabLst>
                <a:tab pos="895350" algn="l"/>
              </a:tabLst>
            </a:pPr>
            <a:r>
              <a:rPr lang="en-GB" sz="2200" i="1" dirty="0" smtClean="0">
                <a:latin typeface="Calibri" pitchFamily="34" charset="0"/>
                <a:cs typeface="Calibri" pitchFamily="34" charset="0"/>
              </a:rPr>
              <a:t>Sprinklers</a:t>
            </a:r>
          </a:p>
          <a:p>
            <a:pPr marL="895350" lvl="3" indent="-258763">
              <a:spcBef>
                <a:spcPts val="0"/>
              </a:spcBef>
              <a:spcAft>
                <a:spcPts val="600"/>
              </a:spcAft>
              <a:buClr>
                <a:srgbClr val="0070C0"/>
              </a:buClr>
              <a:buSzPct val="100000"/>
              <a:buFont typeface="Arial" panose="020B0604020202020204" pitchFamily="34" charset="0"/>
              <a:buChar char="•"/>
              <a:tabLst>
                <a:tab pos="895350" algn="l"/>
              </a:tabLst>
            </a:pPr>
            <a:r>
              <a:rPr lang="en-GB" sz="2200" i="1" dirty="0" smtClean="0">
                <a:latin typeface="Calibri" pitchFamily="34" charset="0"/>
                <a:cs typeface="Calibri" pitchFamily="34" charset="0"/>
              </a:rPr>
              <a:t>Localized irrigation</a:t>
            </a:r>
          </a:p>
          <a:p>
            <a:pPr marL="180000" lvl="2" indent="0">
              <a:lnSpc>
                <a:spcPct val="100000"/>
              </a:lnSpc>
              <a:spcBef>
                <a:spcPts val="0"/>
              </a:spcBef>
              <a:spcAft>
                <a:spcPts val="600"/>
              </a:spcAft>
              <a:buClr>
                <a:srgbClr val="FFC000"/>
              </a:buClr>
              <a:buSzPct val="100000"/>
              <a:buNone/>
            </a:pPr>
            <a:r>
              <a:rPr lang="en-GB" sz="2200" i="1" dirty="0" smtClean="0">
                <a:latin typeface="Calibri" pitchFamily="34" charset="0"/>
                <a:cs typeface="Calibri" pitchFamily="34" charset="0"/>
              </a:rPr>
              <a:t>The definition and images of each method are given in the following slides.</a:t>
            </a:r>
          </a:p>
        </p:txBody>
      </p:sp>
      <p:sp>
        <p:nvSpPr>
          <p:cNvPr id="4" name="Slide Number Placeholder 3"/>
          <p:cNvSpPr>
            <a:spLocks noGrp="1"/>
          </p:cNvSpPr>
          <p:nvPr>
            <p:ph type="sldNum" sz="quarter" idx="12"/>
          </p:nvPr>
        </p:nvSpPr>
        <p:spPr/>
        <p:txBody>
          <a:bodyPr/>
          <a:lstStyle/>
          <a:p>
            <a:fld id="{2E9843D9-A0BB-4333-8081-BF1B452C2636}"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27898"/>
            <a:ext cx="7498080" cy="1143000"/>
          </a:xfrm>
        </p:spPr>
        <p:txBody>
          <a:bodyPr/>
          <a:lstStyle/>
          <a:p>
            <a:r>
              <a:rPr lang="en-US" b="1" dirty="0" smtClean="0">
                <a:solidFill>
                  <a:srgbClr val="0070C0"/>
                </a:solidFill>
                <a:effectLst/>
              </a:rPr>
              <a:t>Methods of irrigation</a:t>
            </a:r>
            <a:endParaRPr lang="en-US" b="1" dirty="0">
              <a:solidFill>
                <a:srgbClr val="0070C0"/>
              </a:solidFill>
              <a:effectLst/>
            </a:endParaRPr>
          </a:p>
        </p:txBody>
      </p:sp>
      <p:pic>
        <p:nvPicPr>
          <p:cNvPr id="5" name="4 Marcador de contenido" descr="furrow irrigation furrow irrigation is the most used system"/>
          <p:cNvPicPr>
            <a:picLocks noGrp="1"/>
          </p:cNvPicPr>
          <p:nvPr>
            <p:ph sz="half" idx="1"/>
          </p:nvPr>
        </p:nvPicPr>
        <p:blipFill>
          <a:blip r:embed="rId2" cstate="print"/>
          <a:srcRect/>
          <a:stretch>
            <a:fillRect/>
          </a:stretch>
        </p:blipFill>
        <p:spPr bwMode="auto">
          <a:xfrm>
            <a:off x="5202752" y="3734718"/>
            <a:ext cx="3400420" cy="2357454"/>
          </a:xfrm>
          <a:prstGeom prst="cloud">
            <a:avLst/>
          </a:prstGeom>
          <a:noFill/>
          <a:ln w="9525">
            <a:noFill/>
            <a:miter lim="800000"/>
            <a:headEnd/>
            <a:tailEnd/>
          </a:ln>
        </p:spPr>
      </p:pic>
      <p:sp>
        <p:nvSpPr>
          <p:cNvPr id="4" name="3 Marcador de contenido"/>
          <p:cNvSpPr>
            <a:spLocks noGrp="1"/>
          </p:cNvSpPr>
          <p:nvPr>
            <p:ph sz="half" idx="2"/>
          </p:nvPr>
        </p:nvSpPr>
        <p:spPr>
          <a:xfrm>
            <a:off x="971600" y="2050553"/>
            <a:ext cx="8099248" cy="1810495"/>
          </a:xfrm>
        </p:spPr>
        <p:txBody>
          <a:bodyPr>
            <a:normAutofit/>
          </a:bodyPr>
          <a:lstStyle/>
          <a:p>
            <a:pPr marL="82296" indent="0">
              <a:buNone/>
            </a:pPr>
            <a:r>
              <a:rPr lang="en-US" sz="2600" b="1" dirty="0" smtClean="0">
                <a:solidFill>
                  <a:srgbClr val="0070C0"/>
                </a:solidFill>
                <a:latin typeface="Calibri" pitchFamily="34" charset="0"/>
                <a:cs typeface="Calibri" pitchFamily="34" charset="0"/>
              </a:rPr>
              <a:t>Surface irrigation:</a:t>
            </a:r>
          </a:p>
          <a:p>
            <a:pPr marL="180000" indent="0">
              <a:spcBef>
                <a:spcPts val="0"/>
              </a:spcBef>
              <a:spcAft>
                <a:spcPts val="600"/>
              </a:spcAft>
              <a:buNone/>
            </a:pPr>
            <a:r>
              <a:rPr lang="en-US" sz="2600" dirty="0" smtClean="0">
                <a:latin typeface="Calibri" pitchFamily="34" charset="0"/>
                <a:cs typeface="Calibri" pitchFamily="34" charset="0"/>
              </a:rPr>
              <a:t>System for partially or completely covering land with water for the purpose of irrigation. They include several types including furrow, border strip and basin irrigation.</a:t>
            </a:r>
            <a:endParaRPr lang="en-US" sz="2600" dirty="0">
              <a:latin typeface="Calibri" pitchFamily="34" charset="0"/>
              <a:cs typeface="Calibri" pitchFamily="34" charset="0"/>
            </a:endParaRPr>
          </a:p>
        </p:txBody>
      </p:sp>
      <p:pic>
        <p:nvPicPr>
          <p:cNvPr id="6" name="5 Imagen" descr="C:\Users\usuario\Desktop\LevelBasinFloodIrrigation.jpg"/>
          <p:cNvPicPr/>
          <p:nvPr/>
        </p:nvPicPr>
        <p:blipFill>
          <a:blip r:embed="rId3" cstate="print"/>
          <a:srcRect/>
          <a:stretch>
            <a:fillRect/>
          </a:stretch>
        </p:blipFill>
        <p:spPr bwMode="auto">
          <a:xfrm>
            <a:off x="1307640" y="3861048"/>
            <a:ext cx="3429024" cy="2119329"/>
          </a:xfrm>
          <a:prstGeom prst="cloud">
            <a:avLst/>
          </a:prstGeom>
          <a:noFill/>
          <a:ln w="9525">
            <a:noFill/>
            <a:miter lim="800000"/>
            <a:headEnd/>
            <a:tailEnd/>
          </a:ln>
        </p:spPr>
      </p:pic>
      <p:sp>
        <p:nvSpPr>
          <p:cNvPr id="3" name="Slide Number Placeholder 2"/>
          <p:cNvSpPr>
            <a:spLocks noGrp="1"/>
          </p:cNvSpPr>
          <p:nvPr>
            <p:ph type="sldNum" sz="quarter" idx="12"/>
          </p:nvPr>
        </p:nvSpPr>
        <p:spPr/>
        <p:txBody>
          <a:bodyPr/>
          <a:lstStyle/>
          <a:p>
            <a:fld id="{2E9843D9-A0BB-4333-8081-BF1B452C2636}" type="slidenum">
              <a:rPr lang="es-ES" smtClean="0"/>
              <a:pPr/>
              <a:t>11</a:t>
            </a:fld>
            <a:endParaRPr lang="es-ES"/>
          </a:p>
        </p:txBody>
      </p:sp>
      <p:sp>
        <p:nvSpPr>
          <p:cNvPr id="7" name="TextBox 6"/>
          <p:cNvSpPr txBox="1"/>
          <p:nvPr/>
        </p:nvSpPr>
        <p:spPr>
          <a:xfrm>
            <a:off x="1907704" y="6305550"/>
            <a:ext cx="2664296" cy="369332"/>
          </a:xfrm>
          <a:prstGeom prst="rect">
            <a:avLst/>
          </a:prstGeom>
          <a:noFill/>
        </p:spPr>
        <p:txBody>
          <a:bodyPr wrap="square" rtlCol="0">
            <a:spAutoFit/>
          </a:bodyPr>
          <a:lstStyle/>
          <a:p>
            <a:r>
              <a:rPr lang="en-US" dirty="0" smtClean="0"/>
              <a:t>Basin irrigation</a:t>
            </a:r>
            <a:endParaRPr lang="en-GB" dirty="0"/>
          </a:p>
        </p:txBody>
      </p:sp>
      <p:sp>
        <p:nvSpPr>
          <p:cNvPr id="8" name="TextBox 7"/>
          <p:cNvSpPr txBox="1"/>
          <p:nvPr/>
        </p:nvSpPr>
        <p:spPr>
          <a:xfrm>
            <a:off x="5970655" y="6267450"/>
            <a:ext cx="1864613" cy="369332"/>
          </a:xfrm>
          <a:prstGeom prst="rect">
            <a:avLst/>
          </a:prstGeom>
          <a:noFill/>
        </p:spPr>
        <p:txBody>
          <a:bodyPr wrap="none" rtlCol="0">
            <a:spAutoFit/>
          </a:bodyPr>
          <a:lstStyle/>
          <a:p>
            <a:r>
              <a:rPr lang="en-GB" dirty="0"/>
              <a:t>Furrow Irrigation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3453"/>
            <a:ext cx="7498080" cy="1143000"/>
          </a:xfrm>
        </p:spPr>
        <p:txBody>
          <a:bodyPr/>
          <a:lstStyle/>
          <a:p>
            <a:r>
              <a:rPr lang="en-US" b="1" dirty="0" smtClean="0">
                <a:solidFill>
                  <a:srgbClr val="0070C0"/>
                </a:solidFill>
                <a:effectLst/>
              </a:rPr>
              <a:t>Methods of irrigation (contd.)</a:t>
            </a:r>
            <a:endParaRPr lang="en-US" dirty="0">
              <a:solidFill>
                <a:srgbClr val="0070C0"/>
              </a:solidFill>
              <a:effectLst/>
            </a:endParaRPr>
          </a:p>
        </p:txBody>
      </p:sp>
      <p:pic>
        <p:nvPicPr>
          <p:cNvPr id="5" name="4 Marcador de contenido" descr="large irrigation system supplies water to lettuce fields. Irrigation ..."/>
          <p:cNvPicPr>
            <a:picLocks noGrp="1"/>
          </p:cNvPicPr>
          <p:nvPr>
            <p:ph sz="half" idx="1"/>
          </p:nvPr>
        </p:nvPicPr>
        <p:blipFill>
          <a:blip r:embed="rId2" cstate="print"/>
          <a:stretch>
            <a:fillRect/>
          </a:stretch>
        </p:blipFill>
        <p:spPr bwMode="auto">
          <a:xfrm>
            <a:off x="1619672" y="3328832"/>
            <a:ext cx="6633936" cy="3501008"/>
          </a:xfrm>
          <a:prstGeom prst="ellipse">
            <a:avLst/>
          </a:prstGeom>
          <a:noFill/>
          <a:ln w="9525">
            <a:noFill/>
            <a:miter lim="800000"/>
            <a:headEnd/>
            <a:tailEnd/>
          </a:ln>
        </p:spPr>
      </p:pic>
      <p:sp>
        <p:nvSpPr>
          <p:cNvPr id="4" name="3 Marcador de contenido"/>
          <p:cNvSpPr>
            <a:spLocks noGrp="1"/>
          </p:cNvSpPr>
          <p:nvPr>
            <p:ph sz="half" idx="2"/>
          </p:nvPr>
        </p:nvSpPr>
        <p:spPr>
          <a:xfrm>
            <a:off x="971600" y="2060849"/>
            <a:ext cx="8712968" cy="1239190"/>
          </a:xfrm>
        </p:spPr>
        <p:txBody>
          <a:bodyPr>
            <a:normAutofit/>
          </a:bodyPr>
          <a:lstStyle/>
          <a:p>
            <a:pPr marL="82296" indent="0">
              <a:buNone/>
            </a:pPr>
            <a:r>
              <a:rPr lang="en-US" b="1" dirty="0" smtClean="0">
                <a:solidFill>
                  <a:srgbClr val="0070C0"/>
                </a:solidFill>
                <a:latin typeface="Calibri" pitchFamily="34" charset="0"/>
                <a:cs typeface="Calibri" pitchFamily="34" charset="0"/>
              </a:rPr>
              <a:t>Sprinklers: </a:t>
            </a:r>
            <a:r>
              <a:rPr lang="en-US" sz="2600" dirty="0" smtClean="0">
                <a:latin typeface="Calibri" pitchFamily="34" charset="0"/>
                <a:cs typeface="Calibri" pitchFamily="34" charset="0"/>
              </a:rPr>
              <a:t>Sprinkler irrigation refers to pipes networks through which water moves under pressure before being delivered to the crop via sprinkler nozzles. </a:t>
            </a:r>
            <a:endParaRPr lang="en-US" sz="26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2E9843D9-A0BB-4333-8081-BF1B452C2636}" type="slidenum">
              <a:rPr lang="es-ES" smtClean="0"/>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7679" y="888890"/>
            <a:ext cx="8229600" cy="1099950"/>
          </a:xfrm>
        </p:spPr>
        <p:txBody>
          <a:bodyPr/>
          <a:lstStyle/>
          <a:p>
            <a:r>
              <a:rPr lang="en-US" b="1" dirty="0" smtClean="0">
                <a:solidFill>
                  <a:srgbClr val="0070C0"/>
                </a:solidFill>
                <a:effectLst/>
              </a:rPr>
              <a:t>Methods of irrigation (contd.)</a:t>
            </a:r>
            <a:endParaRPr lang="en-US" dirty="0">
              <a:solidFill>
                <a:srgbClr val="0070C0"/>
              </a:solidFill>
              <a:effectLst/>
            </a:endParaRPr>
          </a:p>
        </p:txBody>
      </p:sp>
      <p:pic>
        <p:nvPicPr>
          <p:cNvPr id="5" name="4 Marcador de contenido" descr="as trickle &lt;b&gt;irrigation&lt;/b&gt; or micro &lt;b&gt;irrigation&lt;/b&gt; or &lt;b&gt;localized irrigation&lt;/b&gt; ..."/>
          <p:cNvPicPr>
            <a:picLocks noGrp="1"/>
          </p:cNvPicPr>
          <p:nvPr>
            <p:ph sz="half" idx="1"/>
          </p:nvPr>
        </p:nvPicPr>
        <p:blipFill>
          <a:blip r:embed="rId2" cstate="print"/>
          <a:srcRect/>
          <a:stretch>
            <a:fillRect/>
          </a:stretch>
        </p:blipFill>
        <p:spPr bwMode="auto">
          <a:xfrm>
            <a:off x="1043608" y="3742883"/>
            <a:ext cx="4464496" cy="3024336"/>
          </a:xfrm>
          <a:prstGeom prst="cloud">
            <a:avLst/>
          </a:prstGeom>
          <a:noFill/>
          <a:ln w="9525">
            <a:noFill/>
            <a:miter lim="800000"/>
            <a:headEnd/>
            <a:tailEnd/>
          </a:ln>
        </p:spPr>
      </p:pic>
      <p:sp>
        <p:nvSpPr>
          <p:cNvPr id="4" name="3 Marcador de contenido"/>
          <p:cNvSpPr>
            <a:spLocks noGrp="1"/>
          </p:cNvSpPr>
          <p:nvPr>
            <p:ph sz="half" idx="2"/>
          </p:nvPr>
        </p:nvSpPr>
        <p:spPr>
          <a:xfrm>
            <a:off x="971600" y="1988839"/>
            <a:ext cx="8172400" cy="1762827"/>
          </a:xfrm>
        </p:spPr>
        <p:txBody>
          <a:bodyPr>
            <a:normAutofit/>
          </a:bodyPr>
          <a:lstStyle/>
          <a:p>
            <a:pPr marL="82296" indent="0">
              <a:buNone/>
            </a:pPr>
            <a:r>
              <a:rPr lang="en-US" sz="2600" b="1" dirty="0" smtClean="0">
                <a:solidFill>
                  <a:srgbClr val="0070C0"/>
                </a:solidFill>
                <a:latin typeface="Calibri" pitchFamily="34" charset="0"/>
                <a:cs typeface="Calibri" pitchFamily="34" charset="0"/>
              </a:rPr>
              <a:t>Localized irrigation: </a:t>
            </a:r>
            <a:r>
              <a:rPr lang="en-US" sz="2600" dirty="0" smtClean="0">
                <a:latin typeface="Calibri" pitchFamily="34" charset="0"/>
                <a:cs typeface="Calibri" pitchFamily="34" charset="0"/>
              </a:rPr>
              <a:t>It is a system whereby water is distributed under low pressure through a piped network, in a pre-determined pattern and applied as a small discharge to each plant.</a:t>
            </a:r>
            <a:endParaRPr lang="en-US" sz="2600" dirty="0">
              <a:latin typeface="Calibri" pitchFamily="34" charset="0"/>
              <a:cs typeface="Calibri" pitchFamily="34" charset="0"/>
            </a:endParaRPr>
          </a:p>
        </p:txBody>
      </p:sp>
      <p:pic>
        <p:nvPicPr>
          <p:cNvPr id="6" name="5 Imagen" descr="... trickle irrigation or micro irrigation or localized irrigation is an"/>
          <p:cNvPicPr/>
          <p:nvPr/>
        </p:nvPicPr>
        <p:blipFill>
          <a:blip r:embed="rId3" cstate="print"/>
          <a:srcRect/>
          <a:stretch>
            <a:fillRect/>
          </a:stretch>
        </p:blipFill>
        <p:spPr bwMode="auto">
          <a:xfrm>
            <a:off x="5030546" y="3645024"/>
            <a:ext cx="4040301" cy="2872355"/>
          </a:xfrm>
          <a:prstGeom prst="ellipse">
            <a:avLst/>
          </a:prstGeom>
          <a:noFill/>
          <a:ln w="9525">
            <a:noFill/>
            <a:miter lim="800000"/>
            <a:headEnd/>
            <a:tailEnd/>
          </a:ln>
        </p:spPr>
      </p:pic>
      <p:sp>
        <p:nvSpPr>
          <p:cNvPr id="3" name="Slide Number Placeholder 2"/>
          <p:cNvSpPr>
            <a:spLocks noGrp="1"/>
          </p:cNvSpPr>
          <p:nvPr>
            <p:ph type="sldNum" sz="quarter" idx="12"/>
          </p:nvPr>
        </p:nvSpPr>
        <p:spPr/>
        <p:txBody>
          <a:bodyPr/>
          <a:lstStyle/>
          <a:p>
            <a:fld id="{2E9843D9-A0BB-4333-8081-BF1B452C2636}" type="slidenum">
              <a:rPr lang="es-ES" smtClean="0"/>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24744"/>
            <a:ext cx="7992888" cy="1008112"/>
          </a:xfrm>
        </p:spPr>
        <p:txBody>
          <a:bodyPr>
            <a:noAutofit/>
          </a:bodyPr>
          <a:lstStyle/>
          <a:p>
            <a:r>
              <a:rPr lang="en-US" sz="3200" b="1" dirty="0" smtClean="0">
                <a:solidFill>
                  <a:srgbClr val="0070C0"/>
                </a:solidFill>
                <a:effectLst/>
              </a:rPr>
              <a:t>Item 0305: Area of crops actually irrigated for each crop type: fully controlled irrigation (for the holding) </a:t>
            </a:r>
          </a:p>
        </p:txBody>
      </p:sp>
      <p:sp>
        <p:nvSpPr>
          <p:cNvPr id="3" name="2 Marcador de contenido"/>
          <p:cNvSpPr>
            <a:spLocks noGrp="1"/>
          </p:cNvSpPr>
          <p:nvPr>
            <p:ph idx="1"/>
          </p:nvPr>
        </p:nvSpPr>
        <p:spPr>
          <a:xfrm>
            <a:off x="841248" y="2535610"/>
            <a:ext cx="8229600" cy="4228678"/>
          </a:xfrm>
        </p:spPr>
        <p:txBody>
          <a:bodyPr>
            <a:normAutofit/>
          </a:bodyPr>
          <a:lstStyle/>
          <a:p>
            <a:pPr marL="180000" lvl="2" indent="0">
              <a:lnSpc>
                <a:spcPct val="100000"/>
              </a:lnSpc>
              <a:spcBef>
                <a:spcPts val="0"/>
              </a:spcBef>
              <a:buClr>
                <a:srgbClr val="FFC000"/>
              </a:buClr>
              <a:buSzPct val="100000"/>
              <a:buNone/>
            </a:pPr>
            <a:r>
              <a:rPr lang="en-GB" b="1" dirty="0" smtClean="0">
                <a:solidFill>
                  <a:srgbClr val="0070C0"/>
                </a:solidFill>
                <a:latin typeface="Calibri" pitchFamily="34" charset="0"/>
                <a:cs typeface="Calibri" pitchFamily="34" charset="0"/>
              </a:rPr>
              <a:t>Type</a:t>
            </a:r>
            <a:r>
              <a:rPr lang="en-GB" dirty="0" smtClean="0">
                <a:solidFill>
                  <a:srgbClr val="0070C0"/>
                </a:solidFill>
                <a:latin typeface="Calibri" pitchFamily="34" charset="0"/>
                <a:cs typeface="Calibri" pitchFamily="34" charset="0"/>
              </a:rPr>
              <a:t>: </a:t>
            </a:r>
            <a:r>
              <a:rPr lang="en-GB" dirty="0" smtClean="0">
                <a:latin typeface="Calibri" pitchFamily="34" charset="0"/>
                <a:cs typeface="Calibri" pitchFamily="34" charset="0"/>
              </a:rPr>
              <a:t>a</a:t>
            </a:r>
            <a:r>
              <a:rPr lang="en-GB" sz="2300" dirty="0" smtClean="0">
                <a:latin typeface="Calibri" pitchFamily="34" charset="0"/>
                <a:cs typeface="Calibri" pitchFamily="34" charset="0"/>
              </a:rPr>
              <a:t>dditional item.</a:t>
            </a:r>
          </a:p>
          <a:p>
            <a:pPr marL="180000" lvl="2" indent="0">
              <a:lnSpc>
                <a:spcPct val="100000"/>
              </a:lnSpc>
              <a:spcBef>
                <a:spcPts val="0"/>
              </a:spcBef>
              <a:buClr>
                <a:srgbClr val="FFC000"/>
              </a:buClr>
              <a:buSzPct val="100000"/>
              <a:buNone/>
            </a:pPr>
            <a:r>
              <a:rPr lang="en-GB" b="1" dirty="0" smtClean="0">
                <a:solidFill>
                  <a:srgbClr val="0070C0"/>
                </a:solidFill>
                <a:latin typeface="Calibri" pitchFamily="34" charset="0"/>
                <a:cs typeface="Calibri" pitchFamily="34" charset="0"/>
              </a:rPr>
              <a:t>Reference period</a:t>
            </a:r>
            <a:r>
              <a:rPr lang="en-GB" dirty="0" smtClean="0">
                <a:solidFill>
                  <a:srgbClr val="0070C0"/>
                </a:solidFill>
                <a:latin typeface="Calibri" pitchFamily="34" charset="0"/>
                <a:cs typeface="Calibri" pitchFamily="34" charset="0"/>
              </a:rPr>
              <a:t>: </a:t>
            </a:r>
            <a:r>
              <a:rPr lang="en-GB" sz="2300" dirty="0" smtClean="0">
                <a:latin typeface="Calibri" pitchFamily="34" charset="0"/>
                <a:cs typeface="Calibri" pitchFamily="34" charset="0"/>
              </a:rPr>
              <a:t>census reference year.</a:t>
            </a:r>
          </a:p>
          <a:p>
            <a:pPr marL="180000" lvl="2" indent="0">
              <a:lnSpc>
                <a:spcPct val="100000"/>
              </a:lnSpc>
              <a:spcBef>
                <a:spcPts val="0"/>
              </a:spcBef>
              <a:buClr>
                <a:srgbClr val="FFC000"/>
              </a:buClr>
              <a:buSzPct val="100000"/>
              <a:buNone/>
            </a:pPr>
            <a:r>
              <a:rPr lang="en-GB" b="1" dirty="0" smtClean="0">
                <a:solidFill>
                  <a:srgbClr val="0070C0"/>
                </a:solidFill>
                <a:latin typeface="Calibri" pitchFamily="34" charset="0"/>
                <a:cs typeface="Calibri" pitchFamily="34" charset="0"/>
              </a:rPr>
              <a:t>Concept:</a:t>
            </a:r>
            <a:r>
              <a:rPr lang="en-GB" dirty="0" smtClean="0">
                <a:solidFill>
                  <a:srgbClr val="0070C0"/>
                </a:solidFill>
                <a:latin typeface="Calibri" pitchFamily="34" charset="0"/>
                <a:cs typeface="Calibri" pitchFamily="34" charset="0"/>
              </a:rPr>
              <a:t> </a:t>
            </a:r>
            <a:r>
              <a:rPr lang="en-GB" sz="2300" dirty="0" smtClean="0">
                <a:latin typeface="Calibri" pitchFamily="34" charset="0"/>
                <a:cs typeface="Calibri" pitchFamily="34" charset="0"/>
              </a:rPr>
              <a:t>This item includes only areas of land irrigated by methods of fully controlled irrigation. It refers to the </a:t>
            </a:r>
            <a:r>
              <a:rPr lang="en-GB" sz="2300" b="1" i="1" dirty="0" smtClean="0">
                <a:latin typeface="Calibri" pitchFamily="34" charset="0"/>
                <a:cs typeface="Calibri" pitchFamily="34" charset="0"/>
              </a:rPr>
              <a:t>area of crops </a:t>
            </a:r>
            <a:r>
              <a:rPr lang="en-GB" sz="2300" dirty="0" smtClean="0">
                <a:latin typeface="Calibri" pitchFamily="34" charset="0"/>
                <a:cs typeface="Calibri" pitchFamily="34" charset="0"/>
              </a:rPr>
              <a:t>irrigated, as opposed to the area of land irrigated of previous items.</a:t>
            </a:r>
          </a:p>
          <a:p>
            <a:pPr marL="180000" lvl="2" indent="0">
              <a:lnSpc>
                <a:spcPct val="100000"/>
              </a:lnSpc>
              <a:spcBef>
                <a:spcPts val="0"/>
              </a:spcBef>
              <a:buClr>
                <a:srgbClr val="FFC000"/>
              </a:buClr>
              <a:buSzPct val="100000"/>
              <a:buNone/>
            </a:pPr>
            <a:r>
              <a:rPr lang="en-GB" b="1" dirty="0" smtClean="0">
                <a:solidFill>
                  <a:srgbClr val="0070C0"/>
                </a:solidFill>
                <a:latin typeface="Calibri" pitchFamily="34" charset="0"/>
                <a:cs typeface="Calibri" pitchFamily="34" charset="0"/>
              </a:rPr>
              <a:t>Precision: </a:t>
            </a:r>
            <a:r>
              <a:rPr lang="en-GB" sz="2300" dirty="0" smtClean="0">
                <a:latin typeface="Calibri" pitchFamily="34" charset="0"/>
                <a:cs typeface="Calibri" pitchFamily="34" charset="0"/>
              </a:rPr>
              <a:t>For temporary crops, this item refers to that portion of the harvested area irrigated at some time during the reference year. For permanent crops, it refers to that portion of the area with permanent crops present of the day of enumeration that was irrigated at some time during the reference year.</a:t>
            </a:r>
          </a:p>
        </p:txBody>
      </p:sp>
      <p:sp>
        <p:nvSpPr>
          <p:cNvPr id="4" name="Slide Number Placeholder 3"/>
          <p:cNvSpPr>
            <a:spLocks noGrp="1"/>
          </p:cNvSpPr>
          <p:nvPr>
            <p:ph type="sldNum" sz="quarter" idx="12"/>
          </p:nvPr>
        </p:nvSpPr>
        <p:spPr/>
        <p:txBody>
          <a:bodyPr/>
          <a:lstStyle/>
          <a:p>
            <a:fld id="{2E9843D9-A0BB-4333-8081-BF1B452C2636}"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4754" y="1124744"/>
            <a:ext cx="7803710" cy="1143000"/>
          </a:xfrm>
        </p:spPr>
        <p:txBody>
          <a:bodyPr>
            <a:noAutofit/>
          </a:bodyPr>
          <a:lstStyle/>
          <a:p>
            <a:r>
              <a:rPr lang="en-US" sz="3000" b="1" dirty="0" smtClean="0">
                <a:solidFill>
                  <a:srgbClr val="0070C0"/>
                </a:solidFill>
                <a:effectLst/>
              </a:rPr>
              <a:t>Item 0306: Sources of irrigation water: fully controlled irrigation (for the holding) </a:t>
            </a:r>
            <a:endParaRPr lang="en-US" sz="3000" dirty="0">
              <a:solidFill>
                <a:srgbClr val="0070C0"/>
              </a:solidFill>
              <a:effectLst/>
            </a:endParaRPr>
          </a:p>
        </p:txBody>
      </p:sp>
      <p:sp>
        <p:nvSpPr>
          <p:cNvPr id="3" name="2 Marcador de contenido"/>
          <p:cNvSpPr>
            <a:spLocks noGrp="1"/>
          </p:cNvSpPr>
          <p:nvPr>
            <p:ph idx="1"/>
          </p:nvPr>
        </p:nvSpPr>
        <p:spPr>
          <a:xfrm>
            <a:off x="914400" y="2367751"/>
            <a:ext cx="8229600" cy="1601322"/>
          </a:xfrm>
        </p:spPr>
        <p:txBody>
          <a:bodyPr>
            <a:noAutofit/>
          </a:bodyPr>
          <a:lstStyle/>
          <a:p>
            <a:pPr marL="180000" lvl="2" indent="0">
              <a:lnSpc>
                <a:spcPct val="100000"/>
              </a:lnSpc>
              <a:spcBef>
                <a:spcPts val="0"/>
              </a:spcBef>
              <a:buClr>
                <a:srgbClr val="FFC000"/>
              </a:buClr>
              <a:buSzPct val="100000"/>
              <a:buNone/>
            </a:pPr>
            <a:r>
              <a:rPr lang="en-GB" sz="2000" b="1" dirty="0" smtClean="0">
                <a:solidFill>
                  <a:srgbClr val="0070C0"/>
                </a:solidFill>
                <a:latin typeface="Calibri" pitchFamily="34" charset="0"/>
                <a:cs typeface="Calibri" pitchFamily="34" charset="0"/>
              </a:rPr>
              <a:t>Type</a:t>
            </a:r>
            <a:r>
              <a:rPr lang="en-GB" sz="2000" dirty="0" smtClean="0">
                <a:solidFill>
                  <a:srgbClr val="0070C0"/>
                </a:solidFill>
                <a:latin typeface="Calibri" pitchFamily="34" charset="0"/>
                <a:cs typeface="Calibri" pitchFamily="34" charset="0"/>
              </a:rPr>
              <a:t>: </a:t>
            </a:r>
            <a:r>
              <a:rPr lang="en-GB" sz="2000" dirty="0" smtClean="0">
                <a:latin typeface="Calibri" pitchFamily="34" charset="0"/>
                <a:cs typeface="Calibri" pitchFamily="34" charset="0"/>
              </a:rPr>
              <a:t>a</a:t>
            </a:r>
            <a:r>
              <a:rPr lang="en-GB" sz="1800" dirty="0" smtClean="0">
                <a:latin typeface="Calibri" pitchFamily="34" charset="0"/>
                <a:cs typeface="Calibri" pitchFamily="34" charset="0"/>
              </a:rPr>
              <a:t>dditional item.</a:t>
            </a:r>
          </a:p>
          <a:p>
            <a:pPr marL="180000" lvl="2" indent="0">
              <a:lnSpc>
                <a:spcPct val="100000"/>
              </a:lnSpc>
              <a:spcBef>
                <a:spcPts val="0"/>
              </a:spcBef>
              <a:buClr>
                <a:srgbClr val="FFC000"/>
              </a:buClr>
              <a:buSzPct val="100000"/>
              <a:buNone/>
            </a:pPr>
            <a:r>
              <a:rPr lang="en-GB" sz="2000" b="1" dirty="0" smtClean="0">
                <a:solidFill>
                  <a:srgbClr val="0070C0"/>
                </a:solidFill>
                <a:latin typeface="Calibri" pitchFamily="34" charset="0"/>
                <a:cs typeface="Calibri" pitchFamily="34" charset="0"/>
              </a:rPr>
              <a:t>Reference period</a:t>
            </a:r>
            <a:r>
              <a:rPr lang="en-GB" sz="2000" dirty="0" smtClean="0">
                <a:solidFill>
                  <a:srgbClr val="0070C0"/>
                </a:solidFill>
                <a:latin typeface="Calibri" pitchFamily="34" charset="0"/>
                <a:cs typeface="Calibri" pitchFamily="34" charset="0"/>
              </a:rPr>
              <a:t>: </a:t>
            </a:r>
            <a:r>
              <a:rPr lang="en-GB" sz="1800" dirty="0" smtClean="0">
                <a:latin typeface="Calibri" pitchFamily="34" charset="0"/>
                <a:cs typeface="Calibri" pitchFamily="34" charset="0"/>
              </a:rPr>
              <a:t>census reference year.</a:t>
            </a:r>
          </a:p>
          <a:p>
            <a:pPr marL="180000" lvl="2" indent="0">
              <a:lnSpc>
                <a:spcPct val="100000"/>
              </a:lnSpc>
              <a:spcBef>
                <a:spcPts val="0"/>
              </a:spcBef>
              <a:buClr>
                <a:srgbClr val="FFC000"/>
              </a:buClr>
              <a:buSzPct val="100000"/>
              <a:buNone/>
            </a:pPr>
            <a:r>
              <a:rPr lang="en-GB" sz="2000" b="1" dirty="0" smtClean="0">
                <a:solidFill>
                  <a:srgbClr val="0070C0"/>
                </a:solidFill>
                <a:latin typeface="Calibri" pitchFamily="34" charset="0"/>
                <a:cs typeface="Calibri" pitchFamily="34" charset="0"/>
              </a:rPr>
              <a:t>Concept: </a:t>
            </a:r>
            <a:r>
              <a:rPr lang="en-GB" sz="1800" dirty="0" smtClean="0">
                <a:latin typeface="Calibri" pitchFamily="34" charset="0"/>
                <a:cs typeface="Calibri" pitchFamily="34" charset="0"/>
              </a:rPr>
              <a:t>This item includes only areas of land irrigated by methods of fully controlled irrigation. It refers to whether irrigation water used on the holding was obtained from one or several of the following sources:</a:t>
            </a:r>
          </a:p>
        </p:txBody>
      </p:sp>
      <p:sp>
        <p:nvSpPr>
          <p:cNvPr id="4" name="Slide Number Placeholder 3"/>
          <p:cNvSpPr>
            <a:spLocks noGrp="1"/>
          </p:cNvSpPr>
          <p:nvPr>
            <p:ph type="sldNum" sz="quarter" idx="12"/>
          </p:nvPr>
        </p:nvSpPr>
        <p:spPr/>
        <p:txBody>
          <a:bodyPr/>
          <a:lstStyle/>
          <a:p>
            <a:fld id="{2E9843D9-A0BB-4333-8081-BF1B452C2636}" type="slidenum">
              <a:rPr lang="es-ES" smtClean="0"/>
              <a:pPr/>
              <a:t>15</a:t>
            </a:fld>
            <a:endParaRPr lang="es-ES"/>
          </a:p>
        </p:txBody>
      </p:sp>
      <p:graphicFrame>
        <p:nvGraphicFramePr>
          <p:cNvPr id="5" name="Table 4"/>
          <p:cNvGraphicFramePr>
            <a:graphicFrameLocks noGrp="1"/>
          </p:cNvGraphicFramePr>
          <p:nvPr>
            <p:extLst>
              <p:ext uri="{D42A27DB-BD31-4B8C-83A1-F6EECF244321}">
                <p14:modId xmlns:p14="http://schemas.microsoft.com/office/powerpoint/2010/main" val="3851038565"/>
              </p:ext>
            </p:extLst>
          </p:nvPr>
        </p:nvGraphicFramePr>
        <p:xfrm>
          <a:off x="1063554" y="3969073"/>
          <a:ext cx="7931292" cy="2712720"/>
        </p:xfrm>
        <a:graphic>
          <a:graphicData uri="http://schemas.openxmlformats.org/drawingml/2006/table">
            <a:tbl>
              <a:tblPr firstRow="1" bandRow="1">
                <a:tableStyleId>{5C22544A-7EE6-4342-B048-85BDC9FD1C3A}</a:tableStyleId>
              </a:tblPr>
              <a:tblGrid>
                <a:gridCol w="3720476"/>
                <a:gridCol w="4210816"/>
              </a:tblGrid>
              <a:tr h="2691224">
                <a:tc>
                  <a:txBody>
                    <a:bodyPr/>
                    <a:lstStyle/>
                    <a:p>
                      <a:pPr marL="176213" lvl="3" indent="-87313">
                        <a:spcBef>
                          <a:spcPts val="0"/>
                        </a:spcBef>
                        <a:spcAft>
                          <a:spcPts val="600"/>
                        </a:spcAft>
                        <a:buClr>
                          <a:srgbClr val="FFC000"/>
                        </a:buClr>
                        <a:buSzPct val="100000"/>
                        <a:buFont typeface="Arial" panose="020B0604020202020204" pitchFamily="34" charset="0"/>
                        <a:buChar char="•"/>
                      </a:pPr>
                      <a:r>
                        <a:rPr lang="en-GB" sz="1800" b="1" i="1" dirty="0" smtClean="0">
                          <a:solidFill>
                            <a:schemeClr val="tx1"/>
                          </a:solidFill>
                          <a:latin typeface="Calibri" pitchFamily="34" charset="0"/>
                          <a:cs typeface="Calibri" pitchFamily="34" charset="0"/>
                        </a:rPr>
                        <a:t>Surface water </a:t>
                      </a:r>
                      <a:r>
                        <a:rPr lang="en-GB" sz="1800" b="0" i="1" dirty="0" smtClean="0">
                          <a:solidFill>
                            <a:schemeClr val="tx1"/>
                          </a:solidFill>
                          <a:latin typeface="Calibri" pitchFamily="34" charset="0"/>
                          <a:cs typeface="Calibri" pitchFamily="34" charset="0"/>
                        </a:rPr>
                        <a:t>(e.g. streams, rivers, ponds, lakes, etc.)</a:t>
                      </a:r>
                    </a:p>
                    <a:p>
                      <a:pPr marL="176213" lvl="3" indent="-87313">
                        <a:spcBef>
                          <a:spcPts val="0"/>
                        </a:spcBef>
                        <a:spcAft>
                          <a:spcPts val="600"/>
                        </a:spcAft>
                        <a:buClr>
                          <a:srgbClr val="FFC000"/>
                        </a:buClr>
                        <a:buSzPct val="100000"/>
                        <a:buFont typeface="Arial" panose="020B0604020202020204" pitchFamily="34" charset="0"/>
                        <a:buChar char="•"/>
                      </a:pPr>
                      <a:r>
                        <a:rPr lang="en-GB" sz="1800" b="1" i="1" dirty="0" smtClean="0">
                          <a:solidFill>
                            <a:schemeClr val="tx1"/>
                          </a:solidFill>
                          <a:latin typeface="Calibri" pitchFamily="34" charset="0"/>
                          <a:cs typeface="Calibri" pitchFamily="34" charset="0"/>
                        </a:rPr>
                        <a:t>Groundwater: </a:t>
                      </a:r>
                      <a:r>
                        <a:rPr lang="en-GB" sz="1800" b="0" i="1" dirty="0" smtClean="0">
                          <a:solidFill>
                            <a:schemeClr val="tx1"/>
                          </a:solidFill>
                          <a:latin typeface="Calibri" pitchFamily="34" charset="0"/>
                          <a:cs typeface="Calibri" pitchFamily="34" charset="0"/>
                        </a:rPr>
                        <a:t>water stored underground in aquifers, usually pumped from wells</a:t>
                      </a:r>
                    </a:p>
                    <a:p>
                      <a:pPr marL="176213" lvl="3" indent="-87313">
                        <a:spcBef>
                          <a:spcPts val="0"/>
                        </a:spcBef>
                        <a:spcAft>
                          <a:spcPts val="600"/>
                        </a:spcAft>
                        <a:buClr>
                          <a:srgbClr val="FFC000"/>
                        </a:buClr>
                        <a:buSzPct val="100000"/>
                        <a:buFont typeface="Arial" panose="020B0604020202020204" pitchFamily="34" charset="0"/>
                        <a:buChar char="•"/>
                      </a:pPr>
                      <a:r>
                        <a:rPr lang="en-GB" sz="1800" b="1" i="1" dirty="0" smtClean="0">
                          <a:solidFill>
                            <a:schemeClr val="tx1"/>
                          </a:solidFill>
                          <a:latin typeface="Calibri" pitchFamily="34" charset="0"/>
                          <a:cs typeface="Calibri" pitchFamily="34" charset="0"/>
                        </a:rPr>
                        <a:t>Mixed surface water and groundwater</a:t>
                      </a:r>
                      <a:endParaRPr lang="en-GB" sz="1800" b="0" i="1" dirty="0" smtClean="0">
                        <a:solidFill>
                          <a:schemeClr val="tx1"/>
                        </a:solidFill>
                        <a:latin typeface="Calibri" pitchFamily="34" charset="0"/>
                        <a:cs typeface="Calibri" pitchFamily="34" charset="0"/>
                      </a:endParaRPr>
                    </a:p>
                    <a:p>
                      <a:endParaRPr lang="en-US" b="0" i="1" dirty="0">
                        <a:solidFill>
                          <a:schemeClr val="tx1"/>
                        </a:solidFill>
                      </a:endParaRPr>
                    </a:p>
                  </a:txBody>
                  <a:tcPr>
                    <a:solidFill>
                      <a:schemeClr val="accent3">
                        <a:lumMod val="20000"/>
                        <a:lumOff val="80000"/>
                      </a:schemeClr>
                    </a:solidFill>
                  </a:tcPr>
                </a:tc>
                <a:tc>
                  <a:txBody>
                    <a:bodyPr/>
                    <a:lstStyle/>
                    <a:p>
                      <a:pPr marL="176213" lvl="3" indent="-87313" algn="l" rtl="0" eaLnBrk="1" hangingPunct="1">
                        <a:spcBef>
                          <a:spcPts val="0"/>
                        </a:spcBef>
                        <a:spcAft>
                          <a:spcPts val="600"/>
                        </a:spcAft>
                        <a:buClr>
                          <a:srgbClr val="FFC000"/>
                        </a:buClr>
                        <a:buSzPct val="100000"/>
                        <a:buFont typeface="Arial" panose="020B0604020202020204" pitchFamily="34" charset="0"/>
                        <a:buChar char="•"/>
                      </a:pPr>
                      <a:r>
                        <a:rPr lang="en-GB" sz="1800" b="1" i="1" kern="1200" dirty="0" smtClean="0">
                          <a:solidFill>
                            <a:schemeClr val="tx1"/>
                          </a:solidFill>
                          <a:latin typeface="Calibri" pitchFamily="34" charset="0"/>
                          <a:ea typeface="+mn-ea"/>
                          <a:cs typeface="Calibri" pitchFamily="34" charset="0"/>
                        </a:rPr>
                        <a:t>Municipal water supply: </a:t>
                      </a:r>
                      <a:r>
                        <a:rPr lang="en-GB" sz="1800" b="0" i="1" kern="1200" dirty="0" smtClean="0">
                          <a:solidFill>
                            <a:schemeClr val="tx1"/>
                          </a:solidFill>
                          <a:latin typeface="Calibri" pitchFamily="34" charset="0"/>
                          <a:ea typeface="+mn-ea"/>
                          <a:cs typeface="Calibri" pitchFamily="34" charset="0"/>
                        </a:rPr>
                        <a:t>source of water accessible to at least two holdings withdrawn from the public piped distribution network</a:t>
                      </a:r>
                    </a:p>
                    <a:p>
                      <a:pPr marL="176213" lvl="3" indent="-87313" algn="l" rtl="0" eaLnBrk="1" hangingPunct="1">
                        <a:spcBef>
                          <a:spcPts val="0"/>
                        </a:spcBef>
                        <a:spcAft>
                          <a:spcPts val="600"/>
                        </a:spcAft>
                        <a:buClr>
                          <a:srgbClr val="FFC000"/>
                        </a:buClr>
                        <a:buSzPct val="100000"/>
                        <a:buFont typeface="Arial" panose="020B0604020202020204" pitchFamily="34" charset="0"/>
                        <a:buChar char="•"/>
                      </a:pPr>
                      <a:r>
                        <a:rPr lang="en-GB" sz="1800" b="1" i="1" kern="1200" dirty="0" smtClean="0">
                          <a:solidFill>
                            <a:schemeClr val="tx1"/>
                          </a:solidFill>
                          <a:latin typeface="Calibri" pitchFamily="34" charset="0"/>
                          <a:ea typeface="+mn-ea"/>
                          <a:cs typeface="Calibri" pitchFamily="34" charset="0"/>
                        </a:rPr>
                        <a:t>Treated wastewater</a:t>
                      </a:r>
                      <a:r>
                        <a:rPr lang="en-GB" sz="1800" b="0" i="1" kern="1200" baseline="0" dirty="0" smtClean="0">
                          <a:solidFill>
                            <a:schemeClr val="tx1"/>
                          </a:solidFill>
                          <a:latin typeface="Calibri" pitchFamily="34" charset="0"/>
                          <a:ea typeface="+mn-ea"/>
                          <a:cs typeface="Calibri" pitchFamily="34" charset="0"/>
                        </a:rPr>
                        <a:t>:</a:t>
                      </a:r>
                      <a:r>
                        <a:rPr lang="en-GB" sz="1800" b="0" i="1" kern="1200" dirty="0" smtClean="0">
                          <a:solidFill>
                            <a:schemeClr val="tx1"/>
                          </a:solidFill>
                          <a:latin typeface="Calibri" pitchFamily="34" charset="0"/>
                          <a:ea typeface="+mn-ea"/>
                          <a:cs typeface="Calibri" pitchFamily="34" charset="0"/>
                        </a:rPr>
                        <a:t> water without further immediate value for the purpose to which it was used or produced because of its quality</a:t>
                      </a:r>
                    </a:p>
                    <a:p>
                      <a:pPr marL="176213" lvl="3" indent="-87313" algn="l" rtl="0" eaLnBrk="1" hangingPunct="1">
                        <a:spcBef>
                          <a:spcPts val="0"/>
                        </a:spcBef>
                        <a:spcAft>
                          <a:spcPts val="600"/>
                        </a:spcAft>
                        <a:buClr>
                          <a:srgbClr val="FFC000"/>
                        </a:buClr>
                        <a:buSzPct val="100000"/>
                        <a:buFont typeface="Arial" panose="020B0604020202020204" pitchFamily="34" charset="0"/>
                        <a:buChar char="•"/>
                      </a:pPr>
                      <a:r>
                        <a:rPr lang="en-US" sz="1800" b="0" i="1" kern="1200" dirty="0" smtClean="0">
                          <a:solidFill>
                            <a:schemeClr val="tx1"/>
                          </a:solidFill>
                          <a:latin typeface="Calibri" pitchFamily="34" charset="0"/>
                          <a:ea typeface="+mn-ea"/>
                          <a:cs typeface="Calibri" pitchFamily="34" charset="0"/>
                        </a:rPr>
                        <a:t> </a:t>
                      </a:r>
                      <a:r>
                        <a:rPr lang="en-US" sz="1800" b="1" i="1" kern="1200" dirty="0" smtClean="0">
                          <a:solidFill>
                            <a:schemeClr val="tx1"/>
                          </a:solidFill>
                          <a:latin typeface="Calibri" pitchFamily="34" charset="0"/>
                          <a:ea typeface="+mn-ea"/>
                          <a:cs typeface="Calibri" pitchFamily="34" charset="0"/>
                        </a:rPr>
                        <a:t>Other</a:t>
                      </a:r>
                      <a:endParaRPr lang="en-US" b="1" i="1" dirty="0">
                        <a:solidFill>
                          <a:schemeClr val="tx1"/>
                        </a:solidFill>
                      </a:endParaRPr>
                    </a:p>
                  </a:txBody>
                  <a:tcP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2180" y="1124744"/>
            <a:ext cx="8058668" cy="1143000"/>
          </a:xfrm>
        </p:spPr>
        <p:txBody>
          <a:bodyPr>
            <a:noAutofit/>
          </a:bodyPr>
          <a:lstStyle/>
          <a:p>
            <a:r>
              <a:rPr lang="en-US" sz="3000" b="1" dirty="0" smtClean="0">
                <a:solidFill>
                  <a:srgbClr val="0070C0"/>
                </a:solidFill>
                <a:effectLst/>
              </a:rPr>
              <a:t>Item 0307: Payment terms of irrigation water: fully and partially controlled irrigation (for the holding) </a:t>
            </a:r>
            <a:endParaRPr lang="en-US" sz="3000" dirty="0">
              <a:solidFill>
                <a:srgbClr val="0070C0"/>
              </a:solidFill>
              <a:effectLst/>
            </a:endParaRPr>
          </a:p>
        </p:txBody>
      </p:sp>
      <p:sp>
        <p:nvSpPr>
          <p:cNvPr id="3" name="2 Marcador de contenido"/>
          <p:cNvSpPr>
            <a:spLocks noGrp="1"/>
          </p:cNvSpPr>
          <p:nvPr>
            <p:ph idx="1"/>
          </p:nvPr>
        </p:nvSpPr>
        <p:spPr>
          <a:xfrm>
            <a:off x="827584" y="2641501"/>
            <a:ext cx="8136904" cy="3884662"/>
          </a:xfrm>
        </p:spPr>
        <p:txBody>
          <a:bodyPr>
            <a:noAutofit/>
          </a:bodyPr>
          <a:lstStyle/>
          <a:p>
            <a:pPr marL="180000" lvl="2" indent="0">
              <a:lnSpc>
                <a:spcPct val="100000"/>
              </a:lnSpc>
              <a:spcBef>
                <a:spcPts val="0"/>
              </a:spcBef>
              <a:spcAft>
                <a:spcPts val="600"/>
              </a:spcAft>
              <a:buClr>
                <a:srgbClr val="FFC000"/>
              </a:buClr>
              <a:buSzPct val="100000"/>
              <a:buNone/>
            </a:pPr>
            <a:r>
              <a:rPr lang="en-GB" sz="2000" b="1" dirty="0" smtClean="0">
                <a:solidFill>
                  <a:srgbClr val="0070C0"/>
                </a:solidFill>
                <a:latin typeface="Calibri" pitchFamily="34" charset="0"/>
                <a:cs typeface="Calibri" pitchFamily="34" charset="0"/>
              </a:rPr>
              <a:t>Type</a:t>
            </a:r>
            <a:r>
              <a:rPr lang="en-GB" sz="2000" dirty="0" smtClean="0">
                <a:solidFill>
                  <a:srgbClr val="0070C0"/>
                </a:solidFill>
                <a:latin typeface="Calibri" pitchFamily="34" charset="0"/>
                <a:cs typeface="Calibri" pitchFamily="34" charset="0"/>
              </a:rPr>
              <a:t>: </a:t>
            </a:r>
            <a:r>
              <a:rPr lang="en-GB" sz="2000" dirty="0" smtClean="0">
                <a:latin typeface="Calibri" pitchFamily="34" charset="0"/>
                <a:cs typeface="Calibri" pitchFamily="34" charset="0"/>
              </a:rPr>
              <a:t>additional item.</a:t>
            </a:r>
          </a:p>
          <a:p>
            <a:pPr marL="180000" lvl="2" indent="0">
              <a:lnSpc>
                <a:spcPct val="100000"/>
              </a:lnSpc>
              <a:spcBef>
                <a:spcPts val="0"/>
              </a:spcBef>
              <a:spcAft>
                <a:spcPts val="600"/>
              </a:spcAft>
              <a:buClr>
                <a:srgbClr val="FFC000"/>
              </a:buClr>
              <a:buSzPct val="100000"/>
              <a:buNone/>
            </a:pPr>
            <a:r>
              <a:rPr lang="en-GB" sz="2000" b="1" dirty="0" smtClean="0">
                <a:solidFill>
                  <a:srgbClr val="0070C0"/>
                </a:solidFill>
                <a:latin typeface="Calibri" pitchFamily="34" charset="0"/>
                <a:cs typeface="Calibri" pitchFamily="34" charset="0"/>
              </a:rPr>
              <a:t>Reference period</a:t>
            </a:r>
            <a:r>
              <a:rPr lang="en-GB" sz="2000" dirty="0" smtClean="0">
                <a:solidFill>
                  <a:srgbClr val="0070C0"/>
                </a:solidFill>
                <a:latin typeface="Calibri" pitchFamily="34" charset="0"/>
                <a:cs typeface="Calibri" pitchFamily="34" charset="0"/>
              </a:rPr>
              <a:t>: </a:t>
            </a:r>
            <a:r>
              <a:rPr lang="en-GB" sz="2000" dirty="0" smtClean="0">
                <a:latin typeface="Calibri" pitchFamily="34" charset="0"/>
                <a:cs typeface="Calibri" pitchFamily="34" charset="0"/>
              </a:rPr>
              <a:t>census reference year.</a:t>
            </a:r>
          </a:p>
          <a:p>
            <a:pPr marL="180000" lvl="2" indent="0">
              <a:lnSpc>
                <a:spcPct val="100000"/>
              </a:lnSpc>
              <a:spcBef>
                <a:spcPts val="0"/>
              </a:spcBef>
              <a:spcAft>
                <a:spcPts val="600"/>
              </a:spcAft>
              <a:buClr>
                <a:srgbClr val="FFC000"/>
              </a:buClr>
              <a:buSzPct val="100000"/>
              <a:buNone/>
            </a:pPr>
            <a:r>
              <a:rPr lang="en-GB" sz="2000" b="1" dirty="0" smtClean="0">
                <a:solidFill>
                  <a:srgbClr val="0070C0"/>
                </a:solidFill>
                <a:latin typeface="Calibri" pitchFamily="34" charset="0"/>
                <a:cs typeface="Calibri" pitchFamily="34" charset="0"/>
              </a:rPr>
              <a:t>Concept: </a:t>
            </a:r>
            <a:r>
              <a:rPr lang="en-GB" sz="2000" dirty="0" smtClean="0">
                <a:latin typeface="Calibri" pitchFamily="34" charset="0"/>
                <a:cs typeface="Calibri" pitchFamily="34" charset="0"/>
              </a:rPr>
              <a:t>This item refers to whether payment was made for the irrigation water used in the holding. It encompasses the following categories:</a:t>
            </a:r>
          </a:p>
          <a:p>
            <a:pPr marL="980100" lvl="3" indent="-342900">
              <a:spcBef>
                <a:spcPts val="0"/>
              </a:spcBef>
              <a:spcAft>
                <a:spcPts val="600"/>
              </a:spcAft>
              <a:buClr>
                <a:srgbClr val="FFC000"/>
              </a:buClr>
              <a:buSzPct val="100000"/>
              <a:buFont typeface="Wingdings" panose="05000000000000000000" pitchFamily="2" charset="2"/>
              <a:buChar char="§"/>
            </a:pPr>
            <a:r>
              <a:rPr lang="en-GB" b="1" i="1" dirty="0" smtClean="0">
                <a:latin typeface="Calibri" pitchFamily="34" charset="0"/>
                <a:cs typeface="Calibri" pitchFamily="34" charset="0"/>
              </a:rPr>
              <a:t>Did not pay for water</a:t>
            </a:r>
          </a:p>
          <a:p>
            <a:pPr marL="980100" lvl="3" indent="-342900">
              <a:spcBef>
                <a:spcPts val="0"/>
              </a:spcBef>
              <a:spcAft>
                <a:spcPts val="600"/>
              </a:spcAft>
              <a:buClr>
                <a:srgbClr val="FFC000"/>
              </a:buClr>
              <a:buSzPct val="100000"/>
              <a:buFont typeface="Wingdings" panose="05000000000000000000" pitchFamily="2" charset="2"/>
              <a:buChar char="§"/>
            </a:pPr>
            <a:r>
              <a:rPr lang="en-GB" b="1" i="1" dirty="0" smtClean="0">
                <a:latin typeface="Calibri" pitchFamily="34" charset="0"/>
                <a:cs typeface="Calibri" pitchFamily="34" charset="0"/>
              </a:rPr>
              <a:t>Paid for water:</a:t>
            </a:r>
          </a:p>
          <a:p>
            <a:pPr marL="1437300" lvl="4" indent="-342900">
              <a:spcBef>
                <a:spcPts val="0"/>
              </a:spcBef>
              <a:spcAft>
                <a:spcPts val="600"/>
              </a:spcAft>
              <a:buClr>
                <a:srgbClr val="002060"/>
              </a:buClr>
              <a:buSzPct val="100000"/>
              <a:buFont typeface="Arial" panose="020B0604020202020204" pitchFamily="34" charset="0"/>
              <a:buChar char="•"/>
            </a:pPr>
            <a:r>
              <a:rPr lang="en-GB" i="1" dirty="0" smtClean="0">
                <a:latin typeface="Calibri" pitchFamily="34" charset="0"/>
                <a:cs typeface="Calibri" pitchFamily="34" charset="0"/>
              </a:rPr>
              <a:t>Fee based on area of land irrigated</a:t>
            </a:r>
          </a:p>
          <a:p>
            <a:pPr marL="1437300" lvl="4" indent="-342900">
              <a:spcBef>
                <a:spcPts val="0"/>
              </a:spcBef>
              <a:spcAft>
                <a:spcPts val="600"/>
              </a:spcAft>
              <a:buClr>
                <a:srgbClr val="002060"/>
              </a:buClr>
              <a:buSzPct val="100000"/>
              <a:buFont typeface="Arial" panose="020B0604020202020204" pitchFamily="34" charset="0"/>
              <a:buChar char="•"/>
            </a:pPr>
            <a:r>
              <a:rPr lang="en-GB" i="1" dirty="0" smtClean="0">
                <a:latin typeface="Calibri" pitchFamily="34" charset="0"/>
                <a:cs typeface="Calibri" pitchFamily="34" charset="0"/>
              </a:rPr>
              <a:t>Fee based on volume of water</a:t>
            </a:r>
          </a:p>
          <a:p>
            <a:pPr marL="1437300" lvl="4" indent="-342900">
              <a:spcBef>
                <a:spcPts val="0"/>
              </a:spcBef>
              <a:spcAft>
                <a:spcPts val="600"/>
              </a:spcAft>
              <a:buClr>
                <a:srgbClr val="002060"/>
              </a:buClr>
              <a:buSzPct val="100000"/>
              <a:buFont typeface="Arial" panose="020B0604020202020204" pitchFamily="34" charset="0"/>
              <a:buChar char="•"/>
            </a:pPr>
            <a:r>
              <a:rPr lang="en-GB" i="1" dirty="0" smtClean="0">
                <a:latin typeface="Calibri" pitchFamily="34" charset="0"/>
                <a:cs typeface="Calibri" pitchFamily="34" charset="0"/>
              </a:rPr>
              <a:t>Other (e.g. both, based on area an volume)</a:t>
            </a:r>
          </a:p>
        </p:txBody>
      </p:sp>
      <p:sp>
        <p:nvSpPr>
          <p:cNvPr id="4" name="Slide Number Placeholder 3"/>
          <p:cNvSpPr>
            <a:spLocks noGrp="1"/>
          </p:cNvSpPr>
          <p:nvPr>
            <p:ph type="sldNum" sz="quarter" idx="12"/>
          </p:nvPr>
        </p:nvSpPr>
        <p:spPr/>
        <p:txBody>
          <a:bodyPr/>
          <a:lstStyle/>
          <a:p>
            <a:fld id="{2E9843D9-A0BB-4333-8081-BF1B452C2636}"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8622" y="998665"/>
            <a:ext cx="7498080" cy="1143000"/>
          </a:xfrm>
        </p:spPr>
        <p:txBody>
          <a:bodyPr anchor="t">
            <a:noAutofit/>
          </a:bodyPr>
          <a:lstStyle/>
          <a:p>
            <a:r>
              <a:rPr lang="en-US" sz="2800" b="1" dirty="0" smtClean="0">
                <a:solidFill>
                  <a:srgbClr val="0070C0"/>
                </a:solidFill>
                <a:effectLst/>
              </a:rPr>
              <a:t>Item 0308: Use of other types of irrigation: partially controlled irrigation (for the holding) </a:t>
            </a:r>
            <a:endParaRPr lang="en-US" sz="2800" dirty="0">
              <a:solidFill>
                <a:srgbClr val="0070C0"/>
              </a:solidFill>
              <a:effectLst/>
            </a:endParaRPr>
          </a:p>
        </p:txBody>
      </p:sp>
      <p:sp>
        <p:nvSpPr>
          <p:cNvPr id="3" name="2 Marcador de contenido"/>
          <p:cNvSpPr>
            <a:spLocks noGrp="1"/>
          </p:cNvSpPr>
          <p:nvPr>
            <p:ph idx="1"/>
          </p:nvPr>
        </p:nvSpPr>
        <p:spPr>
          <a:xfrm>
            <a:off x="767458" y="2303352"/>
            <a:ext cx="4395277" cy="4002198"/>
          </a:xfrm>
        </p:spPr>
        <p:txBody>
          <a:bodyPr>
            <a:noAutofit/>
          </a:bodyPr>
          <a:lstStyle/>
          <a:p>
            <a:pPr marL="180000" lvl="2" indent="0">
              <a:spcBef>
                <a:spcPts val="0"/>
              </a:spcBef>
              <a:spcAft>
                <a:spcPts val="600"/>
              </a:spcAft>
              <a:buClr>
                <a:srgbClr val="FFC000"/>
              </a:buClr>
              <a:buSzPct val="100000"/>
              <a:buNone/>
            </a:pPr>
            <a:r>
              <a:rPr lang="en-GB" sz="2300" b="1" dirty="0" smtClean="0">
                <a:solidFill>
                  <a:srgbClr val="0070C0"/>
                </a:solidFill>
                <a:latin typeface="Calibri" pitchFamily="34" charset="0"/>
                <a:cs typeface="Calibri" pitchFamily="34" charset="0"/>
              </a:rPr>
              <a:t>Type</a:t>
            </a:r>
            <a:r>
              <a:rPr lang="en-GB" sz="2300" dirty="0" smtClean="0">
                <a:latin typeface="Calibri" pitchFamily="34" charset="0"/>
                <a:cs typeface="Calibri" pitchFamily="34" charset="0"/>
              </a:rPr>
              <a:t>: additional item.</a:t>
            </a:r>
          </a:p>
          <a:p>
            <a:pPr marL="180000" lvl="2" indent="0">
              <a:spcBef>
                <a:spcPts val="0"/>
              </a:spcBef>
              <a:spcAft>
                <a:spcPts val="600"/>
              </a:spcAft>
              <a:buClr>
                <a:srgbClr val="FFC000"/>
              </a:buClr>
              <a:buSzPct val="100000"/>
              <a:buNone/>
            </a:pPr>
            <a:r>
              <a:rPr lang="en-GB" sz="2300" b="1" dirty="0" smtClean="0">
                <a:solidFill>
                  <a:srgbClr val="0070C0"/>
                </a:solidFill>
                <a:latin typeface="Calibri" pitchFamily="34" charset="0"/>
                <a:cs typeface="Calibri" pitchFamily="34" charset="0"/>
              </a:rPr>
              <a:t>Reference period</a:t>
            </a:r>
            <a:r>
              <a:rPr lang="en-GB" sz="2300" dirty="0" smtClean="0">
                <a:solidFill>
                  <a:srgbClr val="0070C0"/>
                </a:solidFill>
                <a:latin typeface="Calibri" pitchFamily="34" charset="0"/>
                <a:cs typeface="Calibri" pitchFamily="34" charset="0"/>
              </a:rPr>
              <a:t>: </a:t>
            </a:r>
            <a:r>
              <a:rPr lang="en-GB" sz="2300" dirty="0" smtClean="0">
                <a:latin typeface="Calibri" pitchFamily="34" charset="0"/>
                <a:cs typeface="Calibri" pitchFamily="34" charset="0"/>
              </a:rPr>
              <a:t>Data on partially controlled irrigation are normally collected for the census reference year, but data may be distorted by unusual weather conditions.</a:t>
            </a:r>
          </a:p>
          <a:p>
            <a:pPr marL="180000" lvl="2" indent="0">
              <a:spcBef>
                <a:spcPts val="0"/>
              </a:spcBef>
              <a:spcAft>
                <a:spcPts val="600"/>
              </a:spcAft>
              <a:buClr>
                <a:srgbClr val="FFC000"/>
              </a:buClr>
              <a:buSzPct val="100000"/>
              <a:buNone/>
            </a:pPr>
            <a:r>
              <a:rPr lang="en-GB" sz="2300" b="1" dirty="0" smtClean="0">
                <a:solidFill>
                  <a:srgbClr val="0070C0"/>
                </a:solidFill>
                <a:latin typeface="Calibri" pitchFamily="34" charset="0"/>
                <a:cs typeface="Calibri" pitchFamily="34" charset="0"/>
              </a:rPr>
              <a:t>Concept:  </a:t>
            </a:r>
            <a:r>
              <a:rPr lang="en-GB" sz="2300" dirty="0" smtClean="0">
                <a:latin typeface="Calibri" pitchFamily="34" charset="0"/>
                <a:cs typeface="Calibri" pitchFamily="34" charset="0"/>
              </a:rPr>
              <a:t>Partially controlled irrigation activity covers the following specific methods:</a:t>
            </a:r>
          </a:p>
          <a:p>
            <a:pPr marL="637200" lvl="3" indent="0">
              <a:spcBef>
                <a:spcPts val="0"/>
              </a:spcBef>
              <a:spcAft>
                <a:spcPts val="600"/>
              </a:spcAft>
              <a:buClr>
                <a:srgbClr val="FFC000"/>
              </a:buClr>
              <a:buSzPct val="100000"/>
              <a:buNone/>
            </a:pPr>
            <a:endParaRPr lang="en-GB" sz="2300"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E9843D9-A0BB-4333-8081-BF1B452C2636}" type="slidenum">
              <a:rPr lang="es-ES" smtClean="0"/>
              <a:pPr/>
              <a:t>17</a:t>
            </a:fld>
            <a:endParaRPr lang="es-ES"/>
          </a:p>
        </p:txBody>
      </p:sp>
      <p:sp>
        <p:nvSpPr>
          <p:cNvPr id="5" name="Rounded Rectangle 4"/>
          <p:cNvSpPr/>
          <p:nvPr/>
        </p:nvSpPr>
        <p:spPr>
          <a:xfrm>
            <a:off x="5195080" y="2247868"/>
            <a:ext cx="3859744" cy="1147255"/>
          </a:xfrm>
          <a:prstGeom prst="roundRec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smtClean="0">
                <a:solidFill>
                  <a:schemeClr val="tx1"/>
                </a:solidFill>
                <a:latin typeface="Calibri" pitchFamily="34" charset="0"/>
                <a:cs typeface="Calibri" pitchFamily="34" charset="0"/>
              </a:rPr>
              <a:t>Equipped wetland </a:t>
            </a:r>
            <a:r>
              <a:rPr lang="en-GB" sz="1300" b="1" dirty="0">
                <a:solidFill>
                  <a:schemeClr val="tx1"/>
                </a:solidFill>
                <a:latin typeface="Calibri" pitchFamily="34" charset="0"/>
                <a:cs typeface="Calibri" pitchFamily="34" charset="0"/>
              </a:rPr>
              <a:t>and inland valley bottoms</a:t>
            </a:r>
            <a:r>
              <a:rPr lang="en-GB" sz="1300" dirty="0">
                <a:solidFill>
                  <a:schemeClr val="tx1"/>
                </a:solidFill>
                <a:latin typeface="Calibri" pitchFamily="34" charset="0"/>
                <a:cs typeface="Calibri" pitchFamily="34" charset="0"/>
              </a:rPr>
              <a:t>: lowland areas subject to seasonal flooding that are used when covered with water. When control structures such as canals are constructed it falls in the partially controlled </a:t>
            </a:r>
            <a:r>
              <a:rPr lang="en-GB" sz="1300" dirty="0" smtClean="0">
                <a:solidFill>
                  <a:schemeClr val="tx1"/>
                </a:solidFill>
                <a:latin typeface="Calibri" pitchFamily="34" charset="0"/>
                <a:cs typeface="Calibri" pitchFamily="34" charset="0"/>
              </a:rPr>
              <a:t>category</a:t>
            </a:r>
            <a:endParaRPr lang="en-GB" sz="1300" dirty="0">
              <a:solidFill>
                <a:schemeClr val="tx1"/>
              </a:solidFill>
              <a:latin typeface="Calibri" pitchFamily="34" charset="0"/>
              <a:cs typeface="Calibri" pitchFamily="34" charset="0"/>
            </a:endParaRPr>
          </a:p>
        </p:txBody>
      </p:sp>
      <p:sp>
        <p:nvSpPr>
          <p:cNvPr id="6" name="Rounded Rectangle 5"/>
          <p:cNvSpPr/>
          <p:nvPr/>
        </p:nvSpPr>
        <p:spPr>
          <a:xfrm>
            <a:off x="5149447" y="3621192"/>
            <a:ext cx="3840291" cy="1247968"/>
          </a:xfrm>
          <a:prstGeom prst="roundRect">
            <a:avLst/>
          </a:prstGeom>
          <a:solidFill>
            <a:schemeClr val="accent2">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indent="0">
              <a:spcBef>
                <a:spcPts val="600"/>
              </a:spcBef>
              <a:spcAft>
                <a:spcPts val="600"/>
              </a:spcAft>
              <a:buClr>
                <a:srgbClr val="FFC000"/>
              </a:buClr>
              <a:buSzPct val="100000"/>
            </a:pPr>
            <a:r>
              <a:rPr lang="en-GB" sz="1300" b="1" dirty="0">
                <a:solidFill>
                  <a:schemeClr val="tx1"/>
                </a:solidFill>
                <a:latin typeface="Calibri" pitchFamily="34" charset="0"/>
                <a:cs typeface="Calibri" pitchFamily="34" charset="0"/>
              </a:rPr>
              <a:t>Equipped </a:t>
            </a:r>
            <a:r>
              <a:rPr lang="en-GB" sz="1300" b="1" dirty="0" smtClean="0">
                <a:solidFill>
                  <a:schemeClr val="tx1"/>
                </a:solidFill>
                <a:latin typeface="Calibri" pitchFamily="34" charset="0"/>
                <a:cs typeface="Calibri" pitchFamily="34" charset="0"/>
              </a:rPr>
              <a:t>flood </a:t>
            </a:r>
            <a:r>
              <a:rPr lang="en-GB" sz="1300" b="1" dirty="0">
                <a:solidFill>
                  <a:schemeClr val="tx1"/>
                </a:solidFill>
                <a:latin typeface="Calibri" pitchFamily="34" charset="0"/>
                <a:cs typeface="Calibri" pitchFamily="34" charset="0"/>
              </a:rPr>
              <a:t>recession</a:t>
            </a:r>
            <a:r>
              <a:rPr lang="en-GB" sz="1300" dirty="0">
                <a:solidFill>
                  <a:schemeClr val="tx1"/>
                </a:solidFill>
                <a:latin typeface="Calibri" pitchFamily="34" charset="0"/>
                <a:cs typeface="Calibri" pitchFamily="34" charset="0"/>
              </a:rPr>
              <a:t>: it refers to areas along the edges of rivers or other water bodies where cultivation occurs making use of water from receding floods. </a:t>
            </a:r>
            <a:r>
              <a:rPr lang="en-GB" sz="1300" dirty="0" smtClean="0">
                <a:solidFill>
                  <a:schemeClr val="tx1"/>
                </a:solidFill>
                <a:latin typeface="Calibri" pitchFamily="34" charset="0"/>
                <a:cs typeface="Calibri" pitchFamily="34" charset="0"/>
              </a:rPr>
              <a:t>Structures may be built to retain receding water in which case it falls in the partially controlled category</a:t>
            </a:r>
            <a:endParaRPr lang="en-GB" sz="1300" dirty="0">
              <a:solidFill>
                <a:schemeClr val="tx1"/>
              </a:solidFill>
              <a:latin typeface="Calibri" pitchFamily="34" charset="0"/>
              <a:cs typeface="Calibri" pitchFamily="34" charset="0"/>
            </a:endParaRPr>
          </a:p>
        </p:txBody>
      </p:sp>
      <p:sp>
        <p:nvSpPr>
          <p:cNvPr id="7" name="Rounded Rectangle 6"/>
          <p:cNvSpPr/>
          <p:nvPr/>
        </p:nvSpPr>
        <p:spPr>
          <a:xfrm>
            <a:off x="4787662" y="5021425"/>
            <a:ext cx="4260076" cy="1503920"/>
          </a:xfrm>
          <a:prstGeom prst="roundRect">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spcBef>
                <a:spcPts val="600"/>
              </a:spcBef>
              <a:spcAft>
                <a:spcPts val="600"/>
              </a:spcAft>
              <a:buClr>
                <a:srgbClr val="FFC000"/>
              </a:buClr>
              <a:buSzPct val="100000"/>
              <a:buNone/>
            </a:pPr>
            <a:r>
              <a:rPr lang="en-GB" sz="1300" b="1" dirty="0">
                <a:solidFill>
                  <a:schemeClr val="tx1"/>
                </a:solidFill>
                <a:latin typeface="Calibri" pitchFamily="34" charset="0"/>
                <a:cs typeface="Calibri" pitchFamily="34" charset="0"/>
              </a:rPr>
              <a:t>Spate irrigation</a:t>
            </a:r>
            <a:r>
              <a:rPr lang="en-GB" sz="1300" dirty="0">
                <a:solidFill>
                  <a:schemeClr val="tx1"/>
                </a:solidFill>
                <a:latin typeface="Calibri" pitchFamily="34" charset="0"/>
                <a:cs typeface="Calibri" pitchFamily="34" charset="0"/>
              </a:rPr>
              <a:t>: it is a method of random irrigation using the floodwaters of a normally dry watercourse or riverbed (</a:t>
            </a:r>
            <a:r>
              <a:rPr lang="en-GB" sz="1300" dirty="0" err="1">
                <a:solidFill>
                  <a:schemeClr val="tx1"/>
                </a:solidFill>
                <a:latin typeface="Calibri" pitchFamily="34" charset="0"/>
                <a:cs typeface="Calibri" pitchFamily="34" charset="0"/>
              </a:rPr>
              <a:t>wadi</a:t>
            </a:r>
            <a:r>
              <a:rPr lang="en-GB" sz="1300" dirty="0">
                <a:solidFill>
                  <a:schemeClr val="tx1"/>
                </a:solidFill>
                <a:latin typeface="Calibri" pitchFamily="34" charset="0"/>
                <a:cs typeface="Calibri" pitchFamily="34" charset="0"/>
              </a:rPr>
              <a:t>). There are two types of spate irrigation: a) floodwater is harvested in streambeds and spread through the </a:t>
            </a:r>
            <a:r>
              <a:rPr lang="en-GB" sz="1300" dirty="0" err="1">
                <a:solidFill>
                  <a:schemeClr val="tx1"/>
                </a:solidFill>
                <a:latin typeface="Calibri" pitchFamily="34" charset="0"/>
                <a:cs typeface="Calibri" pitchFamily="34" charset="0"/>
              </a:rPr>
              <a:t>wadi</a:t>
            </a:r>
            <a:r>
              <a:rPr lang="en-GB" sz="1300" dirty="0">
                <a:solidFill>
                  <a:schemeClr val="tx1"/>
                </a:solidFill>
                <a:latin typeface="Calibri" pitchFamily="34" charset="0"/>
                <a:cs typeface="Calibri" pitchFamily="34" charset="0"/>
              </a:rPr>
              <a:t>  in which the crops are planted; b) floodwater is diverted from seasonal rivers into adjacent embanked fields for direct application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80728"/>
            <a:ext cx="8099248" cy="1143000"/>
          </a:xfrm>
        </p:spPr>
        <p:txBody>
          <a:bodyPr anchor="t">
            <a:noAutofit/>
          </a:bodyPr>
          <a:lstStyle/>
          <a:p>
            <a:r>
              <a:rPr lang="en-US" sz="3000" b="1" dirty="0" smtClean="0">
                <a:solidFill>
                  <a:srgbClr val="0070C0"/>
                </a:solidFill>
                <a:effectLst/>
              </a:rPr>
              <a:t>Item 0309: Area equipped for irrigation in working order: fully and partially controlled irrigation</a:t>
            </a:r>
            <a:endParaRPr lang="en-US" sz="3000" dirty="0">
              <a:solidFill>
                <a:srgbClr val="0070C0"/>
              </a:solidFill>
              <a:effectLst/>
            </a:endParaRPr>
          </a:p>
        </p:txBody>
      </p:sp>
      <p:sp>
        <p:nvSpPr>
          <p:cNvPr id="3" name="2 Marcador de contenido"/>
          <p:cNvSpPr>
            <a:spLocks noGrp="1"/>
          </p:cNvSpPr>
          <p:nvPr>
            <p:ph idx="1"/>
          </p:nvPr>
        </p:nvSpPr>
        <p:spPr>
          <a:xfrm>
            <a:off x="827584" y="2747551"/>
            <a:ext cx="8243264" cy="3796124"/>
          </a:xfrm>
        </p:spPr>
        <p:txBody>
          <a:bodyPr>
            <a:normAutofit/>
          </a:bodyPr>
          <a:lstStyle/>
          <a:p>
            <a:pPr marL="180000" lvl="2" indent="0">
              <a:lnSpc>
                <a:spcPct val="110000"/>
              </a:lnSpc>
              <a:spcBef>
                <a:spcPts val="0"/>
              </a:spcBef>
              <a:buClr>
                <a:srgbClr val="FFC000"/>
              </a:buClr>
              <a:buSzPct val="100000"/>
              <a:buNone/>
            </a:pPr>
            <a:r>
              <a:rPr lang="en-GB" sz="2200" b="1" dirty="0" smtClean="0">
                <a:solidFill>
                  <a:srgbClr val="0070C0"/>
                </a:solidFill>
                <a:latin typeface="Calibri" pitchFamily="34" charset="0"/>
                <a:cs typeface="Calibri" pitchFamily="34" charset="0"/>
              </a:rPr>
              <a:t>Type</a:t>
            </a:r>
            <a:r>
              <a:rPr lang="en-GB" sz="2200" dirty="0" smtClean="0">
                <a:solidFill>
                  <a:srgbClr val="0070C0"/>
                </a:solidFill>
                <a:latin typeface="Calibri" pitchFamily="34" charset="0"/>
                <a:cs typeface="Calibri" pitchFamily="34" charset="0"/>
              </a:rPr>
              <a:t>: </a:t>
            </a:r>
            <a:r>
              <a:rPr lang="en-GB" sz="2200" dirty="0" smtClean="0">
                <a:latin typeface="Calibri" pitchFamily="34" charset="0"/>
                <a:cs typeface="Calibri" pitchFamily="34" charset="0"/>
              </a:rPr>
              <a:t>additional item.</a:t>
            </a:r>
          </a:p>
          <a:p>
            <a:pPr marL="180000" lvl="2" indent="0">
              <a:lnSpc>
                <a:spcPct val="110000"/>
              </a:lnSpc>
              <a:spcBef>
                <a:spcPts val="0"/>
              </a:spcBef>
              <a:buClr>
                <a:srgbClr val="FFC000"/>
              </a:buClr>
              <a:buSzPct val="100000"/>
              <a:buNone/>
            </a:pPr>
            <a:r>
              <a:rPr lang="en-GB" sz="2200" b="1" dirty="0" smtClean="0">
                <a:solidFill>
                  <a:srgbClr val="0070C0"/>
                </a:solidFill>
                <a:latin typeface="Calibri" pitchFamily="34" charset="0"/>
                <a:cs typeface="Calibri" pitchFamily="34" charset="0"/>
              </a:rPr>
              <a:t>Reference period</a:t>
            </a:r>
            <a:r>
              <a:rPr lang="en-GB" sz="2200" dirty="0" smtClean="0">
                <a:solidFill>
                  <a:srgbClr val="0070C0"/>
                </a:solidFill>
                <a:latin typeface="Calibri" pitchFamily="34" charset="0"/>
                <a:cs typeface="Calibri" pitchFamily="34" charset="0"/>
              </a:rPr>
              <a:t>: </a:t>
            </a:r>
            <a:r>
              <a:rPr lang="en-GB" sz="2200" dirty="0" smtClean="0">
                <a:latin typeface="Calibri" pitchFamily="34" charset="0"/>
                <a:cs typeface="Calibri" pitchFamily="34" charset="0"/>
              </a:rPr>
              <a:t>census reference day.</a:t>
            </a:r>
          </a:p>
          <a:p>
            <a:pPr marL="180000" lvl="2" indent="0">
              <a:lnSpc>
                <a:spcPct val="110000"/>
              </a:lnSpc>
              <a:spcBef>
                <a:spcPts val="0"/>
              </a:spcBef>
              <a:buClr>
                <a:srgbClr val="FFC000"/>
              </a:buClr>
              <a:buSzPct val="100000"/>
              <a:buNone/>
            </a:pPr>
            <a:r>
              <a:rPr lang="en-GB" sz="2200" b="1" dirty="0" smtClean="0">
                <a:solidFill>
                  <a:srgbClr val="0070C0"/>
                </a:solidFill>
                <a:latin typeface="Calibri" pitchFamily="34" charset="0"/>
                <a:cs typeface="Calibri" pitchFamily="34" charset="0"/>
              </a:rPr>
              <a:t>Concept:  </a:t>
            </a:r>
            <a:r>
              <a:rPr lang="en-GB" sz="2200" dirty="0" smtClean="0">
                <a:latin typeface="Calibri" pitchFamily="34" charset="0"/>
                <a:cs typeface="Calibri" pitchFamily="34" charset="0"/>
              </a:rPr>
              <a:t>This item refers to the existence of infrastructure and equipment for applying water to crops, which is in working order.</a:t>
            </a:r>
          </a:p>
          <a:p>
            <a:pPr marL="180000" lvl="2" indent="0">
              <a:lnSpc>
                <a:spcPct val="110000"/>
              </a:lnSpc>
              <a:spcBef>
                <a:spcPts val="0"/>
              </a:spcBef>
              <a:buClr>
                <a:srgbClr val="FFC000"/>
              </a:buClr>
              <a:buSzPct val="100000"/>
              <a:buNone/>
            </a:pPr>
            <a:r>
              <a:rPr lang="en-GB" sz="2200" b="1" dirty="0" smtClean="0">
                <a:solidFill>
                  <a:srgbClr val="0070C0"/>
                </a:solidFill>
                <a:latin typeface="Calibri" pitchFamily="34" charset="0"/>
                <a:cs typeface="Calibri" pitchFamily="34" charset="0"/>
              </a:rPr>
              <a:t>Precision 1: </a:t>
            </a:r>
            <a:r>
              <a:rPr lang="en-GB" sz="2200" dirty="0" smtClean="0">
                <a:latin typeface="Calibri" pitchFamily="34" charset="0"/>
                <a:cs typeface="Calibri" pitchFamily="34" charset="0"/>
              </a:rPr>
              <a:t>Manual watering of plants using buckets, watering cans, etc. is not covered by this item.</a:t>
            </a:r>
          </a:p>
          <a:p>
            <a:pPr marL="180000" lvl="2" indent="0">
              <a:lnSpc>
                <a:spcPct val="110000"/>
              </a:lnSpc>
              <a:spcBef>
                <a:spcPts val="0"/>
              </a:spcBef>
              <a:buClr>
                <a:srgbClr val="FFC000"/>
              </a:buClr>
              <a:buSzPct val="100000"/>
              <a:buNone/>
            </a:pPr>
            <a:r>
              <a:rPr lang="en-GB" sz="2200" b="1" dirty="0" smtClean="0">
                <a:solidFill>
                  <a:srgbClr val="0070C0"/>
                </a:solidFill>
                <a:latin typeface="Calibri" pitchFamily="34" charset="0"/>
                <a:cs typeface="Calibri" pitchFamily="34" charset="0"/>
              </a:rPr>
              <a:t>Precision 2: </a:t>
            </a:r>
            <a:r>
              <a:rPr lang="en-GB" sz="2200" dirty="0" smtClean="0">
                <a:latin typeface="Calibri" pitchFamily="34" charset="0"/>
                <a:cs typeface="Calibri" pitchFamily="34" charset="0"/>
              </a:rPr>
              <a:t>The equipment does not have to be used during the reference year. The item only refers to the existence in using conditions.</a:t>
            </a:r>
          </a:p>
          <a:p>
            <a:pPr marL="637200" lvl="3" indent="0">
              <a:lnSpc>
                <a:spcPct val="110000"/>
              </a:lnSpc>
              <a:spcBef>
                <a:spcPts val="0"/>
              </a:spcBef>
              <a:buClr>
                <a:srgbClr val="FFC000"/>
              </a:buClr>
              <a:buSzPct val="100000"/>
              <a:buNone/>
            </a:pPr>
            <a:endParaRPr lang="en-GB" sz="2200"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E9843D9-A0BB-4333-8081-BF1B452C2636}"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7848872" cy="1143000"/>
          </a:xfrm>
        </p:spPr>
        <p:txBody>
          <a:bodyPr anchor="t">
            <a:noAutofit/>
          </a:bodyPr>
          <a:lstStyle/>
          <a:p>
            <a:r>
              <a:rPr lang="en-US" sz="3200" b="1" dirty="0" smtClean="0">
                <a:solidFill>
                  <a:srgbClr val="0070C0"/>
                </a:solidFill>
                <a:effectLst/>
              </a:rPr>
              <a:t>Item 0310: Presence of drainage equipment (for the holding)</a:t>
            </a:r>
            <a:endParaRPr lang="en-US" sz="3200" dirty="0">
              <a:solidFill>
                <a:srgbClr val="0070C0"/>
              </a:solidFill>
              <a:effectLst/>
            </a:endParaRPr>
          </a:p>
        </p:txBody>
      </p:sp>
      <p:sp>
        <p:nvSpPr>
          <p:cNvPr id="3" name="2 Marcador de contenido"/>
          <p:cNvSpPr>
            <a:spLocks noGrp="1"/>
          </p:cNvSpPr>
          <p:nvPr>
            <p:ph idx="1"/>
          </p:nvPr>
        </p:nvSpPr>
        <p:spPr>
          <a:xfrm>
            <a:off x="835513" y="2564904"/>
            <a:ext cx="8308487" cy="3884662"/>
          </a:xfrm>
        </p:spPr>
        <p:txBody>
          <a:bodyPr>
            <a:normAutofit/>
          </a:bodyPr>
          <a:lstStyle/>
          <a:p>
            <a:pPr marL="180000" lvl="2" indent="0">
              <a:spcBef>
                <a:spcPts val="0"/>
              </a:spcBef>
              <a:spcAft>
                <a:spcPts val="600"/>
              </a:spcAft>
              <a:buClr>
                <a:srgbClr val="FFC000"/>
              </a:buClr>
              <a:buSzPct val="100000"/>
              <a:buNone/>
            </a:pPr>
            <a:r>
              <a:rPr lang="en-GB" sz="2200" b="1" dirty="0" smtClean="0">
                <a:solidFill>
                  <a:srgbClr val="0070C0"/>
                </a:solidFill>
                <a:latin typeface="Calibri" pitchFamily="34" charset="0"/>
                <a:cs typeface="Calibri" pitchFamily="34" charset="0"/>
              </a:rPr>
              <a:t>Type</a:t>
            </a:r>
            <a:r>
              <a:rPr lang="en-GB" sz="2200" dirty="0" smtClean="0">
                <a:solidFill>
                  <a:srgbClr val="0070C0"/>
                </a:solidFill>
                <a:latin typeface="Calibri" pitchFamily="34" charset="0"/>
                <a:cs typeface="Calibri" pitchFamily="34" charset="0"/>
              </a:rPr>
              <a:t>: </a:t>
            </a:r>
            <a:r>
              <a:rPr lang="en-GB" sz="2200" dirty="0" smtClean="0">
                <a:latin typeface="Calibri" pitchFamily="34" charset="0"/>
                <a:cs typeface="Calibri" pitchFamily="34" charset="0"/>
              </a:rPr>
              <a:t>additional item.</a:t>
            </a:r>
          </a:p>
          <a:p>
            <a:pPr marL="180000" lvl="2" indent="0">
              <a:spcBef>
                <a:spcPts val="0"/>
              </a:spcBef>
              <a:spcAft>
                <a:spcPts val="600"/>
              </a:spcAft>
              <a:buClr>
                <a:srgbClr val="FFC000"/>
              </a:buClr>
              <a:buSzPct val="100000"/>
              <a:buNone/>
            </a:pPr>
            <a:r>
              <a:rPr lang="en-GB" sz="2200" b="1" dirty="0" smtClean="0">
                <a:solidFill>
                  <a:srgbClr val="0070C0"/>
                </a:solidFill>
                <a:latin typeface="Calibri" pitchFamily="34" charset="0"/>
                <a:cs typeface="Calibri" pitchFamily="34" charset="0"/>
              </a:rPr>
              <a:t>Reference period</a:t>
            </a:r>
            <a:r>
              <a:rPr lang="en-GB" sz="2200" dirty="0" smtClean="0">
                <a:solidFill>
                  <a:srgbClr val="0070C0"/>
                </a:solidFill>
                <a:latin typeface="Calibri" pitchFamily="34" charset="0"/>
                <a:cs typeface="Calibri" pitchFamily="34" charset="0"/>
              </a:rPr>
              <a:t>: </a:t>
            </a:r>
            <a:r>
              <a:rPr lang="en-GB" sz="2200" dirty="0" smtClean="0">
                <a:latin typeface="Calibri" pitchFamily="34" charset="0"/>
                <a:cs typeface="Calibri" pitchFamily="34" charset="0"/>
              </a:rPr>
              <a:t>census reference day.</a:t>
            </a:r>
          </a:p>
          <a:p>
            <a:pPr marL="180000" lvl="2" indent="0">
              <a:spcBef>
                <a:spcPts val="0"/>
              </a:spcBef>
              <a:spcAft>
                <a:spcPts val="600"/>
              </a:spcAft>
              <a:buClr>
                <a:srgbClr val="FFC000"/>
              </a:buClr>
              <a:buSzPct val="100000"/>
              <a:buNone/>
            </a:pPr>
            <a:r>
              <a:rPr lang="en-GB" sz="2200" b="1" dirty="0" smtClean="0">
                <a:solidFill>
                  <a:srgbClr val="0070C0"/>
                </a:solidFill>
                <a:latin typeface="Calibri" pitchFamily="34" charset="0"/>
                <a:cs typeface="Calibri" pitchFamily="34" charset="0"/>
              </a:rPr>
              <a:t>Concept: </a:t>
            </a:r>
            <a:r>
              <a:rPr lang="en-GB" sz="2200" dirty="0" smtClean="0">
                <a:latin typeface="Calibri" pitchFamily="34" charset="0"/>
                <a:cs typeface="Calibri" pitchFamily="34" charset="0"/>
              </a:rPr>
              <a:t>Drainage means the </a:t>
            </a:r>
            <a:r>
              <a:rPr lang="en-GB" sz="2200" b="1" i="1" dirty="0" smtClean="0">
                <a:latin typeface="Calibri" pitchFamily="34" charset="0"/>
                <a:cs typeface="Calibri" pitchFamily="34" charset="0"/>
              </a:rPr>
              <a:t>artificial removal </a:t>
            </a:r>
            <a:r>
              <a:rPr lang="en-GB" sz="2200" dirty="0" smtClean="0">
                <a:latin typeface="Calibri" pitchFamily="34" charset="0"/>
                <a:cs typeface="Calibri" pitchFamily="34" charset="0"/>
              </a:rPr>
              <a:t>of the excess of water (both surface or groundwater) from the land surface by means of surface or subsurface conduits, to enhance agricultural production. Presence of drainage equipment means that the equipment is present on holding on the census reference day.</a:t>
            </a:r>
          </a:p>
          <a:p>
            <a:pPr marL="180000" lvl="2" indent="0">
              <a:lnSpc>
                <a:spcPct val="120000"/>
              </a:lnSpc>
              <a:spcBef>
                <a:spcPts val="0"/>
              </a:spcBef>
              <a:spcAft>
                <a:spcPts val="600"/>
              </a:spcAft>
              <a:buClr>
                <a:srgbClr val="FFC000"/>
              </a:buClr>
              <a:buSzPct val="100000"/>
              <a:buNone/>
            </a:pPr>
            <a:r>
              <a:rPr lang="en-GB" sz="2200" b="1" dirty="0" smtClean="0">
                <a:solidFill>
                  <a:srgbClr val="0070C0"/>
                </a:solidFill>
                <a:latin typeface="Calibri" pitchFamily="34" charset="0"/>
                <a:cs typeface="Calibri" pitchFamily="34" charset="0"/>
              </a:rPr>
              <a:t>Precision:</a:t>
            </a:r>
            <a:r>
              <a:rPr lang="en-GB" sz="2200" dirty="0" smtClean="0">
                <a:solidFill>
                  <a:srgbClr val="0070C0"/>
                </a:solidFill>
                <a:latin typeface="Calibri" pitchFamily="34" charset="0"/>
                <a:cs typeface="Calibri" pitchFamily="34" charset="0"/>
              </a:rPr>
              <a:t> </a:t>
            </a:r>
            <a:r>
              <a:rPr lang="en-GB" sz="2200" dirty="0">
                <a:latin typeface="Calibri" pitchFamily="34" charset="0"/>
                <a:cs typeface="Calibri" pitchFamily="34" charset="0"/>
              </a:rPr>
              <a:t>Management of water for flood recession cropping (item </a:t>
            </a:r>
            <a:r>
              <a:rPr lang="en-GB" sz="2200" dirty="0" smtClean="0">
                <a:latin typeface="Calibri" pitchFamily="34" charset="0"/>
                <a:cs typeface="Calibri" pitchFamily="34" charset="0"/>
              </a:rPr>
              <a:t>0308) is considered </a:t>
            </a:r>
            <a:r>
              <a:rPr lang="en-GB" sz="2200" i="1" dirty="0">
                <a:latin typeface="Calibri" pitchFamily="34" charset="0"/>
                <a:cs typeface="Calibri" pitchFamily="34" charset="0"/>
              </a:rPr>
              <a:t>partially controlled irrigation, not </a:t>
            </a:r>
            <a:r>
              <a:rPr lang="en-GB" sz="2200" i="1" dirty="0" smtClean="0">
                <a:latin typeface="Calibri" pitchFamily="34" charset="0"/>
                <a:cs typeface="Calibri" pitchFamily="34" charset="0"/>
              </a:rPr>
              <a:t>drainage.</a:t>
            </a:r>
            <a:endParaRPr lang="en-GB" sz="2200" i="1"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E9843D9-A0BB-4333-8081-BF1B452C2636}" type="slidenum">
              <a:rPr lang="es-ES" smtClean="0"/>
              <a:pPr/>
              <a:t>19</a:t>
            </a:fld>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256863"/>
            <a:ext cx="7498080" cy="1143000"/>
          </a:xfrm>
        </p:spPr>
        <p:txBody>
          <a:bodyPr>
            <a:normAutofit/>
          </a:bodyPr>
          <a:lstStyle/>
          <a:p>
            <a:pPr algn="l"/>
            <a:r>
              <a:rPr lang="en-US" sz="4800" b="1" dirty="0" smtClean="0">
                <a:solidFill>
                  <a:srgbClr val="0070C0"/>
                </a:solidFill>
                <a:effectLst/>
              </a:rPr>
              <a:t>Contents</a:t>
            </a:r>
            <a:endParaRPr lang="en-US" sz="4800" b="1" dirty="0">
              <a:solidFill>
                <a:srgbClr val="0070C0"/>
              </a:solidFill>
              <a:effectLst/>
            </a:endParaRPr>
          </a:p>
        </p:txBody>
      </p:sp>
      <p:sp>
        <p:nvSpPr>
          <p:cNvPr id="3" name="2 Marcador de contenido"/>
          <p:cNvSpPr>
            <a:spLocks noGrp="1"/>
          </p:cNvSpPr>
          <p:nvPr>
            <p:ph idx="1"/>
          </p:nvPr>
        </p:nvSpPr>
        <p:spPr>
          <a:xfrm>
            <a:off x="1054031" y="2420888"/>
            <a:ext cx="7776864" cy="3312368"/>
          </a:xfrm>
        </p:spPr>
        <p:txBody>
          <a:bodyPr>
            <a:normAutofit/>
          </a:bodyPr>
          <a:lstStyle/>
          <a:p>
            <a:pPr marL="182563" indent="-95250">
              <a:spcBef>
                <a:spcPts val="600"/>
              </a:spcBef>
              <a:spcAft>
                <a:spcPts val="600"/>
              </a:spcAft>
              <a:buFont typeface="Arial" panose="020B0604020202020204" pitchFamily="34" charset="0"/>
              <a:buChar char="•"/>
            </a:pPr>
            <a:r>
              <a:rPr lang="en-GB" sz="2800" b="1" dirty="0" smtClean="0">
                <a:solidFill>
                  <a:srgbClr val="0070C0"/>
                </a:solidFill>
                <a:latin typeface="Calibri" pitchFamily="34" charset="0"/>
                <a:cs typeface="Calibri" pitchFamily="34" charset="0"/>
              </a:rPr>
              <a:t>Background</a:t>
            </a:r>
          </a:p>
          <a:p>
            <a:pPr marL="182563" indent="-95250">
              <a:spcBef>
                <a:spcPts val="600"/>
              </a:spcBef>
              <a:spcAft>
                <a:spcPts val="600"/>
              </a:spcAft>
              <a:buFont typeface="Arial" panose="020B0604020202020204" pitchFamily="34" charset="0"/>
              <a:buChar char="•"/>
            </a:pPr>
            <a:r>
              <a:rPr lang="en-GB" sz="2800" b="1" dirty="0" smtClean="0">
                <a:solidFill>
                  <a:srgbClr val="0070C0"/>
                </a:solidFill>
                <a:latin typeface="Calibri" pitchFamily="34" charset="0"/>
                <a:cs typeface="Calibri" pitchFamily="34" charset="0"/>
              </a:rPr>
              <a:t>Importance of the theme</a:t>
            </a:r>
          </a:p>
          <a:p>
            <a:pPr marL="182563" indent="-95250">
              <a:spcBef>
                <a:spcPts val="600"/>
              </a:spcBef>
              <a:spcAft>
                <a:spcPts val="600"/>
              </a:spcAft>
              <a:buFont typeface="Arial" panose="020B0604020202020204" pitchFamily="34" charset="0"/>
              <a:buChar char="•"/>
            </a:pPr>
            <a:r>
              <a:rPr lang="en-GB" sz="2800" b="1" dirty="0" smtClean="0">
                <a:solidFill>
                  <a:srgbClr val="0070C0"/>
                </a:solidFill>
                <a:latin typeface="Calibri" pitchFamily="34" charset="0"/>
                <a:cs typeface="Calibri" pitchFamily="34" charset="0"/>
              </a:rPr>
              <a:t>Concept of irrigation</a:t>
            </a:r>
          </a:p>
          <a:p>
            <a:pPr marL="182563" indent="-95250">
              <a:spcBef>
                <a:spcPts val="600"/>
              </a:spcBef>
              <a:spcAft>
                <a:spcPts val="600"/>
              </a:spcAft>
              <a:buFont typeface="Arial" panose="020B0604020202020204" pitchFamily="34" charset="0"/>
              <a:buChar char="•"/>
            </a:pPr>
            <a:r>
              <a:rPr lang="en-GB" sz="2800" b="1" dirty="0" smtClean="0">
                <a:solidFill>
                  <a:srgbClr val="0070C0"/>
                </a:solidFill>
                <a:latin typeface="Calibri" pitchFamily="34" charset="0"/>
                <a:cs typeface="Calibri" pitchFamily="34" charset="0"/>
              </a:rPr>
              <a:t>Items: </a:t>
            </a:r>
            <a:r>
              <a:rPr lang="en-GB" sz="2800" dirty="0" smtClean="0">
                <a:solidFill>
                  <a:srgbClr val="0070C0"/>
                </a:solidFill>
                <a:latin typeface="Calibri" pitchFamily="34" charset="0"/>
                <a:cs typeface="Calibri" pitchFamily="34" charset="0"/>
              </a:rPr>
              <a:t>type, reference periods, importance of the item, concepts and special characteristics</a:t>
            </a:r>
          </a:p>
          <a:p>
            <a:pPr marL="182563" indent="-95250">
              <a:buFont typeface="Arial" panose="020B0604020202020204" pitchFamily="34" charset="0"/>
              <a:buChar char="•"/>
            </a:pPr>
            <a:r>
              <a:rPr lang="en-GB" sz="2800" b="1" dirty="0" smtClean="0">
                <a:solidFill>
                  <a:srgbClr val="0070C0"/>
                </a:solidFill>
                <a:latin typeface="Calibri" pitchFamily="34" charset="0"/>
                <a:cs typeface="Calibri" pitchFamily="34" charset="0"/>
              </a:rPr>
              <a:t>Country experiences</a:t>
            </a:r>
            <a:endParaRPr lang="es-ES" sz="2800" b="1" dirty="0">
              <a:solidFill>
                <a:srgbClr val="0070C0"/>
              </a:solidFill>
            </a:endParaRPr>
          </a:p>
        </p:txBody>
      </p:sp>
      <p:sp>
        <p:nvSpPr>
          <p:cNvPr id="5" name="Slide Number Placeholder 4"/>
          <p:cNvSpPr>
            <a:spLocks noGrp="1"/>
          </p:cNvSpPr>
          <p:nvPr>
            <p:ph type="sldNum" sz="quarter" idx="12"/>
          </p:nvPr>
        </p:nvSpPr>
        <p:spPr/>
        <p:txBody>
          <a:bodyPr/>
          <a:lstStyle/>
          <a:p>
            <a:fld id="{2E9843D9-A0BB-4333-8081-BF1B452C2636}" type="slidenum">
              <a:rPr lang="es-ES" smtClean="0"/>
              <a:pPr/>
              <a:t>2</a:t>
            </a:fld>
            <a:endParaRPr lang="es-ES"/>
          </a:p>
        </p:txBody>
      </p:sp>
      <p:pic>
        <p:nvPicPr>
          <p:cNvPr id="6" name="4 Marcador de contenido" descr="large irrigation system supplies water to lettuce fields. Irrigation ..."/>
          <p:cNvPicPr>
            <a:picLocks/>
          </p:cNvPicPr>
          <p:nvPr/>
        </p:nvPicPr>
        <p:blipFill>
          <a:blip r:embed="rId2" cstate="print"/>
          <a:stretch>
            <a:fillRect/>
          </a:stretch>
        </p:blipFill>
        <p:spPr bwMode="auto">
          <a:xfrm>
            <a:off x="6228184" y="1340768"/>
            <a:ext cx="2601488" cy="2332416"/>
          </a:xfrm>
          <a:prstGeom prst="teardrop">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54284" y="143989"/>
            <a:ext cx="4978156" cy="620715"/>
          </a:xfrm>
        </p:spPr>
        <p:txBody>
          <a:bodyPr anchor="t">
            <a:normAutofit fontScale="90000"/>
          </a:bodyPr>
          <a:lstStyle/>
          <a:p>
            <a:r>
              <a:rPr lang="en-US" b="1" dirty="0" smtClean="0">
                <a:solidFill>
                  <a:srgbClr val="0070C0"/>
                </a:solidFill>
                <a:effectLst/>
              </a:rPr>
              <a:t>Country experiences</a:t>
            </a:r>
            <a:endParaRPr lang="en-US" b="1" dirty="0">
              <a:solidFill>
                <a:srgbClr val="0070C0"/>
              </a:solidFill>
              <a:effectLst/>
            </a:endParaRPr>
          </a:p>
        </p:txBody>
      </p:sp>
      <p:sp>
        <p:nvSpPr>
          <p:cNvPr id="3" name="2 Marcador de contenido"/>
          <p:cNvSpPr>
            <a:spLocks noGrp="1"/>
          </p:cNvSpPr>
          <p:nvPr>
            <p:ph idx="1"/>
          </p:nvPr>
        </p:nvSpPr>
        <p:spPr>
          <a:xfrm>
            <a:off x="971600" y="836712"/>
            <a:ext cx="8063244" cy="1800200"/>
          </a:xfrm>
        </p:spPr>
        <p:txBody>
          <a:bodyPr>
            <a:noAutofit/>
          </a:bodyPr>
          <a:lstStyle/>
          <a:p>
            <a:pPr marL="82296" indent="0">
              <a:lnSpc>
                <a:spcPct val="100000"/>
              </a:lnSpc>
              <a:spcBef>
                <a:spcPts val="0"/>
              </a:spcBef>
              <a:buNone/>
            </a:pPr>
            <a:r>
              <a:rPr lang="en-GB" sz="3000" b="1" dirty="0" smtClean="0">
                <a:solidFill>
                  <a:srgbClr val="0070C0"/>
                </a:solidFill>
              </a:rPr>
              <a:t>Grenada – Agricultural census 2012</a:t>
            </a:r>
          </a:p>
          <a:p>
            <a:pPr marL="82296" indent="0">
              <a:lnSpc>
                <a:spcPct val="100000"/>
              </a:lnSpc>
              <a:spcBef>
                <a:spcPts val="0"/>
              </a:spcBef>
              <a:buNone/>
            </a:pPr>
            <a:r>
              <a:rPr lang="en-US" sz="2500" dirty="0">
                <a:solidFill>
                  <a:srgbClr val="0070C0"/>
                </a:solidFill>
                <a:latin typeface="Cambria" pitchFamily="18" charset="0"/>
              </a:rPr>
              <a:t>Section </a:t>
            </a:r>
            <a:r>
              <a:rPr lang="en-US" sz="2500" dirty="0" smtClean="0">
                <a:solidFill>
                  <a:srgbClr val="0070C0"/>
                </a:solidFill>
                <a:latin typeface="Cambria" pitchFamily="18" charset="0"/>
              </a:rPr>
              <a:t>VIII </a:t>
            </a:r>
            <a:r>
              <a:rPr lang="en-US" sz="2500" dirty="0">
                <a:solidFill>
                  <a:srgbClr val="0070C0"/>
                </a:solidFill>
                <a:latin typeface="Cambria" pitchFamily="18" charset="0"/>
              </a:rPr>
              <a:t>of Grenada Agriculture Census questionnaire is related to irrigation</a:t>
            </a:r>
          </a:p>
          <a:p>
            <a:pPr marL="82296" indent="0">
              <a:lnSpc>
                <a:spcPct val="100000"/>
              </a:lnSpc>
              <a:buNone/>
            </a:pPr>
            <a:endParaRPr lang="en-GB" sz="3000" b="1" dirty="0" smtClean="0"/>
          </a:p>
          <a:p>
            <a:pPr marL="82296" indent="0">
              <a:lnSpc>
                <a:spcPct val="100000"/>
              </a:lnSpc>
              <a:buNone/>
            </a:pPr>
            <a:endParaRPr lang="en-US" sz="2400" dirty="0" smtClean="0"/>
          </a:p>
          <a:p>
            <a:pPr marL="82296" indent="0">
              <a:lnSpc>
                <a:spcPct val="100000"/>
              </a:lnSpc>
              <a:buNone/>
            </a:pPr>
            <a:endParaRPr lang="en-US" sz="2400" dirty="0"/>
          </a:p>
        </p:txBody>
      </p:sp>
      <p:sp>
        <p:nvSpPr>
          <p:cNvPr id="4" name="Slide Number Placeholder 3"/>
          <p:cNvSpPr>
            <a:spLocks noGrp="1"/>
          </p:cNvSpPr>
          <p:nvPr>
            <p:ph type="sldNum" sz="quarter" idx="12"/>
          </p:nvPr>
        </p:nvSpPr>
        <p:spPr/>
        <p:txBody>
          <a:bodyPr/>
          <a:lstStyle/>
          <a:p>
            <a:fld id="{2E9843D9-A0BB-4333-8081-BF1B452C2636}" type="slidenum">
              <a:rPr lang="es-ES" smtClean="0"/>
              <a:pPr/>
              <a:t>20</a:t>
            </a:fld>
            <a:endParaRPr lang="es-ES"/>
          </a:p>
        </p:txBody>
      </p:sp>
      <p:sp>
        <p:nvSpPr>
          <p:cNvPr id="7" name="Rectangle 6"/>
          <p:cNvSpPr/>
          <p:nvPr/>
        </p:nvSpPr>
        <p:spPr>
          <a:xfrm>
            <a:off x="1115616" y="1988840"/>
            <a:ext cx="7919228" cy="4416594"/>
          </a:xfrm>
          <a:prstGeom prst="rect">
            <a:avLst/>
          </a:prstGeom>
        </p:spPr>
        <p:txBody>
          <a:bodyPr wrap="square">
            <a:spAutoFit/>
          </a:bodyPr>
          <a:lstStyle/>
          <a:p>
            <a:pPr>
              <a:defRPr/>
            </a:pPr>
            <a:endParaRPr lang="es-AR" sz="1700" b="1" dirty="0" smtClean="0">
              <a:solidFill>
                <a:srgbClr val="0070C0"/>
              </a:solidFill>
              <a:latin typeface="Cambria" pitchFamily="18" charset="0"/>
            </a:endParaRPr>
          </a:p>
          <a:p>
            <a:pPr>
              <a:defRPr/>
            </a:pPr>
            <a:r>
              <a:rPr lang="en-US" sz="2400" b="1" dirty="0">
                <a:latin typeface="Cambria" pitchFamily="18" charset="0"/>
              </a:rPr>
              <a:t>During the last twelve months did you use irrigation on this Parcel</a:t>
            </a:r>
            <a:r>
              <a:rPr lang="en-US" sz="2400" b="1" dirty="0" smtClean="0">
                <a:latin typeface="Cambria" pitchFamily="18" charset="0"/>
              </a:rPr>
              <a:t>? 	</a:t>
            </a:r>
            <a:r>
              <a:rPr lang="en-US" sz="2400" dirty="0" smtClean="0">
                <a:latin typeface="Cambria" pitchFamily="18" charset="0"/>
              </a:rPr>
              <a:t>Yes/no</a:t>
            </a:r>
          </a:p>
          <a:p>
            <a:pPr>
              <a:defRPr/>
            </a:pPr>
            <a:endParaRPr lang="es-AR" sz="2400" dirty="0">
              <a:latin typeface="Cambria" pitchFamily="18" charset="0"/>
            </a:endParaRPr>
          </a:p>
          <a:p>
            <a:pPr marL="342900" indent="-342900" algn="just">
              <a:buFont typeface="Arial" panose="020B0604020202020204" pitchFamily="34" charset="0"/>
              <a:buChar char="•"/>
              <a:defRPr/>
            </a:pPr>
            <a:r>
              <a:rPr lang="en-GB" sz="2400" b="1" dirty="0" smtClean="0">
                <a:latin typeface="Cambria" pitchFamily="18" charset="0"/>
              </a:rPr>
              <a:t>Area </a:t>
            </a:r>
            <a:r>
              <a:rPr lang="en-GB" sz="2400" dirty="0" smtClean="0">
                <a:latin typeface="Cambria" pitchFamily="18" charset="0"/>
              </a:rPr>
              <a:t>of parcel irrigated</a:t>
            </a:r>
            <a:endParaRPr lang="en-GB" sz="2400" b="1" dirty="0" smtClean="0">
              <a:latin typeface="Cambria" pitchFamily="18" charset="0"/>
            </a:endParaRPr>
          </a:p>
          <a:p>
            <a:pPr marL="342900" indent="-342900" algn="just">
              <a:buFont typeface="Arial" panose="020B0604020202020204" pitchFamily="34" charset="0"/>
              <a:buChar char="•"/>
              <a:defRPr/>
            </a:pPr>
            <a:r>
              <a:rPr lang="en-GB" sz="2400" b="1" dirty="0">
                <a:latin typeface="Cambria" pitchFamily="18" charset="0"/>
              </a:rPr>
              <a:t>Type of irrigation: </a:t>
            </a:r>
            <a:r>
              <a:rPr lang="en-GB" sz="2400" dirty="0">
                <a:latin typeface="Cambria" pitchFamily="18" charset="0"/>
              </a:rPr>
              <a:t>Drip, Micro sprinklers, Overhead, Other. </a:t>
            </a:r>
            <a:endParaRPr lang="en-GB" sz="2400" dirty="0" smtClean="0">
              <a:latin typeface="Cambria" pitchFamily="18" charset="0"/>
            </a:endParaRPr>
          </a:p>
          <a:p>
            <a:pPr marL="342900" indent="-342900" algn="just">
              <a:buFont typeface="Arial" panose="020B0604020202020204" pitchFamily="34" charset="0"/>
              <a:buChar char="•"/>
              <a:defRPr/>
            </a:pPr>
            <a:r>
              <a:rPr lang="en-US" sz="2400" dirty="0" smtClean="0">
                <a:latin typeface="Cambria" pitchFamily="18" charset="0"/>
              </a:rPr>
              <a:t>For </a:t>
            </a:r>
            <a:r>
              <a:rPr lang="en-US" sz="2400" dirty="0">
                <a:latin typeface="Cambria" pitchFamily="18" charset="0"/>
              </a:rPr>
              <a:t>each irrigation </a:t>
            </a:r>
            <a:r>
              <a:rPr lang="en-US" sz="2400" dirty="0" smtClean="0">
                <a:latin typeface="Cambria" pitchFamily="18" charset="0"/>
              </a:rPr>
              <a:t>type:</a:t>
            </a:r>
            <a:endParaRPr lang="en-GB" sz="2400" dirty="0" smtClean="0">
              <a:latin typeface="Cambria" pitchFamily="18" charset="0"/>
            </a:endParaRPr>
          </a:p>
          <a:p>
            <a:pPr marL="800100" lvl="1" indent="-342900" algn="just">
              <a:buFont typeface="Arial" panose="020B0604020202020204" pitchFamily="34" charset="0"/>
              <a:buChar char="•"/>
              <a:defRPr/>
            </a:pPr>
            <a:r>
              <a:rPr lang="en-US" sz="2400" b="1" dirty="0" smtClean="0">
                <a:latin typeface="Cambria" pitchFamily="18" charset="0"/>
              </a:rPr>
              <a:t>Area </a:t>
            </a:r>
            <a:r>
              <a:rPr lang="en-US" sz="2400" dirty="0" smtClean="0">
                <a:latin typeface="Cambria" pitchFamily="18" charset="0"/>
              </a:rPr>
              <a:t>irrigated</a:t>
            </a:r>
            <a:endParaRPr lang="en-GB" sz="2400" dirty="0">
              <a:latin typeface="Cambria" pitchFamily="18" charset="0"/>
            </a:endParaRPr>
          </a:p>
          <a:p>
            <a:pPr marL="800100" lvl="1" indent="-342900" algn="just">
              <a:buFont typeface="Arial" panose="020B0604020202020204" pitchFamily="34" charset="0"/>
              <a:buChar char="•"/>
              <a:defRPr/>
            </a:pPr>
            <a:r>
              <a:rPr lang="en-GB" sz="2400" b="1" dirty="0" smtClean="0">
                <a:latin typeface="Cambria" pitchFamily="18" charset="0"/>
              </a:rPr>
              <a:t>Type of crop </a:t>
            </a:r>
            <a:r>
              <a:rPr lang="en-GB" sz="2400" dirty="0" smtClean="0">
                <a:latin typeface="Cambria" pitchFamily="18" charset="0"/>
              </a:rPr>
              <a:t>(vegetables, root, fruit) </a:t>
            </a:r>
            <a:endParaRPr lang="en-GB" sz="2400" i="1" dirty="0">
              <a:latin typeface="Cambria" pitchFamily="18" charset="0"/>
            </a:endParaRPr>
          </a:p>
          <a:p>
            <a:pPr marL="800100" lvl="1" indent="-342900" algn="just">
              <a:buFont typeface="Arial" panose="020B0604020202020204" pitchFamily="34" charset="0"/>
              <a:buChar char="•"/>
              <a:defRPr/>
            </a:pPr>
            <a:r>
              <a:rPr lang="en-GB" sz="2400" b="1" dirty="0" smtClean="0">
                <a:latin typeface="Cambria" pitchFamily="18" charset="0"/>
              </a:rPr>
              <a:t>Main water source: </a:t>
            </a:r>
            <a:r>
              <a:rPr lang="en-GB" sz="2400" dirty="0" smtClean="0">
                <a:latin typeface="Cambria" pitchFamily="18" charset="0"/>
              </a:rPr>
              <a:t>river, </a:t>
            </a:r>
            <a:r>
              <a:rPr lang="en-US" sz="2400" dirty="0" smtClean="0">
                <a:latin typeface="Cambria" pitchFamily="18" charset="0"/>
              </a:rPr>
              <a:t>Nat’l </a:t>
            </a:r>
            <a:r>
              <a:rPr lang="en-US" sz="2400" dirty="0">
                <a:latin typeface="Cambria" pitchFamily="18" charset="0"/>
              </a:rPr>
              <a:t>Water </a:t>
            </a:r>
            <a:r>
              <a:rPr lang="en-US" sz="2400" dirty="0" smtClean="0">
                <a:latin typeface="Cambria" pitchFamily="18" charset="0"/>
              </a:rPr>
              <a:t>&amp; Sewerage </a:t>
            </a:r>
            <a:r>
              <a:rPr lang="en-US" sz="2400" dirty="0">
                <a:latin typeface="Cambria" pitchFamily="18" charset="0"/>
              </a:rPr>
              <a:t>Authority</a:t>
            </a:r>
            <a:r>
              <a:rPr lang="en-US" sz="2400" dirty="0"/>
              <a:t> </a:t>
            </a:r>
            <a:r>
              <a:rPr lang="en-GB" sz="2400" dirty="0" smtClean="0">
                <a:latin typeface="Cambria" pitchFamily="18" charset="0"/>
              </a:rPr>
              <a:t>, wells, Other</a:t>
            </a:r>
            <a:endParaRPr lang="en-US" sz="2400" dirty="0" smtClean="0">
              <a:latin typeface="Cambria" pitchFamily="18" charset="0"/>
            </a:endParaRPr>
          </a:p>
        </p:txBody>
      </p:sp>
    </p:spTree>
    <p:extLst>
      <p:ext uri="{BB962C8B-B14F-4D97-AF65-F5344CB8AC3E}">
        <p14:creationId xmlns:p14="http://schemas.microsoft.com/office/powerpoint/2010/main" val="2794178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80928"/>
            <a:ext cx="4504584" cy="1143000"/>
          </a:xfrm>
        </p:spPr>
        <p:txBody>
          <a:bodyPr>
            <a:normAutofit/>
          </a:bodyPr>
          <a:lstStyle/>
          <a:p>
            <a:r>
              <a:rPr lang="en-US" sz="4800" b="1" dirty="0" smtClean="0">
                <a:solidFill>
                  <a:srgbClr val="0070C0"/>
                </a:solidFill>
                <a:effectLst/>
              </a:rPr>
              <a:t>Many thanks</a:t>
            </a:r>
            <a:endParaRPr lang="en-US" sz="4800" b="1" dirty="0">
              <a:solidFill>
                <a:srgbClr val="0070C0"/>
              </a:solidFill>
              <a:effectLst/>
            </a:endParaRPr>
          </a:p>
        </p:txBody>
      </p:sp>
      <p:sp>
        <p:nvSpPr>
          <p:cNvPr id="3" name="Slide Number Placeholder 2"/>
          <p:cNvSpPr>
            <a:spLocks noGrp="1"/>
          </p:cNvSpPr>
          <p:nvPr>
            <p:ph type="sldNum" sz="quarter" idx="12"/>
          </p:nvPr>
        </p:nvSpPr>
        <p:spPr/>
        <p:txBody>
          <a:bodyPr/>
          <a:lstStyle/>
          <a:p>
            <a:fld id="{2E9843D9-A0BB-4333-8081-BF1B452C2636}" type="slidenum">
              <a:rPr lang="es-ES" smtClean="0"/>
              <a:pPr/>
              <a:t>21</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3502" y="1052736"/>
            <a:ext cx="3526490" cy="936104"/>
          </a:xfrm>
        </p:spPr>
        <p:txBody>
          <a:bodyPr/>
          <a:lstStyle/>
          <a:p>
            <a:r>
              <a:rPr lang="en-US" b="1" dirty="0" smtClean="0">
                <a:solidFill>
                  <a:srgbClr val="0070C0"/>
                </a:solidFill>
                <a:effectLst/>
              </a:rPr>
              <a:t>Background</a:t>
            </a:r>
            <a:endParaRPr lang="en-US" b="1" dirty="0">
              <a:solidFill>
                <a:srgbClr val="0070C0"/>
              </a:solidFill>
              <a:effectLst/>
            </a:endParaRPr>
          </a:p>
        </p:txBody>
      </p:sp>
      <p:sp>
        <p:nvSpPr>
          <p:cNvPr id="3" name="2 Marcador de contenido"/>
          <p:cNvSpPr>
            <a:spLocks noGrp="1"/>
          </p:cNvSpPr>
          <p:nvPr>
            <p:ph idx="1"/>
          </p:nvPr>
        </p:nvSpPr>
        <p:spPr>
          <a:xfrm>
            <a:off x="827584" y="2132856"/>
            <a:ext cx="8064896" cy="4176464"/>
          </a:xfrm>
        </p:spPr>
        <p:txBody>
          <a:bodyPr>
            <a:noAutofit/>
          </a:bodyPr>
          <a:lstStyle/>
          <a:p>
            <a:pPr marL="182562" indent="0">
              <a:lnSpc>
                <a:spcPct val="150000"/>
              </a:lnSpc>
              <a:spcBef>
                <a:spcPts val="0"/>
              </a:spcBef>
              <a:spcAft>
                <a:spcPts val="300"/>
              </a:spcAft>
              <a:buNone/>
            </a:pPr>
            <a:r>
              <a:rPr lang="en-GB" sz="2200" dirty="0" smtClean="0">
                <a:latin typeface="Calibri" pitchFamily="34" charset="0"/>
                <a:cs typeface="Calibri" pitchFamily="34" charset="0"/>
              </a:rPr>
              <a:t>In Theme 3, </a:t>
            </a:r>
            <a:r>
              <a:rPr lang="en-GB" sz="2200" b="1" dirty="0" smtClean="0">
                <a:latin typeface="Calibri" pitchFamily="34" charset="0"/>
                <a:cs typeface="Calibri" pitchFamily="34" charset="0"/>
              </a:rPr>
              <a:t>new items </a:t>
            </a:r>
            <a:r>
              <a:rPr lang="en-GB" sz="2200" dirty="0" smtClean="0">
                <a:latin typeface="Calibri" pitchFamily="34" charset="0"/>
                <a:cs typeface="Calibri" pitchFamily="34" charset="0"/>
              </a:rPr>
              <a:t>are included:</a:t>
            </a:r>
          </a:p>
          <a:p>
            <a:pPr marL="523875" indent="-168275">
              <a:lnSpc>
                <a:spcPct val="150000"/>
              </a:lnSpc>
              <a:spcBef>
                <a:spcPts val="0"/>
              </a:spcBef>
              <a:spcAft>
                <a:spcPts val="300"/>
              </a:spcAft>
              <a:buFont typeface="Arial" panose="020B0604020202020204" pitchFamily="34" charset="0"/>
              <a:buChar char="•"/>
            </a:pPr>
            <a:r>
              <a:rPr lang="en-GB" sz="2000" i="1" dirty="0" smtClean="0">
                <a:latin typeface="Calibri" pitchFamily="34" charset="0"/>
                <a:cs typeface="Calibri" pitchFamily="34" charset="0"/>
              </a:rPr>
              <a:t>Item 0302: Area of land actually irrigated: fully controlled and partially controlled irrigation</a:t>
            </a:r>
            <a:r>
              <a:rPr lang="en-GB" sz="2000" dirty="0">
                <a:latin typeface="Calibri" pitchFamily="34" charset="0"/>
                <a:cs typeface="Calibri" pitchFamily="34" charset="0"/>
              </a:rPr>
              <a:t> (it is also essential item) </a:t>
            </a:r>
            <a:endParaRPr lang="en-GB" sz="2000" i="1" dirty="0" smtClean="0">
              <a:latin typeface="Calibri" pitchFamily="34" charset="0"/>
              <a:cs typeface="Calibri" pitchFamily="34" charset="0"/>
            </a:endParaRPr>
          </a:p>
          <a:p>
            <a:pPr marL="523875" lvl="1" indent="-168275">
              <a:lnSpc>
                <a:spcPct val="150000"/>
              </a:lnSpc>
              <a:spcBef>
                <a:spcPts val="0"/>
              </a:spcBef>
              <a:spcAft>
                <a:spcPts val="300"/>
              </a:spcAft>
              <a:buSzPct val="80000"/>
              <a:buFont typeface="Arial" panose="020B0604020202020204" pitchFamily="34" charset="0"/>
              <a:buChar char="•"/>
            </a:pPr>
            <a:r>
              <a:rPr lang="en-GB" sz="2000" i="1" dirty="0">
                <a:latin typeface="Calibri" pitchFamily="34" charset="0"/>
                <a:cs typeface="Calibri" pitchFamily="34" charset="0"/>
              </a:rPr>
              <a:t>Item 0309: </a:t>
            </a:r>
            <a:r>
              <a:rPr lang="en-US" sz="2000" i="1" dirty="0">
                <a:latin typeface="Calibri" pitchFamily="34" charset="0"/>
                <a:cs typeface="Calibri" pitchFamily="34" charset="0"/>
              </a:rPr>
              <a:t>Area equipped for irrigation in working order: fully and partially controlled </a:t>
            </a:r>
            <a:r>
              <a:rPr lang="en-US" sz="2000" i="1" dirty="0" smtClean="0">
                <a:latin typeface="Calibri" pitchFamily="34" charset="0"/>
                <a:cs typeface="Calibri" pitchFamily="34" charset="0"/>
              </a:rPr>
              <a:t>irrigation</a:t>
            </a:r>
          </a:p>
          <a:p>
            <a:pPr marL="182562" indent="0">
              <a:lnSpc>
                <a:spcPct val="100000"/>
              </a:lnSpc>
              <a:spcBef>
                <a:spcPts val="0"/>
              </a:spcBef>
              <a:spcAft>
                <a:spcPts val="300"/>
              </a:spcAft>
              <a:buNone/>
            </a:pPr>
            <a:r>
              <a:rPr lang="en-GB" sz="2000" dirty="0" smtClean="0">
                <a:latin typeface="Calibri" pitchFamily="34" charset="0"/>
                <a:cs typeface="Calibri" pitchFamily="34" charset="0"/>
              </a:rPr>
              <a:t>Theme 3 has only </a:t>
            </a:r>
            <a:r>
              <a:rPr lang="en-GB" sz="2000" b="1" dirty="0" smtClean="0">
                <a:latin typeface="Calibri" pitchFamily="34" charset="0"/>
                <a:cs typeface="Calibri" pitchFamily="34" charset="0"/>
              </a:rPr>
              <a:t>one frame item</a:t>
            </a:r>
            <a:r>
              <a:rPr lang="en-GB" sz="2000" dirty="0" smtClean="0">
                <a:latin typeface="Calibri" pitchFamily="34" charset="0"/>
                <a:cs typeface="Calibri" pitchFamily="34" charset="0"/>
              </a:rPr>
              <a:t>: use of irrigation on the holding: fully controlled and partially controlled irrigation. </a:t>
            </a:r>
          </a:p>
          <a:p>
            <a:pPr marL="182562" indent="0">
              <a:lnSpc>
                <a:spcPct val="150000"/>
              </a:lnSpc>
              <a:spcBef>
                <a:spcPts val="0"/>
              </a:spcBef>
              <a:spcAft>
                <a:spcPts val="300"/>
              </a:spcAft>
              <a:buNone/>
            </a:pPr>
            <a:r>
              <a:rPr lang="en-GB" sz="2000" dirty="0" smtClean="0">
                <a:latin typeface="Calibri" pitchFamily="34" charset="0"/>
                <a:cs typeface="Calibri" pitchFamily="34" charset="0"/>
              </a:rPr>
              <a:t>The theme comprises </a:t>
            </a:r>
            <a:r>
              <a:rPr lang="en-GB" sz="2000" b="1" dirty="0" smtClean="0">
                <a:latin typeface="Calibri" pitchFamily="34" charset="0"/>
                <a:cs typeface="Calibri" pitchFamily="34" charset="0"/>
              </a:rPr>
              <a:t>10 items </a:t>
            </a:r>
            <a:r>
              <a:rPr lang="en-GB" sz="2000" dirty="0" smtClean="0">
                <a:latin typeface="Calibri" pitchFamily="34" charset="0"/>
                <a:cs typeface="Calibri" pitchFamily="34" charset="0"/>
              </a:rPr>
              <a:t>all of them at holding level.</a:t>
            </a:r>
          </a:p>
        </p:txBody>
      </p:sp>
      <p:sp>
        <p:nvSpPr>
          <p:cNvPr id="4" name="Slide Number Placeholder 3"/>
          <p:cNvSpPr>
            <a:spLocks noGrp="1"/>
          </p:cNvSpPr>
          <p:nvPr>
            <p:ph type="sldNum" sz="quarter" idx="12"/>
          </p:nvPr>
        </p:nvSpPr>
        <p:spPr/>
        <p:txBody>
          <a:bodyPr/>
          <a:lstStyle/>
          <a:p>
            <a:fld id="{2E9843D9-A0BB-4333-8081-BF1B452C2636}" type="slidenum">
              <a:rPr lang="es-ES" smtClean="0"/>
              <a:pPr/>
              <a:t>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1119" y="1052736"/>
            <a:ext cx="7498080" cy="1143000"/>
          </a:xfrm>
        </p:spPr>
        <p:txBody>
          <a:bodyPr/>
          <a:lstStyle/>
          <a:p>
            <a:r>
              <a:rPr lang="en-US" b="1" dirty="0" smtClean="0">
                <a:solidFill>
                  <a:srgbClr val="0070C0"/>
                </a:solidFill>
                <a:effectLst/>
              </a:rPr>
              <a:t>Importance of the Theme</a:t>
            </a:r>
            <a:endParaRPr lang="en-US" dirty="0">
              <a:solidFill>
                <a:srgbClr val="0070C0"/>
              </a:solidFill>
              <a:effectLst/>
            </a:endParaRPr>
          </a:p>
        </p:txBody>
      </p:sp>
      <p:sp>
        <p:nvSpPr>
          <p:cNvPr id="3" name="2 Marcador de contenido"/>
          <p:cNvSpPr>
            <a:spLocks noGrp="1"/>
          </p:cNvSpPr>
          <p:nvPr>
            <p:ph idx="1"/>
          </p:nvPr>
        </p:nvSpPr>
        <p:spPr>
          <a:xfrm>
            <a:off x="1031119" y="2420888"/>
            <a:ext cx="7717432" cy="3456384"/>
          </a:xfrm>
        </p:spPr>
        <p:txBody>
          <a:bodyPr>
            <a:noAutofit/>
          </a:bodyPr>
          <a:lstStyle/>
          <a:p>
            <a:pPr marL="269875" indent="-182563">
              <a:lnSpc>
                <a:spcPct val="100000"/>
              </a:lnSpc>
            </a:pPr>
            <a:r>
              <a:rPr lang="en-US" sz="2000" dirty="0" smtClean="0">
                <a:latin typeface="Calibri" pitchFamily="34" charset="0"/>
                <a:cs typeface="Calibri" pitchFamily="34" charset="0"/>
              </a:rPr>
              <a:t>Data about irrigation cross tabulated with land use are important for analysis of farm management and agricultural practices.</a:t>
            </a:r>
          </a:p>
          <a:p>
            <a:pPr marL="269875" indent="-182563">
              <a:lnSpc>
                <a:spcPct val="100000"/>
              </a:lnSpc>
            </a:pPr>
            <a:r>
              <a:rPr lang="en-US" sz="2000" dirty="0" smtClean="0">
                <a:latin typeface="Calibri" pitchFamily="34" charset="0"/>
                <a:cs typeface="Calibri" pitchFamily="34" charset="0"/>
              </a:rPr>
              <a:t>It is important to better understand cropping practices and the constraints in improving agricultural productivity;</a:t>
            </a:r>
          </a:p>
          <a:p>
            <a:pPr marL="269875" indent="-182563">
              <a:lnSpc>
                <a:spcPct val="100000"/>
              </a:lnSpc>
            </a:pPr>
            <a:r>
              <a:rPr lang="en-US" sz="2000" dirty="0" smtClean="0">
                <a:latin typeface="Calibri" pitchFamily="34" charset="0"/>
                <a:cs typeface="Calibri" pitchFamily="34" charset="0"/>
              </a:rPr>
              <a:t>Irrigation has important consequences in environmental aspects of the agricultural production referred to for example: source, type and quality of water; drainage and use of wastewater.</a:t>
            </a:r>
          </a:p>
          <a:p>
            <a:pPr marL="269875" indent="-182563">
              <a:lnSpc>
                <a:spcPct val="100000"/>
              </a:lnSpc>
            </a:pPr>
            <a:r>
              <a:rPr lang="en-US" sz="2000" dirty="0" smtClean="0">
                <a:latin typeface="Calibri" pitchFamily="34" charset="0"/>
                <a:cs typeface="Calibri" pitchFamily="34" charset="0"/>
              </a:rPr>
              <a:t>Irrigation has also important financial aspects: payment for irrigation, investments needs, etc.</a:t>
            </a:r>
            <a:endParaRPr lang="en-US" sz="20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E9843D9-A0BB-4333-8081-BF1B452C2636}" type="slidenum">
              <a:rPr lang="es-ES" smtClean="0"/>
              <a:pPr/>
              <a:t>4</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5987" y="980728"/>
            <a:ext cx="7498080" cy="1143000"/>
          </a:xfrm>
        </p:spPr>
        <p:txBody>
          <a:bodyPr/>
          <a:lstStyle/>
          <a:p>
            <a:r>
              <a:rPr lang="en-US" b="1" dirty="0" smtClean="0">
                <a:solidFill>
                  <a:srgbClr val="0070C0"/>
                </a:solidFill>
                <a:effectLst/>
              </a:rPr>
              <a:t>Concept of irrigation</a:t>
            </a:r>
            <a:endParaRPr lang="en-US" b="1" dirty="0">
              <a:solidFill>
                <a:srgbClr val="0070C0"/>
              </a:solidFill>
              <a:effectLst/>
            </a:endParaRPr>
          </a:p>
        </p:txBody>
      </p:sp>
      <p:sp>
        <p:nvSpPr>
          <p:cNvPr id="3" name="2 Marcador de contenido"/>
          <p:cNvSpPr>
            <a:spLocks noGrp="1"/>
          </p:cNvSpPr>
          <p:nvPr>
            <p:ph idx="1"/>
          </p:nvPr>
        </p:nvSpPr>
        <p:spPr>
          <a:xfrm>
            <a:off x="955987" y="2251137"/>
            <a:ext cx="7790355" cy="4292538"/>
          </a:xfrm>
        </p:spPr>
        <p:txBody>
          <a:bodyPr>
            <a:normAutofit/>
          </a:bodyPr>
          <a:lstStyle/>
          <a:p>
            <a:pPr>
              <a:spcBef>
                <a:spcPts val="600"/>
              </a:spcBef>
              <a:spcAft>
                <a:spcPts val="600"/>
              </a:spcAft>
            </a:pPr>
            <a:r>
              <a:rPr lang="en-US" sz="2200" dirty="0" smtClean="0">
                <a:latin typeface="Calibri" pitchFamily="34" charset="0"/>
                <a:cs typeface="Calibri" pitchFamily="34" charset="0"/>
              </a:rPr>
              <a:t>Irrigation refers to purposely providing land with water, other than rain, for improving pastures or crop production.</a:t>
            </a:r>
          </a:p>
          <a:p>
            <a:pPr>
              <a:spcBef>
                <a:spcPts val="600"/>
              </a:spcBef>
              <a:spcAft>
                <a:spcPts val="600"/>
              </a:spcAft>
            </a:pPr>
            <a:r>
              <a:rPr lang="en-US" sz="2200" dirty="0" smtClean="0">
                <a:latin typeface="Calibri" pitchFamily="34" charset="0"/>
                <a:cs typeface="Calibri" pitchFamily="34" charset="0"/>
              </a:rPr>
              <a:t>Irrigation usually implies the existence of infrastructure and equipment such as: irrigation canals, pumps, sprinklers or localized watering systems.</a:t>
            </a:r>
          </a:p>
          <a:p>
            <a:pPr>
              <a:spcAft>
                <a:spcPts val="600"/>
              </a:spcAft>
            </a:pPr>
            <a:r>
              <a:rPr lang="en-GB" sz="2200" dirty="0">
                <a:latin typeface="Calibri" pitchFamily="34" charset="0"/>
                <a:cs typeface="Calibri" pitchFamily="34" charset="0"/>
              </a:rPr>
              <a:t>However, </a:t>
            </a:r>
            <a:r>
              <a:rPr lang="en-GB" sz="2200" dirty="0" err="1" smtClean="0">
                <a:latin typeface="Calibri" pitchFamily="34" charset="0"/>
                <a:cs typeface="Calibri" pitchFamily="34" charset="0"/>
              </a:rPr>
              <a:t>i</a:t>
            </a:r>
            <a:r>
              <a:rPr lang="en-US" sz="2200" dirty="0" smtClean="0">
                <a:latin typeface="Calibri" pitchFamily="34" charset="0"/>
                <a:cs typeface="Calibri" pitchFamily="34" charset="0"/>
              </a:rPr>
              <a:t>t also includes manual watering of plants.</a:t>
            </a:r>
          </a:p>
          <a:p>
            <a:pPr>
              <a:spcBef>
                <a:spcPts val="600"/>
              </a:spcBef>
              <a:spcAft>
                <a:spcPts val="600"/>
              </a:spcAft>
            </a:pPr>
            <a:r>
              <a:rPr lang="en-US" sz="2200" dirty="0" smtClean="0">
                <a:latin typeface="Calibri" pitchFamily="34" charset="0"/>
                <a:cs typeface="Calibri" pitchFamily="34" charset="0"/>
              </a:rPr>
              <a:t>Uncontrolled land flooding by overflowing of rivers or streams is NOT considered irrigation.</a:t>
            </a:r>
          </a:p>
          <a:p>
            <a:endParaRPr lang="en-US" sz="2200" dirty="0"/>
          </a:p>
        </p:txBody>
      </p:sp>
      <p:sp>
        <p:nvSpPr>
          <p:cNvPr id="4" name="Slide Number Placeholder 3"/>
          <p:cNvSpPr>
            <a:spLocks noGrp="1"/>
          </p:cNvSpPr>
          <p:nvPr>
            <p:ph type="sldNum" sz="quarter" idx="12"/>
          </p:nvPr>
        </p:nvSpPr>
        <p:spPr/>
        <p:txBody>
          <a:bodyPr/>
          <a:lstStyle/>
          <a:p>
            <a:fld id="{2E9843D9-A0BB-4333-8081-BF1B452C2636}" type="slidenum">
              <a:rPr lang="es-ES" smtClean="0"/>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824" y="931241"/>
            <a:ext cx="2050008" cy="761034"/>
          </a:xfrm>
        </p:spPr>
        <p:txBody>
          <a:bodyPr anchor="t">
            <a:noAutofit/>
          </a:bodyPr>
          <a:lstStyle/>
          <a:p>
            <a:r>
              <a:rPr lang="en-GB" b="1" dirty="0" smtClean="0">
                <a:solidFill>
                  <a:srgbClr val="0070C0"/>
                </a:solidFill>
                <a:effectLst/>
              </a:rPr>
              <a:t>Items</a:t>
            </a:r>
            <a:endParaRPr lang="es-ES" dirty="0">
              <a:solidFill>
                <a:srgbClr val="0070C0"/>
              </a:solidFill>
              <a:effectLst/>
            </a:endParaRPr>
          </a:p>
        </p:txBody>
      </p:sp>
      <p:sp>
        <p:nvSpPr>
          <p:cNvPr id="4" name="Slide Number Placeholder 3"/>
          <p:cNvSpPr>
            <a:spLocks noGrp="1"/>
          </p:cNvSpPr>
          <p:nvPr>
            <p:ph type="sldNum" sz="quarter" idx="12"/>
          </p:nvPr>
        </p:nvSpPr>
        <p:spPr/>
        <p:txBody>
          <a:bodyPr/>
          <a:lstStyle/>
          <a:p>
            <a:fld id="{2E9843D9-A0BB-4333-8081-BF1B452C2636}" type="slidenum">
              <a:rPr lang="es-ES" smtClean="0"/>
              <a:pPr/>
              <a:t>6</a:t>
            </a:fld>
            <a:endParaRPr lang="es-ES"/>
          </a:p>
        </p:txBody>
      </p:sp>
      <p:graphicFrame>
        <p:nvGraphicFramePr>
          <p:cNvPr id="5" name="Table 4"/>
          <p:cNvGraphicFramePr>
            <a:graphicFrameLocks noGrp="1"/>
          </p:cNvGraphicFramePr>
          <p:nvPr>
            <p:extLst>
              <p:ext uri="{D42A27DB-BD31-4B8C-83A1-F6EECF244321}">
                <p14:modId xmlns:p14="http://schemas.microsoft.com/office/powerpoint/2010/main" val="2230760991"/>
              </p:ext>
            </p:extLst>
          </p:nvPr>
        </p:nvGraphicFramePr>
        <p:xfrm>
          <a:off x="988931" y="1929136"/>
          <a:ext cx="8062110" cy="4628873"/>
        </p:xfrm>
        <a:graphic>
          <a:graphicData uri="http://schemas.openxmlformats.org/drawingml/2006/table">
            <a:tbl>
              <a:tblPr firstRow="1" bandRow="1">
                <a:tableStyleId>{5C22544A-7EE6-4342-B048-85BDC9FD1C3A}</a:tableStyleId>
              </a:tblPr>
              <a:tblGrid>
                <a:gridCol w="4031055"/>
                <a:gridCol w="4031055"/>
              </a:tblGrid>
              <a:tr h="367371">
                <a:tc gridSpan="2">
                  <a:txBody>
                    <a:bodyPr/>
                    <a:lstStyle/>
                    <a:p>
                      <a:pPr marL="180000" indent="0">
                        <a:lnSpc>
                          <a:spcPct val="100000"/>
                        </a:lnSpc>
                        <a:spcBef>
                          <a:spcPts val="0"/>
                        </a:spcBef>
                        <a:buNone/>
                      </a:pPr>
                      <a:r>
                        <a:rPr lang="en-US" sz="1600" dirty="0" smtClean="0">
                          <a:solidFill>
                            <a:srgbClr val="0070C0"/>
                          </a:solidFill>
                          <a:latin typeface="Calibri" pitchFamily="34" charset="0"/>
                          <a:cs typeface="Calibri" pitchFamily="34" charset="0"/>
                        </a:rPr>
                        <a:t>Theme 3: Irrigation comprises the following items:</a:t>
                      </a:r>
                    </a:p>
                  </a:txBody>
                  <a:tcPr>
                    <a:solidFill>
                      <a:schemeClr val="accent3">
                        <a:lumMod val="20000"/>
                        <a:lumOff val="80000"/>
                      </a:schemeClr>
                    </a:solidFill>
                  </a:tcPr>
                </a:tc>
                <a:tc hMerge="1">
                  <a:txBody>
                    <a:bodyPr/>
                    <a:lstStyle/>
                    <a:p>
                      <a:endParaRPr lang="en-US" dirty="0"/>
                    </a:p>
                  </a:txBody>
                  <a:tcPr/>
                </a:tc>
              </a:tr>
              <a:tr h="4261502">
                <a:tc>
                  <a:txBody>
                    <a:bodyPr/>
                    <a:lstStyle/>
                    <a:p>
                      <a:pPr marL="285750"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0301</a:t>
                      </a:r>
                      <a:r>
                        <a:rPr lang="en-US" sz="1600" baseline="0" dirty="0" smtClean="0">
                          <a:latin typeface="Calibri" pitchFamily="34" charset="0"/>
                          <a:cs typeface="Calibri" pitchFamily="34" charset="0"/>
                        </a:rPr>
                        <a:t>: </a:t>
                      </a:r>
                      <a:r>
                        <a:rPr lang="en-US" sz="1600" dirty="0" smtClean="0">
                          <a:latin typeface="Calibri" pitchFamily="34" charset="0"/>
                          <a:cs typeface="Calibri" pitchFamily="34" charset="0"/>
                        </a:rPr>
                        <a:t>Use of irrigation on the holding: fully and partially controlled irrigation;</a:t>
                      </a:r>
                    </a:p>
                    <a:p>
                      <a:pPr marL="285750" lvl="1"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0302</a:t>
                      </a:r>
                      <a:r>
                        <a:rPr lang="en-US" sz="1600" baseline="0" dirty="0" smtClean="0">
                          <a:latin typeface="Calibri" pitchFamily="34" charset="0"/>
                          <a:cs typeface="Calibri" pitchFamily="34" charset="0"/>
                        </a:rPr>
                        <a:t>: </a:t>
                      </a:r>
                      <a:r>
                        <a:rPr lang="en-US" sz="1600" dirty="0" smtClean="0">
                          <a:latin typeface="Calibri" pitchFamily="34" charset="0"/>
                          <a:cs typeface="Calibri" pitchFamily="34" charset="0"/>
                        </a:rPr>
                        <a:t>Area of land actually irrigated: fully and partially controlled irrigation;</a:t>
                      </a:r>
                    </a:p>
                    <a:p>
                      <a:pPr marL="285750" lvl="1"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 0303: Area of land actually irrigated according to land use types: fully and partially controlled irrigation (for the holding);</a:t>
                      </a:r>
                    </a:p>
                    <a:p>
                      <a:pPr marL="285750" lvl="1"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 0304: Area of land actually irrigated according to method of irrigation: fully controlled irrigation (for the holding);</a:t>
                      </a:r>
                    </a:p>
                    <a:p>
                      <a:pPr marL="285750" lvl="1"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0305:  Area of crops actually  irrigated for each crop type: fully controlled irrigation (for the holding);</a:t>
                      </a:r>
                    </a:p>
                    <a:p>
                      <a:endParaRPr lang="en-US" sz="1600" dirty="0"/>
                    </a:p>
                  </a:txBody>
                  <a:tcPr/>
                </a:tc>
                <a:tc>
                  <a:txBody>
                    <a:bodyPr/>
                    <a:lstStyle/>
                    <a:p>
                      <a:pPr marL="285750"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0306: Sources of irrigation water: fully controlled irrigation (for the holding);</a:t>
                      </a:r>
                    </a:p>
                    <a:p>
                      <a:pPr marL="285750" lvl="1"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0307: Payment terms for irrigation water: fully and partially controlled irrigation (for the holding);</a:t>
                      </a:r>
                    </a:p>
                    <a:p>
                      <a:pPr marL="285750" lvl="1"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 0308: Use of other types of irrigation: partially controlled irrigation (for the holding);</a:t>
                      </a:r>
                    </a:p>
                    <a:p>
                      <a:pPr marL="285750" lvl="1"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 0309: Area equipped for irrigation in working order: fully and partially controlled irrigation;</a:t>
                      </a:r>
                    </a:p>
                    <a:p>
                      <a:pPr marL="285750" lvl="1" indent="-285750">
                        <a:lnSpc>
                          <a:spcPct val="100000"/>
                        </a:lnSpc>
                        <a:spcBef>
                          <a:spcPts val="0"/>
                        </a:spcBef>
                        <a:buFont typeface="Wingdings" panose="05000000000000000000" pitchFamily="2" charset="2"/>
                        <a:buChar char="§"/>
                      </a:pPr>
                      <a:r>
                        <a:rPr lang="en-US" sz="1600" dirty="0" smtClean="0">
                          <a:latin typeface="Calibri" pitchFamily="34" charset="0"/>
                          <a:cs typeface="Calibri" pitchFamily="34" charset="0"/>
                        </a:rPr>
                        <a:t> 0310: Presence of drainage equipment (for the holding)</a:t>
                      </a:r>
                    </a:p>
                    <a:p>
                      <a:pPr marL="0" lvl="1" indent="0">
                        <a:lnSpc>
                          <a:spcPct val="100000"/>
                        </a:lnSpc>
                        <a:spcBef>
                          <a:spcPts val="0"/>
                        </a:spcBef>
                        <a:buFont typeface="Arial" panose="020B0604020202020204" pitchFamily="34" charset="0"/>
                        <a:buNone/>
                      </a:pPr>
                      <a:endParaRPr lang="en-US" sz="1600" dirty="0" smtClean="0">
                        <a:latin typeface="Calibri" pitchFamily="34" charset="0"/>
                        <a:cs typeface="Calibri" pitchFamily="34" charset="0"/>
                      </a:endParaRPr>
                    </a:p>
                    <a:p>
                      <a:pPr marL="182563" lvl="1" indent="-182563">
                        <a:lnSpc>
                          <a:spcPct val="100000"/>
                        </a:lnSpc>
                        <a:spcBef>
                          <a:spcPts val="0"/>
                        </a:spcBef>
                        <a:buFont typeface="Arial" panose="020B0604020202020204" pitchFamily="34" charset="0"/>
                        <a:buChar char="•"/>
                      </a:pPr>
                      <a:r>
                        <a:rPr lang="en-US" sz="1600" i="1" dirty="0" smtClean="0">
                          <a:solidFill>
                            <a:schemeClr val="tx1"/>
                          </a:solidFill>
                          <a:latin typeface="Calibri" pitchFamily="34" charset="0"/>
                          <a:cs typeface="Calibri" pitchFamily="34" charset="0"/>
                        </a:rPr>
                        <a:t>1506: Rice cultivation: irrigation and water regimes (explained in Theme 15)</a:t>
                      </a:r>
                    </a:p>
                    <a:p>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268760"/>
            <a:ext cx="7498080" cy="1143000"/>
          </a:xfrm>
        </p:spPr>
        <p:txBody>
          <a:bodyPr>
            <a:noAutofit/>
          </a:bodyPr>
          <a:lstStyle/>
          <a:p>
            <a:r>
              <a:rPr lang="en-US" sz="3400" b="1" dirty="0" smtClean="0">
                <a:solidFill>
                  <a:srgbClr val="0070C0"/>
                </a:solidFill>
                <a:effectLst/>
              </a:rPr>
              <a:t>Item 0301: Use of irrigation on the holding: fully and partially controlled irrigation </a:t>
            </a:r>
            <a:endParaRPr lang="en-US" sz="3400" b="1" dirty="0">
              <a:solidFill>
                <a:srgbClr val="0070C0"/>
              </a:solidFill>
              <a:effectLst/>
            </a:endParaRPr>
          </a:p>
        </p:txBody>
      </p:sp>
      <p:sp>
        <p:nvSpPr>
          <p:cNvPr id="3" name="2 Marcador de contenido"/>
          <p:cNvSpPr>
            <a:spLocks noGrp="1"/>
          </p:cNvSpPr>
          <p:nvPr>
            <p:ph idx="1"/>
          </p:nvPr>
        </p:nvSpPr>
        <p:spPr>
          <a:xfrm>
            <a:off x="868212" y="3212976"/>
            <a:ext cx="8096276" cy="2448272"/>
          </a:xfrm>
        </p:spPr>
        <p:txBody>
          <a:bodyPr>
            <a:normAutofit/>
          </a:bodyPr>
          <a:lstStyle/>
          <a:p>
            <a:pPr marL="180000" lvl="2" indent="0">
              <a:spcBef>
                <a:spcPts val="600"/>
              </a:spcBef>
              <a:spcAft>
                <a:spcPts val="600"/>
              </a:spcAft>
              <a:buClr>
                <a:srgbClr val="FFC000"/>
              </a:buClr>
              <a:buSzPct val="100000"/>
              <a:buNone/>
            </a:pPr>
            <a:r>
              <a:rPr lang="en-GB" sz="2600" b="1" dirty="0" smtClean="0">
                <a:solidFill>
                  <a:srgbClr val="0070C0"/>
                </a:solidFill>
                <a:latin typeface="Calibri" pitchFamily="34" charset="0"/>
                <a:cs typeface="Calibri" pitchFamily="34" charset="0"/>
              </a:rPr>
              <a:t>Type</a:t>
            </a:r>
            <a:r>
              <a:rPr lang="en-GB" sz="2600" dirty="0" smtClean="0">
                <a:latin typeface="Calibri" pitchFamily="34" charset="0"/>
                <a:cs typeface="Calibri" pitchFamily="34" charset="0"/>
              </a:rPr>
              <a:t>: frame </a:t>
            </a:r>
            <a:r>
              <a:rPr lang="en-GB" sz="2600" dirty="0">
                <a:latin typeface="Calibri" pitchFamily="34" charset="0"/>
                <a:cs typeface="Calibri" pitchFamily="34" charset="0"/>
              </a:rPr>
              <a:t>item.</a:t>
            </a:r>
          </a:p>
          <a:p>
            <a:pPr marL="180000" lvl="2" indent="0">
              <a:spcBef>
                <a:spcPts val="600"/>
              </a:spcBef>
              <a:spcAft>
                <a:spcPts val="600"/>
              </a:spcAft>
              <a:buClr>
                <a:srgbClr val="FFC000"/>
              </a:buClr>
              <a:buSzPct val="100000"/>
              <a:buNone/>
            </a:pPr>
            <a:r>
              <a:rPr lang="en-GB" sz="2600" b="1" dirty="0">
                <a:solidFill>
                  <a:srgbClr val="0070C0"/>
                </a:solidFill>
                <a:latin typeface="Calibri" pitchFamily="34" charset="0"/>
                <a:cs typeface="Calibri" pitchFamily="34" charset="0"/>
              </a:rPr>
              <a:t>Reference period: </a:t>
            </a:r>
            <a:r>
              <a:rPr lang="en-GB" sz="2600" dirty="0" smtClean="0">
                <a:latin typeface="Calibri" pitchFamily="34" charset="0"/>
                <a:cs typeface="Calibri" pitchFamily="34" charset="0"/>
              </a:rPr>
              <a:t>census </a:t>
            </a:r>
            <a:r>
              <a:rPr lang="en-GB" sz="2600" dirty="0">
                <a:latin typeface="Calibri" pitchFamily="34" charset="0"/>
                <a:cs typeface="Calibri" pitchFamily="34" charset="0"/>
              </a:rPr>
              <a:t>reference year.</a:t>
            </a:r>
          </a:p>
          <a:p>
            <a:pPr marL="180000" lvl="2" indent="0">
              <a:spcBef>
                <a:spcPts val="600"/>
              </a:spcBef>
              <a:spcAft>
                <a:spcPts val="600"/>
              </a:spcAft>
              <a:buClr>
                <a:srgbClr val="FFC000"/>
              </a:buClr>
              <a:buSzPct val="100000"/>
              <a:buNone/>
            </a:pPr>
            <a:r>
              <a:rPr lang="en-GB" sz="2600" b="1" dirty="0">
                <a:solidFill>
                  <a:srgbClr val="0070C0"/>
                </a:solidFill>
                <a:latin typeface="Calibri" pitchFamily="34" charset="0"/>
                <a:cs typeface="Calibri" pitchFamily="34" charset="0"/>
              </a:rPr>
              <a:t>Precision: </a:t>
            </a:r>
            <a:r>
              <a:rPr lang="en-GB" sz="2600" dirty="0" smtClean="0">
                <a:latin typeface="Calibri" pitchFamily="34" charset="0"/>
                <a:cs typeface="Calibri" pitchFamily="34" charset="0"/>
              </a:rPr>
              <a:t>this item is recommended for inclusion in the core module when a modular approach is used, to provide a sampling frame for related surveys.</a:t>
            </a:r>
            <a:endParaRPr lang="en-US" sz="2600" dirty="0"/>
          </a:p>
        </p:txBody>
      </p:sp>
      <p:sp>
        <p:nvSpPr>
          <p:cNvPr id="4" name="Slide Number Placeholder 3"/>
          <p:cNvSpPr>
            <a:spLocks noGrp="1"/>
          </p:cNvSpPr>
          <p:nvPr>
            <p:ph type="sldNum" sz="quarter" idx="12"/>
          </p:nvPr>
        </p:nvSpPr>
        <p:spPr/>
        <p:txBody>
          <a:bodyPr/>
          <a:lstStyle/>
          <a:p>
            <a:fld id="{2E9843D9-A0BB-4333-8081-BF1B452C2636}" type="slidenum">
              <a:rPr lang="es-ES" smtClean="0"/>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96752"/>
            <a:ext cx="8099248" cy="1143000"/>
          </a:xfrm>
        </p:spPr>
        <p:txBody>
          <a:bodyPr>
            <a:noAutofit/>
          </a:bodyPr>
          <a:lstStyle/>
          <a:p>
            <a:r>
              <a:rPr lang="en-US" sz="3200" b="1" dirty="0" smtClean="0">
                <a:solidFill>
                  <a:srgbClr val="0070C0"/>
                </a:solidFill>
                <a:effectLst/>
              </a:rPr>
              <a:t>Item 0302: Area of land actually irrigated: fully and partially controlled irrigation </a:t>
            </a:r>
            <a:endParaRPr lang="en-US" sz="3200" dirty="0">
              <a:solidFill>
                <a:srgbClr val="0070C0"/>
              </a:solidFill>
              <a:effectLst/>
            </a:endParaRPr>
          </a:p>
        </p:txBody>
      </p:sp>
      <p:sp>
        <p:nvSpPr>
          <p:cNvPr id="3" name="2 Marcador de contenido"/>
          <p:cNvSpPr>
            <a:spLocks noGrp="1"/>
          </p:cNvSpPr>
          <p:nvPr>
            <p:ph idx="1"/>
          </p:nvPr>
        </p:nvSpPr>
        <p:spPr>
          <a:xfrm>
            <a:off x="971600" y="2865452"/>
            <a:ext cx="7933238" cy="3672408"/>
          </a:xfrm>
        </p:spPr>
        <p:txBody>
          <a:bodyPr>
            <a:normAutofit/>
          </a:bodyPr>
          <a:lstStyle/>
          <a:p>
            <a:pPr marL="180000" lvl="2" indent="0">
              <a:spcBef>
                <a:spcPts val="600"/>
              </a:spcBef>
              <a:spcAft>
                <a:spcPts val="600"/>
              </a:spcAft>
              <a:buClr>
                <a:srgbClr val="FFC000"/>
              </a:buClr>
              <a:buSzPct val="100000"/>
              <a:buNone/>
            </a:pPr>
            <a:r>
              <a:rPr lang="en-GB" sz="2600" b="1" dirty="0" smtClean="0">
                <a:solidFill>
                  <a:srgbClr val="0070C0"/>
                </a:solidFill>
                <a:latin typeface="Calibri" pitchFamily="34" charset="0"/>
                <a:cs typeface="Calibri" pitchFamily="34" charset="0"/>
              </a:rPr>
              <a:t>Type</a:t>
            </a:r>
            <a:r>
              <a:rPr lang="en-GB" sz="2600" dirty="0" smtClean="0">
                <a:solidFill>
                  <a:srgbClr val="0070C0"/>
                </a:solidFill>
                <a:latin typeface="Calibri" pitchFamily="34" charset="0"/>
                <a:cs typeface="Calibri" pitchFamily="34" charset="0"/>
              </a:rPr>
              <a:t>: </a:t>
            </a:r>
            <a:r>
              <a:rPr lang="en-GB" sz="2600" dirty="0" smtClean="0">
                <a:latin typeface="Calibri" pitchFamily="34" charset="0"/>
                <a:cs typeface="Calibri" pitchFamily="34" charset="0"/>
              </a:rPr>
              <a:t>essential item.</a:t>
            </a:r>
          </a:p>
          <a:p>
            <a:pPr marL="180000" lvl="2" indent="0">
              <a:spcBef>
                <a:spcPts val="600"/>
              </a:spcBef>
              <a:spcAft>
                <a:spcPts val="600"/>
              </a:spcAft>
              <a:buClr>
                <a:srgbClr val="FFC000"/>
              </a:buClr>
              <a:buSzPct val="100000"/>
              <a:buNone/>
            </a:pPr>
            <a:r>
              <a:rPr lang="en-GB" sz="2600" b="1" dirty="0" smtClean="0">
                <a:solidFill>
                  <a:srgbClr val="0070C0"/>
                </a:solidFill>
                <a:latin typeface="Calibri" pitchFamily="34" charset="0"/>
                <a:cs typeface="Calibri" pitchFamily="34" charset="0"/>
              </a:rPr>
              <a:t>Reference period</a:t>
            </a:r>
            <a:r>
              <a:rPr lang="en-GB" sz="2600" dirty="0" smtClean="0">
                <a:solidFill>
                  <a:srgbClr val="0070C0"/>
                </a:solidFill>
                <a:latin typeface="Calibri" pitchFamily="34" charset="0"/>
                <a:cs typeface="Calibri" pitchFamily="34" charset="0"/>
              </a:rPr>
              <a:t>: </a:t>
            </a:r>
            <a:r>
              <a:rPr lang="en-GB" sz="2600" dirty="0">
                <a:latin typeface="Calibri" pitchFamily="34" charset="0"/>
                <a:cs typeface="Calibri" pitchFamily="34" charset="0"/>
              </a:rPr>
              <a:t>c</a:t>
            </a:r>
            <a:r>
              <a:rPr lang="en-GB" sz="2600" dirty="0" smtClean="0">
                <a:latin typeface="Calibri" pitchFamily="34" charset="0"/>
                <a:cs typeface="Calibri" pitchFamily="34" charset="0"/>
              </a:rPr>
              <a:t>ensus reference year.</a:t>
            </a:r>
          </a:p>
          <a:p>
            <a:pPr marL="180000" indent="0">
              <a:spcBef>
                <a:spcPts val="600"/>
              </a:spcBef>
              <a:spcAft>
                <a:spcPts val="600"/>
              </a:spcAft>
              <a:buClr>
                <a:srgbClr val="FFC000"/>
              </a:buClr>
              <a:buNone/>
            </a:pPr>
            <a:r>
              <a:rPr lang="en-GB" sz="2600" b="1" dirty="0" smtClean="0">
                <a:solidFill>
                  <a:srgbClr val="0070C0"/>
                </a:solidFill>
                <a:latin typeface="Calibri" pitchFamily="34" charset="0"/>
                <a:cs typeface="Calibri" pitchFamily="34" charset="0"/>
              </a:rPr>
              <a:t>Concept:</a:t>
            </a:r>
            <a:r>
              <a:rPr lang="en-GB" sz="2600" dirty="0" smtClean="0">
                <a:solidFill>
                  <a:srgbClr val="0070C0"/>
                </a:solidFill>
                <a:latin typeface="Calibri" pitchFamily="34" charset="0"/>
                <a:cs typeface="Calibri" pitchFamily="34" charset="0"/>
              </a:rPr>
              <a:t> </a:t>
            </a:r>
            <a:r>
              <a:rPr lang="en-GB" sz="2600" dirty="0" smtClean="0">
                <a:latin typeface="Calibri" pitchFamily="34" charset="0"/>
                <a:cs typeface="Calibri" pitchFamily="34" charset="0"/>
              </a:rPr>
              <a:t>this item refers to the </a:t>
            </a:r>
            <a:r>
              <a:rPr lang="en-GB" sz="2600" b="1" i="1" dirty="0" smtClean="0">
                <a:latin typeface="Calibri" pitchFamily="34" charset="0"/>
                <a:cs typeface="Calibri" pitchFamily="34" charset="0"/>
              </a:rPr>
              <a:t>physical area </a:t>
            </a:r>
            <a:r>
              <a:rPr lang="en-GB" sz="2600" dirty="0" smtClean="0">
                <a:latin typeface="Calibri" pitchFamily="34" charset="0"/>
                <a:cs typeface="Calibri" pitchFamily="34" charset="0"/>
              </a:rPr>
              <a:t>of land irrigated, not the total area of crops irrigated. Therefore, if the same area is cropped, irrigated and harvested twice a year, it should be counted once.</a:t>
            </a:r>
          </a:p>
        </p:txBody>
      </p:sp>
      <p:sp>
        <p:nvSpPr>
          <p:cNvPr id="4" name="Slide Number Placeholder 3"/>
          <p:cNvSpPr>
            <a:spLocks noGrp="1"/>
          </p:cNvSpPr>
          <p:nvPr>
            <p:ph type="sldNum" sz="quarter" idx="12"/>
          </p:nvPr>
        </p:nvSpPr>
        <p:spPr/>
        <p:txBody>
          <a:bodyPr/>
          <a:lstStyle/>
          <a:p>
            <a:fld id="{2E9843D9-A0BB-4333-8081-BF1B452C2636}" type="slidenum">
              <a:rPr lang="es-ES" smtClean="0"/>
              <a:pPr/>
              <a:t>8</a:t>
            </a:fld>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596" y="1049966"/>
            <a:ext cx="7956376" cy="1143000"/>
          </a:xfrm>
        </p:spPr>
        <p:txBody>
          <a:bodyPr>
            <a:noAutofit/>
          </a:bodyPr>
          <a:lstStyle/>
          <a:p>
            <a:r>
              <a:rPr lang="en-US" sz="2600" b="1" dirty="0" smtClean="0">
                <a:solidFill>
                  <a:srgbClr val="0070C0"/>
                </a:solidFill>
                <a:effectLst/>
              </a:rPr>
              <a:t>Item 0303: Area of land actually irrigated according to land use type: fully and partially controlled irrigation (for the holding) </a:t>
            </a:r>
            <a:endParaRPr lang="en-US" sz="2600" dirty="0">
              <a:solidFill>
                <a:srgbClr val="0070C0"/>
              </a:solidFill>
              <a:effectLst/>
            </a:endParaRPr>
          </a:p>
        </p:txBody>
      </p:sp>
      <p:sp>
        <p:nvSpPr>
          <p:cNvPr id="3" name="2 Marcador de contenido"/>
          <p:cNvSpPr>
            <a:spLocks noGrp="1"/>
          </p:cNvSpPr>
          <p:nvPr>
            <p:ph idx="1"/>
          </p:nvPr>
        </p:nvSpPr>
        <p:spPr>
          <a:xfrm>
            <a:off x="881590" y="2583235"/>
            <a:ext cx="8064388" cy="3960440"/>
          </a:xfrm>
        </p:spPr>
        <p:txBody>
          <a:bodyPr>
            <a:noAutofit/>
          </a:bodyPr>
          <a:lstStyle/>
          <a:p>
            <a:pPr marL="180000" lvl="2" indent="0">
              <a:lnSpc>
                <a:spcPct val="100000"/>
              </a:lnSpc>
              <a:spcBef>
                <a:spcPts val="0"/>
              </a:spcBef>
              <a:buClr>
                <a:srgbClr val="FFC000"/>
              </a:buClr>
              <a:buSzPct val="100000"/>
              <a:buNone/>
            </a:pPr>
            <a:r>
              <a:rPr lang="en-GB" sz="1800" b="1" dirty="0" smtClean="0">
                <a:solidFill>
                  <a:srgbClr val="0070C0"/>
                </a:solidFill>
                <a:latin typeface="Calibri" pitchFamily="34" charset="0"/>
                <a:cs typeface="Calibri" pitchFamily="34" charset="0"/>
              </a:rPr>
              <a:t>Type</a:t>
            </a:r>
            <a:r>
              <a:rPr lang="en-GB" sz="1800" dirty="0" smtClean="0">
                <a:solidFill>
                  <a:srgbClr val="0070C0"/>
                </a:solidFill>
                <a:latin typeface="Calibri" pitchFamily="34" charset="0"/>
                <a:cs typeface="Calibri" pitchFamily="34" charset="0"/>
              </a:rPr>
              <a:t>: </a:t>
            </a:r>
            <a:r>
              <a:rPr lang="en-GB" sz="1800" dirty="0" smtClean="0">
                <a:latin typeface="Calibri" pitchFamily="34" charset="0"/>
                <a:cs typeface="Calibri" pitchFamily="34" charset="0"/>
              </a:rPr>
              <a:t>additional item.</a:t>
            </a:r>
          </a:p>
          <a:p>
            <a:pPr marL="180000" lvl="2" indent="0">
              <a:lnSpc>
                <a:spcPct val="100000"/>
              </a:lnSpc>
              <a:spcBef>
                <a:spcPts val="0"/>
              </a:spcBef>
              <a:buClr>
                <a:srgbClr val="FFC000"/>
              </a:buClr>
              <a:buSzPct val="100000"/>
              <a:buNone/>
            </a:pPr>
            <a:r>
              <a:rPr lang="en-GB" sz="1800" b="1" dirty="0" smtClean="0">
                <a:solidFill>
                  <a:srgbClr val="0070C0"/>
                </a:solidFill>
                <a:latin typeface="Calibri" pitchFamily="34" charset="0"/>
                <a:cs typeface="Calibri" pitchFamily="34" charset="0"/>
              </a:rPr>
              <a:t>Reference period</a:t>
            </a:r>
            <a:r>
              <a:rPr lang="en-GB" sz="1800" dirty="0" smtClean="0">
                <a:solidFill>
                  <a:srgbClr val="0070C0"/>
                </a:solidFill>
                <a:latin typeface="Calibri" pitchFamily="34" charset="0"/>
                <a:cs typeface="Calibri" pitchFamily="34" charset="0"/>
              </a:rPr>
              <a:t>: </a:t>
            </a:r>
            <a:r>
              <a:rPr lang="en-GB" sz="1800" dirty="0" smtClean="0">
                <a:latin typeface="Calibri" pitchFamily="34" charset="0"/>
                <a:cs typeface="Calibri" pitchFamily="34" charset="0"/>
              </a:rPr>
              <a:t>census reference year.</a:t>
            </a:r>
          </a:p>
          <a:p>
            <a:pPr marL="180000" lvl="2" indent="0">
              <a:lnSpc>
                <a:spcPct val="100000"/>
              </a:lnSpc>
              <a:spcBef>
                <a:spcPts val="0"/>
              </a:spcBef>
              <a:buClr>
                <a:srgbClr val="FFC000"/>
              </a:buClr>
              <a:buSzPct val="100000"/>
              <a:buNone/>
            </a:pPr>
            <a:r>
              <a:rPr lang="en-GB" sz="1800" b="1" dirty="0" smtClean="0">
                <a:solidFill>
                  <a:srgbClr val="0070C0"/>
                </a:solidFill>
                <a:latin typeface="Calibri" pitchFamily="34" charset="0"/>
                <a:cs typeface="Calibri" pitchFamily="34" charset="0"/>
              </a:rPr>
              <a:t>Concept:</a:t>
            </a:r>
            <a:r>
              <a:rPr lang="en-GB" sz="1800" dirty="0" smtClean="0">
                <a:solidFill>
                  <a:srgbClr val="0070C0"/>
                </a:solidFill>
                <a:latin typeface="Calibri" pitchFamily="34" charset="0"/>
                <a:cs typeface="Calibri" pitchFamily="34" charset="0"/>
              </a:rPr>
              <a:t> </a:t>
            </a:r>
            <a:r>
              <a:rPr lang="en-GB" sz="1800" dirty="0" smtClean="0">
                <a:latin typeface="Calibri" pitchFamily="34" charset="0"/>
                <a:cs typeface="Calibri" pitchFamily="34" charset="0"/>
              </a:rPr>
              <a:t>as in the previous case, this item refers to the </a:t>
            </a:r>
            <a:r>
              <a:rPr lang="en-GB" sz="1800" b="1" i="1" dirty="0" smtClean="0">
                <a:latin typeface="Calibri" pitchFamily="34" charset="0"/>
                <a:cs typeface="Calibri" pitchFamily="34" charset="0"/>
              </a:rPr>
              <a:t>physical area </a:t>
            </a:r>
            <a:r>
              <a:rPr lang="en-GB" sz="1800" dirty="0" smtClean="0">
                <a:latin typeface="Calibri" pitchFamily="34" charset="0"/>
                <a:cs typeface="Calibri" pitchFamily="34" charset="0"/>
              </a:rPr>
              <a:t>of land irrigated, not the total area of crops irrigated. Thus, the land irrigated for successive crops in different seasons within the reference year is only counted once.</a:t>
            </a:r>
          </a:p>
          <a:p>
            <a:pPr marL="180000" lvl="2" indent="0">
              <a:lnSpc>
                <a:spcPct val="100000"/>
              </a:lnSpc>
              <a:spcBef>
                <a:spcPts val="0"/>
              </a:spcBef>
              <a:buClr>
                <a:srgbClr val="FFC000"/>
              </a:buClr>
              <a:buSzPct val="100000"/>
              <a:buNone/>
            </a:pPr>
            <a:r>
              <a:rPr lang="en-GB" sz="1800" b="1" dirty="0" smtClean="0">
                <a:solidFill>
                  <a:srgbClr val="0070C0"/>
                </a:solidFill>
                <a:latin typeface="Calibri" pitchFamily="34" charset="0"/>
                <a:cs typeface="Calibri" pitchFamily="34" charset="0"/>
              </a:rPr>
              <a:t>Land use categories</a:t>
            </a:r>
            <a:r>
              <a:rPr lang="en-GB" sz="1800" dirty="0" smtClean="0">
                <a:solidFill>
                  <a:srgbClr val="0070C0"/>
                </a:solidFill>
                <a:latin typeface="Calibri" pitchFamily="34" charset="0"/>
                <a:cs typeface="Calibri" pitchFamily="34" charset="0"/>
              </a:rPr>
              <a:t>: </a:t>
            </a:r>
          </a:p>
          <a:p>
            <a:pPr marL="980100" lvl="3" indent="-342900">
              <a:spcBef>
                <a:spcPts val="0"/>
              </a:spcBef>
              <a:buClr>
                <a:srgbClr val="0070C0"/>
              </a:buClr>
              <a:buSzPct val="100000"/>
              <a:buFont typeface="Arial" panose="020B0604020202020204" pitchFamily="34" charset="0"/>
              <a:buChar char="•"/>
            </a:pPr>
            <a:r>
              <a:rPr lang="en-GB" sz="1800" i="1" dirty="0" smtClean="0">
                <a:latin typeface="Calibri" pitchFamily="34" charset="0"/>
                <a:cs typeface="Calibri" pitchFamily="34" charset="0"/>
              </a:rPr>
              <a:t>Land under permanent crops</a:t>
            </a:r>
          </a:p>
          <a:p>
            <a:pPr marL="980100" lvl="3" indent="-342900">
              <a:spcBef>
                <a:spcPts val="0"/>
              </a:spcBef>
              <a:buClr>
                <a:srgbClr val="0070C0"/>
              </a:buClr>
              <a:buSzPct val="100000"/>
              <a:buFont typeface="Arial" panose="020B0604020202020204" pitchFamily="34" charset="0"/>
              <a:buChar char="•"/>
            </a:pPr>
            <a:r>
              <a:rPr lang="en-GB" sz="1800" i="1" dirty="0" smtClean="0">
                <a:latin typeface="Calibri" pitchFamily="34" charset="0"/>
                <a:cs typeface="Calibri" pitchFamily="34" charset="0"/>
              </a:rPr>
              <a:t>Land under temporary crops:</a:t>
            </a:r>
          </a:p>
          <a:p>
            <a:pPr marL="1437300" lvl="4" indent="-342900">
              <a:spcBef>
                <a:spcPts val="0"/>
              </a:spcBef>
              <a:buClr>
                <a:srgbClr val="0070C0"/>
              </a:buClr>
              <a:buSzPct val="100000"/>
              <a:buFont typeface="Courier New" panose="02070309020205020404" pitchFamily="49" charset="0"/>
              <a:buChar char="o"/>
            </a:pPr>
            <a:r>
              <a:rPr lang="en-GB" sz="1800" i="1" dirty="0" smtClean="0">
                <a:latin typeface="Calibri" pitchFamily="34" charset="0"/>
                <a:cs typeface="Calibri" pitchFamily="34" charset="0"/>
              </a:rPr>
              <a:t>Single-irrigated crop;</a:t>
            </a:r>
          </a:p>
          <a:p>
            <a:pPr marL="1437300" lvl="4" indent="-342900">
              <a:spcBef>
                <a:spcPts val="0"/>
              </a:spcBef>
              <a:buClr>
                <a:srgbClr val="0070C0"/>
              </a:buClr>
              <a:buSzPct val="100000"/>
              <a:buFont typeface="Courier New" panose="02070309020205020404" pitchFamily="49" charset="0"/>
              <a:buChar char="o"/>
            </a:pPr>
            <a:r>
              <a:rPr lang="en-GB" sz="1800" i="1" dirty="0" smtClean="0">
                <a:latin typeface="Calibri" pitchFamily="34" charset="0"/>
                <a:cs typeface="Calibri" pitchFamily="34" charset="0"/>
              </a:rPr>
              <a:t>Multiple-irrigated crops.</a:t>
            </a:r>
          </a:p>
          <a:p>
            <a:pPr marL="980100" lvl="3" indent="-342900">
              <a:spcBef>
                <a:spcPts val="0"/>
              </a:spcBef>
              <a:buClr>
                <a:srgbClr val="0070C0"/>
              </a:buClr>
              <a:buSzPct val="100000"/>
              <a:buFont typeface="Arial" panose="020B0604020202020204" pitchFamily="34" charset="0"/>
              <a:buChar char="•"/>
            </a:pPr>
            <a:r>
              <a:rPr lang="en-GB" sz="1800" i="1" dirty="0" smtClean="0">
                <a:latin typeface="Calibri" pitchFamily="34" charset="0"/>
                <a:cs typeface="Calibri" pitchFamily="34" charset="0"/>
              </a:rPr>
              <a:t>Land under temporary meadows and pastures</a:t>
            </a:r>
          </a:p>
          <a:p>
            <a:pPr marL="980100" lvl="3" indent="-342900">
              <a:spcBef>
                <a:spcPts val="0"/>
              </a:spcBef>
              <a:buClr>
                <a:srgbClr val="0070C0"/>
              </a:buClr>
              <a:buSzPct val="100000"/>
              <a:buFont typeface="Arial" panose="020B0604020202020204" pitchFamily="34" charset="0"/>
              <a:buChar char="•"/>
            </a:pPr>
            <a:r>
              <a:rPr lang="en-GB" sz="1800" i="1" dirty="0" smtClean="0">
                <a:latin typeface="Calibri" pitchFamily="34" charset="0"/>
                <a:cs typeface="Calibri" pitchFamily="34" charset="0"/>
              </a:rPr>
              <a:t>Land under permanent meadows and pastures</a:t>
            </a:r>
          </a:p>
        </p:txBody>
      </p:sp>
      <p:sp>
        <p:nvSpPr>
          <p:cNvPr id="4" name="Slide Number Placeholder 3"/>
          <p:cNvSpPr>
            <a:spLocks noGrp="1"/>
          </p:cNvSpPr>
          <p:nvPr>
            <p:ph type="sldNum" sz="quarter" idx="12"/>
          </p:nvPr>
        </p:nvSpPr>
        <p:spPr/>
        <p:txBody>
          <a:bodyPr/>
          <a:lstStyle/>
          <a:p>
            <a:fld id="{2E9843D9-A0BB-4333-8081-BF1B452C2636}" type="slidenum">
              <a:rPr lang="es-ES" smtClean="0"/>
              <a:pPr/>
              <a:t>9</a:t>
            </a:fld>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layout_proposal_final</Template>
  <TotalTime>2284</TotalTime>
  <Words>2036</Words>
  <Application>Microsoft Office PowerPoint</Application>
  <PresentationFormat>On-screen Show (4:3)</PresentationFormat>
  <Paragraphs>179</Paragraphs>
  <Slides>21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Cambria</vt:lpstr>
      <vt:lpstr>Courier New</vt:lpstr>
      <vt:lpstr>Gill Sans MT</vt:lpstr>
      <vt:lpstr>Times New Roman</vt:lpstr>
      <vt:lpstr>Verdana</vt:lpstr>
      <vt:lpstr>Wingdings</vt:lpstr>
      <vt:lpstr>Wingdings 2</vt:lpstr>
      <vt:lpstr>Solstice</vt:lpstr>
      <vt:lpstr>PowerPoint Presentation</vt:lpstr>
      <vt:lpstr>Contents</vt:lpstr>
      <vt:lpstr>Background</vt:lpstr>
      <vt:lpstr>Importance of the Theme</vt:lpstr>
      <vt:lpstr>Concept of irrigation</vt:lpstr>
      <vt:lpstr>Items</vt:lpstr>
      <vt:lpstr>Item 0301: Use of irrigation on the holding: fully and partially controlled irrigation </vt:lpstr>
      <vt:lpstr>Item 0302: Area of land actually irrigated: fully and partially controlled irrigation </vt:lpstr>
      <vt:lpstr>Item 0303: Area of land actually irrigated according to land use type: fully and partially controlled irrigation (for the holding) </vt:lpstr>
      <vt:lpstr>Item 0304: Area of land actually irrigated according to method of irrigation: fully controlled irrigation (for the holding) </vt:lpstr>
      <vt:lpstr>Methods of irrigation</vt:lpstr>
      <vt:lpstr>Methods of irrigation (contd.)</vt:lpstr>
      <vt:lpstr>Methods of irrigation (contd.)</vt:lpstr>
      <vt:lpstr>Item 0305: Area of crops actually irrigated for each crop type: fully controlled irrigation (for the holding) </vt:lpstr>
      <vt:lpstr>Item 0306: Sources of irrigation water: fully controlled irrigation (for the holding) </vt:lpstr>
      <vt:lpstr>Item 0307: Payment terms of irrigation water: fully and partially controlled irrigation (for the holding) </vt:lpstr>
      <vt:lpstr>Item 0308: Use of other types of irrigation: partially controlled irrigation (for the holding) </vt:lpstr>
      <vt:lpstr>Item 0309: Area equipped for irrigation in working order: fully and partially controlled irrigation</vt:lpstr>
      <vt:lpstr>Item 0310: Presence of drainage equipment (for the holding)</vt:lpstr>
      <vt:lpstr>Country experiences</vt:lpstr>
      <vt:lpstr>Many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PROGRAMME FOR THE CENSUS OF AGRICULTURE (WCA) 2020</dc:title>
  <dc:creator>Miguel</dc:creator>
  <cp:lastModifiedBy>Neciu, Adriana (ESS)</cp:lastModifiedBy>
  <cp:revision>189</cp:revision>
  <dcterms:created xsi:type="dcterms:W3CDTF">2016-02-25T15:15:41Z</dcterms:created>
  <dcterms:modified xsi:type="dcterms:W3CDTF">2017-05-19T14:41:27Z</dcterms:modified>
</cp:coreProperties>
</file>