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077FA50-C1C8-4467-BEF7-0D2B9D1F113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7CA488-5B76-4816-8E50-91A60641ABE1}"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601103-EA95-4BA7-88AB-83E6276A6044}" type="slidenum">
              <a:rPr lang="en-US"/>
              <a:pPr/>
              <a:t>10</a:t>
            </a:fld>
            <a:endParaRPr 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31DFF1-C4E4-4CF7-AA73-9409AD3A841F}" type="slidenum">
              <a:rPr lang="en-US"/>
              <a:pPr/>
              <a:t>11</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A85931-0323-4BB6-BDA9-9ED35AFE56D9}" type="slidenum">
              <a:rPr lang="en-US"/>
              <a:pPr/>
              <a:t>12</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182755-FE9D-43DB-8017-2ADD6137031B}" type="slidenum">
              <a:rPr lang="en-US"/>
              <a:pPr/>
              <a:t>13</a:t>
            </a:fld>
            <a:endParaRPr lang="en-US"/>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E2FE54-5C47-4B8B-AEF7-9E760E6B31FB}" type="slidenum">
              <a:rPr lang="en-US"/>
              <a:pPr/>
              <a:t>14</a:t>
            </a:fld>
            <a:endParaRPr lang="en-US"/>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B06307-D7C1-40AD-AEC2-7FCB053785FD}" type="slidenum">
              <a:rPr lang="en-US"/>
              <a:pPr/>
              <a:t>15</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6FD7A8-E40A-45DA-AB89-681AF683A2E8}" type="slidenum">
              <a:rPr lang="en-US"/>
              <a:pPr/>
              <a:t>16</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F36148-BE69-468D-97D3-F2C7C0795136}" type="slidenum">
              <a:rPr lang="en-US"/>
              <a:pPr/>
              <a:t>2</a:t>
            </a:fld>
            <a:endParaRPr lang="en-US"/>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A709DE-5F99-48A7-B508-2EEB7B9A264C}" type="slidenum">
              <a:rPr lang="en-US"/>
              <a:pPr/>
              <a:t>3</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29DD04-7CE4-493D-BC8C-AE9B897238A5}" type="slidenum">
              <a:rPr lang="en-US"/>
              <a:pPr/>
              <a:t>4</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727A8F-F3C5-40A3-9346-CA26FE677DEB}" type="slidenum">
              <a:rPr lang="en-US"/>
              <a:pPr/>
              <a:t>5</a:t>
            </a:fld>
            <a:endParaRPr 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721727-53E5-472B-B334-4D3EA8C4C80B}" type="slidenum">
              <a:rPr lang="en-US"/>
              <a:pPr/>
              <a:t>6</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AE9BEB-7C17-4880-B1C5-369F8AE25463}" type="slidenum">
              <a:rPr lang="en-US"/>
              <a:pPr/>
              <a:t>7</a:t>
            </a:fld>
            <a:endParaRPr lang="en-US"/>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EEFD8A-908F-4DF3-9E07-01B36097F5F5}" type="slidenum">
              <a:rPr lang="en-US"/>
              <a:pPr/>
              <a:t>8</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BD55DC-FF92-488C-8179-621843E0C5F0}" type="slidenum">
              <a:rPr lang="en-US"/>
              <a:pPr/>
              <a:t>9</a:t>
            </a:fld>
            <a:endParaRPr lang="en-US"/>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FA726A3-B643-4AF7-9171-6ABB78D48A1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FEE44-A091-4995-925F-93DF19260F1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6D77CD-9E83-4085-912F-C92081830BB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6136A2-87C3-41AD-BB63-99EC5E8B805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768446-11A2-4B5C-BCE8-788698DE38D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EBEAB-1F7E-4DEF-A1C0-D6A19D7BF37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95EE68-06A1-42BA-A371-17823B1AB8F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DDB222-DBC4-4A45-B967-C1A6EF8C1B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4BCCD5-D6F9-4AE9-BE26-F3F9ED9C39F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866F2D-AB7E-4704-B6FC-CD8AE97E9D2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FCD4060-B6D6-4C1C-B806-878ADF3C25C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4E55F53-73AA-4EBF-8D95-C1432728DE7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3600" b="1" dirty="0" smtClean="0">
                <a:solidFill>
                  <a:schemeClr val="tx1"/>
                </a:solidFill>
              </a:rPr>
              <a:t>Non – Sampling Errors</a:t>
            </a:r>
            <a:endParaRPr lang="en-US" sz="3600" b="1" dirty="0">
              <a:solidFill>
                <a:schemeClr val="tx1"/>
              </a:solidFill>
            </a:endParaRPr>
          </a:p>
        </p:txBody>
      </p:sp>
      <p:sp>
        <p:nvSpPr>
          <p:cNvPr id="2051" name="Rectangle 3"/>
          <p:cNvSpPr>
            <a:spLocks noGrp="1" noChangeArrowheads="1"/>
          </p:cNvSpPr>
          <p:nvPr>
            <p:ph type="subTitle" idx="1"/>
          </p:nvPr>
        </p:nvSpPr>
        <p:spPr/>
        <p:txBody>
          <a:bodyPr/>
          <a:lstStyle/>
          <a:p>
            <a:r>
              <a:rPr lang="en-US" dirty="0" smtClean="0"/>
              <a:t>Arun Srivastava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zh-CN" sz="2800" b="1">
                <a:ea typeface="宋体" charset="-122"/>
              </a:rPr>
              <a:t>Interpenetrating sub-sampling</a:t>
            </a:r>
            <a:r>
              <a:rPr lang="en-US" altLang="zh-CN">
                <a:ea typeface="宋体" charset="-122"/>
              </a:rPr>
              <a:t> </a:t>
            </a:r>
            <a:endParaRPr lang="en-US"/>
          </a:p>
        </p:txBody>
      </p:sp>
      <p:sp>
        <p:nvSpPr>
          <p:cNvPr id="21507" name="Rectangle 3"/>
          <p:cNvSpPr>
            <a:spLocks noGrp="1" noChangeArrowheads="1"/>
          </p:cNvSpPr>
          <p:nvPr>
            <p:ph idx="1"/>
          </p:nvPr>
        </p:nvSpPr>
        <p:spPr/>
        <p:txBody>
          <a:bodyPr/>
          <a:lstStyle/>
          <a:p>
            <a:pPr algn="just">
              <a:lnSpc>
                <a:spcPct val="80000"/>
              </a:lnSpc>
            </a:pPr>
            <a:r>
              <a:rPr lang="en-US" sz="2400"/>
              <a:t>Mahalanobis (1946). </a:t>
            </a:r>
          </a:p>
          <a:p>
            <a:pPr algn="just">
              <a:lnSpc>
                <a:spcPct val="80000"/>
              </a:lnSpc>
            </a:pPr>
            <a:r>
              <a:rPr lang="en-US" sz="2400"/>
              <a:t>Instead of selecting n units in a sample, k sub-samples of size m=n/k are selected independently. </a:t>
            </a:r>
          </a:p>
          <a:p>
            <a:pPr algn="just">
              <a:lnSpc>
                <a:spcPct val="80000"/>
              </a:lnSpc>
            </a:pPr>
            <a:r>
              <a:rPr lang="en-US" sz="2400"/>
              <a:t>The field work and processing of the sample are planned so that there is no correlation between the errors of measurement of any two units of in two different sub-samples. </a:t>
            </a:r>
          </a:p>
          <a:p>
            <a:pPr algn="just">
              <a:lnSpc>
                <a:spcPct val="80000"/>
              </a:lnSpc>
            </a:pPr>
            <a:r>
              <a:rPr lang="en-US" sz="2400"/>
              <a:t>For instance, suppose that the correlation with which we have to deal arises solely from biases of the enumerators. If each of k enumerators is assigned to a different sub-sample and if there is no correlation between errors of measurement for different interviewers, we have an example of this technique.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zh-CN" sz="2800" b="1">
                <a:ea typeface="宋体" charset="-122"/>
              </a:rPr>
              <a:t>Interpenetrating sub-sampling (Contd.)</a:t>
            </a:r>
            <a:endParaRPr lang="en-US" sz="2800" b="1"/>
          </a:p>
        </p:txBody>
      </p:sp>
      <p:sp>
        <p:nvSpPr>
          <p:cNvPr id="23555" name="Rectangle 3"/>
          <p:cNvSpPr>
            <a:spLocks noGrp="1" noChangeArrowheads="1"/>
          </p:cNvSpPr>
          <p:nvPr>
            <p:ph idx="1"/>
          </p:nvPr>
        </p:nvSpPr>
        <p:spPr/>
        <p:txBody>
          <a:bodyPr/>
          <a:lstStyle/>
          <a:p>
            <a:pPr algn="just"/>
            <a:r>
              <a:rPr lang="en-US"/>
              <a:t>With a suitable model it is possible to estimate the relative amount which the correlated component (in this case due to interviewer’s effect) of the response variance contributes to the total variance. </a:t>
            </a:r>
          </a:p>
          <a:p>
            <a:pPr algn="just"/>
            <a:r>
              <a:rPr lang="en-US"/>
              <a:t>The technique has also been very helpful in estimation of variances for complex statistics.</a:t>
            </a:r>
          </a:p>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marL="838200" indent="-838200"/>
            <a:r>
              <a:rPr lang="en-US" sz="2800" b="1"/>
              <a:t>Evaluation of NSE</a:t>
            </a:r>
          </a:p>
        </p:txBody>
      </p:sp>
      <p:sp>
        <p:nvSpPr>
          <p:cNvPr id="25603" name="Rectangle 3"/>
          <p:cNvSpPr>
            <a:spLocks noGrp="1" noChangeArrowheads="1"/>
          </p:cNvSpPr>
          <p:nvPr>
            <p:ph idx="1"/>
          </p:nvPr>
        </p:nvSpPr>
        <p:spPr/>
        <p:txBody>
          <a:bodyPr/>
          <a:lstStyle/>
          <a:p>
            <a:pPr algn="just">
              <a:lnSpc>
                <a:spcPct val="80000"/>
              </a:lnSpc>
            </a:pPr>
            <a:r>
              <a:rPr lang="en-US" sz="2800" b="1"/>
              <a:t>Consistency checks</a:t>
            </a:r>
            <a:endParaRPr lang="en-US" sz="2800"/>
          </a:p>
          <a:p>
            <a:pPr lvl="1" algn="just">
              <a:lnSpc>
                <a:spcPct val="80000"/>
              </a:lnSpc>
            </a:pPr>
            <a:r>
              <a:rPr lang="en-US" sz="2400"/>
              <a:t>In designing the survey instruments (questionnaires), care should be taken to include certain items of information that will serve as a check on the quality of the data to be collected. If the additional items of information are easy to obtain, they may be canvassed for all units covered in the survey, otherwise, they may be canvassed only for a sub-sample of units. </a:t>
            </a:r>
          </a:p>
          <a:p>
            <a:pPr lvl="1" algn="just">
              <a:lnSpc>
                <a:spcPct val="80000"/>
              </a:lnSpc>
            </a:pPr>
            <a:r>
              <a:rPr lang="en-US" sz="2400"/>
              <a:t>It is also desirable to follow some external consistency checks on salient results thorough comparable data sources. It is important for validity as well as acceptability of the estimates.</a:t>
            </a:r>
            <a:endParaRPr lang="en-US" sz="2400" b="1"/>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z="3200" b="1"/>
              <a:t>Evaluation of NSE (Contd.)</a:t>
            </a:r>
          </a:p>
        </p:txBody>
      </p:sp>
      <p:sp>
        <p:nvSpPr>
          <p:cNvPr id="27651" name="Rectangle 3"/>
          <p:cNvSpPr>
            <a:spLocks noGrp="1" noChangeArrowheads="1"/>
          </p:cNvSpPr>
          <p:nvPr>
            <p:ph idx="1"/>
          </p:nvPr>
        </p:nvSpPr>
        <p:spPr/>
        <p:txBody>
          <a:bodyPr/>
          <a:lstStyle/>
          <a:p>
            <a:pPr algn="just"/>
            <a:r>
              <a:rPr lang="en-US" sz="2800" b="1"/>
              <a:t>Sample check/verification</a:t>
            </a:r>
            <a:endParaRPr lang="en-US" sz="2800"/>
          </a:p>
          <a:p>
            <a:pPr lvl="1" algn="just"/>
            <a:r>
              <a:rPr lang="en-US" sz="2400"/>
              <a:t>One way of assessing and controlling non-sampling errors in surveys is to independently duplicate the work at the different stages of operation with a view to facilitating the detection and rectification of errors. </a:t>
            </a:r>
          </a:p>
          <a:p>
            <a:pPr lvl="1" algn="just"/>
            <a:r>
              <a:rPr lang="en-US" sz="2400"/>
              <a:t>Sample check only on small samples using a smaller group of well-trained and experienced staff </a:t>
            </a:r>
          </a:p>
          <a:p>
            <a:pPr lvl="1" algn="just"/>
            <a:r>
              <a:rPr lang="en-US" sz="2400"/>
              <a:t>it would be possible, not only to detect the presence of non-sampling errors, but also to get an idea of their magnitude.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sz="3200" b="1"/>
              <a:t>Evaluation of NSE (Contd.)</a:t>
            </a:r>
          </a:p>
        </p:txBody>
      </p:sp>
      <p:sp>
        <p:nvSpPr>
          <p:cNvPr id="29699" name="Rectangle 3"/>
          <p:cNvSpPr>
            <a:spLocks noGrp="1" noChangeArrowheads="1"/>
          </p:cNvSpPr>
          <p:nvPr>
            <p:ph idx="1"/>
          </p:nvPr>
        </p:nvSpPr>
        <p:spPr/>
        <p:txBody>
          <a:bodyPr>
            <a:normAutofit lnSpcReduction="10000"/>
          </a:bodyPr>
          <a:lstStyle/>
          <a:p>
            <a:pPr algn="just">
              <a:lnSpc>
                <a:spcPct val="80000"/>
              </a:lnSpc>
            </a:pPr>
            <a:r>
              <a:rPr lang="en-US" sz="2400" b="1"/>
              <a:t>Post-survey checks</a:t>
            </a:r>
            <a:endParaRPr lang="en-US" sz="2400"/>
          </a:p>
          <a:p>
            <a:pPr lvl="1" algn="just">
              <a:lnSpc>
                <a:spcPct val="80000"/>
              </a:lnSpc>
            </a:pPr>
            <a:r>
              <a:rPr lang="en-US" sz="2400"/>
              <a:t>An important sample check, which may be used to assess non-sampling errors, consists of selecting a sub-sample, or a sample in the case of a census, and re-enumerating it by using better trained and more experienced staff than those employed for the main investigation. </a:t>
            </a:r>
          </a:p>
          <a:p>
            <a:pPr lvl="1" algn="just">
              <a:lnSpc>
                <a:spcPct val="80000"/>
              </a:lnSpc>
            </a:pPr>
            <a:r>
              <a:rPr lang="en-US" sz="2400"/>
              <a:t>Usually the check-survey is designed to facilitate the assessment of both coverage and content errors. For this purpose, it is first desirable to re-enumerate all the units in the sample at the high stages, e.g. EAs and villages, with the view of detecting coverage errors and then to re survey only a sample of ultimate units ensuring proper representation for different parts of the population which have special significance from the point of view of non-sampling errors.</a:t>
            </a:r>
          </a:p>
          <a:p>
            <a:pPr>
              <a:lnSpc>
                <a:spcPct val="80000"/>
              </a:lnSpc>
            </a:pPr>
            <a:endParaRPr lang="en-US" sz="24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z="3200" b="1"/>
              <a:t>Evaluation of NSE (Contd.)</a:t>
            </a:r>
          </a:p>
        </p:txBody>
      </p:sp>
      <p:sp>
        <p:nvSpPr>
          <p:cNvPr id="31747" name="Rectangle 3"/>
          <p:cNvSpPr>
            <a:spLocks noGrp="1" noChangeArrowheads="1"/>
          </p:cNvSpPr>
          <p:nvPr>
            <p:ph idx="1"/>
          </p:nvPr>
        </p:nvSpPr>
        <p:spPr/>
        <p:txBody>
          <a:bodyPr/>
          <a:lstStyle/>
          <a:p>
            <a:pPr lvl="1" algn="just"/>
            <a:r>
              <a:rPr lang="en-US" sz="2400" dirty="0"/>
              <a:t>With the sample check, rectification work can only be carried out on the sample checked. </a:t>
            </a:r>
          </a:p>
          <a:p>
            <a:pPr lvl="1" algn="just"/>
            <a:r>
              <a:rPr lang="en-US" sz="2400" dirty="0"/>
              <a:t>This difficulty can be overcome by dividing the output at different stages of the survey, e.g. filled in schedules, coded schedules, computation sheets, etc., into lots and checking samples from each lot. </a:t>
            </a:r>
          </a:p>
          <a:p>
            <a:pPr lvl="1" algn="just"/>
            <a:r>
              <a:rPr lang="en-US" sz="2400" dirty="0"/>
              <a:t>In this case, when the error rate in a particular lot is more than the specified level, the whole lot may check and corrected </a:t>
            </a:r>
            <a:r>
              <a:rPr lang="en-US" sz="2400" dirty="0" smtClean="0"/>
              <a:t>for </a:t>
            </a:r>
            <a:r>
              <a:rPr lang="en-US" sz="2400" dirty="0"/>
              <a:t>the errors, thereby improving the quality of the final results.</a:t>
            </a:r>
            <a:endParaRPr lang="en-US" sz="2400" b="1" dirty="0"/>
          </a:p>
          <a:p>
            <a:pPr algn="just"/>
            <a:endParaRPr lang="en-US" sz="2800" dirty="0"/>
          </a:p>
          <a:p>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z="3200" b="1"/>
              <a:t>Evaluation of NSE (Contd.)</a:t>
            </a:r>
          </a:p>
        </p:txBody>
      </p:sp>
      <p:sp>
        <p:nvSpPr>
          <p:cNvPr id="33795" name="Rectangle 3"/>
          <p:cNvSpPr>
            <a:spLocks noGrp="1" noChangeArrowheads="1"/>
          </p:cNvSpPr>
          <p:nvPr>
            <p:ph idx="1"/>
          </p:nvPr>
        </p:nvSpPr>
        <p:spPr/>
        <p:txBody>
          <a:bodyPr>
            <a:normAutofit lnSpcReduction="10000"/>
          </a:bodyPr>
          <a:lstStyle/>
          <a:p>
            <a:pPr algn="just">
              <a:lnSpc>
                <a:spcPct val="80000"/>
              </a:lnSpc>
            </a:pPr>
            <a:r>
              <a:rPr lang="en-US" sz="2800" b="1"/>
              <a:t>Post-survey checks</a:t>
            </a:r>
            <a:endParaRPr lang="en-US" sz="2800"/>
          </a:p>
          <a:p>
            <a:pPr lvl="1" algn="just">
              <a:lnSpc>
                <a:spcPct val="80000"/>
              </a:lnSpc>
            </a:pPr>
            <a:r>
              <a:rPr lang="en-US" sz="2400"/>
              <a:t>Post survey checks by selecting a sub sample and re-enumerating it by using better trained and more experienced staff than those employed for the main investigation. </a:t>
            </a:r>
          </a:p>
          <a:p>
            <a:pPr lvl="1" algn="just">
              <a:lnSpc>
                <a:spcPct val="80000"/>
              </a:lnSpc>
            </a:pPr>
            <a:r>
              <a:rPr lang="en-US" sz="2400"/>
              <a:t>Usually the check-survey is designed to facilitate the assessment of both coverage and content errors. </a:t>
            </a:r>
          </a:p>
          <a:p>
            <a:pPr lvl="1" algn="just">
              <a:lnSpc>
                <a:spcPct val="80000"/>
              </a:lnSpc>
            </a:pPr>
            <a:r>
              <a:rPr lang="en-US" sz="2400"/>
              <a:t>Re-enumerate all the units in the sample at the high stages, e.g. EAs and villages, with the view of detecting coverage errors and then to re survey only a sample of ultimate units ensuring proper representation for different parts of the population which have special significance from the point of view of non-sampling errors.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049962"/>
          </a:xfrm>
        </p:spPr>
        <p:txBody>
          <a:bodyPr/>
          <a:lstStyle/>
          <a:p>
            <a:r>
              <a:rPr lang="en-US" sz="6000" b="1" i="1" dirty="0" smtClean="0"/>
              <a:t>THANKS</a:t>
            </a:r>
            <a:endParaRPr lang="en-US" sz="6000" b="1"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zh-CN" b="1">
                <a:ea typeface="宋体" charset="-122"/>
              </a:rPr>
              <a:t>Types of Non-sampling Errors</a:t>
            </a:r>
            <a:r>
              <a:rPr lang="en-US" altLang="zh-CN">
                <a:ea typeface="宋体" charset="-122"/>
              </a:rPr>
              <a:t> </a:t>
            </a:r>
            <a:endParaRPr lang="en-US"/>
          </a:p>
        </p:txBody>
      </p:sp>
      <p:sp>
        <p:nvSpPr>
          <p:cNvPr id="5123" name="Rectangle 3"/>
          <p:cNvSpPr>
            <a:spLocks noGrp="1" noChangeArrowheads="1"/>
          </p:cNvSpPr>
          <p:nvPr>
            <p:ph idx="1"/>
          </p:nvPr>
        </p:nvSpPr>
        <p:spPr/>
        <p:txBody>
          <a:bodyPr/>
          <a:lstStyle/>
          <a:p>
            <a:pPr marL="990600" lvl="1" indent="-533400"/>
            <a:r>
              <a:rPr lang="en-US"/>
              <a:t>Specification errors, </a:t>
            </a:r>
          </a:p>
          <a:p>
            <a:pPr marL="990600" lvl="1" indent="-533400"/>
            <a:r>
              <a:rPr lang="en-US"/>
              <a:t>Coverage errors,</a:t>
            </a:r>
          </a:p>
          <a:p>
            <a:pPr marL="990600" lvl="1" indent="-533400"/>
            <a:r>
              <a:rPr lang="en-US"/>
              <a:t>Measurement or response errors, </a:t>
            </a:r>
          </a:p>
          <a:p>
            <a:pPr marL="990600" lvl="1" indent="-533400"/>
            <a:r>
              <a:rPr lang="en-US"/>
              <a:t>Non-response errors and </a:t>
            </a:r>
          </a:p>
          <a:p>
            <a:pPr marL="990600" lvl="1" indent="-533400"/>
            <a:r>
              <a:rPr lang="en-US"/>
              <a:t>Processing error.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z="2800" b="1"/>
              <a:t>Specification Errors</a:t>
            </a:r>
          </a:p>
        </p:txBody>
      </p:sp>
      <p:sp>
        <p:nvSpPr>
          <p:cNvPr id="7171" name="Rectangle 3"/>
          <p:cNvSpPr>
            <a:spLocks noGrp="1" noChangeArrowheads="1"/>
          </p:cNvSpPr>
          <p:nvPr>
            <p:ph idx="1"/>
          </p:nvPr>
        </p:nvSpPr>
        <p:spPr/>
        <p:txBody>
          <a:bodyPr/>
          <a:lstStyle/>
          <a:p>
            <a:pPr marL="990600" lvl="1" indent="-533400">
              <a:lnSpc>
                <a:spcPct val="90000"/>
              </a:lnSpc>
            </a:pPr>
            <a:endParaRPr lang="en-US" sz="2400" dirty="0"/>
          </a:p>
          <a:p>
            <a:pPr marL="609600" indent="-609600" algn="just">
              <a:lnSpc>
                <a:spcPct val="90000"/>
              </a:lnSpc>
            </a:pPr>
            <a:r>
              <a:rPr lang="en-US" sz="2800" dirty="0"/>
              <a:t>This occurs when the concept implied by the question is different from the underlying construct that should be measured. </a:t>
            </a:r>
          </a:p>
          <a:p>
            <a:pPr marL="609600" indent="-609600" algn="just">
              <a:lnSpc>
                <a:spcPct val="90000"/>
              </a:lnSpc>
            </a:pPr>
            <a:r>
              <a:rPr lang="en-US" sz="2800" dirty="0"/>
              <a:t>A simple question such as whether a household is an agricultural household can be subject to different interpretations. </a:t>
            </a:r>
          </a:p>
          <a:p>
            <a:pPr marL="609600" indent="-609600" algn="just">
              <a:lnSpc>
                <a:spcPct val="90000"/>
              </a:lnSpc>
            </a:pPr>
            <a:r>
              <a:rPr lang="en-US" sz="2800" dirty="0"/>
              <a:t>The meaning of the questions must be conveyed in an unambiguous way and must be properly understood by the respondent.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marL="838200" indent="-838200"/>
            <a:r>
              <a:rPr lang="en-US" sz="2800" b="1"/>
              <a:t>Coverage errors</a:t>
            </a:r>
          </a:p>
        </p:txBody>
      </p:sp>
      <p:sp>
        <p:nvSpPr>
          <p:cNvPr id="9219" name="Rectangle 3"/>
          <p:cNvSpPr>
            <a:spLocks noGrp="1" noChangeArrowheads="1"/>
          </p:cNvSpPr>
          <p:nvPr>
            <p:ph idx="1"/>
          </p:nvPr>
        </p:nvSpPr>
        <p:spPr/>
        <p:txBody>
          <a:bodyPr/>
          <a:lstStyle/>
          <a:p>
            <a:r>
              <a:rPr lang="en-US"/>
              <a:t>Under coverage - Omissions</a:t>
            </a:r>
          </a:p>
          <a:p>
            <a:r>
              <a:rPr lang="en-US"/>
              <a:t>External units included</a:t>
            </a:r>
          </a:p>
          <a:p>
            <a:r>
              <a:rPr lang="en-US"/>
              <a:t>Duplication</a:t>
            </a:r>
          </a:p>
          <a:p>
            <a:r>
              <a:rPr lang="en-US"/>
              <a:t>Deliberate and considered exclusions are not coverage errors</a:t>
            </a:r>
          </a:p>
          <a:p>
            <a:r>
              <a:rPr lang="en-US"/>
              <a:t>Updating the frame necessary.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marL="838200" indent="-838200"/>
            <a:r>
              <a:rPr lang="en-US"/>
              <a:t> </a:t>
            </a:r>
            <a:r>
              <a:rPr lang="en-US" sz="2800" b="1"/>
              <a:t>Measurement errors</a:t>
            </a:r>
          </a:p>
        </p:txBody>
      </p:sp>
      <p:sp>
        <p:nvSpPr>
          <p:cNvPr id="11267" name="Rectangle 3"/>
          <p:cNvSpPr>
            <a:spLocks noGrp="1" noChangeArrowheads="1"/>
          </p:cNvSpPr>
          <p:nvPr>
            <p:ph idx="1"/>
          </p:nvPr>
        </p:nvSpPr>
        <p:spPr/>
        <p:txBody>
          <a:bodyPr/>
          <a:lstStyle/>
          <a:p>
            <a:pPr algn="just">
              <a:lnSpc>
                <a:spcPct val="80000"/>
              </a:lnSpc>
            </a:pPr>
            <a:r>
              <a:rPr lang="en-US" sz="2800"/>
              <a:t>What is observed or measured departs from the actual values of sample units. </a:t>
            </a:r>
          </a:p>
          <a:p>
            <a:pPr algn="just">
              <a:lnSpc>
                <a:spcPct val="80000"/>
              </a:lnSpc>
            </a:pPr>
            <a:r>
              <a:rPr lang="en-US" sz="2800"/>
              <a:t>These errors concern the accuracy of measurement at the level of individual units. </a:t>
            </a:r>
          </a:p>
          <a:p>
            <a:pPr algn="just">
              <a:lnSpc>
                <a:spcPct val="80000"/>
              </a:lnSpc>
            </a:pPr>
            <a:r>
              <a:rPr lang="en-US" sz="2800"/>
              <a:t>Also called response error. </a:t>
            </a:r>
          </a:p>
          <a:p>
            <a:pPr algn="just">
              <a:lnSpc>
                <a:spcPct val="80000"/>
              </a:lnSpc>
            </a:pPr>
            <a:r>
              <a:rPr lang="en-US" sz="2800"/>
              <a:t>Mathematical treatment of measurement errors is available in the form of linear response error models (Refer Cochran, W. G. (1977)).</a:t>
            </a:r>
          </a:p>
          <a:p>
            <a:pPr algn="just">
              <a:lnSpc>
                <a:spcPct val="80000"/>
              </a:lnSpc>
            </a:pPr>
            <a:r>
              <a:rPr lang="en-US" sz="2800"/>
              <a:t> Models also used in the treatment of interpenetrating net-work of sub-sampling which is used for estimating the enumerators’ effect.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marL="838200" indent="-838200"/>
            <a:r>
              <a:rPr lang="en-US" sz="3200" b="1"/>
              <a:t>Non-response errors</a:t>
            </a:r>
          </a:p>
        </p:txBody>
      </p:sp>
      <p:sp>
        <p:nvSpPr>
          <p:cNvPr id="13315" name="Rectangle 3"/>
          <p:cNvSpPr>
            <a:spLocks noGrp="1" noChangeArrowheads="1"/>
          </p:cNvSpPr>
          <p:nvPr>
            <p:ph idx="1"/>
          </p:nvPr>
        </p:nvSpPr>
        <p:spPr/>
        <p:txBody>
          <a:bodyPr/>
          <a:lstStyle/>
          <a:p>
            <a:pPr algn="just"/>
            <a:r>
              <a:rPr lang="en-US"/>
              <a:t>Failure to get response from some of the sample units. </a:t>
            </a:r>
          </a:p>
          <a:p>
            <a:pPr algn="just"/>
            <a:r>
              <a:rPr lang="en-US"/>
              <a:t>Population may be conceived as having two strata,</a:t>
            </a:r>
          </a:p>
          <a:p>
            <a:pPr lvl="1" algn="just">
              <a:buFontTx/>
              <a:buNone/>
            </a:pPr>
            <a:r>
              <a:rPr lang="en-US"/>
              <a:t>i) consisting of all sample units for which measurements can be obtained and </a:t>
            </a:r>
          </a:p>
          <a:p>
            <a:pPr lvl="1" algn="just">
              <a:buFontTx/>
              <a:buNone/>
            </a:pPr>
            <a:r>
              <a:rPr lang="en-US"/>
              <a:t>ii) for which no measurements could be obtained.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3200" b="1"/>
              <a:t>Non-response errors (Contd.)</a:t>
            </a:r>
          </a:p>
        </p:txBody>
      </p:sp>
      <p:sp>
        <p:nvSpPr>
          <p:cNvPr id="15363" name="Rectangle 3"/>
          <p:cNvSpPr>
            <a:spLocks noGrp="1" noChangeArrowheads="1"/>
          </p:cNvSpPr>
          <p:nvPr>
            <p:ph idx="1"/>
          </p:nvPr>
        </p:nvSpPr>
        <p:spPr/>
        <p:txBody>
          <a:bodyPr/>
          <a:lstStyle/>
          <a:p>
            <a:pPr algn="just"/>
            <a:r>
              <a:rPr lang="en-US"/>
              <a:t>Hansen and Hurwitz (1946) -Call-back methods.  </a:t>
            </a:r>
          </a:p>
          <a:p>
            <a:pPr algn="just"/>
            <a:r>
              <a:rPr lang="en-US"/>
              <a:t>Politz and Simon (1949) – No call backs but by asking to the respondent as to how many times he was at home during previous week to tackle non-response due to not at home.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Unit and Item Non-response</a:t>
            </a:r>
          </a:p>
        </p:txBody>
      </p:sp>
      <p:sp>
        <p:nvSpPr>
          <p:cNvPr id="17411" name="Rectangle 3"/>
          <p:cNvSpPr>
            <a:spLocks noGrp="1" noChangeArrowheads="1"/>
          </p:cNvSpPr>
          <p:nvPr>
            <p:ph idx="1"/>
          </p:nvPr>
        </p:nvSpPr>
        <p:spPr/>
        <p:txBody>
          <a:bodyPr/>
          <a:lstStyle/>
          <a:p>
            <a:pPr algn="just"/>
            <a:r>
              <a:rPr lang="en-US" sz="2800"/>
              <a:t>Unit non-response - no information is obtained from certain sample units – may be due to refusal or no contact. </a:t>
            </a:r>
          </a:p>
          <a:p>
            <a:pPr algn="just"/>
            <a:r>
              <a:rPr lang="en-US" sz="2800"/>
              <a:t>Item non-response - for some units, information not collected for some items.</a:t>
            </a:r>
          </a:p>
          <a:p>
            <a:pPr algn="just"/>
            <a:r>
              <a:rPr lang="en-US" sz="2800"/>
              <a:t>Gaps in the data records for responding sample units. Reasons may be due to refusals, omissions by enumerators and incapacity.</a:t>
            </a:r>
          </a:p>
          <a:p>
            <a:pPr algn="just"/>
            <a:r>
              <a:rPr lang="en-US" sz="2800"/>
              <a:t>Imputations.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229600" cy="944562"/>
          </a:xfrm>
        </p:spPr>
        <p:txBody>
          <a:bodyPr>
            <a:normAutofit fontScale="90000"/>
          </a:bodyPr>
          <a:lstStyle/>
          <a:p>
            <a:r>
              <a:rPr lang="en-US" sz="4000" b="1"/>
              <a:t>Processing errors</a:t>
            </a:r>
            <a:r>
              <a:rPr lang="en-US" sz="4000"/>
              <a:t/>
            </a:r>
            <a:br>
              <a:rPr lang="en-US" sz="4000"/>
            </a:br>
            <a:endParaRPr lang="en-US" sz="4000"/>
          </a:p>
        </p:txBody>
      </p:sp>
      <p:sp>
        <p:nvSpPr>
          <p:cNvPr id="19459" name="Rectangle 3"/>
          <p:cNvSpPr>
            <a:spLocks noGrp="1" noChangeArrowheads="1"/>
          </p:cNvSpPr>
          <p:nvPr>
            <p:ph idx="1"/>
          </p:nvPr>
        </p:nvSpPr>
        <p:spPr/>
        <p:txBody>
          <a:bodyPr/>
          <a:lstStyle/>
          <a:p>
            <a:r>
              <a:rPr lang="en-US"/>
              <a:t>Processing errors comprise of:</a:t>
            </a:r>
            <a:br>
              <a:rPr lang="en-US"/>
            </a:br>
            <a:r>
              <a:rPr lang="en-US"/>
              <a:t>— Editing errors.</a:t>
            </a:r>
            <a:br>
              <a:rPr lang="en-US"/>
            </a:br>
            <a:r>
              <a:rPr lang="en-US"/>
              <a:t>— Coding errors.</a:t>
            </a:r>
            <a:br>
              <a:rPr lang="en-US"/>
            </a:br>
            <a:r>
              <a:rPr lang="en-US"/>
              <a:t>— Data entry errors.</a:t>
            </a:r>
            <a:br>
              <a:rPr lang="en-US"/>
            </a:br>
            <a:r>
              <a:rPr lang="en-US"/>
              <a:t>— Programming errors etc.</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80</TotalTime>
  <Words>1084</Words>
  <Application>Microsoft Office PowerPoint</Application>
  <PresentationFormat>On-screen Show (4:3)</PresentationFormat>
  <Paragraphs>87</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Non – Sampling Errors</vt:lpstr>
      <vt:lpstr>Types of Non-sampling Errors </vt:lpstr>
      <vt:lpstr>Specification Errors</vt:lpstr>
      <vt:lpstr>Coverage errors</vt:lpstr>
      <vt:lpstr> Measurement errors</vt:lpstr>
      <vt:lpstr>Non-response errors</vt:lpstr>
      <vt:lpstr>Non-response errors (Contd.)</vt:lpstr>
      <vt:lpstr>Unit and Item Non-response</vt:lpstr>
      <vt:lpstr>Processing errors </vt:lpstr>
      <vt:lpstr>Interpenetrating sub-sampling </vt:lpstr>
      <vt:lpstr>Interpenetrating sub-sampling (Contd.)</vt:lpstr>
      <vt:lpstr>Evaluation of NSE</vt:lpstr>
      <vt:lpstr>Evaluation of NSE (Contd.)</vt:lpstr>
      <vt:lpstr>Evaluation of NSE (Contd.)</vt:lpstr>
      <vt:lpstr>Evaluation of NSE (Contd.)</vt:lpstr>
      <vt:lpstr>Evaluation of NSE (Contd.)</vt:lpstr>
      <vt:lpstr>THANKS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Technical Session 7</dc:title>
  <dc:creator>AKS</dc:creator>
  <cp:lastModifiedBy>Arun Srivastava</cp:lastModifiedBy>
  <cp:revision>7</cp:revision>
  <dcterms:created xsi:type="dcterms:W3CDTF">2010-04-22T01:27:38Z</dcterms:created>
  <dcterms:modified xsi:type="dcterms:W3CDTF">2011-10-18T04:55:36Z</dcterms:modified>
</cp:coreProperties>
</file>