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B20A5-321A-4B9A-B92E-D6AFFAF416E8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EEAC5-4181-4574-84D9-3772910F23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FA24C-C8E9-4629-AA59-9927D5215932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53C2E-EA83-4C78-B567-1716E8FC413F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E8899-792B-4594-AFD2-A816C42E051D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99B36-0448-491A-B982-23E9BFB32A03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BDB5C-2E14-4C55-BF66-F87854DA4180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6C362-4796-4635-8E99-E3FA4829BEC4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382A74-C726-45F0-AA6F-DCEDD0CB8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23ABA4-AD10-4002-9A30-6AF448C1EE9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B3B314-4E8E-4343-823E-788F8428215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Variance Estimation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Arun Srivastava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86912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/>
              <a:t>THANKS</a:t>
            </a:r>
            <a:endParaRPr lang="en-US" sz="6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Variance Estimation in Complex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Linearization (Taylor’s series)</a:t>
            </a:r>
          </a:p>
          <a:p>
            <a:pPr marL="609600" indent="-609600"/>
            <a:r>
              <a:rPr lang="en-US" dirty="0" smtClean="0"/>
              <a:t>Random Group Methods</a:t>
            </a:r>
          </a:p>
          <a:p>
            <a:pPr marL="609600" indent="-609600"/>
            <a:r>
              <a:rPr lang="en-US" dirty="0" smtClean="0"/>
              <a:t>Balanced Repeated Replication (BRR)</a:t>
            </a:r>
          </a:p>
          <a:p>
            <a:pPr marL="609600" indent="-609600"/>
            <a:r>
              <a:rPr lang="en-US" dirty="0" smtClean="0"/>
              <a:t>Re-sampling techniques</a:t>
            </a:r>
          </a:p>
          <a:p>
            <a:pPr marL="990600" lvl="1" indent="-533400"/>
            <a:r>
              <a:rPr lang="en-US" dirty="0" smtClean="0"/>
              <a:t>Jackknife, Bootstrap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Taylor’s Series Linearization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dirty="0" smtClean="0"/>
              <a:t>Non-linear statistics are approximated to linear form using Taylor’s series expansion.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just">
              <a:lnSpc>
                <a:spcPct val="80000"/>
              </a:lnSpc>
            </a:pPr>
            <a:r>
              <a:rPr lang="en-US" dirty="0" smtClean="0"/>
              <a:t>Variance of the first-order or linear part of the Taylor series expansion retained.  </a:t>
            </a:r>
          </a:p>
          <a:p>
            <a:pPr algn="just">
              <a:lnSpc>
                <a:spcPct val="80000"/>
              </a:lnSpc>
            </a:pPr>
            <a:endParaRPr lang="en-US" dirty="0" smtClean="0"/>
          </a:p>
          <a:p>
            <a:pPr algn="just">
              <a:lnSpc>
                <a:spcPct val="80000"/>
              </a:lnSpc>
            </a:pPr>
            <a:r>
              <a:rPr lang="en-US" dirty="0" smtClean="0"/>
              <a:t>This method requires the assumption that all higher-order terms are of negligible size.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/>
              <a:t>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We are already familiar with this approach in a simple form in case of ratio estimator.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Random </a:t>
            </a:r>
            <a:r>
              <a:rPr lang="en-US" sz="2800" b="1" dirty="0">
                <a:solidFill>
                  <a:schemeClr val="tx1"/>
                </a:solidFill>
              </a:rPr>
              <a:t>Group </a:t>
            </a:r>
            <a:r>
              <a:rPr lang="en-US" sz="2800" b="1" dirty="0" smtClean="0">
                <a:solidFill>
                  <a:schemeClr val="tx1"/>
                </a:solidFill>
              </a:rPr>
              <a:t>Methods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 algn="just">
              <a:lnSpc>
                <a:spcPct val="90000"/>
              </a:lnSpc>
            </a:pPr>
            <a:r>
              <a:rPr lang="en-US" sz="2400" dirty="0"/>
              <a:t>Concept of replicating the survey design. 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Interpenetrating samples.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Survey can also be divided into R groups so that each group forms a miniature version of the survey. 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Based on each of the R groups estimates can be developed for the parameter       of interest. 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Let      be the estimate based on </a:t>
            </a:r>
            <a:r>
              <a:rPr lang="en-US" sz="2400" dirty="0" err="1"/>
              <a:t>rth</a:t>
            </a:r>
            <a:r>
              <a:rPr lang="en-US" sz="2400" dirty="0"/>
              <a:t> sample. </a:t>
            </a:r>
          </a:p>
          <a:p>
            <a:pPr algn="just">
              <a:lnSpc>
                <a:spcPct val="90000"/>
              </a:lnSpc>
            </a:pPr>
            <a:endParaRPr lang="en-US" sz="24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429000" y="3657600"/>
          <a:ext cx="260350" cy="381000"/>
        </p:xfrm>
        <a:graphic>
          <a:graphicData uri="http://schemas.openxmlformats.org/presentationml/2006/ole">
            <p:oleObj spid="_x0000_s2050" name="Equation" r:id="rId4" imgW="126725" imgH="177415" progId="Equation.3">
              <p:embed/>
            </p:oleObj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447800" y="3962400"/>
          <a:ext cx="361950" cy="533400"/>
        </p:xfrm>
        <a:graphic>
          <a:graphicData uri="http://schemas.openxmlformats.org/presentationml/2006/ole">
            <p:oleObj spid="_x0000_s2051" name="Equation" r:id="rId5" imgW="164957" imgH="241091" progId="Equation.3">
              <p:embed/>
            </p:oleObj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1981200" y="4572000"/>
          <a:ext cx="4191000" cy="1122362"/>
        </p:xfrm>
        <a:graphic>
          <a:graphicData uri="http://schemas.openxmlformats.org/presentationml/2006/ole">
            <p:oleObj spid="_x0000_s2052" name="Equation" r:id="rId6" imgW="1701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SimSun" pitchFamily="2" charset="-122"/>
              </a:rPr>
              <a:t>BRR method</a:t>
            </a:r>
            <a:r>
              <a:rPr lang="en-US" altLang="zh-CN">
                <a:ea typeface="SimSun" pitchFamily="2" charset="-122"/>
              </a:rPr>
              <a:t> 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just"/>
            <a:r>
              <a:rPr lang="en-US" sz="2800" dirty="0"/>
              <a:t>Consider that there are H strata with two units selected per stratum.</a:t>
            </a:r>
          </a:p>
          <a:p>
            <a:pPr algn="just"/>
            <a:r>
              <a:rPr lang="en-US" sz="2800" dirty="0"/>
              <a:t> There are     </a:t>
            </a:r>
            <a:r>
              <a:rPr lang="en-US" sz="2800" dirty="0" smtClean="0"/>
              <a:t>  ways </a:t>
            </a:r>
            <a:r>
              <a:rPr lang="en-US" sz="2800" dirty="0"/>
              <a:t>to pick 1 from each stratum.</a:t>
            </a:r>
          </a:p>
          <a:p>
            <a:pPr algn="just"/>
            <a:r>
              <a:rPr lang="en-US" sz="2800" dirty="0"/>
              <a:t> Each combination could be treated as a sample. </a:t>
            </a:r>
          </a:p>
          <a:p>
            <a:pPr algn="just"/>
            <a:r>
              <a:rPr lang="en-US" sz="2800" dirty="0"/>
              <a:t>Pick R samples.</a:t>
            </a:r>
          </a:p>
          <a:p>
            <a:pPr algn="just"/>
            <a:r>
              <a:rPr lang="en-US" sz="2800" dirty="0"/>
              <a:t>Which samples should we include? 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362200" y="2514600"/>
          <a:ext cx="609600" cy="538163"/>
        </p:xfrm>
        <a:graphic>
          <a:graphicData uri="http://schemas.openxmlformats.org/presentationml/2006/ole">
            <p:oleObj spid="_x0000_s3074" name="Equation" r:id="rId4" imgW="2156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>
                <a:ea typeface="SimSun" pitchFamily="2" charset="-122"/>
              </a:rPr>
              <a:t>BRR method (Contd.)</a:t>
            </a:r>
            <a:endParaRPr lang="en-US" sz="2800" b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/>
              <a:t>Assign each value either 1 or –1 within the stratum</a:t>
            </a:r>
          </a:p>
          <a:p>
            <a:pPr algn="just"/>
            <a:r>
              <a:rPr lang="en-US" b="1"/>
              <a:t>Select samples that are orthogonal to one another to create balance</a:t>
            </a:r>
          </a:p>
          <a:p>
            <a:pPr algn="just"/>
            <a:r>
              <a:rPr lang="en-US" b="1"/>
              <a:t>One can use the design matrix for a fraction factorial</a:t>
            </a:r>
          </a:p>
          <a:p>
            <a:pPr algn="just"/>
            <a:r>
              <a:rPr lang="en-US" b="1"/>
              <a:t>Specify a vector of 1,-1 values for each stratum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>
                <a:ea typeface="SimSun" pitchFamily="2" charset="-122"/>
              </a:rPr>
              <a:t>BRR method (Contd.)</a:t>
            </a:r>
            <a:endParaRPr lang="en-US" sz="2800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estimator of variance based on BRR method is given by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	where	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981200" y="2971800"/>
          <a:ext cx="4343400" cy="952500"/>
        </p:xfrm>
        <a:graphic>
          <a:graphicData uri="http://schemas.openxmlformats.org/presentationml/2006/ole">
            <p:oleObj spid="_x0000_s4098" name="Equation" r:id="rId4" imgW="2082800" imgH="457200" progId="Equation.3">
              <p:embed/>
            </p:oleObj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819400" y="4038600"/>
          <a:ext cx="2286000" cy="998538"/>
        </p:xfrm>
        <a:graphic>
          <a:graphicData uri="http://schemas.openxmlformats.org/presentationml/2006/ole">
            <p:oleObj spid="_x0000_s4099" name="Equation" r:id="rId5" imgW="9779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Jack-knife Method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     be the estimator of </a:t>
            </a:r>
            <a:r>
              <a:rPr lang="en-US">
                <a:sym typeface="Symbol" pitchFamily="18" charset="2"/>
              </a:rPr>
              <a:t></a:t>
            </a:r>
            <a:r>
              <a:rPr lang="en-US"/>
              <a:t> after omitting the i-th observation. Define </a:t>
            </a:r>
          </a:p>
          <a:p>
            <a:pPr>
              <a:buFontTx/>
              <a:buNone/>
            </a:pPr>
            <a:r>
              <a:rPr lang="en-US"/>
              <a:t>			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295400" y="1905000"/>
          <a:ext cx="441325" cy="533400"/>
        </p:xfrm>
        <a:graphic>
          <a:graphicData uri="http://schemas.openxmlformats.org/presentationml/2006/ole">
            <p:oleObj spid="_x0000_s5122" name="Equation" r:id="rId4" imgW="177569" imgH="215619" progId="Equation.3">
              <p:embed/>
            </p:oleObj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133600" y="2819400"/>
          <a:ext cx="4191000" cy="838200"/>
        </p:xfrm>
        <a:graphic>
          <a:graphicData uri="http://schemas.openxmlformats.org/presentationml/2006/ole">
            <p:oleObj spid="_x0000_s5123" name="Equation" r:id="rId5" imgW="1193800" imgH="241300" progId="Equation.3">
              <p:embed/>
            </p:oleObj>
          </a:graphicData>
        </a:graphic>
      </p:graphicFrame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2438400" y="3810000"/>
          <a:ext cx="2057400" cy="1144588"/>
        </p:xfrm>
        <a:graphic>
          <a:graphicData uri="http://schemas.openxmlformats.org/presentationml/2006/ole">
            <p:oleObj spid="_x0000_s5124" name="Equation" r:id="rId6" imgW="838200" imgH="469900" progId="Equation.3">
              <p:embed/>
            </p:oleObj>
          </a:graphicData>
        </a:graphic>
      </p:graphicFrame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1752600" y="4800600"/>
          <a:ext cx="5029200" cy="1103313"/>
        </p:xfrm>
        <a:graphic>
          <a:graphicData uri="http://schemas.openxmlformats.org/presentationml/2006/ole">
            <p:oleObj spid="_x0000_s5125" name="Equation" r:id="rId7" imgW="19558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Soft-wares for Variance estimation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OSIRIS – BRR, Jackknife</a:t>
            </a:r>
          </a:p>
          <a:p>
            <a:r>
              <a:rPr lang="en-US"/>
              <a:t>SAS – Linearization</a:t>
            </a:r>
          </a:p>
          <a:p>
            <a:r>
              <a:rPr lang="en-US"/>
              <a:t>Stata – Linearization</a:t>
            </a:r>
          </a:p>
          <a:p>
            <a:r>
              <a:rPr lang="en-US"/>
              <a:t>SUDAAN – Linearization, Bootstrap, Jackknife</a:t>
            </a:r>
          </a:p>
          <a:p>
            <a:r>
              <a:rPr lang="en-US"/>
              <a:t>WesVar – BRR, JackKnife, Bootstrap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311</Words>
  <Application>Microsoft Office PowerPoint</Application>
  <PresentationFormat>On-screen Show (4:3)</PresentationFormat>
  <Paragraphs>57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Microsoft Equation 3.0</vt:lpstr>
      <vt:lpstr>Variance Estimation Methods</vt:lpstr>
      <vt:lpstr>Variance Estimation in Complex Surveys</vt:lpstr>
      <vt:lpstr>Taylor’s Series Linearization Method</vt:lpstr>
      <vt:lpstr>Random Group Methods</vt:lpstr>
      <vt:lpstr>BRR method </vt:lpstr>
      <vt:lpstr>BRR method (Contd.)</vt:lpstr>
      <vt:lpstr>BRR method (Contd.)</vt:lpstr>
      <vt:lpstr>Jack-knife Method</vt:lpstr>
      <vt:lpstr>Soft-wares for Variance estimation</vt:lpstr>
      <vt:lpstr>THANKS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Estimation Methods</dc:title>
  <dc:creator>Arun Srivastava</dc:creator>
  <cp:lastModifiedBy>Arun Srivastava</cp:lastModifiedBy>
  <cp:revision>3</cp:revision>
  <dcterms:created xsi:type="dcterms:W3CDTF">2011-10-11T16:54:42Z</dcterms:created>
  <dcterms:modified xsi:type="dcterms:W3CDTF">2011-10-11T17:19:50Z</dcterms:modified>
</cp:coreProperties>
</file>