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6" r:id="rId3"/>
    <p:sldId id="294" r:id="rId4"/>
    <p:sldId id="295" r:id="rId5"/>
    <p:sldId id="288" r:id="rId6"/>
    <p:sldId id="291" r:id="rId7"/>
    <p:sldId id="296" r:id="rId8"/>
    <p:sldId id="290" r:id="rId9"/>
    <p:sldId id="297" r:id="rId10"/>
    <p:sldId id="287" r:id="rId11"/>
    <p:sldId id="258" r:id="rId12"/>
    <p:sldId id="259" r:id="rId13"/>
    <p:sldId id="260" r:id="rId14"/>
    <p:sldId id="261" r:id="rId15"/>
    <p:sldId id="262" r:id="rId16"/>
    <p:sldId id="300" r:id="rId17"/>
    <p:sldId id="301" r:id="rId18"/>
    <p:sldId id="302" r:id="rId19"/>
    <p:sldId id="303" r:id="rId20"/>
    <p:sldId id="284" r:id="rId21"/>
    <p:sldId id="264" r:id="rId22"/>
    <p:sldId id="282" r:id="rId23"/>
    <p:sldId id="265" r:id="rId24"/>
    <p:sldId id="299" r:id="rId25"/>
    <p:sldId id="298" r:id="rId26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79709"/>
    <a:srgbClr val="5164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207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772A6-B7FA-4B03-B12E-73C7705EC359}" type="datetimeFigureOut">
              <a:rPr lang="es-ES" smtClean="0"/>
              <a:pPr/>
              <a:t>19/06/2011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42407-C5EF-4862-8161-17FC6A41CB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5F5AC6-90C0-447E-AC9D-E9751017D9D2}" type="datetimeFigureOut">
              <a:rPr lang="es-ES" smtClean="0"/>
              <a:pPr/>
              <a:t>19/06/2011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182347-8D67-4886-9AA3-CE3D6103CB5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82347-8D67-4886-9AA3-CE3D6103CB5E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82347-8D67-4886-9AA3-CE3D6103CB5E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82347-8D67-4886-9AA3-CE3D6103CB5E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82347-8D67-4886-9AA3-CE3D6103CB5E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82347-8D67-4886-9AA3-CE3D6103CB5E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213" y="149177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Rectángulo"/>
          <p:cNvSpPr/>
          <p:nvPr/>
        </p:nvSpPr>
        <p:spPr>
          <a:xfrm flipV="1">
            <a:off x="5410231" y="1578781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5410231" y="1796938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Rectángulo"/>
          <p:cNvSpPr/>
          <p:nvPr/>
        </p:nvSpPr>
        <p:spPr>
          <a:xfrm flipV="1">
            <a:off x="5410231" y="1846174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Rectángulo"/>
          <p:cNvSpPr/>
          <p:nvPr/>
        </p:nvSpPr>
        <p:spPr>
          <a:xfrm flipV="1">
            <a:off x="5410231" y="1881343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31" y="1644171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38" y="1742754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>
            <a:off x="32" y="1331433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31" y="1357298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414082" y="1324861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1C716D4-35B5-453E-BA0D-067D3539BF0C}" type="datetimeFigureOut">
              <a:rPr lang="es-ES" smtClean="0"/>
              <a:pPr/>
              <a:t>19/06/2011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D39D7A5-DD8F-4D6C-86B7-167D6F80EBB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16D4-35B5-453E-BA0D-067D3539BF0C}" type="datetimeFigureOut">
              <a:rPr lang="es-ES" smtClean="0"/>
              <a:pPr/>
              <a:t>19/06/2011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7A5-DD8F-4D6C-86B7-167D6F80EBB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16D4-35B5-453E-BA0D-067D3539BF0C}" type="datetimeFigureOut">
              <a:rPr lang="es-ES" smtClean="0"/>
              <a:pPr/>
              <a:t>19/06/2011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7A5-DD8F-4D6C-86B7-167D6F80EBB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16D4-35B5-453E-BA0D-067D3539BF0C}" type="datetimeFigureOut">
              <a:rPr lang="es-ES" smtClean="0"/>
              <a:pPr/>
              <a:t>19/06/2011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7A5-DD8F-4D6C-86B7-167D6F80EBB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16D4-35B5-453E-BA0D-067D3539BF0C}" type="datetimeFigureOut">
              <a:rPr lang="es-ES" smtClean="0"/>
              <a:pPr/>
              <a:t>19/06/2011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7A5-DD8F-4D6C-86B7-167D6F80EBB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16D4-35B5-453E-BA0D-067D3539BF0C}" type="datetimeFigureOut">
              <a:rPr lang="es-ES" smtClean="0"/>
              <a:pPr/>
              <a:t>19/06/2011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7A5-DD8F-4D6C-86B7-167D6F80EBB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C716D4-35B5-453E-BA0D-067D3539BF0C}" type="datetimeFigureOut">
              <a:rPr lang="es-ES" smtClean="0"/>
              <a:pPr/>
              <a:t>19/06/2011</a:t>
            </a:fld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39D7A5-DD8F-4D6C-86B7-167D6F80EBB8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  <p:transition spd="slow" advClick="0" advTm="1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1C716D4-35B5-453E-BA0D-067D3539BF0C}" type="datetimeFigureOut">
              <a:rPr lang="es-ES" smtClean="0"/>
              <a:pPr/>
              <a:t>19/06/2011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D39D7A5-DD8F-4D6C-86B7-167D6F80EBB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16D4-35B5-453E-BA0D-067D3539BF0C}" type="datetimeFigureOut">
              <a:rPr lang="es-ES" smtClean="0"/>
              <a:pPr/>
              <a:t>19/06/2011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7A5-DD8F-4D6C-86B7-167D6F80EBB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16D4-35B5-453E-BA0D-067D3539BF0C}" type="datetimeFigureOut">
              <a:rPr lang="es-ES" smtClean="0"/>
              <a:pPr/>
              <a:t>19/06/2011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7A5-DD8F-4D6C-86B7-167D6F80EBB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16D4-35B5-453E-BA0D-067D3539BF0C}" type="datetimeFigureOut">
              <a:rPr lang="es-ES" smtClean="0"/>
              <a:pPr/>
              <a:t>19/06/2011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7A5-DD8F-4D6C-86B7-167D6F80EBB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1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1C716D4-35B5-453E-BA0D-067D3539BF0C}" type="datetimeFigureOut">
              <a:rPr lang="es-ES" smtClean="0"/>
              <a:pPr/>
              <a:t>19/06/2011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D39D7A5-DD8F-4D6C-86B7-167D6F80EBB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 advClick="0" advTm="18000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.doc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DCP_628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4929222" cy="444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14290"/>
            <a:ext cx="8786874" cy="1500222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ESTADÍSTICA  AGROPECUARIA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Imagen 1" descr="logo sep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76872"/>
            <a:ext cx="1168007" cy="1038228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-214346" y="178592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13" name="12 Imagen" descr="MAG-LogoN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6904" y="2133996"/>
            <a:ext cx="1208057" cy="137371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940152" y="573325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Costa Rica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940152" y="407707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/>
              <a:t>Sandra Mora</a:t>
            </a:r>
          </a:p>
          <a:p>
            <a:pPr algn="r"/>
            <a:r>
              <a:rPr lang="es-ES" sz="2400" b="1" dirty="0" smtClean="0"/>
              <a:t>SEPSA</a:t>
            </a:r>
            <a:endParaRPr lang="es-ES" sz="2400" b="1" dirty="0"/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38099"/>
            <a:ext cx="8058152" cy="1362075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Integrado de Estadísticas Agropecuarias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1628800"/>
            <a:ext cx="8113152" cy="4572032"/>
          </a:xfrm>
        </p:spPr>
        <p:txBody>
          <a:bodyPr>
            <a:noAutofit/>
          </a:bodyPr>
          <a:lstStyle/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Actualmente se trabaja en la conformación del SIEA.</a:t>
            </a:r>
          </a:p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endParaRPr lang="es-MX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Alianzas estratégicas 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cooperación 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interinstitucionales para contar con los 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recursos financieros y humanos 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producir información periódica, oportuna y confiable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sobre las principales variables del sector agropecuario.</a:t>
            </a:r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endParaRPr lang="es-MX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inicia con las encuestas a partir de la construcción de un </a:t>
            </a:r>
            <a: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Marco </a:t>
            </a:r>
            <a:r>
              <a:rPr lang="es-MX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Muestral</a:t>
            </a:r>
            <a: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Directorio de </a:t>
            </a:r>
            <a: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Fincas 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alta 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 censo agropecuario (</a:t>
            </a:r>
            <a:r>
              <a:rPr lang="es-MX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último data de 1984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5720" y="1643050"/>
            <a:ext cx="8072494" cy="2214578"/>
          </a:xfrm>
        </p:spPr>
        <p:txBody>
          <a:bodyPr anchor="t" anchorCtr="0">
            <a:normAutofit/>
          </a:bodyPr>
          <a:lstStyle/>
          <a:p>
            <a:pPr algn="just">
              <a:buSzPct val="140000"/>
            </a:pPr>
            <a: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SEPSA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el </a:t>
            </a:r>
            <a: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el </a:t>
            </a:r>
            <a: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INEC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BCCR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las instituciones del sector agropecuario, con el </a:t>
            </a:r>
            <a:r>
              <a:rPr lang="es-MX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apoyo técnico de la FAO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trabajan </a:t>
            </a:r>
            <a:r>
              <a:rPr lang="es-MX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el desarrollo de DOS PROYECTOS para el mejoramiento de la información </a:t>
            </a:r>
            <a:r>
              <a:rPr lang="es-MX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estadística:</a:t>
            </a:r>
            <a:endParaRPr lang="es-MX" sz="24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140000"/>
            </a:pPr>
            <a:endParaRPr lang="es-MX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140000"/>
            </a:pPr>
            <a:endParaRPr lang="es-E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57158" y="138099"/>
            <a:ext cx="7986714" cy="1362075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900" b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Sistema Integrado de Estadísticas Agropecuarias</a:t>
            </a:r>
          </a:p>
        </p:txBody>
      </p:sp>
      <p:pic>
        <p:nvPicPr>
          <p:cNvPr id="6" name="23 Imagen" descr="DCP_626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2" y="3357562"/>
            <a:ext cx="3810000" cy="3095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2 Marcador de texto"/>
          <p:cNvSpPr txBox="1">
            <a:spLocks/>
          </p:cNvSpPr>
          <p:nvPr/>
        </p:nvSpPr>
        <p:spPr>
          <a:xfrm>
            <a:off x="214282" y="3643314"/>
            <a:ext cx="4572032" cy="2571768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 marL="4572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40000"/>
              <a:buFont typeface="Georgia"/>
              <a:buNone/>
              <a:tabLst/>
              <a:defRPr/>
            </a:pPr>
            <a:endParaRPr kumimoji="0" lang="es-MX" sz="200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54013" marR="0" lvl="2" indent="-265113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MX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Construcción del Directorio de Fincas o Marco Muestral</a:t>
            </a:r>
          </a:p>
          <a:p>
            <a:pPr marL="354013" marR="0" lvl="2" indent="-265113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es-E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54013" marR="0" lvl="2" indent="-265113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s-MX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Encuesta de Área y Producción Agrícola</a:t>
            </a:r>
            <a:endParaRPr kumimoji="0" lang="es-E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40000"/>
              <a:buFont typeface="Georgia"/>
              <a:buNone/>
              <a:tabLst/>
              <a:defRPr/>
            </a:pPr>
            <a:endParaRPr kumimoji="0" lang="es-E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000100" y="571480"/>
            <a:ext cx="7443782" cy="1470025"/>
          </a:xfrm>
        </p:spPr>
        <p:txBody>
          <a:bodyPr>
            <a:normAutofit fontScale="90000"/>
          </a:bodyPr>
          <a:lstStyle/>
          <a:p>
            <a:pPr lvl="0" algn="ctr"/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Construcción del Directorio de Fincas o Marco Muestral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endParaRPr lang="es-ES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4714908" cy="4643470"/>
          </a:xfrm>
        </p:spPr>
        <p:txBody>
          <a:bodyPr>
            <a:noAutofit/>
          </a:bodyPr>
          <a:lstStyle/>
          <a:p>
            <a:pPr algn="just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las encuestas agrícolas se utilizará el Marco Múltiple de Muestreo (MMM)</a:t>
            </a:r>
          </a:p>
          <a:p>
            <a:pPr algn="just"/>
            <a:endParaRPr 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  <a:endParaRPr lang="es-E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Disponer de un Directorio o marco muestral de fincas agrícolas, ganaderos, forestales y acuícolas; 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permita seleccionar muestras y aplicar encuestas 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otras investigaciones estadísticas.</a:t>
            </a: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9 Imagen" descr="DCP_627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4942" y="2643182"/>
            <a:ext cx="3714776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8 Imagen" descr="DCP_629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2198" y="2285992"/>
            <a:ext cx="285752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4500594" cy="1000132"/>
          </a:xfrm>
        </p:spPr>
        <p:txBody>
          <a:bodyPr vert="horz">
            <a:noAutofit/>
          </a:bodyPr>
          <a:lstStyle/>
          <a:p>
            <a:pPr algn="just"/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 proyecto tiene 2 componentes : </a:t>
            </a:r>
          </a:p>
          <a:p>
            <a:pPr algn="just"/>
            <a:endParaRPr lang="es-E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es-ES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es-E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14400" lvl="1" indent="-457200" algn="just"/>
            <a:endParaRPr lang="es-E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just"/>
            <a:endParaRPr lang="es-E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just"/>
            <a:endParaRPr lang="es-E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1000100" y="214290"/>
            <a:ext cx="7443782" cy="1470025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1. Construcción del Directorio de Fincas o Marco Muestral</a:t>
            </a: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7 Imagen" descr="DCP_628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4143380"/>
            <a:ext cx="307183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3571868" y="5000636"/>
            <a:ext cx="5295968" cy="1000156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6032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AutoNum type="alphaLcPeriod" startAt="2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Listado de “Fincas en General o fincas pequeñas”.</a:t>
            </a:r>
          </a:p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357158" y="2786058"/>
            <a:ext cx="5572164" cy="714380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603250" lvl="1" indent="-514350" algn="just">
              <a:spcBef>
                <a:spcPts val="300"/>
              </a:spcBef>
              <a:buClr>
                <a:schemeClr val="bg1"/>
              </a:buClr>
              <a:buFont typeface="+mj-lt"/>
              <a:buAutoNum type="alphaLcPeriod"/>
            </a:pP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Listado de “Fincas Grandes” y </a:t>
            </a: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858180" cy="1470025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Listado de Fincas Grandes  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endParaRPr lang="es-ES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143372" y="1785926"/>
            <a:ext cx="4786346" cy="3714776"/>
          </a:xfrm>
        </p:spPr>
        <p:txBody>
          <a:bodyPr>
            <a:noAutofit/>
          </a:bodyPr>
          <a:lstStyle/>
          <a:p>
            <a:pPr marL="265113" algn="just"/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elaboró con registros administrativos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las instituciones especializadas del sector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agropecuario, las Cámaras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Productores y la </a:t>
            </a:r>
            <a:r>
              <a:rPr lang="es-E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colaboración de los funcionarios del MAG,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entre otros. </a:t>
            </a:r>
          </a:p>
          <a:p>
            <a:pPr marL="265113" algn="just"/>
            <a:endParaRPr lang="es-E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65113" algn="just"/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Lista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la que </a:t>
            </a: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concentra en pocas explotaciones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 </a:t>
            </a:r>
            <a:r>
              <a:rPr lang="es-E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porcentaje importante de la producción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5113" algn="just"/>
            <a:endParaRPr lang="es-E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65113" algn="just"/>
            <a:endParaRPr lang="es-ES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18 Imagen" descr="DCP_629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06" y="2214554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 Subtítulo"/>
          <p:cNvSpPr txBox="1">
            <a:spLocks/>
          </p:cNvSpPr>
          <p:nvPr/>
        </p:nvSpPr>
        <p:spPr>
          <a:xfrm>
            <a:off x="71438" y="5572140"/>
            <a:ext cx="8929718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65113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Fue verificada mediante un operativo de campo realizado por funcionarios del MAG. </a:t>
            </a: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501122" cy="1470025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s-ES" b="1" dirty="0" smtClean="0"/>
              <a:t>Listado de fincas en general</a:t>
            </a:r>
            <a:r>
              <a:rPr lang="es-ES" dirty="0" smtClean="0"/>
              <a:t> o </a:t>
            </a:r>
            <a:r>
              <a:rPr lang="es-ES" u="sng" dirty="0" smtClean="0"/>
              <a:t>fincas pequeñas (MMA)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endParaRPr lang="es-ES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5072098" cy="3857652"/>
          </a:xfrm>
        </p:spPr>
        <p:txBody>
          <a:bodyPr>
            <a:noAutofit/>
          </a:bodyPr>
          <a:lstStyle/>
          <a:p>
            <a:pPr marL="0" algn="just"/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utiliza el </a:t>
            </a: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marco muestral áreas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(MMA -2001).</a:t>
            </a:r>
          </a:p>
          <a:p>
            <a:pPr marL="0" algn="just"/>
            <a:endParaRPr lang="es-E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algn="just"/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una muestra de </a:t>
            </a: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500 segmentos seleccionados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los cuales fueron recorridos por funcionarios de las </a:t>
            </a:r>
            <a:r>
              <a:rPr lang="es-E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ASA´s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del MAG, para </a:t>
            </a: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identificar cada una de las fincas asociadas a ellos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establecer las fincas que pasarán a formar parte del listado de fincas en general. </a:t>
            </a:r>
          </a:p>
          <a:p>
            <a:pPr marL="0" algn="just"/>
            <a:endParaRPr lang="es-E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algn="just"/>
            <a:endParaRPr lang="es-ES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DCP_610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0694" y="2071678"/>
            <a:ext cx="3429024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1 Subtítulo"/>
          <p:cNvSpPr txBox="1">
            <a:spLocks/>
          </p:cNvSpPr>
          <p:nvPr/>
        </p:nvSpPr>
        <p:spPr>
          <a:xfrm>
            <a:off x="142876" y="5715016"/>
            <a:ext cx="8929718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65113" algn="ctr">
              <a:spcBef>
                <a:spcPts val="300"/>
              </a:spcBef>
              <a:buClr>
                <a:schemeClr val="accent3"/>
              </a:buClr>
            </a:pPr>
            <a:endParaRPr lang="es-E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13" algn="ctr">
              <a:spcBef>
                <a:spcPts val="300"/>
              </a:spcBef>
              <a:buClr>
                <a:schemeClr val="accent3"/>
              </a:buClr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500 segmento seleccionados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501122" cy="1470025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Procedimiento de muestreo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endParaRPr lang="es-ES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14282" y="2357430"/>
            <a:ext cx="8713726" cy="3571900"/>
          </a:xfrm>
        </p:spPr>
        <p:txBody>
          <a:bodyPr>
            <a:noAutofit/>
          </a:bodyPr>
          <a:lstStyle/>
          <a:p>
            <a:pPr algn="just"/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Una vez conformado ambos directorios se tiene un </a:t>
            </a:r>
            <a:r>
              <a:rPr lang="es-E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marco de lista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s-E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Directorio 1: 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la lista de las explotaciones grandes y especiales y </a:t>
            </a:r>
          </a:p>
          <a:p>
            <a:pPr algn="just">
              <a:buFont typeface="Arial" pitchFamily="34" charset="0"/>
              <a:buChar char="•"/>
            </a:pPr>
            <a:endPara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Directorio 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2: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la lista de fincas con sede en los segmentos constitutivos del marco de áreas.</a:t>
            </a:r>
          </a:p>
          <a:p>
            <a:pPr marL="0" algn="just"/>
            <a:endParaRPr lang="es-E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501122" cy="1470025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Procedimiento de muestreo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endParaRPr lang="es-ES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14282" y="1723038"/>
            <a:ext cx="8713726" cy="2634656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 fincas del </a:t>
            </a:r>
            <a:r>
              <a:rPr lang="es-E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Directorio 1 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están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clasificadas por producto principal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se consideran los siguientes </a:t>
            </a:r>
            <a:r>
              <a:rPr lang="es-E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</a:t>
            </a:r>
            <a:r>
              <a:rPr lang="es-ES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subuniversos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1: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Fincas agrícolas con áreas dedicadas mayores al tamaño mínimo para cada cultivo considerado;</a:t>
            </a:r>
          </a:p>
          <a:p>
            <a:pPr lvl="0">
              <a:buFont typeface="Arial" pitchFamily="34" charset="0"/>
              <a:buChar char="•"/>
            </a:pPr>
            <a:endParaRPr lang="es-MX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Fincas dedicadas a la cría de pollos y cerdos con número de cabezas mayores al número mínimo establecido para cada especie;</a:t>
            </a:r>
          </a:p>
          <a:p>
            <a:pPr lvl="0">
              <a:buFont typeface="Arial" pitchFamily="34" charset="0"/>
              <a:buChar char="•"/>
            </a:pPr>
            <a:endParaRPr lang="es-MX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3: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Fincas con ganado vacuno u ovino con número de cabezas por encima del mínimo establecido;</a:t>
            </a:r>
            <a:endParaRPr lang="es-MX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s-E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501122" cy="1470025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Procedimiento de muestreo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endParaRPr lang="es-ES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713726" cy="2634656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4: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Fincas dedicadas a la piscicultura y camaroneras;</a:t>
            </a:r>
            <a:endParaRPr lang="es-MX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s-E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5: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Fincas dedicadas a la silvicultura por encima de los mínimos establecidos</a:t>
            </a:r>
            <a:endParaRPr lang="es-MX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s-E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6: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Fincas incluidas en el Directorio 1 con cantidad dedicada a la actividad principal por debajo del mínimo establecido (fincas “no grandes”).</a:t>
            </a:r>
          </a:p>
          <a:p>
            <a:pPr lvl="0">
              <a:buFont typeface="Arial" pitchFamily="34" charset="0"/>
              <a:buChar char="•"/>
            </a:pPr>
            <a:endParaRPr lang="es-E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Subuniversos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interés 1 y 6</a:t>
            </a:r>
          </a:p>
          <a:p>
            <a:pPr lvl="0">
              <a:buFont typeface="Arial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Subuniverso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 tasa de muestreo 100% y 20% </a:t>
            </a:r>
            <a:r>
              <a:rPr lang="es-E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subuniverso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6</a:t>
            </a:r>
            <a:endParaRPr lang="es-MX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algn="just"/>
            <a:endParaRPr lang="es-E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501122" cy="1470025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Procedimiento de muestreo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endParaRPr lang="es-ES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14282" y="2214554"/>
            <a:ext cx="8713726" cy="2634656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muestreo del </a:t>
            </a:r>
            <a:r>
              <a:rPr lang="es-E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Directorio 2</a:t>
            </a:r>
            <a:endParaRPr lang="es-E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mantienen la estratificación original de las Unidades Primarias de Muestreo (y por tanto de los segmentos seleccionados)</a:t>
            </a:r>
            <a:endParaRPr lang="es-MX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s-E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38099"/>
            <a:ext cx="8058152" cy="1362075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7929618" cy="3888432"/>
          </a:xfrm>
        </p:spPr>
        <p:txBody>
          <a:bodyPr>
            <a:noAutofit/>
          </a:bodyPr>
          <a:lstStyle/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primera encuesta 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agrícola de Costa Rica se 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hizo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1951 y se siguieron realizando de forma regular hasta 1958.</a:t>
            </a:r>
          </a:p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endParaRPr lang="es-E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1976 se inicia la construcción del MMA con la ayuda del USDA y AID. </a:t>
            </a:r>
            <a:endParaRPr lang="es-E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endParaRPr lang="es-E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MMA se hacen encuestas de 1982 a 1989; </a:t>
            </a:r>
            <a:r>
              <a:rPr lang="es-ES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ganaderas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ES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seis agrícolas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El programa se suspende en 1989 para evaluar.</a:t>
            </a:r>
          </a:p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endParaRPr lang="es-E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50112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Directorio de fincas o Marco Muestral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endParaRPr lang="es-ES" dirty="0"/>
          </a:p>
        </p:txBody>
      </p:sp>
      <p:sp>
        <p:nvSpPr>
          <p:cNvPr id="7" name="1 Subtítulo"/>
          <p:cNvSpPr txBox="1">
            <a:spLocks/>
          </p:cNvSpPr>
          <p:nvPr/>
        </p:nvSpPr>
        <p:spPr>
          <a:xfrm>
            <a:off x="3857620" y="2060848"/>
            <a:ext cx="5143536" cy="453650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 vert="horz">
            <a:noAutofit/>
          </a:bodyPr>
          <a:lstStyle/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Resultados del proyecto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 Directorio de fincas conformado por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6038 fincas:</a:t>
            </a:r>
          </a:p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es-E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s-ES" sz="2000" b="0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2445 fincas seleccionadas</a:t>
            </a: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s-E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(cultivos de interés)</a:t>
            </a:r>
            <a:endParaRPr kumimoji="0" lang="es-ES" sz="2000" b="0" i="0" u="sng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65113" marR="0" lvl="1" indent="-176213" algn="just" defTabSz="5143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SzPct val="150000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65113" marR="0" lvl="1" indent="-176213" algn="just" defTabSz="5143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SzPct val="150000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 tiene un diseño combinado a partir de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los marcos de: </a:t>
            </a:r>
          </a:p>
          <a:p>
            <a:pPr marL="265113" marR="0" lvl="1" indent="-176213" algn="just" defTabSz="5143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SzPct val="150000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65113" marR="0" lvl="1" indent="-176213" algn="just" defTabSz="5143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fincas grandes : 		 	 1258</a:t>
            </a:r>
          </a:p>
          <a:p>
            <a:pPr marL="265113" marR="0" lvl="1" indent="-176213" algn="just" defTabSz="304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fincas pequeñas MMA: 	    		  620</a:t>
            </a:r>
          </a:p>
          <a:p>
            <a:pPr marL="265113" marR="0" lvl="1" indent="-176213" algn="just" defTabSz="304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Registros administrativos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      567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18 Imagen" descr="DCP_629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342902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000100" y="571480"/>
            <a:ext cx="7443782" cy="1470025"/>
          </a:xfrm>
        </p:spPr>
        <p:txBody>
          <a:bodyPr>
            <a:normAutofit fontScale="90000"/>
          </a:bodyPr>
          <a:lstStyle/>
          <a:p>
            <a:pPr lvl="0" algn="ctr"/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s-MX" b="1" dirty="0" smtClean="0"/>
              <a:t>Encuesta de Área y Producción Agrícola 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endParaRPr lang="es-ES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42844" y="1500744"/>
            <a:ext cx="4714908" cy="5240624"/>
          </a:xfrm>
        </p:spPr>
        <p:txBody>
          <a:bodyPr>
            <a:noAutofit/>
          </a:bodyPr>
          <a:lstStyle/>
          <a:p>
            <a:pPr algn="just"/>
            <a:endParaRPr lang="es-E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funcionarios del MAG visitarán las fincas para realizar las entrevistas que permitirán tener las </a:t>
            </a: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estimaciones del área y la producción de los diferentes cultivos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Permitirá realizar estimaciones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y </a:t>
            </a:r>
            <a:r>
              <a:rPr lang="es-E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producción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efectiva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del trimestre anterior y </a:t>
            </a:r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estimaciones de intención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área y producción para el trimestre siguiente.</a:t>
            </a:r>
          </a:p>
          <a:p>
            <a:pPr algn="just"/>
            <a:endParaRPr lang="es-E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periodicidad de la encuesta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será </a:t>
            </a: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trimestral</a:t>
            </a:r>
          </a:p>
          <a:p>
            <a:pPr algn="just"/>
            <a:endParaRPr lang="es-E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9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8 Imagen" descr="DCP_628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2066" y="2214554"/>
            <a:ext cx="3861759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CuadroTexto"/>
          <p:cNvSpPr txBox="1"/>
          <p:nvPr/>
        </p:nvSpPr>
        <p:spPr>
          <a:xfrm>
            <a:off x="5072066" y="5715016"/>
            <a:ext cx="385765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2 encuestas grandes Abril y Octubre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2 encuestas </a:t>
            </a:r>
            <a:r>
              <a:rPr lang="es-MX" dirty="0" err="1" smtClean="0">
                <a:solidFill>
                  <a:schemeClr val="bg1"/>
                </a:solidFill>
              </a:rPr>
              <a:t>peq</a:t>
            </a:r>
            <a:r>
              <a:rPr lang="es-MX" dirty="0" smtClean="0">
                <a:solidFill>
                  <a:schemeClr val="bg1"/>
                </a:solidFill>
              </a:rPr>
              <a:t>. Enero y julio</a:t>
            </a:r>
            <a:endParaRPr 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000100" y="571480"/>
            <a:ext cx="7443782" cy="1470025"/>
          </a:xfrm>
        </p:spPr>
        <p:txBody>
          <a:bodyPr>
            <a:normAutofit fontScale="90000"/>
          </a:bodyPr>
          <a:lstStyle/>
          <a:p>
            <a:pPr lvl="0" algn="ctr"/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s-MX" b="1" dirty="0" smtClean="0"/>
              <a:t>Encuesta de Área y Producción Agrícola 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endParaRPr lang="es-ES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8286808" cy="4643470"/>
          </a:xfrm>
        </p:spPr>
        <p:txBody>
          <a:bodyPr>
            <a:noAutofit/>
          </a:bodyPr>
          <a:lstStyle/>
          <a:p>
            <a:pPr algn="just"/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primera encuesta 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realizará en </a:t>
            </a: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OCTUBRE del 2011. </a:t>
            </a:r>
          </a:p>
          <a:p>
            <a:pPr algn="just"/>
            <a:endParaRPr lang="es-E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R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Inicialmente se investigarán </a:t>
            </a:r>
            <a:r>
              <a:rPr lang="es-CR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cultivos</a:t>
            </a:r>
            <a:r>
              <a:rPr lang="es-CR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CR" sz="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Café		Banano		Caña de azúcar</a:t>
            </a:r>
          </a:p>
          <a:p>
            <a:pPr algn="just"/>
            <a:r>
              <a:rPr lang="es-C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Ñampí</a:t>
            </a:r>
            <a:r>
              <a:rPr lang="es-C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Arroz		Maíz</a:t>
            </a:r>
          </a:p>
          <a:p>
            <a:pPr algn="just"/>
            <a:r>
              <a:rPr lang="es-C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Frijol		Tomate		Ñame</a:t>
            </a:r>
          </a:p>
          <a:p>
            <a:pPr algn="just"/>
            <a:r>
              <a:rPr lang="es-C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Papa		Yuca		Plátano</a:t>
            </a:r>
          </a:p>
          <a:p>
            <a:pPr algn="just"/>
            <a:r>
              <a:rPr lang="es-C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Naranja	Chayote	Mango</a:t>
            </a:r>
          </a:p>
          <a:p>
            <a:pPr algn="just"/>
            <a:r>
              <a:rPr lang="es-C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Sandía		Melón		Piña</a:t>
            </a:r>
          </a:p>
          <a:p>
            <a:pPr algn="just"/>
            <a:r>
              <a:rPr lang="es-C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Tiquisque</a:t>
            </a:r>
            <a:r>
              <a:rPr lang="es-C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Repollo		Zanahoria</a:t>
            </a:r>
          </a:p>
          <a:p>
            <a:pPr algn="just"/>
            <a:r>
              <a:rPr lang="es-C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Palmito		Cebolla		</a:t>
            </a:r>
            <a:r>
              <a:rPr lang="es-C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Yampí</a:t>
            </a:r>
            <a:endParaRPr lang="es-C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Palma aceitera</a:t>
            </a:r>
          </a:p>
          <a:p>
            <a:pPr algn="just"/>
            <a:endParaRPr lang="es-CR" sz="12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R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s-ES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DCP_6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141" y="3571876"/>
            <a:ext cx="3488764" cy="279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000100" y="571480"/>
            <a:ext cx="7443782" cy="1470025"/>
          </a:xfrm>
        </p:spPr>
        <p:txBody>
          <a:bodyPr>
            <a:normAutofit fontScale="90000"/>
          </a:bodyPr>
          <a:lstStyle/>
          <a:p>
            <a:pPr lvl="0" algn="ctr"/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s-MX" b="1" dirty="0" smtClean="0"/>
              <a:t>Encuesta de Área y Producción Agrícola 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endParaRPr lang="es-ES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4714908" cy="4643470"/>
          </a:xfrm>
        </p:spPr>
        <p:txBody>
          <a:bodyPr>
            <a:noAutofit/>
          </a:bodyPr>
          <a:lstStyle/>
          <a:p>
            <a:pPr algn="just"/>
            <a:endParaRPr lang="es-E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R" sz="1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 variables de interés son</a:t>
            </a:r>
            <a:r>
              <a:rPr lang="es-C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C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06908" indent="-342900" algn="just">
              <a:buClrTx/>
              <a:buFont typeface="+mj-lt"/>
              <a:buAutoNum type="arabicPeriod"/>
            </a:pPr>
            <a:endParaRPr lang="es-CR" sz="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06908" indent="-342900" algn="just">
              <a:buClrTx/>
              <a:buFont typeface="+mj-lt"/>
              <a:buAutoNum type="arabicPeriod"/>
            </a:pPr>
            <a:endParaRPr lang="es-CR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06908" indent="-342900" algn="just">
              <a:buClrTx/>
              <a:buFont typeface="+mj-lt"/>
              <a:buAutoNum type="arabicPeriod"/>
            </a:pPr>
            <a:r>
              <a:rPr lang="es-C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Área; </a:t>
            </a:r>
          </a:p>
          <a:p>
            <a:pPr marL="406908" indent="-342900" algn="just">
              <a:buClrTx/>
              <a:buFont typeface="+mj-lt"/>
              <a:buAutoNum type="arabicPeriod"/>
            </a:pPr>
            <a:r>
              <a:rPr lang="es-C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Producción; </a:t>
            </a:r>
          </a:p>
          <a:p>
            <a:pPr marL="406908" indent="-342900" algn="just">
              <a:buClrTx/>
              <a:buFont typeface="+mj-lt"/>
              <a:buAutoNum type="arabicPeriod"/>
            </a:pPr>
            <a:r>
              <a:rPr lang="es-C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Destino de la producción; </a:t>
            </a:r>
          </a:p>
          <a:p>
            <a:pPr marL="406908" indent="-342900" algn="just">
              <a:buClrTx/>
              <a:buFont typeface="+mj-lt"/>
              <a:buAutoNum type="arabicPeriod"/>
            </a:pPr>
            <a:r>
              <a:rPr lang="es-C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Precio de venta del producto.</a:t>
            </a:r>
          </a:p>
          <a:p>
            <a:pPr marL="406908" indent="-342900" algn="just">
              <a:buClrTx/>
              <a:buFont typeface="+mj-lt"/>
              <a:buAutoNum type="arabicPeriod" startAt="5"/>
            </a:pPr>
            <a:endParaRPr lang="es-CR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06908" indent="-342900" algn="just">
              <a:buClrTx/>
              <a:buFont typeface="+mj-lt"/>
              <a:buAutoNum type="arabicPeriod" startAt="5"/>
            </a:pPr>
            <a:r>
              <a:rPr lang="es-C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Tenencia de la tierra; uso de la tierra ( </a:t>
            </a:r>
            <a:r>
              <a:rPr lang="es-CR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nivel de finca</a:t>
            </a:r>
            <a:r>
              <a:rPr lang="es-C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s-CR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s-ES" sz="18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6 Imagen" descr="DCP_626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4974" y="3786190"/>
            <a:ext cx="371474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errar llave"/>
          <p:cNvSpPr/>
          <p:nvPr/>
        </p:nvSpPr>
        <p:spPr>
          <a:xfrm>
            <a:off x="3500430" y="2786058"/>
            <a:ext cx="571504" cy="1214446"/>
          </a:xfrm>
          <a:prstGeom prst="rightBrace">
            <a:avLst/>
          </a:prstGeom>
          <a:ln w="53975">
            <a:solidFill>
              <a:srgbClr val="F79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071934" y="321468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nivel de cultivo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6437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s-MX" sz="4800" b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Censo de Población y Vivienda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endParaRPr lang="es-ES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886110" cy="5184576"/>
          </a:xfrm>
        </p:spPr>
        <p:txBody>
          <a:bodyPr>
            <a:noAutofit/>
          </a:bodyPr>
          <a:lstStyle/>
          <a:p>
            <a:pPr algn="just"/>
            <a:endParaRPr lang="es-E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s-MX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últimos CNPV se realizaron en:</a:t>
            </a:r>
          </a:p>
          <a:p>
            <a:pPr>
              <a:lnSpc>
                <a:spcPct val="90000"/>
              </a:lnSpc>
            </a:pPr>
            <a:endParaRPr lang="es-MX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lnSpc>
                <a:spcPct val="90000"/>
              </a:lnSpc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s-MX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1984</a:t>
            </a:r>
            <a:r>
              <a:rPr lang="es-MX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particularidad se incluyó como parte de los censos el censo agropecuario</a:t>
            </a:r>
          </a:p>
          <a:p>
            <a:pPr marL="176213" lvl="1" indent="-176213" algn="just">
              <a:lnSpc>
                <a:spcPct val="90000"/>
              </a:lnSpc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endParaRPr lang="es-MX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lnSpc>
                <a:spcPct val="90000"/>
              </a:lnSpc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s-MX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2000</a:t>
            </a:r>
            <a:r>
              <a:rPr lang="es-MX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exclusivo de población y vivienda, no se indagó nada sobre otros campos</a:t>
            </a:r>
          </a:p>
          <a:p>
            <a:pPr marL="176213" lvl="1" indent="-176213" algn="just">
              <a:lnSpc>
                <a:spcPct val="90000"/>
              </a:lnSpc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endParaRPr lang="es-MX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lnSpc>
                <a:spcPct val="90000"/>
              </a:lnSpc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s-MX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2011</a:t>
            </a:r>
            <a:r>
              <a:rPr lang="es-MX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 incluyó tres preguntas para identificar los productores agropecuarios asociados con los hogares</a:t>
            </a:r>
            <a:endParaRPr lang="es-E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06908" indent="-342900" algn="just">
              <a:buClrTx/>
              <a:buFont typeface="+mj-lt"/>
              <a:buAutoNum type="arabicPeriod" startAt="5"/>
            </a:pPr>
            <a:endParaRPr lang="es-ES" sz="28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3096344" cy="576064"/>
          </a:xfrm>
        </p:spPr>
        <p:txBody>
          <a:bodyPr>
            <a:noAutofit/>
          </a:bodyPr>
          <a:lstStyle/>
          <a:p>
            <a:pPr algn="just"/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Muchas Gracias</a:t>
            </a:r>
          </a:p>
        </p:txBody>
      </p:sp>
      <p:pic>
        <p:nvPicPr>
          <p:cNvPr id="6" name="6 Imagen" descr="DCP_626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5400" y="2060848"/>
            <a:ext cx="241860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DCP_62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365104"/>
            <a:ext cx="2376264" cy="190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18 Imagen" descr="DCP_629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8024" y="4077072"/>
            <a:ext cx="285752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7 Imagen" descr="DCP_628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07904" y="1772816"/>
            <a:ext cx="2659166" cy="207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38099"/>
            <a:ext cx="8058152" cy="1004885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Censos Agropecuarios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2910" y="1285860"/>
            <a:ext cx="7929618" cy="4968552"/>
          </a:xfrm>
        </p:spPr>
        <p:txBody>
          <a:bodyPr>
            <a:noAutofit/>
          </a:bodyPr>
          <a:lstStyle/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ES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 realizado cinco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el primero en 1950 y el último en </a:t>
            </a:r>
            <a:r>
              <a:rPr lang="es-ES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1984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esfuerzos 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actuales relativos 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la ejecución del censo 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 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parte de la disposición 4.1. c) de la Contraloría General de la República, </a:t>
            </a:r>
            <a:r>
              <a:rPr lang="es-ES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dirigida a la Ministra de Agricultura y </a:t>
            </a:r>
            <a:r>
              <a:rPr lang="es-ES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Ganadería</a:t>
            </a:r>
            <a:r>
              <a:rPr lang="es-ES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Definir las acciones que deben ejecutarse ante el INEC y otras instancias de gobierno 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que se realice el Censo 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Agropecuario, 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antes que finalice el año 2013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”.</a:t>
            </a:r>
          </a:p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</a:pPr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Presupuesto, proyecto y obtención de recursos.</a:t>
            </a:r>
          </a:p>
          <a:p>
            <a:pPr marL="176213" lvl="1" indent="-176213" algn="just">
              <a:spcBef>
                <a:spcPts val="580"/>
              </a:spcBef>
              <a:buClr>
                <a:schemeClr val="accent6">
                  <a:lumMod val="50000"/>
                </a:schemeClr>
              </a:buClr>
              <a:buSzPct val="140000"/>
              <a:buFont typeface="Arial" pitchFamily="34" charset="0"/>
              <a:buChar char="•"/>
            </a:pPr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R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38099"/>
            <a:ext cx="8058152" cy="1362075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Producción actual de estadísticas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4348" y="1857364"/>
            <a:ext cx="7929618" cy="4320480"/>
          </a:xfrm>
        </p:spPr>
        <p:txBody>
          <a:bodyPr>
            <a:noAutofit/>
          </a:bodyPr>
          <a:lstStyle/>
          <a:p>
            <a:pPr algn="just"/>
            <a:r>
              <a:rPr lang="es-C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Actualmente el </a:t>
            </a:r>
            <a:r>
              <a:rPr lang="es-C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 de información estadística </a:t>
            </a:r>
            <a:r>
              <a:rPr lang="es-C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s-C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sector </a:t>
            </a:r>
            <a:r>
              <a:rPr lang="es-C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sustenta </a:t>
            </a:r>
            <a:r>
              <a:rPr lang="es-C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principalmente en </a:t>
            </a:r>
            <a:r>
              <a:rPr lang="es-CR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información </a:t>
            </a:r>
            <a:r>
              <a:rPr lang="es-CR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</a:t>
            </a:r>
            <a:r>
              <a:rPr lang="es-CR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exhaustiva</a:t>
            </a:r>
            <a:r>
              <a:rPr lang="es-C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de:</a:t>
            </a:r>
          </a:p>
          <a:p>
            <a:pPr algn="just"/>
            <a:endParaRPr lang="es-C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C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C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registros </a:t>
            </a:r>
            <a:r>
              <a:rPr lang="es-C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administrativo</a:t>
            </a:r>
            <a:r>
              <a:rPr lang="es-C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C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C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LAICA, ICAFE, CORBANA, CONARROZ, etc.); </a:t>
            </a:r>
            <a:endParaRPr lang="es-C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C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C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recopilación de datos </a:t>
            </a:r>
            <a:r>
              <a:rPr lang="es-C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llevan a cabo las agencias del Ministerio de </a:t>
            </a:r>
            <a:r>
              <a:rPr lang="es-C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Agricultura; </a:t>
            </a:r>
          </a:p>
          <a:p>
            <a:pPr lvl="1" algn="just">
              <a:buFont typeface="Arial" pitchFamily="34" charset="0"/>
              <a:buChar char="•"/>
            </a:pPr>
            <a:r>
              <a:rPr lang="es-C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del </a:t>
            </a:r>
            <a:r>
              <a:rPr lang="es-C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criterio de expertos </a:t>
            </a:r>
            <a:endParaRPr lang="es-C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38099"/>
            <a:ext cx="8058152" cy="1362075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Producción actual de estadísticas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texto"/>
          <p:cNvSpPr txBox="1">
            <a:spLocks noGrp="1"/>
          </p:cNvSpPr>
          <p:nvPr>
            <p:ph type="body" idx="1"/>
          </p:nvPr>
        </p:nvSpPr>
        <p:spPr>
          <a:xfrm>
            <a:off x="683568" y="1700808"/>
            <a:ext cx="7772400" cy="482453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just"/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través de los años se han venido realizando esfuerzos con el propósito de </a:t>
            </a:r>
            <a:r>
              <a:rPr lang="es-MX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dotar al país de un sistema de estadísticas agropecuarias 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científicamente establecido, dentro de los cuales 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mencionan:</a:t>
            </a:r>
            <a:endParaRPr lang="es-MX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Construcción del MMA.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 gobierno solicita cooperación a la FAO en 1999 y se construye el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Marco Múltiple de Muestreo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agosto 2000 a dic. 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2001.</a:t>
            </a:r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38099"/>
            <a:ext cx="8058152" cy="1362075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</a:t>
            </a:r>
            <a:r>
              <a:rPr lang="es-E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Muestral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Áreas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2 Marcador de texto"/>
          <p:cNvSpPr txBox="1">
            <a:spLocks noGrp="1"/>
          </p:cNvSpPr>
          <p:nvPr>
            <p:ph type="body" idx="1"/>
          </p:nvPr>
        </p:nvSpPr>
        <p:spPr>
          <a:xfrm>
            <a:off x="428596" y="1700808"/>
            <a:ext cx="8143932" cy="482453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just"/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Como parte de la construcción del MMA el país  se dividió en </a:t>
            </a:r>
            <a:r>
              <a:rPr lang="es-ES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siete estratos de acuerdo a la intensidad de uso del suelo 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 luego cada estrato se subdividió en UPM y posteriormente se subdividieron en segmentos las UPM seleccionadas en la muestra.</a:t>
            </a:r>
          </a:p>
          <a:p>
            <a:pPr algn="just"/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 UPM y segmentos son representativos del estrato a que pertenecen.</a:t>
            </a:r>
          </a:p>
          <a:p>
            <a:pPr algn="just"/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 falta de recursos este programa no se continuó. </a:t>
            </a:r>
            <a:endParaRPr lang="es-MX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38099"/>
            <a:ext cx="8058152" cy="1362075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</a:t>
            </a:r>
            <a:r>
              <a:rPr lang="es-E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Muestral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Áreas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7544" y="1484784"/>
          <a:ext cx="8445500" cy="5143500"/>
        </p:xfrm>
        <a:graphic>
          <a:graphicData uri="http://schemas.openxmlformats.org/presentationml/2006/ole">
            <p:oleObj spid="_x0000_s1026" name="Worksheet" r:id="rId3" imgW="8810552" imgH="5353197" progId="Excel.Sheet.8">
              <p:embed/>
            </p:oleObj>
          </a:graphicData>
        </a:graphic>
      </p:graphicFrame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38099"/>
            <a:ext cx="8058152" cy="1362075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</a:t>
            </a:r>
            <a:r>
              <a:rPr lang="es-E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Muestral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Áreas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87624" y="1844824"/>
          <a:ext cx="6996112" cy="4194175"/>
        </p:xfrm>
        <a:graphic>
          <a:graphicData uri="http://schemas.openxmlformats.org/presentationml/2006/ole">
            <p:oleObj spid="_x0000_s2050" name="Document" r:id="rId3" imgW="7072118" imgH="4181627" progId="Word.Document.8">
              <p:embed/>
            </p:oleObj>
          </a:graphicData>
        </a:graphic>
      </p:graphicFrame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38099"/>
            <a:ext cx="8058152" cy="1362075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Encuesta continua sobre área y producción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texto"/>
          <p:cNvSpPr txBox="1">
            <a:spLocks noGrp="1"/>
          </p:cNvSpPr>
          <p:nvPr>
            <p:ph type="body" idx="1"/>
          </p:nvPr>
        </p:nvSpPr>
        <p:spPr>
          <a:xfrm>
            <a:off x="357158" y="1916832"/>
            <a:ext cx="8286808" cy="403244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el 2005 se recibe ayuda del USDA – NASS para establecer la encuesta.</a:t>
            </a:r>
          </a:p>
          <a:p>
            <a:endParaRPr lang="es-E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realizaron una serie de pruebas metodológicas.</a:t>
            </a:r>
          </a:p>
          <a:p>
            <a:endParaRPr lang="es-E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Luego de varias modificaciones se hizo una prueba piloto.</a:t>
            </a: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1388</TotalTime>
  <Words>1204</Words>
  <Application>Microsoft Office PowerPoint</Application>
  <PresentationFormat>Presentación en pantalla (4:3)</PresentationFormat>
  <Paragraphs>176</Paragraphs>
  <Slides>25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28" baseType="lpstr">
      <vt:lpstr>Urbano</vt:lpstr>
      <vt:lpstr>Worksheet</vt:lpstr>
      <vt:lpstr>Document</vt:lpstr>
      <vt:lpstr>INFORMACIÓN ESTADÍSTICA  AGROPECUARIA</vt:lpstr>
      <vt:lpstr>Antecedentes</vt:lpstr>
      <vt:lpstr>Censos Agropecuarios</vt:lpstr>
      <vt:lpstr>Producción actual de estadísticas</vt:lpstr>
      <vt:lpstr>Producción actual de estadísticas</vt:lpstr>
      <vt:lpstr>Marco Muestral de Áreas</vt:lpstr>
      <vt:lpstr>Marco Muestral de Áreas</vt:lpstr>
      <vt:lpstr>Marco Muestral de Áreas</vt:lpstr>
      <vt:lpstr>Encuesta continua sobre área y producción</vt:lpstr>
      <vt:lpstr>Sistema Integrado de Estadísticas Agropecuarias</vt:lpstr>
      <vt:lpstr>Diapositiva 11</vt:lpstr>
      <vt:lpstr>1. Construcción del Directorio de Fincas o Marco Muestral </vt:lpstr>
      <vt:lpstr>Diapositiva 13</vt:lpstr>
      <vt:lpstr>a. Listado de Fincas Grandes   </vt:lpstr>
      <vt:lpstr>b. Listado de fincas en general o fincas pequeñas (MMA) </vt:lpstr>
      <vt:lpstr>Procedimiento de muestreo </vt:lpstr>
      <vt:lpstr>Procedimiento de muestreo </vt:lpstr>
      <vt:lpstr>Procedimiento de muestreo </vt:lpstr>
      <vt:lpstr>Procedimiento de muestreo </vt:lpstr>
      <vt:lpstr>Directorio de fincas o Marco Muestral </vt:lpstr>
      <vt:lpstr>2. Encuesta de Área y Producción Agrícola  </vt:lpstr>
      <vt:lpstr>2. Encuesta de Área y Producción Agrícola  </vt:lpstr>
      <vt:lpstr>2. Encuesta de Área y Producción Agrícola  </vt:lpstr>
      <vt:lpstr>Censo de Población y Vivienda </vt:lpstr>
      <vt:lpstr>Diapositiva 25</vt:lpstr>
    </vt:vector>
  </TitlesOfParts>
  <Company>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MEJORAMIENTO DE LA INFORMACIÓN ESTADÍSTICA  AGROPECUARIA</dc:title>
  <dc:creator>SM</dc:creator>
  <cp:lastModifiedBy>ICO</cp:lastModifiedBy>
  <cp:revision>135</cp:revision>
  <dcterms:created xsi:type="dcterms:W3CDTF">2010-10-18T15:48:24Z</dcterms:created>
  <dcterms:modified xsi:type="dcterms:W3CDTF">2011-06-20T04:47:36Z</dcterms:modified>
</cp:coreProperties>
</file>