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5" r:id="rId3"/>
    <p:sldId id="354" r:id="rId4"/>
    <p:sldId id="355" r:id="rId5"/>
    <p:sldId id="358" r:id="rId6"/>
    <p:sldId id="357" r:id="rId7"/>
    <p:sldId id="359" r:id="rId8"/>
    <p:sldId id="360" r:id="rId9"/>
    <p:sldId id="361" r:id="rId10"/>
    <p:sldId id="331" r:id="rId11"/>
    <p:sldId id="362" r:id="rId12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008000"/>
    <a:srgbClr val="990033"/>
    <a:srgbClr val="0033CC"/>
    <a:srgbClr val="99CCFF"/>
    <a:srgbClr val="FFFFCC"/>
    <a:srgbClr val="33CC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1" autoAdjust="0"/>
    <p:restoredTop sz="94646" autoAdjust="0"/>
  </p:normalViewPr>
  <p:slideViewPr>
    <p:cSldViewPr>
      <p:cViewPr varScale="1">
        <p:scale>
          <a:sx n="74" d="100"/>
          <a:sy n="74" d="100"/>
        </p:scale>
        <p:origin x="-984" y="-102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s-E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s-E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s-E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218A0025-960C-4728-A705-F10CD34E99B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endParaRPr lang="es-E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96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s-E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77411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8330A96E-766F-4D1B-AB35-EEAC7E7A031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0A96E-766F-4D1B-AB35-EEAC7E7A031F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0A96E-766F-4D1B-AB35-EEAC7E7A031F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A91-F21A-4CCA-808B-91E5EED596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BB46-A5F6-47C5-AFF6-EB105D11CE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6820-AC6B-4A59-BB29-55C1B68041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1282-3907-4C80-873A-0044F4020D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2EA3-2E6A-4FE3-BE11-37839AEB46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827F-6420-4499-9A43-75D5F2A254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8B17-EE1D-40BB-9F8D-69F0BFEE8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FBCB-BDB1-423D-8806-1342FEE245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E572-443B-4B8B-BD41-C7ADBD415A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D51D-DC4B-4442-94ED-BB6C443A6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C9B972-85DF-48F4-B513-A4CBD83AE3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334679-980E-4695-AF1E-FCBFCA4513F4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23528" y="2924944"/>
            <a:ext cx="8424863" cy="21698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000" dirty="0" smtClean="0">
                <a:latin typeface="Rockwell Extra Bold" pitchFamily="18" charset="0"/>
              </a:rPr>
              <a:t>TALLER SOBRE DISEÑOS MUESTRALES  PARA ENCUESTAS AGRICOLAS </a:t>
            </a:r>
          </a:p>
          <a:p>
            <a:pPr algn="ctr">
              <a:spcBef>
                <a:spcPct val="50000"/>
              </a:spcBef>
            </a:pPr>
            <a:r>
              <a:rPr lang="es-ES" sz="3000" dirty="0" smtClean="0">
                <a:latin typeface="Rockwell Extra Bold" pitchFamily="18" charset="0"/>
              </a:rPr>
              <a:t>JUNIO 20 – 24- 2011</a:t>
            </a:r>
          </a:p>
        </p:txBody>
      </p:sp>
      <p:pic>
        <p:nvPicPr>
          <p:cNvPr id="4" name="1 Imagen" descr="LOGO IN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528392" cy="148478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9512" y="630932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ING. RENE MURILLO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ChangeArrowheads="1"/>
          </p:cNvSpPr>
          <p:nvPr/>
        </p:nvSpPr>
        <p:spPr bwMode="auto">
          <a:xfrm>
            <a:off x="304800" y="2781300"/>
            <a:ext cx="8458200" cy="14478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es-HN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0" lang="es-HN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MUCHAS GRACIAS </a:t>
            </a:r>
            <a:r>
              <a:rPr kumimoji="0" lang="es-HN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DIOS </a:t>
            </a:r>
            <a:r>
              <a:rPr kumimoji="0" lang="es-HN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BENDIGA</a:t>
            </a:r>
            <a:r>
              <a:rPr kumimoji="0" lang="es-E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kumimoji="0" lang="es-E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kumimoji="0" lang="es-E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ChangeArrowheads="1"/>
          </p:cNvSpPr>
          <p:nvPr/>
        </p:nvSpPr>
        <p:spPr bwMode="auto">
          <a:xfrm>
            <a:off x="304800" y="2781300"/>
            <a:ext cx="8458200" cy="14478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es-HN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0" lang="es-HN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MUCHAS GRACIAS </a:t>
            </a:r>
            <a:r>
              <a:rPr kumimoji="0" lang="es-HN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DIOS </a:t>
            </a:r>
            <a:r>
              <a:rPr kumimoji="0" lang="es-HN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BENDIGA</a:t>
            </a:r>
            <a:r>
              <a:rPr kumimoji="0" lang="es-E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kumimoji="0" lang="es-E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kumimoji="0" lang="es-E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HN" sz="3600" dirty="0" smtClean="0">
                <a:latin typeface="Arial" charset="0"/>
              </a:rPr>
              <a:t>CONTENIDO DE LA PRESENTACION</a:t>
            </a:r>
            <a:endParaRPr lang="es-ES" sz="3600" dirty="0"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2204864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Censos de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Poblaci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marL="457200" indent="-457200"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Censos Agropecuarios </a:t>
            </a:r>
          </a:p>
          <a:p>
            <a:pPr marL="457200" indent="-457200"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Encuestas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Agr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colas Per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odicas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AutoNum type="arabicPeriod"/>
            </a:pPr>
            <a:endParaRPr lang="es-E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85786" y="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HN" sz="2800" dirty="0" smtClean="0">
                <a:latin typeface="Arial" charset="0"/>
              </a:rPr>
              <a:t>CONTENIDO DE LA PRESENTACION</a:t>
            </a:r>
            <a:endParaRPr lang="es-ES" sz="2800" dirty="0"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512" y="69269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Censo de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Poblaci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n y Vivienda</a:t>
            </a:r>
          </a:p>
          <a:p>
            <a:pPr marL="457200" indent="-457200"/>
            <a:r>
              <a:rPr lang="es-ES" sz="3600" dirty="0" smtClean="0">
                <a:latin typeface="Arial" pitchFamily="34" charset="0"/>
                <a:cs typeface="Arial" pitchFamily="34" charset="0"/>
              </a:rPr>
              <a:t>     16 censos de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poblac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y 5 de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vivi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6" y="2228671"/>
            <a:ext cx="6678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Ultimo censo: Se realizo en JULIO DEL 2001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Pr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óx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imo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censo: 2012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384768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ES" sz="36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El Programa  Censos Agropecuarios </a:t>
            </a:r>
          </a:p>
          <a:p>
            <a:pPr marL="457200" indent="-457200"/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5576" y="489296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Ultimo censo: Se realizo en 1,993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Pr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óx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imo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censo: 2013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ES" sz="3600" dirty="0" smtClean="0">
                <a:latin typeface="Arial" pitchFamily="34" charset="0"/>
                <a:cs typeface="Arial" pitchFamily="34" charset="0"/>
              </a:rPr>
              <a:t>3. El Programa  de Encuestas 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Agr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colas Per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s-ES" sz="3600" dirty="0" err="1" smtClean="0">
                <a:latin typeface="Arial" pitchFamily="34" charset="0"/>
                <a:cs typeface="Arial" pitchFamily="34" charset="0"/>
              </a:rPr>
              <a:t>odicas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 se realiza desde 1984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827584" y="5733256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Frecuencia : 2 al año</a:t>
            </a:r>
            <a:endParaRPr lang="es-E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1268760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Principales variables consideradas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marL="457200" indent="-457200"/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es-E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6273225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s-E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Responsble</a:t>
            </a:r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INE </a:t>
            </a:r>
            <a:endParaRPr lang="es-E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43608" y="1844824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Superficie cultivada 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Superficie cosechada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Producción 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Destino de la producción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Cabezas de ganado 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91072" y="450912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Parámetro: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Producción Total de Granos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                   Básicos 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d) Diseño general de muestreo</a:t>
            </a:r>
            <a:endParaRPr lang="es-E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443711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e) Marcos utilizados</a:t>
            </a: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    Se trata de un marco m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ú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ltiple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Area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y de lista), </a:t>
            </a: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    construido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en el período 1978-1982 </a:t>
            </a:r>
            <a:r>
              <a:rPr lang="es-MX" sz="3200" dirty="0" smtClean="0"/>
              <a:t>.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54868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Corresponde a un diseño de Muestra Aleatoria Estratificada y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sistemática, con dos etapas de selección (selección sistemática de las UPM (Unidades de Control “UC”) con probabilidad proporcional al tamaño (PPT) y selección aleatoria simple de las USM. 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3789040"/>
            <a:ext cx="7165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1 UC = Contiene de 6 a 10 segmentos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314096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Marcos de lista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3811012"/>
            <a:ext cx="8820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>
                <a:latin typeface="Arial" pitchFamily="34" charset="0"/>
                <a:cs typeface="Arial" pitchFamily="34" charset="0"/>
              </a:rPr>
              <a:t>Que consisten, en los nombres de grandes productores de ganado, granos básicos  y otros cultivos, como  sandías y bananas. </a:t>
            </a:r>
            <a:r>
              <a:rPr lang="es-MX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Este marco esta estratificado por tipo y tamaño de las explotaciones.</a:t>
            </a:r>
            <a:endParaRPr lang="es-E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69269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>
                <a:latin typeface="Arial" pitchFamily="34" charset="0"/>
                <a:cs typeface="Arial" pitchFamily="34" charset="0"/>
              </a:rPr>
              <a:t>Se utiliza un marco de áreas estratificado. </a:t>
            </a:r>
            <a:r>
              <a:rPr lang="es-MX" sz="32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Los estratos se definen en función al porcentaje de área de tierra cultivada. </a:t>
            </a:r>
            <a:endParaRPr lang="es-ES" sz="3200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E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Marcos de </a:t>
            </a:r>
            <a:r>
              <a:rPr lang="es-E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1"/>
          <a:ext cx="9144000" cy="105273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52736"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Estratos y características del marco muestral de área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-2" y="1357296"/>
          <a:ext cx="9144001" cy="5099844"/>
        </p:xfrm>
        <a:graphic>
          <a:graphicData uri="http://schemas.openxmlformats.org/drawingml/2006/table">
            <a:tbl>
              <a:tblPr/>
              <a:tblGrid>
                <a:gridCol w="1373339"/>
                <a:gridCol w="1303803"/>
                <a:gridCol w="1581946"/>
                <a:gridCol w="1393034"/>
                <a:gridCol w="1840397"/>
                <a:gridCol w="1651482"/>
              </a:tblGrid>
              <a:tr h="2628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Número de Estrato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Tamaño Unidad 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Tamaño 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262827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Marco (Km2)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Segmento (Km2)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60-100% cultivado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 4-6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60-100% cultivado con al menos 30% de café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 4-6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60-100% cultivado e irrigado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 4-6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30-59% cultivado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 8-12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0-29% cultivado (generalmente pastos)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20-30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Potencial agropecuario pero no cultivado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32-48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No apto para uso agropecuario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20-30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Centros urbanos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6-8 Mz o cuadras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Mz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Centros agro-urbanos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6-8 Mz o cuadras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 Mz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09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Agua permanente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500042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s-ES" b="1" dirty="0">
                <a:latin typeface="Times New Roman"/>
              </a:rPr>
              <a:t>Estratos y segmentos de la Encuesta Agrícola Nacional,</a:t>
            </a:r>
          </a:p>
          <a:p>
            <a:pPr algn="ctr" fontAlgn="b"/>
            <a:r>
              <a:rPr lang="es-ES" b="1" dirty="0">
                <a:latin typeface="Times New Roman"/>
              </a:rPr>
              <a:t>Según región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1471" y="1357296"/>
          <a:ext cx="8143934" cy="4000528"/>
        </p:xfrm>
        <a:graphic>
          <a:graphicData uri="http://schemas.openxmlformats.org/drawingml/2006/table">
            <a:tbl>
              <a:tblPr/>
              <a:tblGrid>
                <a:gridCol w="938447"/>
                <a:gridCol w="437086"/>
                <a:gridCol w="334243"/>
                <a:gridCol w="334243"/>
                <a:gridCol w="385664"/>
                <a:gridCol w="385664"/>
                <a:gridCol w="437086"/>
                <a:gridCol w="437086"/>
                <a:gridCol w="453886"/>
                <a:gridCol w="703106"/>
                <a:gridCol w="347098"/>
                <a:gridCol w="347098"/>
                <a:gridCol w="388648"/>
                <a:gridCol w="636573"/>
                <a:gridCol w="434997"/>
                <a:gridCol w="689855"/>
                <a:gridCol w="453154"/>
              </a:tblGrid>
              <a:tr h="3525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Times New Roman"/>
                        </a:rPr>
                        <a:t>Región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Estrato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271161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Times New Roman"/>
                        </a:rPr>
                        <a:t>I 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Times New Roman"/>
                        </a:rPr>
                        <a:t>I 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Times New Roman"/>
                        </a:rPr>
                        <a:t>I 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II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III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VI1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VI2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61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6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latin typeface="Times New Roman"/>
                        </a:rPr>
                        <a:t>Sur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latin typeface="Times New Roman"/>
                        </a:rPr>
                        <a:t>800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Times New Roman"/>
                        </a:rPr>
                        <a:t>148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Times New Roman"/>
                        </a:rPr>
                        <a:t>896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Times New Roman"/>
                        </a:rPr>
                        <a:t>1,020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Times New Roman"/>
                        </a:rPr>
                        <a:t>6,560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0" i="0" u="none" strike="noStrike" dirty="0">
                          <a:latin typeface="Times New Roman"/>
                        </a:rPr>
                        <a:t>20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1,876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11,300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123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6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Centro Occiden.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228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512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32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330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19,836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66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1,817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22,723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161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6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Norte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694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32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800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66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946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50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25,452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88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6,393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20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36,285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256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6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Litoral Atlánt.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1536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54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866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11,184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55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1,794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15,380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142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6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Nor Orient.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1340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45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168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379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57,204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79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1,731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60,822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178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6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Centro Orient.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1306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42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188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233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24,696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88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183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6,264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32,870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186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6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Occidental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340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178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846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14,580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72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2,360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latin typeface="Times New Roman"/>
                        </a:rPr>
                        <a:t>18,304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Times New Roman"/>
                        </a:rPr>
                        <a:t>144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latin typeface="Times New Roman"/>
                        </a:rPr>
                        <a:t>Total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6,224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250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148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608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199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3,754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167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159,512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468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183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22,235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92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latin typeface="Times New Roman"/>
                        </a:rPr>
                        <a:t>197,684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latin typeface="Times New Roman"/>
                        </a:rPr>
                        <a:t>1,190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88640"/>
            <a:ext cx="8820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Rangos de Tamaño de Superficie Sembrada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Requerido para Conformar el Marco de Lista</a:t>
            </a:r>
            <a:endParaRPr lang="es-HN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51520" y="1643049"/>
          <a:ext cx="7992888" cy="3000398"/>
        </p:xfrm>
        <a:graphic>
          <a:graphicData uri="http://schemas.openxmlformats.org/drawingml/2006/table">
            <a:tbl>
              <a:tblPr/>
              <a:tblGrid>
                <a:gridCol w="4178394"/>
                <a:gridCol w="3814494"/>
              </a:tblGrid>
              <a:tr h="689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Cultivo 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3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Mz</a:t>
                      </a:r>
                      <a:r>
                        <a:rPr lang="es-MX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Maíz</a:t>
                      </a:r>
                      <a:endParaRPr lang="es-ES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 y  más  Mz.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Frijol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 y  más  Mz.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Arroz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 y  más  Mz.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Maicillo</a:t>
                      </a:r>
                      <a:endParaRPr lang="es-ES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 y  más  Mz.</a:t>
                      </a:r>
                      <a:endParaRPr lang="es-E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4688</TotalTime>
  <Words>621</Words>
  <Application>Microsoft Office PowerPoint</Application>
  <PresentationFormat>Presentación en pantalla (4:3)</PresentationFormat>
  <Paragraphs>292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Hotel Cala di Volpe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Clasificadores</dc:title>
  <dc:creator>Operador1</dc:creator>
  <cp:lastModifiedBy>Administrador</cp:lastModifiedBy>
  <cp:revision>250</cp:revision>
  <cp:lastPrinted>1601-01-01T00:00:00Z</cp:lastPrinted>
  <dcterms:created xsi:type="dcterms:W3CDTF">2005-03-14T22:10:07Z</dcterms:created>
  <dcterms:modified xsi:type="dcterms:W3CDTF">2011-06-21T20:04:23Z</dcterms:modified>
</cp:coreProperties>
</file>