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13"/>
  </p:notesMasterIdLst>
  <p:handoutMasterIdLst>
    <p:handoutMasterId r:id="rId14"/>
  </p:handoutMasterIdLst>
  <p:sldIdLst>
    <p:sldId id="269" r:id="rId2"/>
    <p:sldId id="325" r:id="rId3"/>
    <p:sldId id="354" r:id="rId4"/>
    <p:sldId id="355" r:id="rId5"/>
    <p:sldId id="358" r:id="rId6"/>
    <p:sldId id="357" r:id="rId7"/>
    <p:sldId id="359" r:id="rId8"/>
    <p:sldId id="360" r:id="rId9"/>
    <p:sldId id="361" r:id="rId10"/>
    <p:sldId id="331" r:id="rId11"/>
    <p:sldId id="362" r:id="rId12"/>
  </p:sldIdLst>
  <p:sldSz cx="9144000" cy="6858000" type="screen4x3"/>
  <p:notesSz cx="6980238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0000"/>
    <a:srgbClr val="008000"/>
    <a:srgbClr val="990033"/>
    <a:srgbClr val="0033CC"/>
    <a:srgbClr val="99CCFF"/>
    <a:srgbClr val="FFFFCC"/>
    <a:srgbClr val="33CCFF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91" autoAdjust="0"/>
    <p:restoredTop sz="94646" autoAdjust="0"/>
  </p:normalViewPr>
  <p:slideViewPr>
    <p:cSldViewPr>
      <p:cViewPr varScale="1">
        <p:scale>
          <a:sx n="74" d="100"/>
          <a:sy n="74" d="100"/>
        </p:scale>
        <p:origin x="-984" y="-102"/>
      </p:cViewPr>
      <p:guideLst>
        <p:guide orient="horz" pos="2160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4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56" tIns="46328" rIns="92656" bIns="46328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s-E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050" y="0"/>
            <a:ext cx="3024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56" tIns="46328" rIns="92656" bIns="46328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endParaRPr lang="es-ES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4113"/>
            <a:ext cx="30241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56" tIns="46328" rIns="92656" bIns="46328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s-ES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050" y="8774113"/>
            <a:ext cx="30241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56" tIns="46328" rIns="92656" bIns="46328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fld id="{218A0025-960C-4728-A705-F10CD34E99BF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4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56" tIns="46328" rIns="92656" bIns="46328" numCol="1" anchor="t" anchorCtr="0" compatLnSpc="1">
            <a:prstTxWarp prst="textNoShape">
              <a:avLst/>
            </a:prstTxWarp>
          </a:bodyPr>
          <a:lstStyle>
            <a:lvl1pPr defTabSz="927100">
              <a:defRPr kumimoji="0" sz="1200"/>
            </a:lvl1pPr>
          </a:lstStyle>
          <a:p>
            <a:endParaRPr lang="es-E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050" y="0"/>
            <a:ext cx="3024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56" tIns="46328" rIns="92656" bIns="46328" numCol="1" anchor="t" anchorCtr="0" compatLnSpc="1">
            <a:prstTxWarp prst="textNoShape">
              <a:avLst/>
            </a:prstTxWarp>
          </a:bodyPr>
          <a:lstStyle>
            <a:lvl1pPr algn="r" defTabSz="927100">
              <a:defRPr kumimoji="0" sz="1200"/>
            </a:lvl1pPr>
          </a:lstStyle>
          <a:p>
            <a:endParaRPr lang="es-E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2150"/>
            <a:ext cx="4618038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275" y="4387850"/>
            <a:ext cx="5119688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56" tIns="46328" rIns="92656" bIns="46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4113"/>
            <a:ext cx="30241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56" tIns="46328" rIns="92656" bIns="46328" numCol="1" anchor="b" anchorCtr="0" compatLnSpc="1">
            <a:prstTxWarp prst="textNoShape">
              <a:avLst/>
            </a:prstTxWarp>
          </a:bodyPr>
          <a:lstStyle>
            <a:lvl1pPr defTabSz="927100">
              <a:defRPr kumimoji="0" sz="1200"/>
            </a:lvl1pPr>
          </a:lstStyle>
          <a:p>
            <a:endParaRPr lang="es-E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6050" y="8774113"/>
            <a:ext cx="30241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56" tIns="46328" rIns="92656" bIns="46328" numCol="1" anchor="b" anchorCtr="0" compatLnSpc="1">
            <a:prstTxWarp prst="textNoShape">
              <a:avLst/>
            </a:prstTxWarp>
          </a:bodyPr>
          <a:lstStyle>
            <a:lvl1pPr algn="r" defTabSz="927100">
              <a:defRPr kumimoji="0" sz="1200"/>
            </a:lvl1pPr>
          </a:lstStyle>
          <a:p>
            <a:fld id="{8330A96E-766F-4D1B-AB35-EEAC7E7A031F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30A96E-766F-4D1B-AB35-EEAC7E7A031F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30A96E-766F-4D1B-AB35-EEAC7E7A031F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C4A91-F21A-4CCA-808B-91E5EED5962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DBB46-A5F6-47C5-AFF6-EB105D11CE4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26820-AC6B-4A59-BB29-55C1B68041D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1282-3907-4C80-873A-0044F4020D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2EA3-2E6A-4FE3-BE11-37839AEB464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827F-6420-4499-9A43-75D5F2A2545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8B17-EE1D-40BB-9F8D-69F0BFEE8C0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5FBCB-BDB1-423D-8806-1342FEE245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5E572-443B-4B8B-BD41-C7ADBD415A2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2D51D-DC4B-4442-94ED-BB6C443A61A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BC9B972-85DF-48F4-B513-A4CBD83AE3F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3334679-980E-4695-AF1E-FCBFCA4513F4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323528" y="2924944"/>
            <a:ext cx="8424863" cy="216982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3000" dirty="0" smtClean="0">
                <a:latin typeface="Rockwell Extra Bold" pitchFamily="18" charset="0"/>
              </a:rPr>
              <a:t>TALLER SOBRE DISEÑOS MUESTRALES  PARA ENCUESTAS AGRICOLAS </a:t>
            </a:r>
          </a:p>
          <a:p>
            <a:pPr algn="ctr">
              <a:spcBef>
                <a:spcPct val="50000"/>
              </a:spcBef>
            </a:pPr>
            <a:r>
              <a:rPr lang="es-ES" sz="3000" dirty="0" smtClean="0">
                <a:latin typeface="Rockwell Extra Bold" pitchFamily="18" charset="0"/>
              </a:rPr>
              <a:t>JUNIO 20 – 24- 2011</a:t>
            </a:r>
          </a:p>
        </p:txBody>
      </p:sp>
      <p:pic>
        <p:nvPicPr>
          <p:cNvPr id="4" name="1 Imagen" descr="LOGO INE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3528392" cy="148478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179512" y="6309320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ING. RENE MURILLO</a:t>
            </a:r>
            <a:endParaRPr lang="es-E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30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30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AutoShape 2"/>
          <p:cNvSpPr>
            <a:spLocks noChangeArrowheads="1"/>
          </p:cNvSpPr>
          <p:nvPr/>
        </p:nvSpPr>
        <p:spPr bwMode="auto">
          <a:xfrm>
            <a:off x="304800" y="2781300"/>
            <a:ext cx="8458200" cy="1447800"/>
          </a:xfrm>
          <a:prstGeom prst="roundRect">
            <a:avLst>
              <a:gd name="adj" fmla="val 16667"/>
            </a:avLst>
          </a:prstGeom>
          <a:solidFill>
            <a:schemeClr val="accent3">
              <a:lumMod val="60000"/>
              <a:lumOff val="40000"/>
              <a:alpha val="50000"/>
            </a:schemeClr>
          </a:solidFill>
          <a:ln w="12700" cap="sq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0" lang="es-HN" sz="44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r>
              <a:rPr kumimoji="0" lang="es-HN" sz="3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MUCHAS GRACIAS </a:t>
            </a:r>
            <a:r>
              <a:rPr kumimoji="0" lang="es-HN" sz="3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 DIOS </a:t>
            </a:r>
            <a:r>
              <a:rPr kumimoji="0" lang="es-HN" sz="3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LOS BENDIGA</a:t>
            </a:r>
            <a:r>
              <a:rPr kumimoji="0" lang="es-ES" sz="3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kumimoji="0" lang="es-ES" sz="3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kumimoji="0" lang="es-ES" sz="3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1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4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AutoShape 2"/>
          <p:cNvSpPr>
            <a:spLocks noChangeArrowheads="1"/>
          </p:cNvSpPr>
          <p:nvPr/>
        </p:nvSpPr>
        <p:spPr bwMode="auto">
          <a:xfrm>
            <a:off x="304800" y="2781300"/>
            <a:ext cx="8458200" cy="1447800"/>
          </a:xfrm>
          <a:prstGeom prst="roundRect">
            <a:avLst>
              <a:gd name="adj" fmla="val 16667"/>
            </a:avLst>
          </a:prstGeom>
          <a:solidFill>
            <a:schemeClr val="accent3">
              <a:lumMod val="60000"/>
              <a:lumOff val="40000"/>
              <a:alpha val="50000"/>
            </a:schemeClr>
          </a:solidFill>
          <a:ln w="12700" cap="sq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0" lang="es-HN" sz="44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r>
              <a:rPr kumimoji="0" lang="es-HN" sz="3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MUCHAS GRACIAS </a:t>
            </a:r>
            <a:r>
              <a:rPr kumimoji="0" lang="es-HN" sz="3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 DIOS </a:t>
            </a:r>
            <a:r>
              <a:rPr kumimoji="0" lang="es-HN" sz="3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LOS BENDIGA</a:t>
            </a:r>
            <a:r>
              <a:rPr kumimoji="0" lang="es-ES" sz="3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kumimoji="0" lang="es-ES" sz="3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kumimoji="0" lang="es-ES" sz="3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1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HN" sz="3600" dirty="0" smtClean="0">
                <a:latin typeface="Arial" charset="0"/>
              </a:rPr>
              <a:t>CONTENIDO DE LA PRESENTACION</a:t>
            </a:r>
            <a:endParaRPr lang="es-ES" sz="3600" dirty="0">
              <a:latin typeface="Arial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79512" y="2204864"/>
            <a:ext cx="864096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s-ES" sz="3600" dirty="0" smtClean="0">
                <a:latin typeface="Arial" pitchFamily="34" charset="0"/>
                <a:cs typeface="Arial" pitchFamily="34" charset="0"/>
              </a:rPr>
              <a:t>Censos de </a:t>
            </a:r>
            <a:r>
              <a:rPr lang="es-ES" sz="3600" dirty="0" err="1" smtClean="0">
                <a:latin typeface="Arial" pitchFamily="34" charset="0"/>
                <a:cs typeface="Arial" pitchFamily="34" charset="0"/>
              </a:rPr>
              <a:t>Poblaci</a:t>
            </a:r>
            <a:r>
              <a:rPr lang="es-MX" sz="3600" dirty="0" smtClean="0">
                <a:latin typeface="Arial" pitchFamily="34" charset="0"/>
                <a:cs typeface="Arial" pitchFamily="34" charset="0"/>
              </a:rPr>
              <a:t>ó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n</a:t>
            </a:r>
          </a:p>
          <a:p>
            <a:pPr marL="457200" indent="-457200">
              <a:buAutoNum type="arabicPeriod"/>
            </a:pPr>
            <a:r>
              <a:rPr lang="es-ES" sz="3600" dirty="0" smtClean="0">
                <a:latin typeface="Arial" pitchFamily="34" charset="0"/>
                <a:cs typeface="Arial" pitchFamily="34" charset="0"/>
              </a:rPr>
              <a:t>Censos Agropecuarios </a:t>
            </a:r>
          </a:p>
          <a:p>
            <a:pPr marL="457200" indent="-457200">
              <a:buAutoNum type="arabicPeriod"/>
            </a:pPr>
            <a:r>
              <a:rPr lang="es-ES" sz="3600" dirty="0" smtClean="0">
                <a:latin typeface="Arial" pitchFamily="34" charset="0"/>
                <a:cs typeface="Arial" pitchFamily="34" charset="0"/>
              </a:rPr>
              <a:t>Encuestas </a:t>
            </a:r>
            <a:r>
              <a:rPr lang="es-ES" sz="3600" dirty="0" err="1" smtClean="0">
                <a:latin typeface="Arial" pitchFamily="34" charset="0"/>
                <a:cs typeface="Arial" pitchFamily="34" charset="0"/>
              </a:rPr>
              <a:t>Agr</a:t>
            </a:r>
            <a:r>
              <a:rPr lang="es-MX" sz="3600" dirty="0" smtClean="0">
                <a:latin typeface="Arial" pitchFamily="34" charset="0"/>
                <a:cs typeface="Arial" pitchFamily="34" charset="0"/>
              </a:rPr>
              <a:t>í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colas Per</a:t>
            </a:r>
            <a:r>
              <a:rPr lang="es-MX" sz="3600" dirty="0" smtClean="0">
                <a:latin typeface="Arial" pitchFamily="34" charset="0"/>
                <a:cs typeface="Arial" pitchFamily="34" charset="0"/>
              </a:rPr>
              <a:t>í</a:t>
            </a:r>
            <a:r>
              <a:rPr lang="es-ES" sz="3600" dirty="0" err="1" smtClean="0">
                <a:latin typeface="Arial" pitchFamily="34" charset="0"/>
                <a:cs typeface="Arial" pitchFamily="34" charset="0"/>
              </a:rPr>
              <a:t>odicas</a:t>
            </a:r>
            <a:endParaRPr lang="es-ES" sz="36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es-ES" sz="3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457200" indent="-457200">
              <a:buAutoNum type="arabicPeriod"/>
            </a:pPr>
            <a:endParaRPr lang="es-ES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785786" y="0"/>
            <a:ext cx="7315200" cy="52322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HN" sz="2800" dirty="0" smtClean="0">
                <a:latin typeface="Arial" charset="0"/>
              </a:rPr>
              <a:t>CONTENIDO DE LA PRESENTACION</a:t>
            </a:r>
            <a:endParaRPr lang="es-ES" sz="2800" dirty="0">
              <a:latin typeface="Arial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79512" y="692696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s-ES" sz="3600" dirty="0" smtClean="0">
                <a:latin typeface="Arial" pitchFamily="34" charset="0"/>
                <a:cs typeface="Arial" pitchFamily="34" charset="0"/>
              </a:rPr>
              <a:t>Censo de </a:t>
            </a:r>
            <a:r>
              <a:rPr lang="es-ES" sz="3600" dirty="0" err="1" smtClean="0">
                <a:latin typeface="Arial" pitchFamily="34" charset="0"/>
                <a:cs typeface="Arial" pitchFamily="34" charset="0"/>
              </a:rPr>
              <a:t>Poblaci</a:t>
            </a:r>
            <a:r>
              <a:rPr lang="es-MX" sz="3600" dirty="0" smtClean="0">
                <a:latin typeface="Arial" pitchFamily="34" charset="0"/>
                <a:cs typeface="Arial" pitchFamily="34" charset="0"/>
              </a:rPr>
              <a:t>ó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n y Vivienda</a:t>
            </a:r>
          </a:p>
          <a:p>
            <a:pPr marL="457200" indent="-457200"/>
            <a:r>
              <a:rPr lang="es-ES" sz="3600" dirty="0" smtClean="0">
                <a:latin typeface="Arial" pitchFamily="34" charset="0"/>
                <a:cs typeface="Arial" pitchFamily="34" charset="0"/>
              </a:rPr>
              <a:t>     16 censos de </a:t>
            </a:r>
            <a:r>
              <a:rPr lang="es-ES" sz="3600" dirty="0" err="1" smtClean="0">
                <a:latin typeface="Arial" pitchFamily="34" charset="0"/>
                <a:cs typeface="Arial" pitchFamily="34" charset="0"/>
              </a:rPr>
              <a:t>poblac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 y 5 de </a:t>
            </a:r>
            <a:r>
              <a:rPr lang="es-ES" sz="3600" dirty="0" err="1" smtClean="0">
                <a:latin typeface="Arial" pitchFamily="34" charset="0"/>
                <a:cs typeface="Arial" pitchFamily="34" charset="0"/>
              </a:rPr>
              <a:t>vivi</a:t>
            </a:r>
            <a:endParaRPr lang="es-ES" sz="3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755576" y="2228671"/>
            <a:ext cx="66784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 Ultimo censo: Se realizo en JULIO DEL 2001</a:t>
            </a:r>
          </a:p>
          <a:p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 Pr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óx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imo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censo: 2012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79512" y="3847688"/>
            <a:ext cx="85689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s-ES" sz="3600" dirty="0" smtClean="0">
                <a:latin typeface="Arial" pitchFamily="34" charset="0"/>
                <a:cs typeface="Arial" pitchFamily="34" charset="0"/>
              </a:rPr>
              <a:t>2.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El Programa  Censos Agropecuarios </a:t>
            </a:r>
          </a:p>
          <a:p>
            <a:pPr marL="457200" indent="-457200"/>
            <a:endParaRPr lang="es-ES" sz="36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endParaRPr lang="es-ES" sz="36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endParaRPr lang="es-ES" sz="36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7" name="6 Rectángulo"/>
          <p:cNvSpPr/>
          <p:nvPr/>
        </p:nvSpPr>
        <p:spPr>
          <a:xfrm>
            <a:off x="755576" y="4892967"/>
            <a:ext cx="7920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Ultimo censo: Se realizo en 1,993</a:t>
            </a:r>
          </a:p>
          <a:p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 Pr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óx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imo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censo: 2013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8" grpId="0"/>
      <p:bldP spid="4" grpId="0"/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0" y="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s-ES" sz="3600" dirty="0" smtClean="0">
                <a:latin typeface="Arial" pitchFamily="34" charset="0"/>
                <a:cs typeface="Arial" pitchFamily="34" charset="0"/>
              </a:rPr>
              <a:t>3. El Programa  de Encuestas </a:t>
            </a:r>
            <a:r>
              <a:rPr lang="es-ES" sz="3600" dirty="0" err="1" smtClean="0">
                <a:latin typeface="Arial" pitchFamily="34" charset="0"/>
                <a:cs typeface="Arial" pitchFamily="34" charset="0"/>
              </a:rPr>
              <a:t>Agr</a:t>
            </a:r>
            <a:r>
              <a:rPr lang="es-MX" sz="3600" dirty="0" smtClean="0">
                <a:latin typeface="Arial" pitchFamily="34" charset="0"/>
                <a:cs typeface="Arial" pitchFamily="34" charset="0"/>
              </a:rPr>
              <a:t>í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colas Per</a:t>
            </a:r>
            <a:r>
              <a:rPr lang="es-MX" sz="3600" dirty="0" smtClean="0">
                <a:latin typeface="Arial" pitchFamily="34" charset="0"/>
                <a:cs typeface="Arial" pitchFamily="34" charset="0"/>
              </a:rPr>
              <a:t>í</a:t>
            </a:r>
            <a:r>
              <a:rPr lang="es-ES" sz="3600" dirty="0" err="1" smtClean="0">
                <a:latin typeface="Arial" pitchFamily="34" charset="0"/>
                <a:cs typeface="Arial" pitchFamily="34" charset="0"/>
              </a:rPr>
              <a:t>odicas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  se realiza desde 1984</a:t>
            </a:r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827584" y="5733256"/>
            <a:ext cx="79208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b) Frecuencia : 2 al año</a:t>
            </a:r>
            <a:endParaRPr lang="es-ES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539552" y="1268760"/>
            <a:ext cx="792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lphaLcParenR"/>
            </a:pPr>
            <a:r>
              <a:rPr lang="es-E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Principales variables consideradas</a:t>
            </a:r>
            <a:r>
              <a:rPr lang="es-E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</a:t>
            </a:r>
          </a:p>
          <a:p>
            <a:pPr marL="457200" indent="-457200"/>
            <a:r>
              <a:rPr lang="es-E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</a:t>
            </a:r>
            <a:endParaRPr lang="es-E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827584" y="6273225"/>
            <a:ext cx="79208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c) </a:t>
            </a:r>
            <a:r>
              <a:rPr lang="es-ES" sz="32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Responsble</a:t>
            </a:r>
            <a:r>
              <a:rPr lang="es-E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INE </a:t>
            </a:r>
            <a:endParaRPr lang="es-ES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1043608" y="1844824"/>
            <a:ext cx="669674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MX" sz="3200" dirty="0" smtClean="0">
                <a:latin typeface="Arial" pitchFamily="34" charset="0"/>
                <a:cs typeface="Arial" pitchFamily="34" charset="0"/>
              </a:rPr>
              <a:t> Superficie cultivada </a:t>
            </a:r>
          </a:p>
          <a:p>
            <a:pPr>
              <a:buFont typeface="Arial" pitchFamily="34" charset="0"/>
              <a:buChar char="•"/>
            </a:pPr>
            <a:r>
              <a:rPr lang="es-MX" sz="3200" dirty="0" smtClean="0">
                <a:latin typeface="Arial" pitchFamily="34" charset="0"/>
                <a:cs typeface="Arial" pitchFamily="34" charset="0"/>
              </a:rPr>
              <a:t> Superficie cosechada</a:t>
            </a:r>
          </a:p>
          <a:p>
            <a:pPr>
              <a:buFont typeface="Arial" pitchFamily="34" charset="0"/>
              <a:buChar char="•"/>
            </a:pPr>
            <a:r>
              <a:rPr lang="es-MX" sz="3200" dirty="0" smtClean="0">
                <a:latin typeface="Arial" pitchFamily="34" charset="0"/>
                <a:cs typeface="Arial" pitchFamily="34" charset="0"/>
              </a:rPr>
              <a:t> Producción </a:t>
            </a:r>
          </a:p>
          <a:p>
            <a:pPr>
              <a:buFont typeface="Arial" pitchFamily="34" charset="0"/>
              <a:buChar char="•"/>
            </a:pPr>
            <a:r>
              <a:rPr lang="es-MX" sz="3200" dirty="0" smtClean="0">
                <a:latin typeface="Arial" pitchFamily="34" charset="0"/>
                <a:cs typeface="Arial" pitchFamily="34" charset="0"/>
              </a:rPr>
              <a:t> Destino de la producción</a:t>
            </a:r>
          </a:p>
          <a:p>
            <a:pPr>
              <a:buFont typeface="Arial" pitchFamily="34" charset="0"/>
              <a:buChar char="•"/>
            </a:pPr>
            <a:r>
              <a:rPr lang="es-MX" sz="3200" dirty="0" smtClean="0">
                <a:latin typeface="Arial" pitchFamily="34" charset="0"/>
                <a:cs typeface="Arial" pitchFamily="34" charset="0"/>
              </a:rPr>
              <a:t> Cabezas de ganado </a:t>
            </a:r>
            <a:endParaRPr lang="es-E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791072" y="4509120"/>
            <a:ext cx="83529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Parámetro:</a:t>
            </a:r>
            <a:r>
              <a:rPr lang="es-MX" sz="3200" dirty="0" smtClean="0">
                <a:latin typeface="Arial" pitchFamily="34" charset="0"/>
                <a:cs typeface="Arial" pitchFamily="34" charset="0"/>
              </a:rPr>
              <a:t> Producción Total de Granos</a:t>
            </a:r>
          </a:p>
          <a:p>
            <a:r>
              <a:rPr lang="es-MX" sz="3200" dirty="0" smtClean="0">
                <a:latin typeface="Arial" pitchFamily="34" charset="0"/>
                <a:cs typeface="Arial" pitchFamily="34" charset="0"/>
              </a:rPr>
              <a:t>                   Básicos </a:t>
            </a:r>
            <a:endParaRPr lang="es-E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" grpId="0"/>
      <p:bldP spid="5" grpId="0"/>
      <p:bldP spid="6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0"/>
            <a:ext cx="79208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d) Diseño general de muestreo</a:t>
            </a:r>
            <a:endParaRPr lang="es-ES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0" y="4437112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e) Marcos utilizados</a:t>
            </a:r>
          </a:p>
          <a:p>
            <a:r>
              <a:rPr lang="es-ES" sz="3200" dirty="0" smtClean="0">
                <a:latin typeface="Arial" pitchFamily="34" charset="0"/>
                <a:cs typeface="Arial" pitchFamily="34" charset="0"/>
              </a:rPr>
              <a:t>    Se trata de un marco m</a:t>
            </a:r>
            <a:r>
              <a:rPr lang="es-MX" sz="3200" dirty="0" smtClean="0">
                <a:latin typeface="Arial" pitchFamily="34" charset="0"/>
                <a:cs typeface="Arial" pitchFamily="34" charset="0"/>
              </a:rPr>
              <a:t>ú</a:t>
            </a:r>
            <a:r>
              <a:rPr lang="es-ES" sz="3200" dirty="0" err="1" smtClean="0">
                <a:latin typeface="Arial" pitchFamily="34" charset="0"/>
                <a:cs typeface="Arial" pitchFamily="34" charset="0"/>
              </a:rPr>
              <a:t>ltiple</a:t>
            </a:r>
            <a:r>
              <a:rPr lang="es-ES" sz="32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s-ES" sz="3200" dirty="0" err="1" smtClean="0">
                <a:latin typeface="Arial" pitchFamily="34" charset="0"/>
                <a:cs typeface="Arial" pitchFamily="34" charset="0"/>
              </a:rPr>
              <a:t>Area</a:t>
            </a:r>
            <a:r>
              <a:rPr lang="es-ES" sz="3200" dirty="0" smtClean="0">
                <a:latin typeface="Arial" pitchFamily="34" charset="0"/>
                <a:cs typeface="Arial" pitchFamily="34" charset="0"/>
              </a:rPr>
              <a:t> y de lista), </a:t>
            </a:r>
          </a:p>
          <a:p>
            <a:r>
              <a:rPr lang="es-ES" sz="3200" dirty="0" smtClean="0">
                <a:latin typeface="Arial" pitchFamily="34" charset="0"/>
                <a:cs typeface="Arial" pitchFamily="34" charset="0"/>
              </a:rPr>
              <a:t>    construido </a:t>
            </a:r>
            <a:r>
              <a:rPr lang="es-MX" sz="3200" dirty="0" smtClean="0">
                <a:latin typeface="Arial" pitchFamily="34" charset="0"/>
                <a:cs typeface="Arial" pitchFamily="34" charset="0"/>
              </a:rPr>
              <a:t>en el período 1978-1982 </a:t>
            </a:r>
            <a:r>
              <a:rPr lang="es-MX" sz="3200" dirty="0" smtClean="0"/>
              <a:t>.</a:t>
            </a:r>
            <a:endParaRPr lang="es-ES" sz="32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0" y="548680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3200" dirty="0" smtClean="0">
                <a:latin typeface="Arial" pitchFamily="34" charset="0"/>
                <a:cs typeface="Arial" pitchFamily="34" charset="0"/>
              </a:rPr>
              <a:t>Corresponde a un diseño de Muestra Aleatoria Estratificada y </a:t>
            </a:r>
            <a:r>
              <a:rPr lang="es-MX" sz="3200" dirty="0" smtClean="0">
                <a:latin typeface="Arial" pitchFamily="34" charset="0"/>
                <a:cs typeface="Arial" pitchFamily="34" charset="0"/>
              </a:rPr>
              <a:t>sistemática, con dos etapas de selección (selección sistemática de las UPM (Unidades de Control “UC”) con probabilidad proporcional al tamaño (PPT) y selección aleatoria simple de las USM. </a:t>
            </a:r>
            <a:endParaRPr lang="es-E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0" y="3789040"/>
            <a:ext cx="71657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 smtClean="0">
                <a:latin typeface="Arial" pitchFamily="34" charset="0"/>
                <a:cs typeface="Arial" pitchFamily="34" charset="0"/>
              </a:rPr>
              <a:t>1 UC = Contiene de 6 a 10 segmentos</a:t>
            </a:r>
            <a:endParaRPr lang="es-E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0" y="3140968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s-ES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Marcos de lista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0" y="3811012"/>
            <a:ext cx="882047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dirty="0" smtClean="0">
                <a:latin typeface="Arial" pitchFamily="34" charset="0"/>
                <a:cs typeface="Arial" pitchFamily="34" charset="0"/>
              </a:rPr>
              <a:t>Que consisten, en los nombres de grandes productores de ganado, granos básicos  y otros cultivos, como  sandías y bananas. </a:t>
            </a:r>
            <a:r>
              <a:rPr lang="es-MX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Este marco esta estratificado por tipo y tamaño de las explotaciones.</a:t>
            </a:r>
            <a:endParaRPr lang="es-ES" sz="32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0" y="692696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dirty="0" smtClean="0">
                <a:latin typeface="Arial" pitchFamily="34" charset="0"/>
                <a:cs typeface="Arial" pitchFamily="34" charset="0"/>
              </a:rPr>
              <a:t>Se utiliza un marco de áreas estratificado. </a:t>
            </a:r>
            <a:r>
              <a:rPr lang="es-MX" sz="3200" dirty="0" smtClean="0">
                <a:solidFill>
                  <a:srgbClr val="FF9900"/>
                </a:solidFill>
                <a:latin typeface="Arial" pitchFamily="34" charset="0"/>
                <a:cs typeface="Arial" pitchFamily="34" charset="0"/>
              </a:rPr>
              <a:t>Los estratos se definen en función al porcentaje de área de tierra cultivada. </a:t>
            </a:r>
            <a:endParaRPr lang="es-ES" sz="3200" dirty="0">
              <a:solidFill>
                <a:srgbClr val="FF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0" y="0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s-ES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Marcos de </a:t>
            </a:r>
            <a:r>
              <a:rPr lang="es-ES" sz="3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Area</a:t>
            </a:r>
            <a:endParaRPr lang="es-E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6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0" y="1"/>
          <a:ext cx="9144000" cy="1052736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1052736">
                <a:tc>
                  <a:txBody>
                    <a:bodyPr/>
                    <a:lstStyle/>
                    <a:p>
                      <a:pPr algn="ctr" fontAlgn="b"/>
                      <a:r>
                        <a:rPr lang="es-ES" sz="3200" b="1" i="0" u="none" strike="noStrike" dirty="0">
                          <a:latin typeface="Arial" pitchFamily="34" charset="0"/>
                          <a:cs typeface="Arial" pitchFamily="34" charset="0"/>
                        </a:rPr>
                        <a:t>Estratos y características del marco muestral de área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-2" y="1357296"/>
          <a:ext cx="9144001" cy="5099844"/>
        </p:xfrm>
        <a:graphic>
          <a:graphicData uri="http://schemas.openxmlformats.org/drawingml/2006/table">
            <a:tbl>
              <a:tblPr/>
              <a:tblGrid>
                <a:gridCol w="1373339"/>
                <a:gridCol w="1303803"/>
                <a:gridCol w="1581946"/>
                <a:gridCol w="1393034"/>
                <a:gridCol w="1840397"/>
                <a:gridCol w="1651482"/>
              </a:tblGrid>
              <a:tr h="26282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2400" b="1" i="0" u="none" strike="noStrike" dirty="0">
                          <a:latin typeface="Arial" pitchFamily="34" charset="0"/>
                          <a:cs typeface="Arial" pitchFamily="34" charset="0"/>
                        </a:rPr>
                        <a:t>Número de Estrato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ES" sz="2400" b="1" i="0" u="none" strike="noStrike" dirty="0"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 rowSpan="2"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 dirty="0">
                          <a:latin typeface="Arial" pitchFamily="34" charset="0"/>
                          <a:cs typeface="Arial" pitchFamily="34" charset="0"/>
                        </a:rPr>
                        <a:t>Tamaño Unidad de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 dirty="0">
                          <a:latin typeface="Arial" pitchFamily="34" charset="0"/>
                          <a:cs typeface="Arial" pitchFamily="34" charset="0"/>
                        </a:rPr>
                        <a:t>Tamaño del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262827"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 dirty="0">
                          <a:latin typeface="Arial" pitchFamily="34" charset="0"/>
                          <a:cs typeface="Arial" pitchFamily="34" charset="0"/>
                        </a:rPr>
                        <a:t>Marco (Km2)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 dirty="0">
                          <a:latin typeface="Arial" pitchFamily="34" charset="0"/>
                          <a:cs typeface="Arial" pitchFamily="34" charset="0"/>
                        </a:rPr>
                        <a:t>Segmento (Km2)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26282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30921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1.1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latin typeface="Arial" pitchFamily="34" charset="0"/>
                          <a:cs typeface="Arial" pitchFamily="34" charset="0"/>
                        </a:rPr>
                        <a:t>60-100% cultivado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4-6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0.5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30921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latin typeface="Arial" pitchFamily="34" charset="0"/>
                          <a:cs typeface="Arial" pitchFamily="34" charset="0"/>
                        </a:rPr>
                        <a:t>1.2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latin typeface="Arial" pitchFamily="34" charset="0"/>
                          <a:cs typeface="Arial" pitchFamily="34" charset="0"/>
                        </a:rPr>
                        <a:t>60-100% cultivado con al menos 30% de café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latin typeface="Arial" pitchFamily="34" charset="0"/>
                          <a:cs typeface="Arial" pitchFamily="34" charset="0"/>
                        </a:rPr>
                        <a:t> 4-6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0.5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30921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latin typeface="Arial" pitchFamily="34" charset="0"/>
                          <a:cs typeface="Arial" pitchFamily="34" charset="0"/>
                        </a:rPr>
                        <a:t>1.3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latin typeface="Arial" pitchFamily="34" charset="0"/>
                          <a:cs typeface="Arial" pitchFamily="34" charset="0"/>
                        </a:rPr>
                        <a:t>60-100% cultivado e irrigado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latin typeface="Arial" pitchFamily="34" charset="0"/>
                          <a:cs typeface="Arial" pitchFamily="34" charset="0"/>
                        </a:rPr>
                        <a:t> 4-6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0.5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30921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latin typeface="Arial" pitchFamily="34" charset="0"/>
                          <a:cs typeface="Arial" pitchFamily="34" charset="0"/>
                        </a:rPr>
                        <a:t>2.0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latin typeface="Arial" pitchFamily="34" charset="0"/>
                          <a:cs typeface="Arial" pitchFamily="34" charset="0"/>
                        </a:rPr>
                        <a:t>30-59% cultivado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latin typeface="Arial" pitchFamily="34" charset="0"/>
                          <a:cs typeface="Arial" pitchFamily="34" charset="0"/>
                        </a:rPr>
                        <a:t> 8-12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30921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latin typeface="Arial" pitchFamily="34" charset="0"/>
                          <a:cs typeface="Arial" pitchFamily="34" charset="0"/>
                        </a:rPr>
                        <a:t>3.0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0-29% cultivado (generalmente pastos)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latin typeface="Arial" pitchFamily="34" charset="0"/>
                          <a:cs typeface="Arial" pitchFamily="34" charset="0"/>
                        </a:rPr>
                        <a:t>20-30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30921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3.2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latin typeface="Arial" pitchFamily="34" charset="0"/>
                          <a:cs typeface="Arial" pitchFamily="34" charset="0"/>
                        </a:rPr>
                        <a:t>Potencial agropecuario pero no cultivado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latin typeface="Arial" pitchFamily="34" charset="0"/>
                          <a:cs typeface="Arial" pitchFamily="34" charset="0"/>
                        </a:rPr>
                        <a:t>32-48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30921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latin typeface="Arial" pitchFamily="34" charset="0"/>
                          <a:cs typeface="Arial" pitchFamily="34" charset="0"/>
                        </a:rPr>
                        <a:t>5.0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latin typeface="Arial" pitchFamily="34" charset="0"/>
                          <a:cs typeface="Arial" pitchFamily="34" charset="0"/>
                        </a:rPr>
                        <a:t>No apto para uso agropecuario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latin typeface="Arial" pitchFamily="34" charset="0"/>
                          <a:cs typeface="Arial" pitchFamily="34" charset="0"/>
                        </a:rPr>
                        <a:t>20-30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30921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latin typeface="Arial" pitchFamily="34" charset="0"/>
                          <a:cs typeface="Arial" pitchFamily="34" charset="0"/>
                        </a:rPr>
                        <a:t>6.1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latin typeface="Arial" pitchFamily="34" charset="0"/>
                          <a:cs typeface="Arial" pitchFamily="34" charset="0"/>
                        </a:rPr>
                        <a:t>Centros urbanos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6-8 Mz o cuadras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1 Mz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30921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latin typeface="Arial" pitchFamily="34" charset="0"/>
                          <a:cs typeface="Arial" pitchFamily="34" charset="0"/>
                        </a:rPr>
                        <a:t>6.2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latin typeface="Arial" pitchFamily="34" charset="0"/>
                          <a:cs typeface="Arial" pitchFamily="34" charset="0"/>
                        </a:rPr>
                        <a:t>Centros agro-urbanos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6-8 Mz o cuadras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1 Mz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30921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latin typeface="Arial" pitchFamily="34" charset="0"/>
                          <a:cs typeface="Arial" pitchFamily="34" charset="0"/>
                        </a:rPr>
                        <a:t>7.0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latin typeface="Arial" pitchFamily="34" charset="0"/>
                          <a:cs typeface="Arial" pitchFamily="34" charset="0"/>
                        </a:rPr>
                        <a:t>Agua permanente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262827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571604" y="500042"/>
            <a:ext cx="62865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"/>
            <a:r>
              <a:rPr lang="es-ES" b="1" dirty="0">
                <a:latin typeface="Times New Roman"/>
              </a:rPr>
              <a:t>Estratos y segmentos de la Encuesta Agrícola Nacional,</a:t>
            </a:r>
          </a:p>
          <a:p>
            <a:pPr algn="ctr" fontAlgn="b"/>
            <a:r>
              <a:rPr lang="es-ES" b="1" dirty="0">
                <a:latin typeface="Times New Roman"/>
              </a:rPr>
              <a:t>Según región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571471" y="1357296"/>
          <a:ext cx="8143934" cy="4000528"/>
        </p:xfrm>
        <a:graphic>
          <a:graphicData uri="http://schemas.openxmlformats.org/drawingml/2006/table">
            <a:tbl>
              <a:tblPr/>
              <a:tblGrid>
                <a:gridCol w="938447"/>
                <a:gridCol w="437086"/>
                <a:gridCol w="334243"/>
                <a:gridCol w="334243"/>
                <a:gridCol w="385664"/>
                <a:gridCol w="385664"/>
                <a:gridCol w="437086"/>
                <a:gridCol w="437086"/>
                <a:gridCol w="453886"/>
                <a:gridCol w="703106"/>
                <a:gridCol w="347098"/>
                <a:gridCol w="347098"/>
                <a:gridCol w="388648"/>
                <a:gridCol w="636573"/>
                <a:gridCol w="434997"/>
                <a:gridCol w="689855"/>
                <a:gridCol w="453154"/>
              </a:tblGrid>
              <a:tr h="35251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latin typeface="Times New Roman"/>
                        </a:rPr>
                        <a:t>Región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latin typeface="Times New Roman"/>
                        </a:rPr>
                        <a:t>Estrato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</a:tr>
              <a:tr h="271161"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latin typeface="Times New Roman"/>
                        </a:rPr>
                        <a:t>I 1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latin typeface="Times New Roman"/>
                        </a:rPr>
                        <a:t>I 2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latin typeface="Times New Roman"/>
                        </a:rPr>
                        <a:t>I 3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latin typeface="Times New Roman"/>
                        </a:rPr>
                        <a:t>II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latin typeface="Times New Roman"/>
                        </a:rPr>
                        <a:t>III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latin typeface="Times New Roman"/>
                        </a:rPr>
                        <a:t>VI1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latin typeface="Times New Roman"/>
                        </a:rPr>
                        <a:t>VI2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161"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latin typeface="Times New Roman"/>
                        </a:rPr>
                        <a:t>N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latin typeface="Times New Roman"/>
                        </a:rPr>
                        <a:t>n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latin typeface="Times New Roman"/>
                        </a:rPr>
                        <a:t>N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latin typeface="Times New Roman"/>
                        </a:rPr>
                        <a:t>n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latin typeface="Times New Roman"/>
                        </a:rPr>
                        <a:t>N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latin typeface="Times New Roman"/>
                        </a:rPr>
                        <a:t>n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latin typeface="Times New Roman"/>
                        </a:rPr>
                        <a:t>N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latin typeface="Times New Roman"/>
                        </a:rPr>
                        <a:t>n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latin typeface="Times New Roman"/>
                        </a:rPr>
                        <a:t>N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latin typeface="Times New Roman"/>
                        </a:rPr>
                        <a:t>n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latin typeface="Times New Roman"/>
                        </a:rPr>
                        <a:t>N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latin typeface="Times New Roman"/>
                        </a:rPr>
                        <a:t>n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latin typeface="Times New Roman"/>
                        </a:rPr>
                        <a:t>N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latin typeface="Times New Roman"/>
                        </a:rPr>
                        <a:t>n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latin typeface="Times New Roman"/>
                        </a:rPr>
                        <a:t>N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latin typeface="Times New Roman"/>
                        </a:rPr>
                        <a:t>n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161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latin typeface="Times New Roman"/>
                        </a:rPr>
                        <a:t>Sur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Times New Roman"/>
                        </a:rPr>
                        <a:t>800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Times New Roman"/>
                        </a:rPr>
                        <a:t>30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latin typeface="Times New Roman"/>
                        </a:rPr>
                        <a:t>148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latin typeface="Times New Roman"/>
                        </a:rPr>
                        <a:t>8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latin typeface="Times New Roman"/>
                        </a:rPr>
                        <a:t>896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Times New Roman"/>
                        </a:rPr>
                        <a:t>28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latin typeface="Times New Roman"/>
                        </a:rPr>
                        <a:t>1,020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 dirty="0">
                          <a:latin typeface="Times New Roman"/>
                        </a:rPr>
                        <a:t>25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latin typeface="Times New Roman"/>
                        </a:rPr>
                        <a:t>6,560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 dirty="0">
                          <a:latin typeface="Times New Roman"/>
                        </a:rPr>
                        <a:t>20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1,876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12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11,300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123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263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latin typeface="Times New Roman"/>
                        </a:rPr>
                        <a:t>Centro Occiden.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228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27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512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32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330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24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19,836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66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latin typeface="Times New Roman"/>
                        </a:rPr>
                        <a:t>1,817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latin typeface="Times New Roman"/>
                        </a:rPr>
                        <a:t>12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22,723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161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161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latin typeface="Times New Roman"/>
                        </a:rPr>
                        <a:t>Norte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694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32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800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66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946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50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25,452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88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6,393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latin typeface="Times New Roman"/>
                        </a:rPr>
                        <a:t>20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36,285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256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263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latin typeface="Times New Roman"/>
                        </a:rPr>
                        <a:t>Litoral Atlánt.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1536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54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866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25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11,184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55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1,794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latin typeface="Times New Roman"/>
                        </a:rPr>
                        <a:t>8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latin typeface="Times New Roman"/>
                        </a:rPr>
                        <a:t>15,380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142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161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latin typeface="Times New Roman"/>
                        </a:rPr>
                        <a:t>Nor Orient.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1340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45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168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20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379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24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57,204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79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1,731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10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60,822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latin typeface="Times New Roman"/>
                        </a:rPr>
                        <a:t>178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263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latin typeface="Times New Roman"/>
                        </a:rPr>
                        <a:t>Centro Orient.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1306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42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188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16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233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16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24,696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88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183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6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6,264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18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32,870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latin typeface="Times New Roman"/>
                        </a:rPr>
                        <a:t>186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161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latin typeface="Times New Roman"/>
                        </a:rPr>
                        <a:t>Occidental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340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20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178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12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846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28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14,580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72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2,360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12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latin typeface="Times New Roman"/>
                        </a:rPr>
                        <a:t>18,304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latin typeface="Times New Roman"/>
                        </a:rPr>
                        <a:t>144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26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latin typeface="Times New Roman"/>
                        </a:rPr>
                        <a:t>Total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latin typeface="Times New Roman"/>
                        </a:rPr>
                        <a:t>6,224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latin typeface="Times New Roman"/>
                        </a:rPr>
                        <a:t>250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latin typeface="Times New Roman"/>
                        </a:rPr>
                        <a:t>148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latin typeface="Times New Roman"/>
                        </a:rPr>
                        <a:t>8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latin typeface="Times New Roman"/>
                        </a:rPr>
                        <a:t>608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latin typeface="Times New Roman"/>
                        </a:rPr>
                        <a:t>199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latin typeface="Times New Roman"/>
                        </a:rPr>
                        <a:t>3,754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latin typeface="Times New Roman"/>
                        </a:rPr>
                        <a:t>167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latin typeface="Times New Roman"/>
                        </a:rPr>
                        <a:t>159,512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latin typeface="Times New Roman"/>
                        </a:rPr>
                        <a:t>468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latin typeface="Times New Roman"/>
                        </a:rPr>
                        <a:t>183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latin typeface="Times New Roman"/>
                        </a:rPr>
                        <a:t>6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latin typeface="Times New Roman"/>
                        </a:rPr>
                        <a:t>22,235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latin typeface="Times New Roman"/>
                        </a:rPr>
                        <a:t>92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latin typeface="Times New Roman"/>
                        </a:rPr>
                        <a:t>197,684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>
                          <a:latin typeface="Times New Roman"/>
                        </a:rPr>
                        <a:t>1,190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188640"/>
            <a:ext cx="882047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>
                <a:latin typeface="Arial" pitchFamily="34" charset="0"/>
                <a:cs typeface="Arial" pitchFamily="34" charset="0"/>
              </a:rPr>
              <a:t>Rangos de Tamaño de Superficie Sembrada </a:t>
            </a:r>
            <a:r>
              <a:rPr lang="es-MX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3200" b="1" dirty="0">
                <a:latin typeface="Arial" pitchFamily="34" charset="0"/>
                <a:cs typeface="Arial" pitchFamily="34" charset="0"/>
              </a:rPr>
              <a:t>Requerido para Conformar el Marco de Lista</a:t>
            </a:r>
            <a:endParaRPr lang="es-HN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251520" y="1643049"/>
          <a:ext cx="7992888" cy="3000398"/>
        </p:xfrm>
        <a:graphic>
          <a:graphicData uri="http://schemas.openxmlformats.org/drawingml/2006/table">
            <a:tbl>
              <a:tblPr/>
              <a:tblGrid>
                <a:gridCol w="4178394"/>
                <a:gridCol w="3814494"/>
              </a:tblGrid>
              <a:tr h="6897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3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Cultivo </a:t>
                      </a:r>
                      <a:endParaRPr lang="es-ES" sz="3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3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Mz</a:t>
                      </a:r>
                      <a:r>
                        <a:rPr lang="es-MX" sz="3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</a:t>
                      </a:r>
                      <a:endParaRPr lang="es-ES" sz="3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7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3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Maíz</a:t>
                      </a:r>
                      <a:endParaRPr lang="es-ES" sz="3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3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50  y  más  Mz.</a:t>
                      </a:r>
                      <a:endParaRPr lang="es-ES" sz="3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7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3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Frijol</a:t>
                      </a:r>
                      <a:endParaRPr lang="es-ES" sz="3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3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  y  más  Mz.</a:t>
                      </a:r>
                      <a:endParaRPr lang="es-ES" sz="3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7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3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Arroz</a:t>
                      </a:r>
                      <a:endParaRPr lang="es-ES" sz="3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3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  y  más  Mz.</a:t>
                      </a:r>
                      <a:endParaRPr lang="es-ES" sz="3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7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3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Maicillo</a:t>
                      </a:r>
                      <a:endParaRPr lang="es-ES" sz="3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3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50  y  más  Mz.</a:t>
                      </a:r>
                      <a:endParaRPr lang="es-ES" sz="3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4688</TotalTime>
  <Words>621</Words>
  <Application>Microsoft Office PowerPoint</Application>
  <PresentationFormat>Presentación en pantalla (4:3)</PresentationFormat>
  <Paragraphs>292</Paragraphs>
  <Slides>11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Flujo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</vt:vector>
  </TitlesOfParts>
  <Company>Hotel Cala di Volpe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Clasificadores</dc:title>
  <dc:creator>Operador1</dc:creator>
  <cp:lastModifiedBy>Administrador</cp:lastModifiedBy>
  <cp:revision>250</cp:revision>
  <cp:lastPrinted>1601-01-01T00:00:00Z</cp:lastPrinted>
  <dcterms:created xsi:type="dcterms:W3CDTF">2005-03-14T22:10:07Z</dcterms:created>
  <dcterms:modified xsi:type="dcterms:W3CDTF">2011-06-21T20:04:23Z</dcterms:modified>
</cp:coreProperties>
</file>