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31"/>
  </p:notesMasterIdLst>
  <p:sldIdLst>
    <p:sldId id="256" r:id="rId2"/>
    <p:sldId id="284" r:id="rId3"/>
    <p:sldId id="279" r:id="rId4"/>
    <p:sldId id="283" r:id="rId5"/>
    <p:sldId id="258" r:id="rId6"/>
    <p:sldId id="259" r:id="rId7"/>
    <p:sldId id="260" r:id="rId8"/>
    <p:sldId id="261" r:id="rId9"/>
    <p:sldId id="262" r:id="rId10"/>
    <p:sldId id="263" r:id="rId11"/>
    <p:sldId id="275" r:id="rId12"/>
    <p:sldId id="265" r:id="rId13"/>
    <p:sldId id="274" r:id="rId14"/>
    <p:sldId id="267" r:id="rId15"/>
    <p:sldId id="264" r:id="rId16"/>
    <p:sldId id="268" r:id="rId17"/>
    <p:sldId id="270" r:id="rId18"/>
    <p:sldId id="277" r:id="rId19"/>
    <p:sldId id="278" r:id="rId20"/>
    <p:sldId id="272" r:id="rId21"/>
    <p:sldId id="269" r:id="rId22"/>
    <p:sldId id="273" r:id="rId23"/>
    <p:sldId id="276" r:id="rId24"/>
    <p:sldId id="266" r:id="rId25"/>
    <p:sldId id="285" r:id="rId26"/>
    <p:sldId id="286" r:id="rId27"/>
    <p:sldId id="287" r:id="rId28"/>
    <p:sldId id="288" r:id="rId29"/>
    <p:sldId id="281" r:id="rId30"/>
  </p:sldIdLst>
  <p:sldSz cx="9144000" cy="6858000" type="screen4x3"/>
  <p:notesSz cx="6858000" cy="9144000"/>
  <p:custShowLst>
    <p:custShow name="Custom Show 1" id="0">
      <p:sldLst/>
    </p:custShow>
  </p:custShowLst>
  <p:defaultTextStyle>
    <a:defPPr>
      <a:defRPr lang="en-US"/>
    </a:defPPr>
    <a:lvl1pPr algn="l" rtl="0" eaLnBrk="0" fontAlgn="base" hangingPunct="0">
      <a:spcBef>
        <a:spcPct val="0"/>
      </a:spcBef>
      <a:spcAft>
        <a:spcPct val="0"/>
      </a:spcAft>
      <a:defRPr sz="2400" b="1"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b="1"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b="1"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b="1"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b="1" kern="1200">
        <a:solidFill>
          <a:schemeClr val="tx1"/>
        </a:solidFill>
        <a:latin typeface="Times New Roman" pitchFamily="18" charset="0"/>
        <a:ea typeface="+mn-ea"/>
        <a:cs typeface="+mn-cs"/>
      </a:defRPr>
    </a:lvl5pPr>
    <a:lvl6pPr marL="2286000" algn="l" defTabSz="914400" rtl="0" eaLnBrk="1" latinLnBrk="0" hangingPunct="1">
      <a:defRPr sz="2400" b="1" kern="1200">
        <a:solidFill>
          <a:schemeClr val="tx1"/>
        </a:solidFill>
        <a:latin typeface="Times New Roman" pitchFamily="18" charset="0"/>
        <a:ea typeface="+mn-ea"/>
        <a:cs typeface="+mn-cs"/>
      </a:defRPr>
    </a:lvl6pPr>
    <a:lvl7pPr marL="2743200" algn="l" defTabSz="914400" rtl="0" eaLnBrk="1" latinLnBrk="0" hangingPunct="1">
      <a:defRPr sz="2400" b="1" kern="1200">
        <a:solidFill>
          <a:schemeClr val="tx1"/>
        </a:solidFill>
        <a:latin typeface="Times New Roman" pitchFamily="18" charset="0"/>
        <a:ea typeface="+mn-ea"/>
        <a:cs typeface="+mn-cs"/>
      </a:defRPr>
    </a:lvl7pPr>
    <a:lvl8pPr marL="3200400" algn="l" defTabSz="914400" rtl="0" eaLnBrk="1" latinLnBrk="0" hangingPunct="1">
      <a:defRPr sz="2400" b="1" kern="1200">
        <a:solidFill>
          <a:schemeClr val="tx1"/>
        </a:solidFill>
        <a:latin typeface="Times New Roman" pitchFamily="18" charset="0"/>
        <a:ea typeface="+mn-ea"/>
        <a:cs typeface="+mn-cs"/>
      </a:defRPr>
    </a:lvl8pPr>
    <a:lvl9pPr marL="3657600" algn="l" defTabSz="914400" rtl="0" eaLnBrk="1" latinLnBrk="0" hangingPunct="1">
      <a:defRPr sz="2400" b="1"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CCFF33"/>
    <a:srgbClr val="FFFFFF"/>
    <a:srgbClr val="3366CC"/>
    <a:srgbClr val="99FF33"/>
    <a:srgbClr val="33CC33"/>
    <a:srgbClr val="000099"/>
    <a:srgbClr val="0033CC"/>
    <a:srgbClr val="0000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2343" autoAdjust="0"/>
    <p:restoredTop sz="96742" autoAdjust="0"/>
  </p:normalViewPr>
  <p:slideViewPr>
    <p:cSldViewPr>
      <p:cViewPr>
        <p:scale>
          <a:sx n="75" d="100"/>
          <a:sy n="75" d="100"/>
        </p:scale>
        <p:origin x="-46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37" d="100"/>
          <a:sy n="37" d="100"/>
        </p:scale>
        <p:origin x="-1458" y="-84"/>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5603"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200"/>
            </a:lvl1pPr>
          </a:lstStyle>
          <a:p>
            <a:fld id="{60B6AF8A-B6C0-4A69-9AD1-5D6A18352B44}" type="slidenum">
              <a:rPr lang="en-US"/>
              <a:pPr/>
              <a:t>‹Nº›</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0771A6-9253-4564-9136-7DF85EA2D35E}" type="slidenum">
              <a:rPr lang="en-US"/>
              <a:pPr/>
              <a:t>6</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s-E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E74E92-3E4D-4AC4-A387-19386F02E7A1}" type="slidenum">
              <a:rPr lang="en-US"/>
              <a:pPr/>
              <a:t>20</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24578" name="Group 1026"/>
          <p:cNvGrpSpPr>
            <a:grpSpLocks/>
          </p:cNvGrpSpPr>
          <p:nvPr/>
        </p:nvGrpSpPr>
        <p:grpSpPr bwMode="auto">
          <a:xfrm>
            <a:off x="457200" y="2363788"/>
            <a:ext cx="8153400" cy="1600200"/>
            <a:chOff x="288" y="1489"/>
            <a:chExt cx="5136" cy="1008"/>
          </a:xfrm>
        </p:grpSpPr>
        <p:sp>
          <p:nvSpPr>
            <p:cNvPr id="24579" name="Arc 1027"/>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endParaRPr lang="es-ES"/>
            </a:p>
          </p:txBody>
        </p:sp>
        <p:sp>
          <p:nvSpPr>
            <p:cNvPr id="24580" name="Arc 1028"/>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endParaRPr lang="es-ES"/>
            </a:p>
          </p:txBody>
        </p:sp>
        <p:sp>
          <p:nvSpPr>
            <p:cNvPr id="24581" name="Arc 1029"/>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endParaRPr lang="es-ES"/>
            </a:p>
          </p:txBody>
        </p:sp>
        <p:sp>
          <p:nvSpPr>
            <p:cNvPr id="24582"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endParaRPr lang="es-ES"/>
            </a:p>
          </p:txBody>
        </p:sp>
      </p:grpSp>
      <p:sp>
        <p:nvSpPr>
          <p:cNvPr id="24583"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24584"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24585" name="Rectangle 1033"/>
          <p:cNvSpPr>
            <a:spLocks noGrp="1" noChangeArrowheads="1"/>
          </p:cNvSpPr>
          <p:nvPr>
            <p:ph type="dt" sz="quarter" idx="2"/>
          </p:nvPr>
        </p:nvSpPr>
        <p:spPr/>
        <p:txBody>
          <a:bodyPr/>
          <a:lstStyle>
            <a:lvl1pPr>
              <a:defRPr/>
            </a:lvl1pPr>
          </a:lstStyle>
          <a:p>
            <a:endParaRPr lang="en-US"/>
          </a:p>
        </p:txBody>
      </p:sp>
      <p:sp>
        <p:nvSpPr>
          <p:cNvPr id="24586" name="Rectangle 1034"/>
          <p:cNvSpPr>
            <a:spLocks noGrp="1" noChangeArrowheads="1"/>
          </p:cNvSpPr>
          <p:nvPr>
            <p:ph type="ftr" sz="quarter" idx="3"/>
          </p:nvPr>
        </p:nvSpPr>
        <p:spPr/>
        <p:txBody>
          <a:bodyPr/>
          <a:lstStyle>
            <a:lvl1pPr>
              <a:defRPr/>
            </a:lvl1pPr>
          </a:lstStyle>
          <a:p>
            <a:endParaRPr lang="en-US"/>
          </a:p>
        </p:txBody>
      </p:sp>
      <p:sp>
        <p:nvSpPr>
          <p:cNvPr id="24587" name="Rectangle 1035"/>
          <p:cNvSpPr>
            <a:spLocks noGrp="1" noChangeArrowheads="1"/>
          </p:cNvSpPr>
          <p:nvPr>
            <p:ph type="sldNum" sz="quarter" idx="4"/>
          </p:nvPr>
        </p:nvSpPr>
        <p:spPr/>
        <p:txBody>
          <a:bodyPr/>
          <a:lstStyle>
            <a:lvl1pPr>
              <a:defRPr/>
            </a:lvl1pPr>
          </a:lstStyle>
          <a:p>
            <a:fld id="{1D236162-7271-4C8A-A872-2FA3B6DFF0F7}" type="slidenum">
              <a:rPr lang="en-US"/>
              <a:pPr/>
              <a:t>‹Nº›</a:t>
            </a:fld>
            <a:endParaRPr lang="en-US"/>
          </a:p>
        </p:txBody>
      </p:sp>
    </p:spTree>
  </p:cSld>
  <p:clrMapOvr>
    <a:masterClrMapping/>
  </p:clrMapOvr>
  <p:transition spd="med">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1C817061-5F62-49F8-9228-9DB89A83B554}" type="slidenum">
              <a:rPr lang="en-US"/>
              <a:pPr/>
              <a:t>‹Nº›</a:t>
            </a:fld>
            <a:endParaRPr lang="en-US"/>
          </a:p>
        </p:txBody>
      </p:sp>
    </p:spTree>
  </p:cSld>
  <p:clrMapOvr>
    <a:masterClrMapping/>
  </p:clrMapOvr>
  <p:transition spd="med">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381000"/>
            <a:ext cx="1943100" cy="57912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381000"/>
            <a:ext cx="5676900" cy="5791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C2156D14-FBAC-49A1-B8CA-04E7BFFB8395}" type="slidenum">
              <a:rPr lang="en-US"/>
              <a:pPr/>
              <a:t>‹Nº›</a:t>
            </a:fld>
            <a:endParaRPr lang="en-US"/>
          </a:p>
        </p:txBody>
      </p:sp>
    </p:spTree>
  </p:cSld>
  <p:clrMapOvr>
    <a:masterClrMapping/>
  </p:clrMapOvr>
  <p:transition spd="med">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ítulo y objetos encima del texto">
    <p:spTree>
      <p:nvGrpSpPr>
        <p:cNvPr id="1" name=""/>
        <p:cNvGrpSpPr/>
        <p:nvPr/>
      </p:nvGrpSpPr>
      <p:grpSpPr>
        <a:xfrm>
          <a:off x="0" y="0"/>
          <a:ext cx="0" cy="0"/>
          <a:chOff x="0" y="0"/>
          <a:chExt cx="0" cy="0"/>
        </a:xfrm>
      </p:grpSpPr>
      <p:sp>
        <p:nvSpPr>
          <p:cNvPr id="2" name="1 Título"/>
          <p:cNvSpPr>
            <a:spLocks noGrp="1"/>
          </p:cNvSpPr>
          <p:nvPr>
            <p:ph type="title"/>
          </p:nvPr>
        </p:nvSpPr>
        <p:spPr>
          <a:xfrm>
            <a:off x="685800" y="381000"/>
            <a:ext cx="77724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2057400"/>
            <a:ext cx="77724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685800" y="4191000"/>
            <a:ext cx="77724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685800" y="6324600"/>
            <a:ext cx="1905000" cy="457200"/>
          </a:xfrm>
        </p:spPr>
        <p:txBody>
          <a:bodyPr/>
          <a:lstStyle>
            <a:lvl1pPr>
              <a:defRPr/>
            </a:lvl1pPr>
          </a:lstStyle>
          <a:p>
            <a:endParaRPr lang="en-US"/>
          </a:p>
        </p:txBody>
      </p:sp>
      <p:sp>
        <p:nvSpPr>
          <p:cNvPr id="6" name="5 Marcador de pie de página"/>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6 Marcador de número de diapositiva"/>
          <p:cNvSpPr>
            <a:spLocks noGrp="1"/>
          </p:cNvSpPr>
          <p:nvPr>
            <p:ph type="sldNum" sz="quarter" idx="12"/>
          </p:nvPr>
        </p:nvSpPr>
        <p:spPr>
          <a:xfrm>
            <a:off x="6553200" y="6324600"/>
            <a:ext cx="1905000" cy="457200"/>
          </a:xfrm>
        </p:spPr>
        <p:txBody>
          <a:bodyPr/>
          <a:lstStyle>
            <a:lvl1pPr>
              <a:defRPr/>
            </a:lvl1pPr>
          </a:lstStyle>
          <a:p>
            <a:fld id="{04DC8B6E-50C7-48CD-90F7-15D440C1859B}" type="slidenum">
              <a:rPr lang="en-US"/>
              <a:pPr/>
              <a:t>‹Nº›</a:t>
            </a:fld>
            <a:endParaRPr lang="en-US"/>
          </a:p>
        </p:txBody>
      </p:sp>
    </p:spTree>
  </p:cSld>
  <p:clrMapOvr>
    <a:masterClrMapping/>
  </p:clrMapOvr>
  <p:transition spd="med">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685800" y="381000"/>
            <a:ext cx="7772400" cy="1143000"/>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685800" y="2057400"/>
            <a:ext cx="7772400" cy="4114800"/>
          </a:xfrm>
        </p:spPr>
        <p:txBody>
          <a:bodyPr/>
          <a:lstStyle/>
          <a:p>
            <a:endParaRPr lang="es-ES"/>
          </a:p>
        </p:txBody>
      </p:sp>
      <p:sp>
        <p:nvSpPr>
          <p:cNvPr id="4" name="3 Marcador de fecha"/>
          <p:cNvSpPr>
            <a:spLocks noGrp="1"/>
          </p:cNvSpPr>
          <p:nvPr>
            <p:ph type="dt" sz="half" idx="10"/>
          </p:nvPr>
        </p:nvSpPr>
        <p:spPr>
          <a:xfrm>
            <a:off x="685800" y="6324600"/>
            <a:ext cx="1905000" cy="457200"/>
          </a:xfrm>
        </p:spPr>
        <p:txBody>
          <a:bodyPr/>
          <a:lstStyle>
            <a:lvl1pPr>
              <a:defRPr/>
            </a:lvl1pPr>
          </a:lstStyle>
          <a:p>
            <a:endParaRPr lang="en-US"/>
          </a:p>
        </p:txBody>
      </p:sp>
      <p:sp>
        <p:nvSpPr>
          <p:cNvPr id="5" name="4 Marcador de pie de página"/>
          <p:cNvSpPr>
            <a:spLocks noGrp="1"/>
          </p:cNvSpPr>
          <p:nvPr>
            <p:ph type="ftr" sz="quarter" idx="11"/>
          </p:nvPr>
        </p:nvSpPr>
        <p:spPr>
          <a:xfrm>
            <a:off x="3124200" y="6324600"/>
            <a:ext cx="2895600" cy="457200"/>
          </a:xfrm>
        </p:spPr>
        <p:txBody>
          <a:bodyPr/>
          <a:lstStyle>
            <a:lvl1pPr>
              <a:defRPr/>
            </a:lvl1pPr>
          </a:lstStyle>
          <a:p>
            <a:endParaRPr lang="en-US"/>
          </a:p>
        </p:txBody>
      </p:sp>
      <p:sp>
        <p:nvSpPr>
          <p:cNvPr id="6" name="5 Marcador de número de diapositiva"/>
          <p:cNvSpPr>
            <a:spLocks noGrp="1"/>
          </p:cNvSpPr>
          <p:nvPr>
            <p:ph type="sldNum" sz="quarter" idx="12"/>
          </p:nvPr>
        </p:nvSpPr>
        <p:spPr>
          <a:xfrm>
            <a:off x="6553200" y="6324600"/>
            <a:ext cx="1905000" cy="457200"/>
          </a:xfrm>
        </p:spPr>
        <p:txBody>
          <a:bodyPr/>
          <a:lstStyle>
            <a:lvl1pPr>
              <a:defRPr/>
            </a:lvl1pPr>
          </a:lstStyle>
          <a:p>
            <a:fld id="{B4A1B19D-E12C-4342-ADD8-EB203F6F20AC}" type="slidenum">
              <a:rPr lang="en-US"/>
              <a:pPr/>
              <a:t>‹Nº›</a:t>
            </a:fld>
            <a:endParaRPr lang="en-US"/>
          </a:p>
        </p:txBody>
      </p:sp>
    </p:spTree>
  </p:cSld>
  <p:clrMapOvr>
    <a:masterClrMapping/>
  </p:clrMapOvr>
  <p:transition spd="med">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ítulo y texto encima de l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85800" y="381000"/>
            <a:ext cx="7772400" cy="1143000"/>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685800" y="2057400"/>
            <a:ext cx="77724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685800" y="4191000"/>
            <a:ext cx="7772400" cy="1981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a:xfrm>
            <a:off x="685800" y="6324600"/>
            <a:ext cx="1905000" cy="457200"/>
          </a:xfrm>
        </p:spPr>
        <p:txBody>
          <a:bodyPr/>
          <a:lstStyle>
            <a:lvl1pPr>
              <a:defRPr/>
            </a:lvl1pPr>
          </a:lstStyle>
          <a:p>
            <a:endParaRPr lang="en-US"/>
          </a:p>
        </p:txBody>
      </p:sp>
      <p:sp>
        <p:nvSpPr>
          <p:cNvPr id="6" name="5 Marcador de pie de página"/>
          <p:cNvSpPr>
            <a:spLocks noGrp="1"/>
          </p:cNvSpPr>
          <p:nvPr>
            <p:ph type="ftr" sz="quarter" idx="11"/>
          </p:nvPr>
        </p:nvSpPr>
        <p:spPr>
          <a:xfrm>
            <a:off x="3124200" y="6324600"/>
            <a:ext cx="2895600" cy="457200"/>
          </a:xfrm>
        </p:spPr>
        <p:txBody>
          <a:bodyPr/>
          <a:lstStyle>
            <a:lvl1pPr>
              <a:defRPr/>
            </a:lvl1pPr>
          </a:lstStyle>
          <a:p>
            <a:endParaRPr lang="en-US"/>
          </a:p>
        </p:txBody>
      </p:sp>
      <p:sp>
        <p:nvSpPr>
          <p:cNvPr id="7" name="6 Marcador de número de diapositiva"/>
          <p:cNvSpPr>
            <a:spLocks noGrp="1"/>
          </p:cNvSpPr>
          <p:nvPr>
            <p:ph type="sldNum" sz="quarter" idx="12"/>
          </p:nvPr>
        </p:nvSpPr>
        <p:spPr>
          <a:xfrm>
            <a:off x="6553200" y="6324600"/>
            <a:ext cx="1905000" cy="457200"/>
          </a:xfrm>
        </p:spPr>
        <p:txBody>
          <a:bodyPr/>
          <a:lstStyle>
            <a:lvl1pPr>
              <a:defRPr/>
            </a:lvl1pPr>
          </a:lstStyle>
          <a:p>
            <a:fld id="{1B1B3340-4C65-4ACE-A2D5-BDE981D05726}" type="slidenum">
              <a:rPr lang="en-US"/>
              <a:pPr/>
              <a:t>‹Nº›</a:t>
            </a:fld>
            <a:endParaRPr lang="en-US"/>
          </a:p>
        </p:txBody>
      </p:sp>
    </p:spTree>
  </p:cSld>
  <p:clrMapOvr>
    <a:masterClrMapping/>
  </p:clrMapOvr>
  <p:transition spd="med">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38755A3D-B079-466F-9340-CE623EAD1073}" type="slidenum">
              <a:rPr lang="en-US"/>
              <a:pPr/>
              <a:t>‹Nº›</a:t>
            </a:fld>
            <a:endParaRPr lang="en-US"/>
          </a:p>
        </p:txBody>
      </p:sp>
    </p:spTree>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endParaRPr lang="en-US"/>
          </a:p>
        </p:txBody>
      </p:sp>
      <p:sp>
        <p:nvSpPr>
          <p:cNvPr id="5" name="4 Marcador de pie de página"/>
          <p:cNvSpPr>
            <a:spLocks noGrp="1"/>
          </p:cNvSpPr>
          <p:nvPr>
            <p:ph type="ftr" sz="quarter" idx="11"/>
          </p:nvPr>
        </p:nvSpPr>
        <p:spPr/>
        <p:txBody>
          <a:bodyPr/>
          <a:lstStyle>
            <a:lvl1pPr>
              <a:defRPr/>
            </a:lvl1pPr>
          </a:lstStyle>
          <a:p>
            <a:endParaRPr lang="en-US"/>
          </a:p>
        </p:txBody>
      </p:sp>
      <p:sp>
        <p:nvSpPr>
          <p:cNvPr id="6" name="5 Marcador de número de diapositiva"/>
          <p:cNvSpPr>
            <a:spLocks noGrp="1"/>
          </p:cNvSpPr>
          <p:nvPr>
            <p:ph type="sldNum" sz="quarter" idx="12"/>
          </p:nvPr>
        </p:nvSpPr>
        <p:spPr/>
        <p:txBody>
          <a:bodyPr/>
          <a:lstStyle>
            <a:lvl1pPr>
              <a:defRPr/>
            </a:lvl1pPr>
          </a:lstStyle>
          <a:p>
            <a:fld id="{39E29666-9E54-453C-80E3-EC434D9F61AA}" type="slidenum">
              <a:rPr lang="en-US"/>
              <a:pPr/>
              <a:t>‹Nº›</a:t>
            </a:fld>
            <a:endParaRPr lang="en-US"/>
          </a:p>
        </p:txBody>
      </p:sp>
    </p:spTree>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DC8E7C68-3456-4F22-BF7D-D388FA42D0F3}" type="slidenum">
              <a:rPr lang="en-US"/>
              <a:pPr/>
              <a:t>‹Nº›</a:t>
            </a:fld>
            <a:endParaRPr lang="en-US"/>
          </a:p>
        </p:txBody>
      </p:sp>
    </p:spTree>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lvl1pPr>
              <a:defRPr/>
            </a:lvl1pPr>
          </a:lstStyle>
          <a:p>
            <a:endParaRPr lang="en-US"/>
          </a:p>
        </p:txBody>
      </p:sp>
      <p:sp>
        <p:nvSpPr>
          <p:cNvPr id="8" name="7 Marcador de pie de página"/>
          <p:cNvSpPr>
            <a:spLocks noGrp="1"/>
          </p:cNvSpPr>
          <p:nvPr>
            <p:ph type="ftr" sz="quarter" idx="11"/>
          </p:nvPr>
        </p:nvSpPr>
        <p:spPr/>
        <p:txBody>
          <a:bodyPr/>
          <a:lstStyle>
            <a:lvl1pPr>
              <a:defRPr/>
            </a:lvl1pPr>
          </a:lstStyle>
          <a:p>
            <a:endParaRPr lang="en-US"/>
          </a:p>
        </p:txBody>
      </p:sp>
      <p:sp>
        <p:nvSpPr>
          <p:cNvPr id="9" name="8 Marcador de número de diapositiva"/>
          <p:cNvSpPr>
            <a:spLocks noGrp="1"/>
          </p:cNvSpPr>
          <p:nvPr>
            <p:ph type="sldNum" sz="quarter" idx="12"/>
          </p:nvPr>
        </p:nvSpPr>
        <p:spPr/>
        <p:txBody>
          <a:bodyPr/>
          <a:lstStyle>
            <a:lvl1pPr>
              <a:defRPr/>
            </a:lvl1pPr>
          </a:lstStyle>
          <a:p>
            <a:fld id="{5D425752-FCB3-447E-8A3A-98FEF8948EF9}" type="slidenum">
              <a:rPr lang="en-US"/>
              <a:pPr/>
              <a:t>‹Nº›</a:t>
            </a:fld>
            <a:endParaRPr lang="en-US"/>
          </a:p>
        </p:txBody>
      </p:sp>
    </p:spTree>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lvl1pPr>
              <a:defRPr/>
            </a:lvl1pPr>
          </a:lstStyle>
          <a:p>
            <a:endParaRPr lang="en-US"/>
          </a:p>
        </p:txBody>
      </p:sp>
      <p:sp>
        <p:nvSpPr>
          <p:cNvPr id="4" name="3 Marcador de pie de página"/>
          <p:cNvSpPr>
            <a:spLocks noGrp="1"/>
          </p:cNvSpPr>
          <p:nvPr>
            <p:ph type="ftr" sz="quarter" idx="11"/>
          </p:nvPr>
        </p:nvSpPr>
        <p:spPr/>
        <p:txBody>
          <a:bodyPr/>
          <a:lstStyle>
            <a:lvl1pPr>
              <a:defRPr/>
            </a:lvl1pPr>
          </a:lstStyle>
          <a:p>
            <a:endParaRPr lang="en-US"/>
          </a:p>
        </p:txBody>
      </p:sp>
      <p:sp>
        <p:nvSpPr>
          <p:cNvPr id="5" name="4 Marcador de número de diapositiva"/>
          <p:cNvSpPr>
            <a:spLocks noGrp="1"/>
          </p:cNvSpPr>
          <p:nvPr>
            <p:ph type="sldNum" sz="quarter" idx="12"/>
          </p:nvPr>
        </p:nvSpPr>
        <p:spPr/>
        <p:txBody>
          <a:bodyPr/>
          <a:lstStyle>
            <a:lvl1pPr>
              <a:defRPr/>
            </a:lvl1pPr>
          </a:lstStyle>
          <a:p>
            <a:fld id="{AA927F45-779A-42C9-B58D-F4487BACD59E}" type="slidenum">
              <a:rPr lang="en-US"/>
              <a:pPr/>
              <a:t>‹Nº›</a:t>
            </a:fld>
            <a:endParaRPr lang="en-US"/>
          </a:p>
        </p:txBody>
      </p:sp>
    </p:spTree>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lvl1pPr>
              <a:defRPr/>
            </a:lvl1pPr>
          </a:lstStyle>
          <a:p>
            <a:endParaRPr lang="en-US"/>
          </a:p>
        </p:txBody>
      </p:sp>
      <p:sp>
        <p:nvSpPr>
          <p:cNvPr id="3" name="2 Marcador de pie de página"/>
          <p:cNvSpPr>
            <a:spLocks noGrp="1"/>
          </p:cNvSpPr>
          <p:nvPr>
            <p:ph type="ftr" sz="quarter" idx="11"/>
          </p:nvPr>
        </p:nvSpPr>
        <p:spPr/>
        <p:txBody>
          <a:bodyPr/>
          <a:lstStyle>
            <a:lvl1pPr>
              <a:defRPr/>
            </a:lvl1pPr>
          </a:lstStyle>
          <a:p>
            <a:endParaRPr lang="en-US"/>
          </a:p>
        </p:txBody>
      </p:sp>
      <p:sp>
        <p:nvSpPr>
          <p:cNvPr id="4" name="3 Marcador de número de diapositiva"/>
          <p:cNvSpPr>
            <a:spLocks noGrp="1"/>
          </p:cNvSpPr>
          <p:nvPr>
            <p:ph type="sldNum" sz="quarter" idx="12"/>
          </p:nvPr>
        </p:nvSpPr>
        <p:spPr/>
        <p:txBody>
          <a:bodyPr/>
          <a:lstStyle>
            <a:lvl1pPr>
              <a:defRPr/>
            </a:lvl1pPr>
          </a:lstStyle>
          <a:p>
            <a:fld id="{683702E8-EC81-446A-B4E4-73F76C94F84C}" type="slidenum">
              <a:rPr lang="en-US"/>
              <a:pPr/>
              <a:t>‹Nº›</a:t>
            </a:fld>
            <a:endParaRPr lang="en-US"/>
          </a:p>
        </p:txBody>
      </p:sp>
    </p:spTree>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B372273F-A300-4823-961D-E97F69A51D59}" type="slidenum">
              <a:rPr lang="en-US"/>
              <a:pPr/>
              <a:t>‹Nº›</a:t>
            </a:fld>
            <a:endParaRPr lang="en-US"/>
          </a:p>
        </p:txBody>
      </p:sp>
    </p:spTree>
  </p:cSld>
  <p:clrMapOvr>
    <a:masterClrMapping/>
  </p:clrMapOvr>
  <p:transition spd="med">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lvl1pPr>
              <a:defRPr/>
            </a:lvl1pPr>
          </a:lstStyle>
          <a:p>
            <a:endParaRPr lang="en-US"/>
          </a:p>
        </p:txBody>
      </p:sp>
      <p:sp>
        <p:nvSpPr>
          <p:cNvPr id="6" name="5 Marcador de pie de página"/>
          <p:cNvSpPr>
            <a:spLocks noGrp="1"/>
          </p:cNvSpPr>
          <p:nvPr>
            <p:ph type="ftr" sz="quarter" idx="11"/>
          </p:nvPr>
        </p:nvSpPr>
        <p:spPr/>
        <p:txBody>
          <a:bodyPr/>
          <a:lstStyle>
            <a:lvl1pPr>
              <a:defRPr/>
            </a:lvl1pPr>
          </a:lstStyle>
          <a:p>
            <a:endParaRPr lang="en-US"/>
          </a:p>
        </p:txBody>
      </p:sp>
      <p:sp>
        <p:nvSpPr>
          <p:cNvPr id="7" name="6 Marcador de número de diapositiva"/>
          <p:cNvSpPr>
            <a:spLocks noGrp="1"/>
          </p:cNvSpPr>
          <p:nvPr>
            <p:ph type="sldNum" sz="quarter" idx="12"/>
          </p:nvPr>
        </p:nvSpPr>
        <p:spPr/>
        <p:txBody>
          <a:bodyPr/>
          <a:lstStyle>
            <a:lvl1pPr>
              <a:defRPr/>
            </a:lvl1pPr>
          </a:lstStyle>
          <a:p>
            <a:fld id="{E51743C9-D045-4E62-A6D3-8CDA3243322E}" type="slidenum">
              <a:rPr lang="en-US"/>
              <a:pPr/>
              <a:t>‹Nº›</a:t>
            </a:fld>
            <a:endParaRPr lang="en-US"/>
          </a:p>
        </p:txBody>
      </p:sp>
    </p:spTree>
  </p:cSld>
  <p:clrMapOvr>
    <a:masterClrMapping/>
  </p:clrMapOvr>
  <p:transition spd="med">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tile tx="0" ty="0" sx="100000" sy="100000" flip="none" algn="tl"/>
        </a:blipFill>
        <a:effectLst/>
      </p:bgPr>
    </p:bg>
    <p:spTree>
      <p:nvGrpSpPr>
        <p:cNvPr id="1" name=""/>
        <p:cNvGrpSpPr/>
        <p:nvPr/>
      </p:nvGrpSpPr>
      <p:grpSpPr>
        <a:xfrm>
          <a:off x="0" y="0"/>
          <a:ext cx="0" cy="0"/>
          <a:chOff x="0" y="0"/>
          <a:chExt cx="0" cy="0"/>
        </a:xfrm>
      </p:grpSpPr>
      <p:grpSp>
        <p:nvGrpSpPr>
          <p:cNvPr id="23554" name="Group 2"/>
          <p:cNvGrpSpPr>
            <a:grpSpLocks/>
          </p:cNvGrpSpPr>
          <p:nvPr/>
        </p:nvGrpSpPr>
        <p:grpSpPr bwMode="auto">
          <a:xfrm>
            <a:off x="457200" y="992188"/>
            <a:ext cx="8153400" cy="1600200"/>
            <a:chOff x="288" y="625"/>
            <a:chExt cx="5136" cy="1008"/>
          </a:xfrm>
        </p:grpSpPr>
        <p:sp>
          <p:nvSpPr>
            <p:cNvPr id="23555"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path>
                <a:path w="21912" h="43200" stroke="0" extrusionOk="0">
                  <a:moveTo>
                    <a:pt x="300" y="0"/>
                  </a:moveTo>
                  <a:cubicBezTo>
                    <a:pt x="304" y="0"/>
                    <a:pt x="308" y="-1"/>
                    <a:pt x="312" y="0"/>
                  </a:cubicBezTo>
                  <a:cubicBezTo>
                    <a:pt x="12241" y="0"/>
                    <a:pt x="21912" y="9670"/>
                    <a:pt x="21912" y="21600"/>
                  </a:cubicBezTo>
                  <a:cubicBezTo>
                    <a:pt x="21912" y="33529"/>
                    <a:pt x="12241" y="43200"/>
                    <a:pt x="312" y="43200"/>
                  </a:cubicBezTo>
                  <a:cubicBezTo>
                    <a:pt x="207" y="43200"/>
                    <a:pt x="103" y="43199"/>
                    <a:pt x="0" y="43197"/>
                  </a:cubicBezTo>
                  <a:lnTo>
                    <a:pt x="312" y="21600"/>
                  </a:lnTo>
                  <a:close/>
                </a:path>
              </a:pathLst>
            </a:custGeom>
            <a:gradFill rotWithShape="0">
              <a:gsLst>
                <a:gs pos="0">
                  <a:schemeClr val="bg1"/>
                </a:gs>
                <a:gs pos="100000">
                  <a:srgbClr val="663300"/>
                </a:gs>
              </a:gsLst>
              <a:lin ang="0" scaled="1"/>
            </a:gradFill>
            <a:ln w="9525" cap="rnd">
              <a:noFill/>
              <a:round/>
              <a:headEnd/>
              <a:tailEnd/>
            </a:ln>
            <a:effectLst/>
          </p:spPr>
          <p:txBody>
            <a:bodyPr wrap="none" anchor="ctr"/>
            <a:lstStyle/>
            <a:p>
              <a:endParaRPr lang="es-ES"/>
            </a:p>
          </p:txBody>
        </p:sp>
        <p:sp>
          <p:nvSpPr>
            <p:cNvPr id="23556"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path>
                <a:path w="21924" h="43200" stroke="0" extrusionOk="0">
                  <a:moveTo>
                    <a:pt x="312" y="0"/>
                  </a:moveTo>
                  <a:cubicBezTo>
                    <a:pt x="316" y="0"/>
                    <a:pt x="320" y="-1"/>
                    <a:pt x="324" y="0"/>
                  </a:cubicBezTo>
                  <a:cubicBezTo>
                    <a:pt x="12253" y="0"/>
                    <a:pt x="21924" y="9670"/>
                    <a:pt x="21924" y="21600"/>
                  </a:cubicBezTo>
                  <a:cubicBezTo>
                    <a:pt x="21924" y="33529"/>
                    <a:pt x="12253" y="43200"/>
                    <a:pt x="324" y="43200"/>
                  </a:cubicBezTo>
                  <a:cubicBezTo>
                    <a:pt x="215" y="43200"/>
                    <a:pt x="107" y="43199"/>
                    <a:pt x="0" y="43197"/>
                  </a:cubicBezTo>
                  <a:lnTo>
                    <a:pt x="324" y="21600"/>
                  </a:lnTo>
                  <a:close/>
                </a:path>
              </a:pathLst>
            </a:custGeom>
            <a:gradFill rotWithShape="0">
              <a:gsLst>
                <a:gs pos="0">
                  <a:schemeClr val="bg1"/>
                </a:gs>
                <a:gs pos="100000">
                  <a:srgbClr val="894400"/>
                </a:gs>
              </a:gsLst>
              <a:lin ang="0" scaled="1"/>
            </a:gradFill>
            <a:ln w="9525" cap="rnd">
              <a:noFill/>
              <a:round/>
              <a:headEnd/>
              <a:tailEnd/>
            </a:ln>
            <a:effectLst/>
          </p:spPr>
          <p:txBody>
            <a:bodyPr wrap="none" anchor="ctr"/>
            <a:lstStyle/>
            <a:p>
              <a:endParaRPr lang="es-ES"/>
            </a:p>
          </p:txBody>
        </p:sp>
        <p:sp>
          <p:nvSpPr>
            <p:cNvPr id="23557"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path>
                <a:path w="21925" h="43200" stroke="0" extrusionOk="0">
                  <a:moveTo>
                    <a:pt x="313" y="0"/>
                  </a:moveTo>
                  <a:cubicBezTo>
                    <a:pt x="317" y="0"/>
                    <a:pt x="321" y="-1"/>
                    <a:pt x="325" y="0"/>
                  </a:cubicBezTo>
                  <a:cubicBezTo>
                    <a:pt x="12254" y="0"/>
                    <a:pt x="21925" y="9670"/>
                    <a:pt x="21925" y="21600"/>
                  </a:cubicBezTo>
                  <a:cubicBezTo>
                    <a:pt x="21925" y="33529"/>
                    <a:pt x="12254" y="43200"/>
                    <a:pt x="325" y="43200"/>
                  </a:cubicBezTo>
                  <a:cubicBezTo>
                    <a:pt x="216" y="43200"/>
                    <a:pt x="108" y="43199"/>
                    <a:pt x="0" y="43197"/>
                  </a:cubicBezTo>
                  <a:lnTo>
                    <a:pt x="325" y="21600"/>
                  </a:lnTo>
                  <a:close/>
                </a:path>
              </a:pathLst>
            </a:custGeom>
            <a:gradFill rotWithShape="0">
              <a:gsLst>
                <a:gs pos="0">
                  <a:schemeClr val="bg1"/>
                </a:gs>
                <a:gs pos="100000">
                  <a:srgbClr val="B75B00"/>
                </a:gs>
              </a:gsLst>
              <a:lin ang="0" scaled="1"/>
            </a:gradFill>
            <a:ln w="9525" cap="rnd">
              <a:noFill/>
              <a:round/>
              <a:headEnd/>
              <a:tailEnd/>
            </a:ln>
            <a:effectLst/>
          </p:spPr>
          <p:txBody>
            <a:bodyPr wrap="none" anchor="ctr"/>
            <a:lstStyle/>
            <a:p>
              <a:endParaRPr lang="es-ES"/>
            </a:p>
          </p:txBody>
        </p:sp>
        <p:sp>
          <p:nvSpPr>
            <p:cNvPr id="23558"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w="9525">
              <a:noFill/>
              <a:round/>
              <a:headEnd/>
              <a:tailEnd/>
            </a:ln>
            <a:effectLst/>
          </p:spPr>
          <p:txBody>
            <a:bodyPr wrap="none" anchor="ctr"/>
            <a:lstStyle/>
            <a:p>
              <a:endParaRPr lang="es-ES"/>
            </a:p>
          </p:txBody>
        </p:sp>
      </p:grpSp>
      <p:sp>
        <p:nvSpPr>
          <p:cNvPr id="23559" name="Rectangle 7"/>
          <p:cNvSpPr>
            <a:spLocks noGrp="1" noChangeArrowheads="1"/>
          </p:cNvSpPr>
          <p:nvPr>
            <p:ph type="title"/>
          </p:nvPr>
        </p:nvSpPr>
        <p:spPr bwMode="auto">
          <a:xfrm>
            <a:off x="685800" y="381000"/>
            <a:ext cx="7772400" cy="11430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p>
            <a:pPr lvl="0"/>
            <a:r>
              <a:rPr lang="en-US" smtClean="0"/>
              <a:t>Click to edit Master title style</a:t>
            </a:r>
          </a:p>
        </p:txBody>
      </p:sp>
      <p:sp>
        <p:nvSpPr>
          <p:cNvPr id="23560" name="Rectangle 8"/>
          <p:cNvSpPr>
            <a:spLocks noGrp="1" noChangeArrowheads="1"/>
          </p:cNvSpPr>
          <p:nvPr>
            <p:ph type="body" idx="1"/>
          </p:nvPr>
        </p:nvSpPr>
        <p:spPr bwMode="auto">
          <a:xfrm>
            <a:off x="685800" y="20574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561"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b="0">
                <a:latin typeface="Arial" charset="0"/>
              </a:defRPr>
            </a:lvl1pPr>
          </a:lstStyle>
          <a:p>
            <a:endParaRPr lang="en-US"/>
          </a:p>
        </p:txBody>
      </p:sp>
      <p:sp>
        <p:nvSpPr>
          <p:cNvPr id="23562"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b="0">
                <a:latin typeface="Arial" charset="0"/>
              </a:defRPr>
            </a:lvl1pPr>
          </a:lstStyle>
          <a:p>
            <a:endParaRPr lang="en-US"/>
          </a:p>
        </p:txBody>
      </p:sp>
      <p:sp>
        <p:nvSpPr>
          <p:cNvPr id="23563"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b="0">
                <a:latin typeface="Arial" charset="0"/>
              </a:defRPr>
            </a:lvl1pPr>
          </a:lstStyle>
          <a:p>
            <a:fld id="{B1A1D95F-495C-4599-B89B-2F66C9403508}" type="slidenum">
              <a:rPr lang="en-US"/>
              <a:pPr/>
              <a:t>‹Nº›</a:t>
            </a:fld>
            <a:endParaRPr lang="en-US"/>
          </a:p>
        </p:txBody>
      </p:sp>
    </p:spTree>
  </p:cSld>
  <p:clrMap bg1="dk2" tx1="lt1" bg2="dk1"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Lst>
  <p:transition spd="med">
    <p:zoom/>
  </p:transition>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New Roman" pitchFamily="18" charset="0"/>
        </a:defRPr>
      </a:lvl2pPr>
      <a:lvl3pPr algn="r" rtl="0" eaLnBrk="0" fontAlgn="base" hangingPunct="0">
        <a:spcBef>
          <a:spcPct val="0"/>
        </a:spcBef>
        <a:spcAft>
          <a:spcPct val="0"/>
        </a:spcAft>
        <a:defRPr sz="4400" i="1">
          <a:solidFill>
            <a:schemeClr val="tx2"/>
          </a:solidFill>
          <a:latin typeface="Times New Roman" pitchFamily="18" charset="0"/>
        </a:defRPr>
      </a:lvl3pPr>
      <a:lvl4pPr algn="r" rtl="0" eaLnBrk="0" fontAlgn="base" hangingPunct="0">
        <a:spcBef>
          <a:spcPct val="0"/>
        </a:spcBef>
        <a:spcAft>
          <a:spcPct val="0"/>
        </a:spcAft>
        <a:defRPr sz="4400" i="1">
          <a:solidFill>
            <a:schemeClr val="tx2"/>
          </a:solidFill>
          <a:latin typeface="Times New Roman" pitchFamily="18" charset="0"/>
        </a:defRPr>
      </a:lvl4pPr>
      <a:lvl5pPr algn="r" rtl="0" eaLnBrk="0" fontAlgn="base" hangingPunct="0">
        <a:spcBef>
          <a:spcPct val="0"/>
        </a:spcBef>
        <a:spcAft>
          <a:spcPct val="0"/>
        </a:spcAft>
        <a:defRPr sz="4400" i="1">
          <a:solidFill>
            <a:schemeClr val="tx2"/>
          </a:solidFill>
          <a:latin typeface="Times New Roman" pitchFamily="18" charset="0"/>
        </a:defRPr>
      </a:lvl5pPr>
      <a:lvl6pPr marL="457200" algn="r" rtl="0" eaLnBrk="0" fontAlgn="base" hangingPunct="0">
        <a:spcBef>
          <a:spcPct val="0"/>
        </a:spcBef>
        <a:spcAft>
          <a:spcPct val="0"/>
        </a:spcAft>
        <a:defRPr sz="4400" i="1">
          <a:solidFill>
            <a:schemeClr val="tx2"/>
          </a:solidFill>
          <a:latin typeface="Times New Roman" pitchFamily="18" charset="0"/>
        </a:defRPr>
      </a:lvl6pPr>
      <a:lvl7pPr marL="914400" algn="r" rtl="0" eaLnBrk="0" fontAlgn="base" hangingPunct="0">
        <a:spcBef>
          <a:spcPct val="0"/>
        </a:spcBef>
        <a:spcAft>
          <a:spcPct val="0"/>
        </a:spcAft>
        <a:defRPr sz="4400" i="1">
          <a:solidFill>
            <a:schemeClr val="tx2"/>
          </a:solidFill>
          <a:latin typeface="Times New Roman" pitchFamily="18" charset="0"/>
        </a:defRPr>
      </a:lvl7pPr>
      <a:lvl8pPr marL="1371600" algn="r" rtl="0" eaLnBrk="0" fontAlgn="base" hangingPunct="0">
        <a:spcBef>
          <a:spcPct val="0"/>
        </a:spcBef>
        <a:spcAft>
          <a:spcPct val="0"/>
        </a:spcAft>
        <a:defRPr sz="4400" i="1">
          <a:solidFill>
            <a:schemeClr val="tx2"/>
          </a:solidFill>
          <a:latin typeface="Times New Roman" pitchFamily="18" charset="0"/>
        </a:defRPr>
      </a:lvl8pPr>
      <a:lvl9pPr marL="1828800" algn="r" rtl="0" eaLnBrk="0" fontAlgn="base" hangingPunct="0">
        <a:spcBef>
          <a:spcPct val="0"/>
        </a:spcBef>
        <a:spcAft>
          <a:spcPct val="0"/>
        </a:spcAft>
        <a:defRPr sz="4400" i="1">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defRPr>
      </a:lvl5pPr>
      <a:lvl6pPr marL="2514600" indent="-228600" algn="l" rtl="0" eaLnBrk="0" fontAlgn="base" hangingPunct="0">
        <a:spcBef>
          <a:spcPct val="20000"/>
        </a:spcBef>
        <a:spcAft>
          <a:spcPct val="0"/>
        </a:spcAft>
        <a:buClr>
          <a:schemeClr val="tx2"/>
        </a:buClr>
        <a:buChar char="•"/>
        <a:defRPr sz="2000">
          <a:solidFill>
            <a:schemeClr val="tx1"/>
          </a:solidFill>
          <a:latin typeface="+mn-lt"/>
        </a:defRPr>
      </a:lvl6pPr>
      <a:lvl7pPr marL="2971800" indent="-228600" algn="l" rtl="0" eaLnBrk="0" fontAlgn="base" hangingPunct="0">
        <a:spcBef>
          <a:spcPct val="20000"/>
        </a:spcBef>
        <a:spcAft>
          <a:spcPct val="0"/>
        </a:spcAft>
        <a:buClr>
          <a:schemeClr val="tx2"/>
        </a:buClr>
        <a:buChar char="•"/>
        <a:defRPr sz="2000">
          <a:solidFill>
            <a:schemeClr val="tx1"/>
          </a:solidFill>
          <a:latin typeface="+mn-lt"/>
        </a:defRPr>
      </a:lvl7pPr>
      <a:lvl8pPr marL="3429000" indent="-228600" algn="l" rtl="0" eaLnBrk="0" fontAlgn="base" hangingPunct="0">
        <a:spcBef>
          <a:spcPct val="20000"/>
        </a:spcBef>
        <a:spcAft>
          <a:spcPct val="0"/>
        </a:spcAft>
        <a:buClr>
          <a:schemeClr val="tx2"/>
        </a:buClr>
        <a:buChar char="•"/>
        <a:defRPr sz="2000">
          <a:solidFill>
            <a:schemeClr val="tx1"/>
          </a:solidFill>
          <a:latin typeface="+mn-lt"/>
        </a:defRPr>
      </a:lvl8pPr>
      <a:lvl9pPr marL="3886200" indent="-228600" algn="l" rtl="0" eaLnBrk="0" fontAlgn="base" hangingPunct="0">
        <a:spcBef>
          <a:spcPct val="20000"/>
        </a:spcBef>
        <a:spcAft>
          <a:spcPct val="0"/>
        </a:spcAft>
        <a:buClr>
          <a:schemeClr val="tx2"/>
        </a:buClr>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2.png"/><Relationship Id="rId4" Type="http://schemas.openxmlformats.org/officeDocument/2006/relationships/oleObject" Target="../embeddings/Documento_de_Microsoft_Office_Word_97-20031.doc"/></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14.xml"/><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oleObject" Target="../embeddings/Documento_de_Microsoft_Office_Word_97-20032.doc"/><Relationship Id="rId2" Type="http://schemas.openxmlformats.org/officeDocument/2006/relationships/slideLayout" Target="../slideLayouts/slideLayout7.xml"/><Relationship Id="rId1" Type="http://schemas.openxmlformats.org/officeDocument/2006/relationships/vmlDrawing" Target="../drawings/vmlDrawing2.v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2.wav"/><Relationship Id="rId1" Type="http://schemas.openxmlformats.org/officeDocument/2006/relationships/slideLayout" Target="../slideLayouts/slideLayout6.xml"/><Relationship Id="rId5" Type="http://schemas.openxmlformats.org/officeDocument/2006/relationships/image" Target="../media/image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2.wav"/><Relationship Id="rId1" Type="http://schemas.openxmlformats.org/officeDocument/2006/relationships/slideLayout" Target="../slideLayouts/slideLayout2.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42910" y="1428736"/>
            <a:ext cx="7710487" cy="1871662"/>
          </a:xfrm>
        </p:spPr>
        <p:txBody>
          <a:bodyPr/>
          <a:lstStyle/>
          <a:p>
            <a:pPr algn="ctr"/>
            <a:r>
              <a:rPr lang="es-ES" sz="3000" b="1" dirty="0">
                <a:solidFill>
                  <a:schemeClr val="bg1"/>
                </a:solidFill>
                <a:latin typeface="Arial Black" pitchFamily="34" charset="0"/>
              </a:rPr>
              <a:t>MINISTERIO AGROPECUARIO </a:t>
            </a:r>
            <a:br>
              <a:rPr lang="es-ES" sz="3000" b="1" dirty="0">
                <a:solidFill>
                  <a:schemeClr val="bg1"/>
                </a:solidFill>
                <a:latin typeface="Arial Black" pitchFamily="34" charset="0"/>
              </a:rPr>
            </a:br>
            <a:r>
              <a:rPr lang="es-ES" sz="3000" b="1" dirty="0">
                <a:solidFill>
                  <a:schemeClr val="bg1"/>
                </a:solidFill>
                <a:latin typeface="Arial Black" pitchFamily="34" charset="0"/>
              </a:rPr>
              <a:t>Y </a:t>
            </a:r>
            <a:r>
              <a:rPr lang="es-ES" sz="3000" b="1" dirty="0" smtClean="0">
                <a:solidFill>
                  <a:schemeClr val="bg1"/>
                </a:solidFill>
                <a:latin typeface="Arial Black" pitchFamily="34" charset="0"/>
              </a:rPr>
              <a:t>FORESTAL</a:t>
            </a:r>
            <a:r>
              <a:rPr lang="es-ES" sz="3000" b="1" dirty="0">
                <a:solidFill>
                  <a:schemeClr val="bg1"/>
                </a:solidFill>
                <a:latin typeface="Arial Black" pitchFamily="34" charset="0"/>
              </a:rPr>
              <a:t/>
            </a:r>
            <a:br>
              <a:rPr lang="es-ES" sz="3000" b="1" dirty="0">
                <a:solidFill>
                  <a:schemeClr val="bg1"/>
                </a:solidFill>
                <a:latin typeface="Arial Black" pitchFamily="34" charset="0"/>
              </a:rPr>
            </a:br>
            <a:r>
              <a:rPr lang="es-ES" sz="3000" b="1" dirty="0" smtClean="0">
                <a:solidFill>
                  <a:schemeClr val="bg1"/>
                </a:solidFill>
                <a:latin typeface="Arial Black" pitchFamily="34" charset="0"/>
              </a:rPr>
              <a:t>Managua, Nicaragua</a:t>
            </a:r>
            <a:r>
              <a:rPr lang="es-ES" sz="3000" b="1" dirty="0">
                <a:solidFill>
                  <a:schemeClr val="bg1"/>
                </a:solidFill>
                <a:latin typeface="Arial Black" pitchFamily="34" charset="0"/>
              </a:rPr>
              <a:t/>
            </a:r>
            <a:br>
              <a:rPr lang="es-ES" sz="3000" b="1" dirty="0">
                <a:solidFill>
                  <a:schemeClr val="bg1"/>
                </a:solidFill>
                <a:latin typeface="Arial Black" pitchFamily="34" charset="0"/>
              </a:rPr>
            </a:br>
            <a:endParaRPr lang="es-ES" sz="3000" dirty="0">
              <a:solidFill>
                <a:schemeClr val="bg1"/>
              </a:solidFill>
              <a:latin typeface="Arial Black" pitchFamily="34" charset="0"/>
            </a:endParaRPr>
          </a:p>
        </p:txBody>
      </p:sp>
      <p:sp>
        <p:nvSpPr>
          <p:cNvPr id="6147" name="Rectangle 3"/>
          <p:cNvSpPr>
            <a:spLocks noGrp="1" noChangeArrowheads="1"/>
          </p:cNvSpPr>
          <p:nvPr>
            <p:ph type="subTitle" idx="1"/>
          </p:nvPr>
        </p:nvSpPr>
        <p:spPr>
          <a:xfrm>
            <a:off x="642910" y="4071942"/>
            <a:ext cx="8137525" cy="847725"/>
          </a:xfrm>
        </p:spPr>
        <p:txBody>
          <a:bodyPr/>
          <a:lstStyle/>
          <a:p>
            <a:r>
              <a:rPr lang="es-ES" sz="3600" b="1" i="1" dirty="0">
                <a:solidFill>
                  <a:schemeClr val="bg1"/>
                </a:solidFill>
                <a:latin typeface="Arial Black" pitchFamily="34" charset="0"/>
              </a:rPr>
              <a:t>ENCUESTAS AGROPECUARIAS</a:t>
            </a:r>
          </a:p>
        </p:txBody>
      </p:sp>
      <p:pic>
        <p:nvPicPr>
          <p:cNvPr id="6158" name="Picture 14"/>
          <p:cNvPicPr>
            <a:picLocks noChangeAspect="1" noChangeArrowheads="1"/>
          </p:cNvPicPr>
          <p:nvPr/>
        </p:nvPicPr>
        <p:blipFill>
          <a:blip r:embed="rId4">
            <a:clrChange>
              <a:clrFrom>
                <a:srgbClr val="FFFFFF"/>
              </a:clrFrom>
              <a:clrTo>
                <a:srgbClr val="FFFFFF">
                  <a:alpha val="0"/>
                </a:srgbClr>
              </a:clrTo>
            </a:clrChange>
            <a:lum bright="12000" contrast="54000"/>
          </a:blip>
          <a:srcRect/>
          <a:stretch>
            <a:fillRect/>
          </a:stretch>
        </p:blipFill>
        <p:spPr bwMode="auto">
          <a:xfrm>
            <a:off x="7215206" y="0"/>
            <a:ext cx="1619250" cy="1423988"/>
          </a:xfrm>
          <a:prstGeom prst="rect">
            <a:avLst/>
          </a:prstGeom>
          <a:noFill/>
        </p:spPr>
      </p:pic>
      <p:pic>
        <p:nvPicPr>
          <p:cNvPr id="6159" name="Picture 15" descr="Logotipo y lema tamaqo pequeqo"/>
          <p:cNvPicPr>
            <a:picLocks noChangeAspect="1" noChangeArrowheads="1"/>
          </p:cNvPicPr>
          <p:nvPr/>
        </p:nvPicPr>
        <p:blipFill>
          <a:blip r:embed="rId5">
            <a:clrChange>
              <a:clrFrom>
                <a:srgbClr val="FDFDFD"/>
              </a:clrFrom>
              <a:clrTo>
                <a:srgbClr val="FDFDFD">
                  <a:alpha val="0"/>
                </a:srgbClr>
              </a:clrTo>
            </a:clrChange>
          </a:blip>
          <a:srcRect/>
          <a:stretch>
            <a:fillRect/>
          </a:stretch>
        </p:blipFill>
        <p:spPr bwMode="auto">
          <a:xfrm>
            <a:off x="0" y="142852"/>
            <a:ext cx="4211638" cy="1138238"/>
          </a:xfrm>
          <a:prstGeom prst="rect">
            <a:avLst/>
          </a:prstGeom>
          <a:noFill/>
          <a:ln w="9525">
            <a:noFill/>
            <a:miter lim="800000"/>
            <a:headEnd/>
            <a:tailEnd/>
          </a:ln>
          <a:effectLst>
            <a:outerShdw dist="12700" dir="10800000" algn="ctr" rotWithShape="0">
              <a:srgbClr val="808080">
                <a:alpha val="50000"/>
              </a:srgbClr>
            </a:outerShdw>
          </a:effectLst>
        </p:spPr>
      </p:pic>
    </p:spTree>
  </p:cSld>
  <p:clrMapOvr>
    <a:overrideClrMapping bg1="dk2" tx1="lt1" bg2="dk1" tx2="lt2" accent1="accent1" accent2="accent2" accent3="accent3" accent4="accent4" accent5="accent5" accent6="accent6" hlink="hlink" folHlink="folHlink"/>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6158"/>
                                        </p:tgtEl>
                                        <p:attrNameLst>
                                          <p:attrName>style.visibility</p:attrName>
                                        </p:attrNameLst>
                                      </p:cBhvr>
                                      <p:to>
                                        <p:strVal val="visible"/>
                                      </p:to>
                                    </p:set>
                                    <p:animEffect transition="in" filter="box(in)">
                                      <p:cBhvr>
                                        <p:cTn id="7" dur="500"/>
                                        <p:tgtEl>
                                          <p:spTgt spid="6158"/>
                                        </p:tgtEl>
                                      </p:cBhvr>
                                    </p:animEffect>
                                  </p:childTnLst>
                                </p:cTn>
                              </p:par>
                            </p:childTnLst>
                          </p:cTn>
                        </p:par>
                        <p:par>
                          <p:cTn id="8" fill="hold">
                            <p:stCondLst>
                              <p:cond delay="500"/>
                            </p:stCondLst>
                            <p:childTnLst>
                              <p:par>
                                <p:cTn id="9" presetID="22" presetClass="entr" presetSubtype="1" fill="hold" grpId="0" nodeType="afterEffect">
                                  <p:stCondLst>
                                    <p:cond delay="0"/>
                                  </p:stCondLst>
                                  <p:iterate type="lt">
                                    <p:tmPct val="100000"/>
                                  </p:iterate>
                                  <p:childTnLst>
                                    <p:set>
                                      <p:cBhvr>
                                        <p:cTn id="10" dur="1" fill="hold">
                                          <p:stCondLst>
                                            <p:cond delay="0"/>
                                          </p:stCondLst>
                                        </p:cTn>
                                        <p:tgtEl>
                                          <p:spTgt spid="6146">
                                            <p:txEl>
                                              <p:pRg st="0" end="0"/>
                                            </p:txEl>
                                          </p:spTgt>
                                        </p:tgtEl>
                                        <p:attrNameLst>
                                          <p:attrName>style.visibility</p:attrName>
                                        </p:attrNameLst>
                                      </p:cBhvr>
                                      <p:to>
                                        <p:strVal val="visible"/>
                                      </p:to>
                                    </p:set>
                                    <p:animEffect transition="in" filter="wipe(up)">
                                      <p:cBhvr>
                                        <p:cTn id="11" dur="75"/>
                                        <p:tgtEl>
                                          <p:spTgt spid="6146">
                                            <p:txEl>
                                              <p:pRg st="0" end="0"/>
                                            </p:txEl>
                                          </p:spTgt>
                                        </p:tgtEl>
                                      </p:cBhvr>
                                    </p:animEffect>
                                  </p:childTnLst>
                                  <p:subTnLst>
                                    <p:audio>
                                      <p:cMediaNode>
                                        <p:cTn display="0" masterRel="sameClick">
                                          <p:stCondLst>
                                            <p:cond evt="begin" delay="0">
                                              <p:tn val="9"/>
                                            </p:cond>
                                          </p:stCondLst>
                                          <p:endCondLst>
                                            <p:cond evt="onStopAudio" delay="0">
                                              <p:tgtEl>
                                                <p:sldTgt/>
                                              </p:tgtEl>
                                            </p:cond>
                                          </p:endCondLst>
                                        </p:cTn>
                                        <p:tgtEl>
                                          <p:sndTgt r:embed="rId3" name="TYPE.WAV" builtIn="1"/>
                                        </p:tgtEl>
                                      </p:cMediaNode>
                                    </p:audio>
                                  </p:subTnLst>
                                </p:cTn>
                              </p:par>
                            </p:childTnLst>
                          </p:cTn>
                        </p:par>
                        <p:par>
                          <p:cTn id="12" fill="hold">
                            <p:stCondLst>
                              <p:cond delay="4100"/>
                            </p:stCondLst>
                            <p:childTnLst>
                              <p:par>
                                <p:cTn id="13" presetID="22" presetClass="entr" presetSubtype="1" fill="hold" grpId="0" nodeType="afterEffect">
                                  <p:stCondLst>
                                    <p:cond delay="0"/>
                                  </p:stCondLst>
                                  <p:iterate type="lt">
                                    <p:tmPct val="100000"/>
                                  </p:iterate>
                                  <p:childTnLst>
                                    <p:set>
                                      <p:cBhvr>
                                        <p:cTn id="14" dur="1" fill="hold">
                                          <p:stCondLst>
                                            <p:cond delay="0"/>
                                          </p:stCondLst>
                                        </p:cTn>
                                        <p:tgtEl>
                                          <p:spTgt spid="6147">
                                            <p:txEl>
                                              <p:pRg st="0" end="0"/>
                                            </p:txEl>
                                          </p:spTgt>
                                        </p:tgtEl>
                                        <p:attrNameLst>
                                          <p:attrName>style.visibility</p:attrName>
                                        </p:attrNameLst>
                                      </p:cBhvr>
                                      <p:to>
                                        <p:strVal val="visible"/>
                                      </p:to>
                                    </p:set>
                                    <p:animEffect transition="in" filter="wipe(up)">
                                      <p:cBhvr>
                                        <p:cTn id="15" dur="75"/>
                                        <p:tgtEl>
                                          <p:spTgt spid="6147">
                                            <p:txEl>
                                              <p:pRg st="0" end="0"/>
                                            </p:txEl>
                                          </p:spTgt>
                                        </p:tgtEl>
                                      </p:cBhvr>
                                    </p:animEffect>
                                  </p:childTnLst>
                                  <p:subTnLst>
                                    <p:audio>
                                      <p:cMediaNode>
                                        <p:cTn display="0" masterRel="sameClick">
                                          <p:stCondLst>
                                            <p:cond evt="begin" delay="0">
                                              <p:tn val="13"/>
                                            </p:cond>
                                          </p:stCondLst>
                                          <p:endCondLst>
                                            <p:cond evt="onStopAudio" delay="0">
                                              <p:tgtEl>
                                                <p:sldTgt/>
                                              </p:tgtEl>
                                            </p:cond>
                                          </p:endCondLst>
                                        </p:cTn>
                                        <p:tgtEl>
                                          <p:sndTgt r:embed="rId3" name="TYPE.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build="p" autoUpdateAnimBg="0" advAuto="0"/>
      <p:bldP spid="6147" grpId="0" build="p" autoUpdateAnimBg="0" advAuto="0"/>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00034" y="1571612"/>
            <a:ext cx="7543800" cy="1428760"/>
          </a:xfrm>
        </p:spPr>
        <p:txBody>
          <a:bodyPr/>
          <a:lstStyle/>
          <a:p>
            <a:pPr algn="l"/>
            <a:r>
              <a:rPr lang="es-ES_tradnl" sz="4000" b="1" dirty="0" smtClean="0">
                <a:solidFill>
                  <a:schemeClr val="bg1"/>
                </a:solidFill>
              </a:rPr>
              <a:t>Metodologías de Levantamiento de Encuestas</a:t>
            </a:r>
            <a:endParaRPr lang="es-ES" sz="4000" b="1" dirty="0">
              <a:solidFill>
                <a:schemeClr val="bg1"/>
              </a:solidFill>
            </a:endParaRPr>
          </a:p>
        </p:txBody>
      </p:sp>
      <p:sp>
        <p:nvSpPr>
          <p:cNvPr id="13315" name="Rectangle 3"/>
          <p:cNvSpPr>
            <a:spLocks noGrp="1" noChangeArrowheads="1"/>
          </p:cNvSpPr>
          <p:nvPr>
            <p:ph type="body" idx="1"/>
          </p:nvPr>
        </p:nvSpPr>
        <p:spPr>
          <a:xfrm>
            <a:off x="214282" y="2928934"/>
            <a:ext cx="6429420" cy="642942"/>
          </a:xfrm>
        </p:spPr>
        <p:txBody>
          <a:bodyPr/>
          <a:lstStyle/>
          <a:p>
            <a:pPr lvl="1">
              <a:spcBef>
                <a:spcPct val="50000"/>
              </a:spcBef>
              <a:buClr>
                <a:srgbClr val="990033"/>
              </a:buClr>
              <a:buNone/>
            </a:pPr>
            <a:r>
              <a:rPr lang="es-ES_tradnl" sz="3200" b="1" i="1" kern="1200" dirty="0" smtClean="0">
                <a:solidFill>
                  <a:srgbClr val="800000"/>
                </a:solidFill>
                <a:latin typeface="Times New Roman" pitchFamily="18" charset="0"/>
                <a:ea typeface="+mn-ea"/>
                <a:cs typeface="+mn-cs"/>
              </a:rPr>
              <a:t>Se aplican con dos Metodologías</a:t>
            </a:r>
            <a:endParaRPr lang="es-ES" sz="3200" b="1" i="1" kern="1200" dirty="0" smtClean="0">
              <a:solidFill>
                <a:srgbClr val="800000"/>
              </a:solidFill>
              <a:latin typeface="Times New Roman" pitchFamily="18" charset="0"/>
              <a:ea typeface="+mn-ea"/>
              <a:cs typeface="+mn-cs"/>
            </a:endParaRPr>
          </a:p>
          <a:p>
            <a:pPr lvl="1">
              <a:buClr>
                <a:srgbClr val="990033"/>
              </a:buClr>
              <a:buFont typeface="Wingdings" pitchFamily="2" charset="2"/>
              <a:buNone/>
            </a:pPr>
            <a:endParaRPr lang="es-ES" sz="3200" b="1" i="1" dirty="0">
              <a:solidFill>
                <a:srgbClr val="800000"/>
              </a:solidFill>
            </a:endParaRPr>
          </a:p>
        </p:txBody>
      </p:sp>
      <p:pic>
        <p:nvPicPr>
          <p:cNvPr id="13316"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239000" y="0"/>
            <a:ext cx="1905000" cy="1676400"/>
          </a:xfrm>
          <a:prstGeom prst="rect">
            <a:avLst/>
          </a:prstGeom>
          <a:noFill/>
        </p:spPr>
      </p:pic>
      <p:pic>
        <p:nvPicPr>
          <p:cNvPr id="6" name="Picture 6"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428596" y="21429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
        <p:nvSpPr>
          <p:cNvPr id="7" name="6 Rectángulo"/>
          <p:cNvSpPr/>
          <p:nvPr/>
        </p:nvSpPr>
        <p:spPr>
          <a:xfrm>
            <a:off x="571472" y="3714752"/>
            <a:ext cx="7286676" cy="2123658"/>
          </a:xfrm>
          <a:prstGeom prst="rect">
            <a:avLst/>
          </a:prstGeom>
        </p:spPr>
        <p:txBody>
          <a:bodyPr wrap="square">
            <a:spAutoFit/>
          </a:bodyPr>
          <a:lstStyle/>
          <a:p>
            <a:pPr>
              <a:spcBef>
                <a:spcPct val="50000"/>
              </a:spcBef>
            </a:pPr>
            <a:r>
              <a:rPr lang="es-ES_tradnl" i="1" dirty="0" smtClean="0">
                <a:solidFill>
                  <a:srgbClr val="800000"/>
                </a:solidFill>
              </a:rPr>
              <a:t>1.- Metodología de Muestreo por Puntos</a:t>
            </a:r>
          </a:p>
          <a:p>
            <a:pPr>
              <a:spcBef>
                <a:spcPct val="50000"/>
              </a:spcBef>
            </a:pPr>
            <a:r>
              <a:rPr lang="es-ES_tradnl" i="1" dirty="0" smtClean="0">
                <a:solidFill>
                  <a:srgbClr val="800000"/>
                </a:solidFill>
              </a:rPr>
              <a:t>2.- Metodología de Muestreo con múltiples marcos</a:t>
            </a:r>
          </a:p>
          <a:p>
            <a:pPr>
              <a:spcBef>
                <a:spcPct val="50000"/>
              </a:spcBef>
            </a:pPr>
            <a:r>
              <a:rPr lang="es-ES_tradnl" i="1" dirty="0" smtClean="0">
                <a:solidFill>
                  <a:srgbClr val="800000"/>
                </a:solidFill>
              </a:rPr>
              <a:t>     - Marco de área (fotografías aéreas)</a:t>
            </a:r>
          </a:p>
          <a:p>
            <a:pPr>
              <a:spcBef>
                <a:spcPct val="50000"/>
              </a:spcBef>
            </a:pPr>
            <a:r>
              <a:rPr lang="es-ES_tradnl" i="1" dirty="0" smtClean="0">
                <a:solidFill>
                  <a:srgbClr val="800000"/>
                </a:solidFill>
              </a:rPr>
              <a:t>     - Marco de lista</a:t>
            </a:r>
            <a:endParaRPr lang="es-ES" i="1" dirty="0">
              <a:solidFill>
                <a:srgbClr val="800000"/>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box(in)">
                                      <p:cBhvr>
                                        <p:cTn id="7" dur="500"/>
                                        <p:tgtEl>
                                          <p:spTgt spid="1331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239000" y="0"/>
            <a:ext cx="1905000" cy="1676400"/>
          </a:xfrm>
          <a:prstGeom prst="rect">
            <a:avLst/>
          </a:prstGeom>
          <a:noFill/>
        </p:spPr>
      </p:pic>
      <p:sp>
        <p:nvSpPr>
          <p:cNvPr id="41991" name="Text Box 7"/>
          <p:cNvSpPr txBox="1">
            <a:spLocks noChangeArrowheads="1"/>
          </p:cNvSpPr>
          <p:nvPr/>
        </p:nvSpPr>
        <p:spPr bwMode="auto">
          <a:xfrm>
            <a:off x="684213" y="3716338"/>
            <a:ext cx="74168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s-ES"/>
          </a:p>
        </p:txBody>
      </p:sp>
      <p:sp>
        <p:nvSpPr>
          <p:cNvPr id="41992" name="Text Box 8"/>
          <p:cNvSpPr txBox="1">
            <a:spLocks noChangeArrowheads="1"/>
          </p:cNvSpPr>
          <p:nvPr/>
        </p:nvSpPr>
        <p:spPr bwMode="auto">
          <a:xfrm>
            <a:off x="0" y="2781300"/>
            <a:ext cx="9144000" cy="2774950"/>
          </a:xfrm>
          <a:prstGeom prst="rect">
            <a:avLst/>
          </a:prstGeom>
          <a:noFill/>
          <a:ln w="12700">
            <a:noFill/>
            <a:miter lim="800000"/>
            <a:headEnd type="none" w="sm" len="sm"/>
            <a:tailEnd type="none" w="sm" len="sm"/>
          </a:ln>
          <a:effectLst/>
        </p:spPr>
        <p:txBody>
          <a:bodyPr>
            <a:spAutoFit/>
          </a:bodyPr>
          <a:lstStyle/>
          <a:p>
            <a:pPr>
              <a:spcBef>
                <a:spcPct val="50000"/>
              </a:spcBef>
            </a:pPr>
            <a:endParaRPr lang="es-ES_tradnl" sz="3200" i="1" dirty="0">
              <a:solidFill>
                <a:srgbClr val="800000"/>
              </a:solidFill>
            </a:endParaRPr>
          </a:p>
          <a:p>
            <a:pPr>
              <a:spcBef>
                <a:spcPct val="50000"/>
              </a:spcBef>
            </a:pPr>
            <a:endParaRPr lang="es-ES_tradnl" sz="3200" i="1" dirty="0">
              <a:solidFill>
                <a:srgbClr val="800000"/>
              </a:solidFill>
            </a:endParaRPr>
          </a:p>
          <a:p>
            <a:pPr>
              <a:spcBef>
                <a:spcPct val="50000"/>
              </a:spcBef>
            </a:pPr>
            <a:endParaRPr lang="es-ES_tradnl" sz="3200" i="1" dirty="0">
              <a:solidFill>
                <a:srgbClr val="800000"/>
              </a:solidFill>
            </a:endParaRPr>
          </a:p>
          <a:p>
            <a:pPr>
              <a:spcBef>
                <a:spcPct val="50000"/>
              </a:spcBef>
            </a:pPr>
            <a:endParaRPr lang="es-ES" sz="3200" i="1" dirty="0">
              <a:solidFill>
                <a:srgbClr val="800000"/>
              </a:solidFill>
            </a:endParaRPr>
          </a:p>
        </p:txBody>
      </p:sp>
      <p:sp>
        <p:nvSpPr>
          <p:cNvPr id="7" name="6 Rectángulo"/>
          <p:cNvSpPr/>
          <p:nvPr/>
        </p:nvSpPr>
        <p:spPr>
          <a:xfrm>
            <a:off x="857224" y="1571612"/>
            <a:ext cx="7572428" cy="707886"/>
          </a:xfrm>
          <a:prstGeom prst="rect">
            <a:avLst/>
          </a:prstGeom>
        </p:spPr>
        <p:txBody>
          <a:bodyPr wrap="square">
            <a:spAutoFit/>
          </a:bodyPr>
          <a:lstStyle/>
          <a:p>
            <a:r>
              <a:rPr lang="es-ES" sz="4000" i="1" dirty="0" smtClean="0">
                <a:solidFill>
                  <a:schemeClr val="bg1"/>
                </a:solidFill>
                <a:latin typeface="+mj-lt"/>
                <a:ea typeface="+mj-ea"/>
                <a:cs typeface="+mj-cs"/>
              </a:rPr>
              <a:t>Metodología Muestreo por Puntos</a:t>
            </a:r>
            <a:endParaRPr lang="es-ES" sz="4000" i="1" dirty="0">
              <a:solidFill>
                <a:schemeClr val="bg1"/>
              </a:solidFill>
              <a:latin typeface="+mj-lt"/>
              <a:ea typeface="+mj-ea"/>
              <a:cs typeface="+mj-cs"/>
            </a:endParaRPr>
          </a:p>
        </p:txBody>
      </p:sp>
      <p:pic>
        <p:nvPicPr>
          <p:cNvPr id="8" name="Picture 6"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142844" y="21429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
        <p:nvSpPr>
          <p:cNvPr id="9" name="8 Rectángulo"/>
          <p:cNvSpPr/>
          <p:nvPr/>
        </p:nvSpPr>
        <p:spPr>
          <a:xfrm>
            <a:off x="642910" y="2571744"/>
            <a:ext cx="8072494" cy="3908762"/>
          </a:xfrm>
          <a:prstGeom prst="rect">
            <a:avLst/>
          </a:prstGeom>
        </p:spPr>
        <p:txBody>
          <a:bodyPr wrap="square">
            <a:spAutoFit/>
          </a:bodyPr>
          <a:lstStyle/>
          <a:p>
            <a:pPr defTabSz="666750">
              <a:buClr>
                <a:srgbClr val="990033"/>
              </a:buClr>
              <a:buFont typeface="Wingdings" pitchFamily="2" charset="2"/>
              <a:buChar char="Ø"/>
            </a:pPr>
            <a:r>
              <a:rPr lang="es-ES" sz="3200" i="1" dirty="0" smtClean="0">
                <a:solidFill>
                  <a:schemeClr val="bg1"/>
                </a:solidFill>
                <a:latin typeface="+mn-lt"/>
              </a:rPr>
              <a:t>Objetivo</a:t>
            </a:r>
          </a:p>
          <a:p>
            <a:pPr defTabSz="666750">
              <a:buClr>
                <a:srgbClr val="990033"/>
              </a:buClr>
            </a:pPr>
            <a:r>
              <a:rPr lang="es-ES" i="1" dirty="0" smtClean="0">
                <a:solidFill>
                  <a:srgbClr val="800000"/>
                </a:solidFill>
              </a:rPr>
              <a:t>	-  </a:t>
            </a:r>
            <a:r>
              <a:rPr lang="es-ES" sz="3200" i="1" dirty="0" smtClean="0">
                <a:solidFill>
                  <a:srgbClr val="800000"/>
                </a:solidFill>
                <a:latin typeface="+mn-lt"/>
              </a:rPr>
              <a:t>Proveer la estimación de granos básicos </a:t>
            </a:r>
          </a:p>
          <a:p>
            <a:pPr defTabSz="666750">
              <a:buClr>
                <a:srgbClr val="990033"/>
              </a:buClr>
            </a:pPr>
            <a:r>
              <a:rPr lang="es-ES" sz="3200" i="1" dirty="0" smtClean="0">
                <a:solidFill>
                  <a:srgbClr val="800000"/>
                </a:solidFill>
                <a:latin typeface="+mn-lt"/>
              </a:rPr>
              <a:t>	  a nivel de departamentos en siete </a:t>
            </a:r>
          </a:p>
          <a:p>
            <a:pPr defTabSz="666750">
              <a:buClr>
                <a:srgbClr val="990033"/>
              </a:buClr>
            </a:pPr>
            <a:r>
              <a:rPr lang="es-ES" sz="3200" i="1" dirty="0" smtClean="0">
                <a:solidFill>
                  <a:srgbClr val="800000"/>
                </a:solidFill>
                <a:latin typeface="+mn-lt"/>
              </a:rPr>
              <a:t>         regiones del país.</a:t>
            </a:r>
          </a:p>
          <a:p>
            <a:pPr defTabSz="666750">
              <a:buClr>
                <a:srgbClr val="990033"/>
              </a:buClr>
            </a:pPr>
            <a:endParaRPr lang="es-ES" i="1" dirty="0" smtClean="0">
              <a:solidFill>
                <a:srgbClr val="800000"/>
              </a:solidFill>
            </a:endParaRPr>
          </a:p>
          <a:p>
            <a:pPr defTabSz="666750">
              <a:buClr>
                <a:srgbClr val="990033"/>
              </a:buClr>
            </a:pPr>
            <a:r>
              <a:rPr lang="es-ES" i="1" dirty="0" smtClean="0">
                <a:solidFill>
                  <a:srgbClr val="800000"/>
                </a:solidFill>
              </a:rPr>
              <a:t>  	</a:t>
            </a:r>
            <a:r>
              <a:rPr lang="es-ES" sz="3200" i="1" dirty="0" smtClean="0">
                <a:solidFill>
                  <a:srgbClr val="800000"/>
                </a:solidFill>
                <a:latin typeface="+mn-lt"/>
              </a:rPr>
              <a:t>- Obtener  la estimación con un margen   </a:t>
            </a:r>
          </a:p>
          <a:p>
            <a:pPr defTabSz="666750">
              <a:buClr>
                <a:srgbClr val="990033"/>
              </a:buClr>
            </a:pPr>
            <a:r>
              <a:rPr lang="es-ES" sz="3200" i="1" dirty="0" smtClean="0">
                <a:solidFill>
                  <a:srgbClr val="800000"/>
                </a:solidFill>
                <a:latin typeface="+mn-lt"/>
              </a:rPr>
              <a:t>         de error inferior o igual al 10 % con un 	  nivel de confianza del 95 %.</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box(in)">
                                      <p:cBhvr>
                                        <p:cTn id="7" dur="500"/>
                                        <p:tgtEl>
                                          <p:spTgt spid="4198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714348" y="1214422"/>
            <a:ext cx="3214710" cy="855663"/>
          </a:xfrm>
        </p:spPr>
        <p:txBody>
          <a:bodyPr/>
          <a:lstStyle/>
          <a:p>
            <a:pPr algn="l">
              <a:buFont typeface="Wingdings" pitchFamily="2" charset="2"/>
              <a:buChar char="Ø"/>
            </a:pPr>
            <a:r>
              <a:rPr lang="es-ES" sz="4000" b="1" dirty="0" smtClean="0">
                <a:solidFill>
                  <a:schemeClr val="bg1"/>
                </a:solidFill>
              </a:rPr>
              <a:t>Descripción</a:t>
            </a:r>
            <a:endParaRPr lang="es-ES" sz="4000" b="1" dirty="0">
              <a:solidFill>
                <a:schemeClr val="bg1"/>
              </a:solidFill>
            </a:endParaRPr>
          </a:p>
        </p:txBody>
      </p:sp>
      <p:sp>
        <p:nvSpPr>
          <p:cNvPr id="28676" name="Rectangle 4"/>
          <p:cNvSpPr>
            <a:spLocks noGrp="1" noChangeArrowheads="1"/>
          </p:cNvSpPr>
          <p:nvPr>
            <p:ph type="body" sz="half" idx="2"/>
          </p:nvPr>
        </p:nvSpPr>
        <p:spPr>
          <a:xfrm>
            <a:off x="395288" y="2205038"/>
            <a:ext cx="7931150" cy="4249737"/>
          </a:xfrm>
        </p:spPr>
        <p:txBody>
          <a:bodyPr/>
          <a:lstStyle/>
          <a:p>
            <a:pPr defTabSz="666750">
              <a:spcBef>
                <a:spcPct val="0"/>
              </a:spcBef>
              <a:buClr>
                <a:srgbClr val="990033"/>
              </a:buClr>
              <a:buNone/>
            </a:pPr>
            <a:r>
              <a:rPr lang="es-ES" b="1" i="1" dirty="0">
                <a:solidFill>
                  <a:srgbClr val="800000"/>
                </a:solidFill>
              </a:rPr>
              <a:t>		</a:t>
            </a:r>
          </a:p>
        </p:txBody>
      </p:sp>
      <p:pic>
        <p:nvPicPr>
          <p:cNvPr id="28677" name="Picture 5"/>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pic>
        <p:nvPicPr>
          <p:cNvPr id="5" name="Picture 6"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142844" y="21429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
        <p:nvSpPr>
          <p:cNvPr id="6" name="5 Rectángulo"/>
          <p:cNvSpPr/>
          <p:nvPr/>
        </p:nvSpPr>
        <p:spPr>
          <a:xfrm>
            <a:off x="1142976" y="2210574"/>
            <a:ext cx="7572428" cy="4647426"/>
          </a:xfrm>
          <a:prstGeom prst="rect">
            <a:avLst/>
          </a:prstGeom>
        </p:spPr>
        <p:txBody>
          <a:bodyPr wrap="square">
            <a:spAutoFit/>
          </a:bodyPr>
          <a:lstStyle/>
          <a:p>
            <a:r>
              <a:rPr lang="es-ES" sz="3200" i="1" dirty="0" smtClean="0">
                <a:solidFill>
                  <a:srgbClr val="800000"/>
                </a:solidFill>
                <a:latin typeface="+mj-lt"/>
                <a:ea typeface="+mj-ea"/>
                <a:cs typeface="+mj-cs"/>
              </a:rPr>
              <a:t>-Se utilizan mapas topográficos  a escala 	   1:50,000 los cuales cubren toda el área de encuesta.</a:t>
            </a:r>
            <a:br>
              <a:rPr lang="es-ES" sz="3200" i="1" dirty="0" smtClean="0">
                <a:solidFill>
                  <a:srgbClr val="800000"/>
                </a:solidFill>
                <a:latin typeface="+mj-lt"/>
                <a:ea typeface="+mj-ea"/>
                <a:cs typeface="+mj-cs"/>
              </a:rPr>
            </a:br>
            <a:r>
              <a:rPr lang="es-ES" dirty="0" smtClean="0">
                <a:solidFill>
                  <a:srgbClr val="800000"/>
                </a:solidFill>
              </a:rPr>
              <a:t/>
            </a:r>
            <a:br>
              <a:rPr lang="es-ES" dirty="0" smtClean="0">
                <a:solidFill>
                  <a:srgbClr val="800000"/>
                </a:solidFill>
              </a:rPr>
            </a:br>
            <a:r>
              <a:rPr lang="es-ES" sz="3200" i="1" dirty="0" smtClean="0">
                <a:solidFill>
                  <a:srgbClr val="800000"/>
                </a:solidFill>
                <a:latin typeface="+mj-lt"/>
                <a:ea typeface="+mj-ea"/>
                <a:cs typeface="+mj-cs"/>
              </a:rPr>
              <a:t>- Estratificación o delimitación en mapas   </a:t>
            </a:r>
          </a:p>
          <a:p>
            <a:r>
              <a:rPr lang="es-ES" sz="3200" i="1" dirty="0" smtClean="0">
                <a:solidFill>
                  <a:srgbClr val="800000"/>
                </a:solidFill>
                <a:latin typeface="+mj-lt"/>
                <a:ea typeface="+mj-ea"/>
                <a:cs typeface="+mj-cs"/>
              </a:rPr>
              <a:t>  de áreas según el uso de la tierra.</a:t>
            </a:r>
            <a:r>
              <a:rPr lang="es-ES" dirty="0" smtClean="0">
                <a:solidFill>
                  <a:srgbClr val="800000"/>
                </a:solidFill>
              </a:rPr>
              <a:t/>
            </a:r>
            <a:br>
              <a:rPr lang="es-ES" dirty="0" smtClean="0">
                <a:solidFill>
                  <a:srgbClr val="800000"/>
                </a:solidFill>
              </a:rPr>
            </a:br>
            <a:r>
              <a:rPr lang="es-ES" dirty="0" smtClean="0">
                <a:solidFill>
                  <a:srgbClr val="800000"/>
                </a:solidFill>
              </a:rPr>
              <a:t/>
            </a:r>
            <a:br>
              <a:rPr lang="es-ES" dirty="0" smtClean="0">
                <a:solidFill>
                  <a:srgbClr val="800000"/>
                </a:solidFill>
              </a:rPr>
            </a:br>
            <a:r>
              <a:rPr lang="es-ES" dirty="0" smtClean="0">
                <a:solidFill>
                  <a:srgbClr val="800000"/>
                </a:solidFill>
              </a:rPr>
              <a:t> </a:t>
            </a:r>
            <a:r>
              <a:rPr lang="es-ES" sz="3200" i="1" dirty="0" smtClean="0">
                <a:solidFill>
                  <a:srgbClr val="800000"/>
                </a:solidFill>
                <a:latin typeface="+mj-lt"/>
                <a:ea typeface="+mj-ea"/>
                <a:cs typeface="+mj-cs"/>
              </a:rPr>
              <a:t>- Toda la tierra en el área de estudio se      </a:t>
            </a:r>
          </a:p>
          <a:p>
            <a:r>
              <a:rPr lang="es-ES" sz="3200" i="1" dirty="0" smtClean="0">
                <a:solidFill>
                  <a:srgbClr val="800000"/>
                </a:solidFill>
                <a:latin typeface="+mj-lt"/>
                <a:ea typeface="+mj-ea"/>
                <a:cs typeface="+mj-cs"/>
              </a:rPr>
              <a:t>   ubicó en seis estratos. </a:t>
            </a:r>
            <a:r>
              <a:rPr lang="es-ES" dirty="0" smtClean="0">
                <a:solidFill>
                  <a:srgbClr val="800000"/>
                </a:solidFill>
              </a:rPr>
              <a:t/>
            </a:r>
            <a:br>
              <a:rPr lang="es-ES" dirty="0" smtClean="0">
                <a:solidFill>
                  <a:srgbClr val="800000"/>
                </a:solidFill>
              </a:rPr>
            </a:br>
            <a:r>
              <a:rPr lang="es-ES" dirty="0" smtClean="0">
                <a:solidFill>
                  <a:srgbClr val="800000"/>
                </a:solidFill>
              </a:rPr>
              <a:t>	</a:t>
            </a:r>
            <a:endParaRPr lang="es-ES" dirty="0"/>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8677"/>
                                        </p:tgtEl>
                                        <p:attrNameLst>
                                          <p:attrName>style.visibility</p:attrName>
                                        </p:attrNameLst>
                                      </p:cBhvr>
                                      <p:to>
                                        <p:strVal val="visible"/>
                                      </p:to>
                                    </p:set>
                                    <p:animEffect transition="in" filter="box(in)">
                                      <p:cBhvr>
                                        <p:cTn id="7" dur="500"/>
                                        <p:tgtEl>
                                          <p:spTgt spid="2867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23850" y="404813"/>
            <a:ext cx="7772400" cy="685800"/>
          </a:xfrm>
        </p:spPr>
        <p:txBody>
          <a:bodyPr/>
          <a:lstStyle/>
          <a:p>
            <a:pPr algn="l"/>
            <a:r>
              <a:rPr lang="es-ES" b="1">
                <a:solidFill>
                  <a:schemeClr val="bg1"/>
                </a:solidFill>
              </a:rPr>
              <a:t>Definición de Estratos</a:t>
            </a:r>
          </a:p>
        </p:txBody>
      </p:sp>
      <p:graphicFrame>
        <p:nvGraphicFramePr>
          <p:cNvPr id="39939" name="Object 3"/>
          <p:cNvGraphicFramePr>
            <a:graphicFrameLocks noChangeAspect="1"/>
          </p:cNvGraphicFramePr>
          <p:nvPr>
            <p:ph type="tbl" idx="1"/>
          </p:nvPr>
        </p:nvGraphicFramePr>
        <p:xfrm>
          <a:off x="0" y="1843088"/>
          <a:ext cx="9144000" cy="4987925"/>
        </p:xfrm>
        <a:graphic>
          <a:graphicData uri="http://schemas.openxmlformats.org/presentationml/2006/ole">
            <p:oleObj spid="_x0000_s39939" name="Documento" r:id="rId4" imgW="8178249" imgH="4461102" progId="Word.Document.8">
              <p:embed/>
            </p:oleObj>
          </a:graphicData>
        </a:graphic>
      </p:graphicFrame>
      <p:pic>
        <p:nvPicPr>
          <p:cNvPr id="39940" name="Picture 4"/>
          <p:cNvPicPr>
            <a:picLocks noChangeAspect="1" noChangeArrowheads="1"/>
          </p:cNvPicPr>
          <p:nvPr/>
        </p:nvPicPr>
        <p:blipFill>
          <a:blip r:embed="rId5">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Effect transition="in" filter="box(in)">
                                      <p:cBhvr>
                                        <p:cTn id="7" dur="500"/>
                                        <p:tgtEl>
                                          <p:spTgt spid="39940"/>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81000" y="5715000"/>
            <a:ext cx="9906000" cy="1143000"/>
          </a:xfrm>
        </p:spPr>
        <p:txBody>
          <a:bodyPr/>
          <a:lstStyle/>
          <a:p>
            <a:pPr algn="l" defTabSz="750888"/>
            <a:r>
              <a:rPr lang="es-ES" sz="2800" i="0" dirty="0"/>
              <a:t>	</a:t>
            </a:r>
            <a:r>
              <a:rPr lang="es-ES" sz="3200" i="0" dirty="0">
                <a:solidFill>
                  <a:schemeClr val="tx1"/>
                </a:solidFill>
              </a:rPr>
              <a:t/>
            </a:r>
            <a:br>
              <a:rPr lang="es-ES" sz="3200" i="0" dirty="0">
                <a:solidFill>
                  <a:schemeClr val="tx1"/>
                </a:solidFill>
              </a:rPr>
            </a:br>
            <a:r>
              <a:rPr lang="es-ES" sz="3200" i="0" dirty="0">
                <a:solidFill>
                  <a:schemeClr val="tx1"/>
                </a:solidFill>
              </a:rPr>
              <a:t/>
            </a:r>
            <a:br>
              <a:rPr lang="es-ES" sz="3200" i="0" dirty="0">
                <a:solidFill>
                  <a:schemeClr val="tx1"/>
                </a:solidFill>
              </a:rPr>
            </a:br>
            <a:r>
              <a:rPr lang="es-ES" sz="3200" i="0" dirty="0">
                <a:solidFill>
                  <a:schemeClr val="tx1"/>
                </a:solidFill>
              </a:rPr>
              <a:t>	</a:t>
            </a:r>
            <a:r>
              <a:rPr lang="es-ES" sz="3200" b="1" dirty="0">
                <a:solidFill>
                  <a:srgbClr val="800000"/>
                </a:solidFill>
              </a:rPr>
              <a:t>-  No se incluyen Ciudades, áreas urbanas  y  </a:t>
            </a:r>
            <a:br>
              <a:rPr lang="es-ES" sz="3200" b="1" dirty="0">
                <a:solidFill>
                  <a:srgbClr val="800000"/>
                </a:solidFill>
              </a:rPr>
            </a:br>
            <a:r>
              <a:rPr lang="es-ES" sz="3200" b="1" dirty="0">
                <a:solidFill>
                  <a:srgbClr val="800000"/>
                </a:solidFill>
              </a:rPr>
              <a:t>	   tierras no agrícolas.</a:t>
            </a:r>
            <a:br>
              <a:rPr lang="es-ES" sz="3200" b="1" dirty="0">
                <a:solidFill>
                  <a:srgbClr val="800000"/>
                </a:solidFill>
              </a:rPr>
            </a:br>
            <a:r>
              <a:rPr lang="es-ES" sz="3200" b="1" dirty="0">
                <a:solidFill>
                  <a:srgbClr val="800000"/>
                </a:solidFill>
              </a:rPr>
              <a:t>	</a:t>
            </a:r>
            <a:br>
              <a:rPr lang="es-ES" sz="3200" b="1" dirty="0">
                <a:solidFill>
                  <a:srgbClr val="800000"/>
                </a:solidFill>
              </a:rPr>
            </a:br>
            <a:r>
              <a:rPr lang="es-ES" sz="3200" b="1" dirty="0">
                <a:solidFill>
                  <a:srgbClr val="800000"/>
                </a:solidFill>
              </a:rPr>
              <a:t>	-  Tamaño de la encuesta,  5600 puntos para 	</a:t>
            </a:r>
            <a:br>
              <a:rPr lang="es-ES" sz="3200" b="1" dirty="0">
                <a:solidFill>
                  <a:srgbClr val="800000"/>
                </a:solidFill>
              </a:rPr>
            </a:br>
            <a:r>
              <a:rPr lang="es-ES" sz="3200" b="1" dirty="0">
                <a:solidFill>
                  <a:srgbClr val="800000"/>
                </a:solidFill>
              </a:rPr>
              <a:t>	    las siete regiones  </a:t>
            </a:r>
            <a:r>
              <a:rPr lang="es-ES" sz="3200" b="1" dirty="0">
                <a:solidFill>
                  <a:srgbClr val="800000"/>
                </a:solidFill>
                <a:hlinkClick r:id="" action="ppaction://hlinkshowjump?jump=nextslide"/>
              </a:rPr>
              <a:t>(</a:t>
            </a:r>
            <a:r>
              <a:rPr lang="es-ES" sz="3200" b="1" dirty="0" smtClean="0">
                <a:solidFill>
                  <a:srgbClr val="800000"/>
                </a:solidFill>
                <a:hlinkClick r:id="" action="ppaction://hlinkshowjump?jump=nextslide"/>
              </a:rPr>
              <a:t>ver cuadro</a:t>
            </a:r>
            <a:r>
              <a:rPr lang="es-ES" sz="3200" b="1" dirty="0">
                <a:solidFill>
                  <a:srgbClr val="800000"/>
                </a:solidFill>
                <a:hlinkClick r:id="" action="ppaction://hlinkshowjump?jump=nextslide"/>
              </a:rPr>
              <a:t>)</a:t>
            </a:r>
            <a:br>
              <a:rPr lang="es-ES" sz="3200" b="1" dirty="0">
                <a:solidFill>
                  <a:srgbClr val="800000"/>
                </a:solidFill>
                <a:hlinkClick r:id="" action="ppaction://hlinkshowjump?jump=nextslide"/>
              </a:rPr>
            </a:br>
            <a:r>
              <a:rPr lang="es-ES" sz="3200" b="1" dirty="0">
                <a:solidFill>
                  <a:srgbClr val="800000"/>
                </a:solidFill>
              </a:rPr>
              <a:t/>
            </a:r>
            <a:br>
              <a:rPr lang="es-ES" sz="3200" b="1" dirty="0">
                <a:solidFill>
                  <a:srgbClr val="800000"/>
                </a:solidFill>
              </a:rPr>
            </a:br>
            <a:r>
              <a:rPr lang="es-ES" sz="3200" b="1" dirty="0">
                <a:solidFill>
                  <a:srgbClr val="800000"/>
                </a:solidFill>
              </a:rPr>
              <a:t>	-  La selección de la muestra se efectúa</a:t>
            </a:r>
            <a:br>
              <a:rPr lang="es-ES" sz="3200" b="1" dirty="0">
                <a:solidFill>
                  <a:srgbClr val="800000"/>
                </a:solidFill>
              </a:rPr>
            </a:br>
            <a:r>
              <a:rPr lang="es-ES" sz="3200" b="1" dirty="0">
                <a:solidFill>
                  <a:srgbClr val="800000"/>
                </a:solidFill>
              </a:rPr>
              <a:t>	    normalmente utilizando cuadriculas y tablas 	  	   de número aleatorio.</a:t>
            </a:r>
            <a:br>
              <a:rPr lang="es-ES" sz="3200" b="1" dirty="0">
                <a:solidFill>
                  <a:srgbClr val="800000"/>
                </a:solidFill>
              </a:rPr>
            </a:br>
            <a:r>
              <a:rPr lang="es-ES" sz="3200" i="0" dirty="0">
                <a:solidFill>
                  <a:schemeClr val="tx1"/>
                </a:solidFill>
              </a:rPr>
              <a:t/>
            </a:r>
            <a:br>
              <a:rPr lang="es-ES" sz="3200" i="0" dirty="0">
                <a:solidFill>
                  <a:schemeClr val="tx1"/>
                </a:solidFill>
              </a:rPr>
            </a:br>
            <a:r>
              <a:rPr lang="es-ES" sz="3200" i="0" dirty="0">
                <a:solidFill>
                  <a:schemeClr val="tx1"/>
                </a:solidFill>
              </a:rPr>
              <a:t>	</a:t>
            </a:r>
          </a:p>
        </p:txBody>
      </p:sp>
      <p:pic>
        <p:nvPicPr>
          <p:cNvPr id="30725" name="Picture 5"/>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pic>
        <p:nvPicPr>
          <p:cNvPr id="4" name="Picture 6"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142844" y="21429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box(in)">
                                      <p:cBhvr>
                                        <p:cTn id="7" dur="500"/>
                                        <p:tgtEl>
                                          <p:spTgt spid="3072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0" y="0"/>
          <a:ext cx="9144000" cy="6858000"/>
        </p:xfrm>
        <a:graphic>
          <a:graphicData uri="http://schemas.openxmlformats.org/presentationml/2006/ole">
            <p:oleObj spid="_x0000_s16386" name="Documento" r:id="rId3" imgW="5710680" imgH="6737400" progId="Word.Document.8">
              <p:embed/>
            </p:oleObj>
          </a:graphicData>
        </a:graphic>
      </p:graphicFrame>
    </p:spTree>
  </p:cSld>
  <p:clrMapOvr>
    <a:masterClrMapping/>
  </p:clrMapOvr>
  <p:transition spd="med">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7239000"/>
            <a:ext cx="9525000" cy="1143000"/>
          </a:xfrm>
        </p:spPr>
        <p:txBody>
          <a:bodyPr/>
          <a:lstStyle/>
          <a:p>
            <a:pPr algn="l" defTabSz="750888"/>
            <a:r>
              <a:rPr lang="es-ES" sz="3200" i="0" dirty="0"/>
              <a:t>	</a:t>
            </a:r>
            <a:br>
              <a:rPr lang="es-ES" sz="3200" i="0" dirty="0"/>
            </a:br>
            <a:r>
              <a:rPr lang="es-ES" sz="3200" i="0" dirty="0"/>
              <a:t> 	</a:t>
            </a:r>
            <a:br>
              <a:rPr lang="es-ES" sz="3200" i="0" dirty="0"/>
            </a:br>
            <a:r>
              <a:rPr lang="es-ES" sz="3200" i="0" dirty="0"/>
              <a:t>	</a:t>
            </a:r>
            <a:r>
              <a:rPr lang="es-ES" sz="3200" b="1" dirty="0">
                <a:solidFill>
                  <a:srgbClr val="800000"/>
                </a:solidFill>
              </a:rPr>
              <a:t>-  El número de puntos asignados</a:t>
            </a:r>
            <a:br>
              <a:rPr lang="es-ES" sz="3200" b="1" dirty="0">
                <a:solidFill>
                  <a:srgbClr val="800000"/>
                </a:solidFill>
              </a:rPr>
            </a:br>
            <a:r>
              <a:rPr lang="es-ES" sz="3200" b="1" dirty="0">
                <a:solidFill>
                  <a:srgbClr val="800000"/>
                </a:solidFill>
              </a:rPr>
              <a:t> 	   es proporcional al tamaño del bloque.</a:t>
            </a:r>
            <a:br>
              <a:rPr lang="es-ES" sz="3200" b="1" dirty="0">
                <a:solidFill>
                  <a:srgbClr val="800000"/>
                </a:solidFill>
              </a:rPr>
            </a:br>
            <a:r>
              <a:rPr lang="es-ES" sz="3200" b="1" dirty="0">
                <a:solidFill>
                  <a:srgbClr val="800000"/>
                </a:solidFill>
              </a:rPr>
              <a:t/>
            </a:r>
            <a:br>
              <a:rPr lang="es-ES" sz="3200" b="1" dirty="0">
                <a:solidFill>
                  <a:srgbClr val="800000"/>
                </a:solidFill>
              </a:rPr>
            </a:br>
            <a:r>
              <a:rPr lang="es-ES" sz="3200" b="1" dirty="0">
                <a:solidFill>
                  <a:srgbClr val="800000"/>
                </a:solidFill>
              </a:rPr>
              <a:t>	-  La probabilidad de selección es el tamaño</a:t>
            </a:r>
            <a:br>
              <a:rPr lang="es-ES" sz="3200" b="1" dirty="0">
                <a:solidFill>
                  <a:srgbClr val="800000"/>
                </a:solidFill>
              </a:rPr>
            </a:br>
            <a:r>
              <a:rPr lang="es-ES" sz="3200" b="1" dirty="0">
                <a:solidFill>
                  <a:srgbClr val="800000"/>
                </a:solidFill>
              </a:rPr>
              <a:t>	   de la finca en la muestra, debido al terreno en </a:t>
            </a:r>
            <a:br>
              <a:rPr lang="es-ES" sz="3200" b="1" dirty="0">
                <a:solidFill>
                  <a:srgbClr val="800000"/>
                </a:solidFill>
              </a:rPr>
            </a:br>
            <a:r>
              <a:rPr lang="es-ES" sz="3200" b="1" dirty="0">
                <a:solidFill>
                  <a:srgbClr val="800000"/>
                </a:solidFill>
              </a:rPr>
              <a:t>	   el estrato del departamento. </a:t>
            </a:r>
            <a:br>
              <a:rPr lang="es-ES" sz="3200" b="1" dirty="0">
                <a:solidFill>
                  <a:srgbClr val="800000"/>
                </a:solidFill>
              </a:rPr>
            </a:br>
            <a:r>
              <a:rPr lang="es-ES" sz="3200" b="1" dirty="0">
                <a:solidFill>
                  <a:srgbClr val="800000"/>
                </a:solidFill>
              </a:rPr>
              <a:t/>
            </a:r>
            <a:br>
              <a:rPr lang="es-ES" sz="3200" b="1" dirty="0">
                <a:solidFill>
                  <a:srgbClr val="800000"/>
                </a:solidFill>
              </a:rPr>
            </a:br>
            <a:r>
              <a:rPr lang="es-ES" sz="3200" b="1" dirty="0">
                <a:solidFill>
                  <a:srgbClr val="800000"/>
                </a:solidFill>
              </a:rPr>
              <a:t>	-  Probabilidad de selección es proporcional al 	   	   tamaño de la finca es decir una finca que es 		    cinco veces más grande que otra,</a:t>
            </a:r>
            <a:br>
              <a:rPr lang="es-ES" sz="3200" b="1" dirty="0">
                <a:solidFill>
                  <a:srgbClr val="800000"/>
                </a:solidFill>
              </a:rPr>
            </a:br>
            <a:r>
              <a:rPr lang="es-ES" sz="3200" b="1" dirty="0">
                <a:solidFill>
                  <a:srgbClr val="800000"/>
                </a:solidFill>
              </a:rPr>
              <a:t>           tendrá cinco veces la probabilidad de estar en    </a:t>
            </a:r>
            <a:br>
              <a:rPr lang="es-ES" sz="3200" b="1" dirty="0">
                <a:solidFill>
                  <a:srgbClr val="800000"/>
                </a:solidFill>
              </a:rPr>
            </a:br>
            <a:r>
              <a:rPr lang="es-ES" sz="3200" b="1" dirty="0">
                <a:solidFill>
                  <a:srgbClr val="800000"/>
                </a:solidFill>
              </a:rPr>
              <a:t>           la muestra.</a:t>
            </a:r>
            <a:br>
              <a:rPr lang="es-ES" sz="3200" b="1" dirty="0">
                <a:solidFill>
                  <a:srgbClr val="800000"/>
                </a:solidFill>
              </a:rPr>
            </a:br>
            <a:r>
              <a:rPr lang="es-ES" sz="3200" b="1" i="0" dirty="0">
                <a:solidFill>
                  <a:srgbClr val="800000"/>
                </a:solidFill>
              </a:rPr>
              <a:t/>
            </a:r>
            <a:br>
              <a:rPr lang="es-ES" sz="3200" b="1" i="0" dirty="0">
                <a:solidFill>
                  <a:srgbClr val="800000"/>
                </a:solidFill>
              </a:rPr>
            </a:br>
            <a:r>
              <a:rPr lang="es-ES" sz="3200" i="0" dirty="0">
                <a:solidFill>
                  <a:schemeClr val="tx1"/>
                </a:solidFill>
              </a:rPr>
              <a:t>	</a:t>
            </a:r>
            <a:br>
              <a:rPr lang="es-ES" sz="3200" i="0" dirty="0">
                <a:solidFill>
                  <a:schemeClr val="tx1"/>
                </a:solidFill>
              </a:rPr>
            </a:br>
            <a:r>
              <a:rPr lang="es-ES" sz="3200" i="0" dirty="0"/>
              <a:t>	</a:t>
            </a:r>
            <a:br>
              <a:rPr lang="es-ES" sz="3200" i="0" dirty="0"/>
            </a:br>
            <a:endParaRPr lang="es-ES" sz="3200" i="0" dirty="0"/>
          </a:p>
        </p:txBody>
      </p:sp>
      <p:pic>
        <p:nvPicPr>
          <p:cNvPr id="31747" name="Picture 3"/>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box(in)">
                                      <p:cBhvr>
                                        <p:cTn id="7" dur="500"/>
                                        <p:tgtEl>
                                          <p:spTgt spid="31747"/>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sp>
        <p:nvSpPr>
          <p:cNvPr id="33797" name="Text Box 5"/>
          <p:cNvSpPr txBox="1">
            <a:spLocks noChangeArrowheads="1"/>
          </p:cNvSpPr>
          <p:nvPr/>
        </p:nvSpPr>
        <p:spPr bwMode="auto">
          <a:xfrm>
            <a:off x="179388" y="549275"/>
            <a:ext cx="7561262" cy="1311275"/>
          </a:xfrm>
          <a:prstGeom prst="rect">
            <a:avLst/>
          </a:prstGeom>
          <a:noFill/>
          <a:ln w="12700">
            <a:noFill/>
            <a:miter lim="800000"/>
            <a:headEnd type="none" w="sm" len="sm"/>
            <a:tailEnd type="none" w="sm" len="sm"/>
          </a:ln>
          <a:effectLst/>
        </p:spPr>
        <p:txBody>
          <a:bodyPr>
            <a:spAutoFit/>
          </a:bodyPr>
          <a:lstStyle/>
          <a:p>
            <a:pPr algn="ctr">
              <a:spcBef>
                <a:spcPct val="50000"/>
              </a:spcBef>
            </a:pPr>
            <a:r>
              <a:rPr lang="es-MX" sz="4000" i="1">
                <a:solidFill>
                  <a:schemeClr val="bg1"/>
                </a:solidFill>
              </a:rPr>
              <a:t>Metodología de Muestreo Marco de Área</a:t>
            </a:r>
            <a:endParaRPr lang="es-ES" sz="4000" i="1">
              <a:solidFill>
                <a:schemeClr val="bg1"/>
              </a:solidFill>
            </a:endParaRPr>
          </a:p>
        </p:txBody>
      </p:sp>
      <p:sp>
        <p:nvSpPr>
          <p:cNvPr id="33798" name="Text Box 6"/>
          <p:cNvSpPr txBox="1">
            <a:spLocks noChangeArrowheads="1"/>
          </p:cNvSpPr>
          <p:nvPr/>
        </p:nvSpPr>
        <p:spPr bwMode="auto">
          <a:xfrm>
            <a:off x="755650" y="2133600"/>
            <a:ext cx="7993063" cy="3260725"/>
          </a:xfrm>
          <a:prstGeom prst="rect">
            <a:avLst/>
          </a:prstGeom>
          <a:noFill/>
          <a:ln w="12700">
            <a:noFill/>
            <a:miter lim="800000"/>
            <a:headEnd type="none" w="sm" len="sm"/>
            <a:tailEnd type="none" w="sm" len="sm"/>
          </a:ln>
          <a:effectLst/>
        </p:spPr>
        <p:txBody>
          <a:bodyPr>
            <a:spAutoFit/>
          </a:bodyPr>
          <a:lstStyle/>
          <a:p>
            <a:pPr eaLnBrk="1" hangingPunct="1">
              <a:spcBef>
                <a:spcPct val="20000"/>
              </a:spcBef>
            </a:pPr>
            <a:r>
              <a:rPr lang="es-MX" sz="3200" i="1">
                <a:solidFill>
                  <a:srgbClr val="800000"/>
                </a:solidFill>
              </a:rPr>
              <a:t>El  Marco  de  la  muestra  de  Áreas considera que   el   territorio  nacional  se  divide  en  varios “estratos” según la intensidad del uso de la tierra, definidos  por  la  proporción  de  tierra  cultivada.</a:t>
            </a:r>
            <a:endParaRPr lang="es-ES" sz="3200" i="1">
              <a:solidFill>
                <a:srgbClr val="800000"/>
              </a:solidFill>
            </a:endParaRPr>
          </a:p>
          <a:p>
            <a:pPr>
              <a:spcBef>
                <a:spcPct val="50000"/>
              </a:spcBef>
            </a:pPr>
            <a:endParaRPr lang="es-ES" sz="3200" i="1">
              <a:solidFill>
                <a:srgbClr val="800000"/>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box(in)">
                                      <p:cBhvr>
                                        <p:cTn id="7" dur="500"/>
                                        <p:tgtEl>
                                          <p:spTgt spid="3379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sp>
        <p:nvSpPr>
          <p:cNvPr id="44037" name="Text Box 5"/>
          <p:cNvSpPr txBox="1">
            <a:spLocks noChangeArrowheads="1"/>
          </p:cNvSpPr>
          <p:nvPr/>
        </p:nvSpPr>
        <p:spPr bwMode="auto">
          <a:xfrm>
            <a:off x="611188" y="404813"/>
            <a:ext cx="6121400" cy="1616075"/>
          </a:xfrm>
          <a:prstGeom prst="rect">
            <a:avLst/>
          </a:prstGeom>
          <a:noFill/>
          <a:ln w="12700">
            <a:noFill/>
            <a:miter lim="800000"/>
            <a:headEnd type="none" w="sm" len="sm"/>
            <a:tailEnd type="none" w="sm" len="sm"/>
          </a:ln>
          <a:effectLst/>
        </p:spPr>
        <p:txBody>
          <a:bodyPr>
            <a:spAutoFit/>
          </a:bodyPr>
          <a:lstStyle/>
          <a:p>
            <a:pPr algn="ctr" eaLnBrk="1" hangingPunct="1"/>
            <a:r>
              <a:rPr lang="es-MX" sz="4000" i="1">
                <a:solidFill>
                  <a:schemeClr val="bg1"/>
                </a:solidFill>
              </a:rPr>
              <a:t>Marco de Lista</a:t>
            </a:r>
            <a:endParaRPr lang="es-ES" sz="4000" i="1">
              <a:solidFill>
                <a:schemeClr val="bg1"/>
              </a:solidFill>
            </a:endParaRPr>
          </a:p>
          <a:p>
            <a:pPr>
              <a:spcBef>
                <a:spcPct val="50000"/>
              </a:spcBef>
            </a:pPr>
            <a:endParaRPr lang="es-ES" sz="4000" i="1">
              <a:solidFill>
                <a:schemeClr val="bg1"/>
              </a:solidFill>
            </a:endParaRPr>
          </a:p>
        </p:txBody>
      </p:sp>
      <p:sp>
        <p:nvSpPr>
          <p:cNvPr id="44038" name="Text Box 6"/>
          <p:cNvSpPr txBox="1">
            <a:spLocks noChangeArrowheads="1"/>
          </p:cNvSpPr>
          <p:nvPr/>
        </p:nvSpPr>
        <p:spPr bwMode="auto">
          <a:xfrm>
            <a:off x="611188" y="1700213"/>
            <a:ext cx="7705725" cy="3016250"/>
          </a:xfrm>
          <a:prstGeom prst="rect">
            <a:avLst/>
          </a:prstGeom>
          <a:noFill/>
          <a:ln w="12700">
            <a:noFill/>
            <a:miter lim="800000"/>
            <a:headEnd type="none" w="sm" len="sm"/>
            <a:tailEnd type="none" w="sm" len="sm"/>
          </a:ln>
          <a:effectLst/>
        </p:spPr>
        <p:txBody>
          <a:bodyPr>
            <a:spAutoFit/>
          </a:bodyPr>
          <a:lstStyle/>
          <a:p>
            <a:pPr>
              <a:spcBef>
                <a:spcPct val="50000"/>
              </a:spcBef>
            </a:pPr>
            <a:r>
              <a:rPr lang="es-MX" sz="3200" i="1" dirty="0">
                <a:solidFill>
                  <a:srgbClr val="800000"/>
                </a:solidFill>
              </a:rPr>
              <a:t>Es un complemento del marco de áreas. El marco de lista esta conformado por fincas, las que debido a la importancia de su aporte a la producción nacional tanto agrícola como pecuaria, forman parte del listado de fincas especiales.</a:t>
            </a:r>
            <a:endParaRPr lang="es-ES" sz="3200" i="1" dirty="0">
              <a:solidFill>
                <a:srgbClr val="800000"/>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box(in)">
                                      <p:cBhvr>
                                        <p:cTn id="7" dur="500"/>
                                        <p:tgtEl>
                                          <p:spTgt spid="4403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60"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sp>
        <p:nvSpPr>
          <p:cNvPr id="45061" name="Rectangle 5"/>
          <p:cNvSpPr>
            <a:spLocks noChangeArrowheads="1"/>
          </p:cNvSpPr>
          <p:nvPr/>
        </p:nvSpPr>
        <p:spPr bwMode="auto">
          <a:xfrm>
            <a:off x="179388" y="549275"/>
            <a:ext cx="7489825" cy="1190625"/>
          </a:xfrm>
          <a:prstGeom prst="rect">
            <a:avLst/>
          </a:prstGeom>
          <a:noFill/>
          <a:ln w="12700">
            <a:noFill/>
            <a:miter lim="800000"/>
            <a:headEnd type="none" w="sm" len="sm"/>
            <a:tailEnd type="none" w="sm" len="sm"/>
          </a:ln>
          <a:effectLst/>
        </p:spPr>
        <p:txBody>
          <a:bodyPr>
            <a:spAutoFit/>
          </a:bodyPr>
          <a:lstStyle/>
          <a:p>
            <a:r>
              <a:rPr lang="es-MX" sz="3600" i="1">
                <a:solidFill>
                  <a:schemeClr val="bg1"/>
                </a:solidFill>
              </a:rPr>
              <a:t>El diseño consiste en una muestra replicada, con dos etapas de selección:</a:t>
            </a:r>
          </a:p>
        </p:txBody>
      </p:sp>
      <p:sp>
        <p:nvSpPr>
          <p:cNvPr id="45062" name="Rectangle 6"/>
          <p:cNvSpPr>
            <a:spLocks noChangeArrowheads="1"/>
          </p:cNvSpPr>
          <p:nvPr/>
        </p:nvSpPr>
        <p:spPr bwMode="auto">
          <a:xfrm>
            <a:off x="179388" y="2133600"/>
            <a:ext cx="8496300" cy="3503613"/>
          </a:xfrm>
          <a:prstGeom prst="rect">
            <a:avLst/>
          </a:prstGeom>
          <a:noFill/>
          <a:ln w="12700">
            <a:noFill/>
            <a:miter lim="800000"/>
            <a:headEnd type="none" w="sm" len="sm"/>
            <a:tailEnd type="none" w="sm" len="sm"/>
          </a:ln>
          <a:effectLst/>
        </p:spPr>
        <p:txBody>
          <a:bodyPr>
            <a:spAutoFit/>
          </a:bodyPr>
          <a:lstStyle/>
          <a:p>
            <a:r>
              <a:rPr lang="es-MX" sz="3200" i="1" dirty="0">
                <a:solidFill>
                  <a:srgbClr val="800000"/>
                </a:solidFill>
              </a:rPr>
              <a:t>- Primera   etapa:  Selección  aleatoria  de Unidades Primarias  de Muestreo (UPM),  para  cada  réplica.</a:t>
            </a:r>
          </a:p>
          <a:p>
            <a:endParaRPr lang="es-MX" sz="3200" i="1" dirty="0">
              <a:solidFill>
                <a:srgbClr val="800000"/>
              </a:solidFill>
            </a:endParaRPr>
          </a:p>
          <a:p>
            <a:r>
              <a:rPr lang="es-MX" sz="3200" i="1" dirty="0">
                <a:solidFill>
                  <a:srgbClr val="800000"/>
                </a:solidFill>
              </a:rPr>
              <a:t> - Segunda etapa: Selección de “segmentos” con igual  probabilidad  dentro de las UPM seleccionadas.</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box(in)">
                                      <p:cBhvr>
                                        <p:cTn id="7" dur="500"/>
                                        <p:tgtEl>
                                          <p:spTgt spid="4506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108"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sp>
        <p:nvSpPr>
          <p:cNvPr id="47113" name="Text Box 9"/>
          <p:cNvSpPr txBox="1">
            <a:spLocks noChangeArrowheads="1"/>
          </p:cNvSpPr>
          <p:nvPr/>
        </p:nvSpPr>
        <p:spPr bwMode="auto">
          <a:xfrm>
            <a:off x="714348" y="1428736"/>
            <a:ext cx="7129462" cy="1160463"/>
          </a:xfrm>
          <a:prstGeom prst="rect">
            <a:avLst/>
          </a:prstGeom>
          <a:noFill/>
          <a:ln w="12700">
            <a:noFill/>
            <a:miter lim="800000"/>
            <a:headEnd type="none" w="sm" len="sm"/>
            <a:tailEnd type="none" w="sm" len="sm"/>
          </a:ln>
          <a:effectLst/>
        </p:spPr>
        <p:txBody>
          <a:bodyPr>
            <a:spAutoFit/>
          </a:bodyPr>
          <a:lstStyle/>
          <a:p>
            <a:pPr>
              <a:spcBef>
                <a:spcPct val="50000"/>
              </a:spcBef>
            </a:pPr>
            <a:endParaRPr lang="es-ES" sz="2800" dirty="0">
              <a:solidFill>
                <a:srgbClr val="000099"/>
              </a:solidFill>
            </a:endParaRPr>
          </a:p>
          <a:p>
            <a:pPr>
              <a:spcBef>
                <a:spcPct val="50000"/>
              </a:spcBef>
            </a:pPr>
            <a:endParaRPr lang="es-ES" sz="2800" dirty="0">
              <a:solidFill>
                <a:srgbClr val="000099"/>
              </a:solidFill>
            </a:endParaRPr>
          </a:p>
        </p:txBody>
      </p:sp>
      <p:pic>
        <p:nvPicPr>
          <p:cNvPr id="47114" name="Picture 10"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0" y="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
        <p:nvSpPr>
          <p:cNvPr id="9" name="8 Rectángulo"/>
          <p:cNvSpPr/>
          <p:nvPr/>
        </p:nvSpPr>
        <p:spPr>
          <a:xfrm>
            <a:off x="1285852" y="1428736"/>
            <a:ext cx="4357718" cy="584775"/>
          </a:xfrm>
          <a:prstGeom prst="rect">
            <a:avLst/>
          </a:prstGeom>
        </p:spPr>
        <p:txBody>
          <a:bodyPr wrap="square">
            <a:spAutoFit/>
          </a:bodyPr>
          <a:lstStyle/>
          <a:p>
            <a:r>
              <a:rPr lang="es-ES" sz="3200" i="1" dirty="0" smtClean="0">
                <a:solidFill>
                  <a:schemeClr val="bg1"/>
                </a:solidFill>
                <a:latin typeface="+mj-lt"/>
                <a:ea typeface="+mj-ea"/>
                <a:cs typeface="+mj-cs"/>
              </a:rPr>
              <a:t>ANTECEDENTES</a:t>
            </a:r>
          </a:p>
        </p:txBody>
      </p:sp>
      <p:sp>
        <p:nvSpPr>
          <p:cNvPr id="10" name="9 Rectángulo"/>
          <p:cNvSpPr/>
          <p:nvPr/>
        </p:nvSpPr>
        <p:spPr>
          <a:xfrm>
            <a:off x="1285852" y="2143116"/>
            <a:ext cx="7143800" cy="3046988"/>
          </a:xfrm>
          <a:prstGeom prst="rect">
            <a:avLst/>
          </a:prstGeom>
        </p:spPr>
        <p:txBody>
          <a:bodyPr wrap="square">
            <a:spAutoFit/>
          </a:bodyPr>
          <a:lstStyle/>
          <a:p>
            <a:pPr lvl="0" algn="just">
              <a:defRPr/>
            </a:pPr>
            <a:r>
              <a:rPr lang="es-ES" i="1" dirty="0" smtClean="0">
                <a:solidFill>
                  <a:srgbClr val="800000"/>
                </a:solidFill>
              </a:rPr>
              <a:t>La Dirección de Estadísticas del Ministerio Agropecuario y Forestal tiene como principal línea de trabajo: Establecer, mantener y desarrollar, los sistemas de estadísticas del sector agropecuario y forestal, </a:t>
            </a:r>
            <a:r>
              <a:rPr lang="es-NI" i="1" dirty="0" smtClean="0">
                <a:solidFill>
                  <a:srgbClr val="800000"/>
                </a:solidFill>
              </a:rPr>
              <a:t>por lo que se ha preocupado en incrementar la confiabilidad, precisión, oportunidad y cobertura de la información estadística</a:t>
            </a:r>
            <a:endParaRPr lang="es-ES" i="1" dirty="0" smtClean="0">
              <a:solidFill>
                <a:srgbClr val="800000"/>
              </a:solidFill>
            </a:endParaRPr>
          </a:p>
          <a:p>
            <a:pPr lvl="0">
              <a:defRPr/>
            </a:pPr>
            <a:endParaRPr lang="es-ES" i="1" dirty="0" smtClean="0">
              <a:solidFill>
                <a:srgbClr val="800000"/>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box(in)">
                                      <p:cBhvr>
                                        <p:cTn id="7" dur="500"/>
                                        <p:tgtEl>
                                          <p:spTgt spid="4710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4" name="Picture 4" descr="imagenes"/>
          <p:cNvPicPr>
            <a:picLocks noChangeAspect="1" noChangeArrowheads="1"/>
          </p:cNvPicPr>
          <p:nvPr/>
        </p:nvPicPr>
        <p:blipFill>
          <a:blip r:embed="rId3"/>
          <a:srcRect/>
          <a:stretch>
            <a:fillRect/>
          </a:stretch>
        </p:blipFill>
        <p:spPr bwMode="auto">
          <a:xfrm>
            <a:off x="1116013" y="630238"/>
            <a:ext cx="7343775" cy="5810250"/>
          </a:xfrm>
          <a:prstGeom prst="rect">
            <a:avLst/>
          </a:prstGeom>
          <a:noFill/>
        </p:spPr>
      </p:pic>
      <p:sp>
        <p:nvSpPr>
          <p:cNvPr id="35845" name="Text Box 5"/>
          <p:cNvSpPr txBox="1">
            <a:spLocks noChangeArrowheads="1"/>
          </p:cNvSpPr>
          <p:nvPr/>
        </p:nvSpPr>
        <p:spPr bwMode="auto">
          <a:xfrm>
            <a:off x="684213" y="115888"/>
            <a:ext cx="8064500" cy="1004887"/>
          </a:xfrm>
          <a:prstGeom prst="rect">
            <a:avLst/>
          </a:prstGeom>
          <a:noFill/>
          <a:ln w="12700">
            <a:noFill/>
            <a:miter lim="800000"/>
            <a:headEnd type="none" w="sm" len="sm"/>
            <a:tailEnd type="none" w="sm" len="sm"/>
          </a:ln>
          <a:effectLst/>
        </p:spPr>
        <p:txBody>
          <a:bodyPr>
            <a:spAutoFit/>
          </a:bodyPr>
          <a:lstStyle/>
          <a:p>
            <a:pPr algn="ctr" eaLnBrk="1" hangingPunct="1">
              <a:spcBef>
                <a:spcPct val="50000"/>
              </a:spcBef>
            </a:pPr>
            <a:r>
              <a:rPr lang="en-US">
                <a:solidFill>
                  <a:srgbClr val="800000"/>
                </a:solidFill>
              </a:rPr>
              <a:t>Imágenes Landsat TM – Paths en Nicaragua</a:t>
            </a:r>
            <a:endParaRPr lang="es-ES">
              <a:solidFill>
                <a:srgbClr val="800000"/>
              </a:solidFill>
            </a:endParaRPr>
          </a:p>
          <a:p>
            <a:pPr>
              <a:spcBef>
                <a:spcPct val="50000"/>
              </a:spcBef>
            </a:pPr>
            <a:endParaRPr lang="es-ES">
              <a:solidFill>
                <a:srgbClr val="800000"/>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30000"/>
                                  </p:stCondLst>
                                  <p:childTnLst>
                                    <p:set>
                                      <p:cBhvr>
                                        <p:cTn id="6" dur="1" fill="hold">
                                          <p:stCondLst>
                                            <p:cond delay="0"/>
                                          </p:stCondLst>
                                        </p:cTn>
                                        <p:tgtEl>
                                          <p:spTgt spid="35844"/>
                                        </p:tgtEl>
                                        <p:attrNameLst>
                                          <p:attrName>style.visibility</p:attrName>
                                        </p:attrNameLst>
                                      </p:cBhvr>
                                      <p:to>
                                        <p:strVal val="visible"/>
                                      </p:to>
                                    </p:set>
                                    <p:animEffect transition="in" filter="box(out)">
                                      <p:cBhvr>
                                        <p:cTn id="7"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3" name="Picture 5" descr="sectores censales"/>
          <p:cNvPicPr>
            <a:picLocks noChangeAspect="1" noChangeArrowheads="1"/>
          </p:cNvPicPr>
          <p:nvPr/>
        </p:nvPicPr>
        <p:blipFill>
          <a:blip r:embed="rId2"/>
          <a:srcRect/>
          <a:stretch>
            <a:fillRect/>
          </a:stretch>
        </p:blipFill>
        <p:spPr bwMode="auto">
          <a:xfrm>
            <a:off x="0" y="0"/>
            <a:ext cx="9144000" cy="6886575"/>
          </a:xfrm>
          <a:prstGeom prst="rect">
            <a:avLst/>
          </a:prstGeom>
          <a:noFill/>
        </p:spPr>
      </p:pic>
      <p:sp>
        <p:nvSpPr>
          <p:cNvPr id="32774" name="Text Box 6"/>
          <p:cNvSpPr txBox="1">
            <a:spLocks noChangeArrowheads="1"/>
          </p:cNvSpPr>
          <p:nvPr/>
        </p:nvSpPr>
        <p:spPr bwMode="auto">
          <a:xfrm>
            <a:off x="250825" y="6165850"/>
            <a:ext cx="2449513" cy="517525"/>
          </a:xfrm>
          <a:prstGeom prst="rect">
            <a:avLst/>
          </a:prstGeom>
          <a:noFill/>
          <a:ln w="9525">
            <a:noFill/>
            <a:miter lim="800000"/>
            <a:headEnd/>
            <a:tailEnd/>
          </a:ln>
          <a:effectLst/>
        </p:spPr>
        <p:txBody>
          <a:bodyPr lIns="91433" tIns="45717" rIns="91433" bIns="45717">
            <a:spAutoFit/>
          </a:bodyPr>
          <a:lstStyle/>
          <a:p>
            <a:pPr eaLnBrk="1" hangingPunct="1"/>
            <a:r>
              <a:rPr lang="es-MX" sz="1400">
                <a:solidFill>
                  <a:srgbClr val="800000"/>
                </a:solidFill>
                <a:latin typeface="Comic Sans MS" pitchFamily="66" charset="0"/>
              </a:rPr>
              <a:t>Aprox. 4,000 sectores</a:t>
            </a:r>
          </a:p>
          <a:p>
            <a:pPr eaLnBrk="1" hangingPunct="1"/>
            <a:r>
              <a:rPr lang="es-MX" sz="1400">
                <a:solidFill>
                  <a:srgbClr val="800000"/>
                </a:solidFill>
                <a:latin typeface="Comic Sans MS" pitchFamily="66" charset="0"/>
              </a:rPr>
              <a:t>Promedio de 25 Km2</a:t>
            </a:r>
            <a:endParaRPr lang="es-ES" sz="1400">
              <a:solidFill>
                <a:srgbClr val="800000"/>
              </a:solidFill>
              <a:latin typeface="Comic Sans MS" pitchFamily="66" charset="0"/>
            </a:endParaRPr>
          </a:p>
        </p:txBody>
      </p:sp>
    </p:spTree>
  </p:cSld>
  <p:clrMapOvr>
    <a:masterClrMapping/>
  </p:clrMapOvr>
  <p:transition spd="med">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9" name="Picture 7" descr="upm-selec-matagalpa"/>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8920" name="Picture 8" descr=" seg-foto"/>
          <p:cNvPicPr>
            <a:picLocks noChangeAspect="1" noChangeArrowheads="1"/>
          </p:cNvPicPr>
          <p:nvPr/>
        </p:nvPicPr>
        <p:blipFill>
          <a:blip r:embed="rId3"/>
          <a:srcRect/>
          <a:stretch>
            <a:fillRect/>
          </a:stretch>
        </p:blipFill>
        <p:spPr bwMode="auto">
          <a:xfrm>
            <a:off x="4217988" y="0"/>
            <a:ext cx="4926012" cy="6858000"/>
          </a:xfrm>
          <a:prstGeom prst="rect">
            <a:avLst/>
          </a:prstGeom>
          <a:noFill/>
        </p:spPr>
      </p:pic>
      <p:sp>
        <p:nvSpPr>
          <p:cNvPr id="38921" name="Line 9"/>
          <p:cNvSpPr>
            <a:spLocks noChangeShapeType="1"/>
          </p:cNvSpPr>
          <p:nvPr/>
        </p:nvSpPr>
        <p:spPr bwMode="auto">
          <a:xfrm flipV="1">
            <a:off x="2209800" y="3810000"/>
            <a:ext cx="2209800" cy="533400"/>
          </a:xfrm>
          <a:prstGeom prst="line">
            <a:avLst/>
          </a:prstGeom>
          <a:noFill/>
          <a:ln w="9525">
            <a:solidFill>
              <a:schemeClr val="bg1"/>
            </a:solidFill>
            <a:miter lim="800000"/>
            <a:headEnd/>
            <a:tailEnd type="triangle" w="med" len="med"/>
          </a:ln>
          <a:effectLst/>
        </p:spPr>
        <p:txBody>
          <a:bodyPr wrap="none"/>
          <a:lstStyle/>
          <a:p>
            <a:endParaRPr lang="es-ES"/>
          </a:p>
        </p:txBody>
      </p:sp>
      <p:sp>
        <p:nvSpPr>
          <p:cNvPr id="38922" name="Rectangle 10"/>
          <p:cNvSpPr>
            <a:spLocks noChangeArrowheads="1"/>
          </p:cNvSpPr>
          <p:nvPr/>
        </p:nvSpPr>
        <p:spPr bwMode="auto">
          <a:xfrm>
            <a:off x="4356100" y="6308725"/>
            <a:ext cx="2368550" cy="366713"/>
          </a:xfrm>
          <a:prstGeom prst="rect">
            <a:avLst/>
          </a:prstGeom>
          <a:noFill/>
          <a:ln w="12700">
            <a:noFill/>
            <a:miter lim="800000"/>
            <a:headEnd type="none" w="sm" len="sm"/>
            <a:tailEnd type="none" w="sm" len="sm"/>
          </a:ln>
          <a:effectLst/>
        </p:spPr>
        <p:txBody>
          <a:bodyPr wrap="none">
            <a:spAutoFit/>
          </a:bodyPr>
          <a:lstStyle/>
          <a:p>
            <a:r>
              <a:rPr lang="es-ES" sz="1800">
                <a:solidFill>
                  <a:srgbClr val="800000"/>
                </a:solidFill>
              </a:rPr>
              <a:t>Fotografía</a:t>
            </a:r>
            <a:r>
              <a:rPr lang="en-US" sz="1800">
                <a:solidFill>
                  <a:srgbClr val="800000"/>
                </a:solidFill>
              </a:rPr>
              <a:t> Aérea 1996</a:t>
            </a:r>
            <a:endParaRPr lang="es-ES" sz="1800">
              <a:solidFill>
                <a:srgbClr val="800000"/>
              </a:solidFill>
            </a:endParaRPr>
          </a:p>
        </p:txBody>
      </p:sp>
      <p:sp>
        <p:nvSpPr>
          <p:cNvPr id="38923" name="Rectangle 11"/>
          <p:cNvSpPr>
            <a:spLocks noChangeArrowheads="1"/>
          </p:cNvSpPr>
          <p:nvPr/>
        </p:nvSpPr>
        <p:spPr bwMode="auto">
          <a:xfrm>
            <a:off x="0" y="260350"/>
            <a:ext cx="4559300" cy="1187450"/>
          </a:xfrm>
          <a:prstGeom prst="rect">
            <a:avLst/>
          </a:prstGeom>
          <a:noFill/>
          <a:ln w="12700">
            <a:noFill/>
            <a:miter lim="800000"/>
            <a:headEnd type="none" w="sm" len="sm"/>
            <a:tailEnd type="none" w="sm" len="sm"/>
          </a:ln>
          <a:effectLst/>
        </p:spPr>
        <p:txBody>
          <a:bodyPr>
            <a:spAutoFit/>
          </a:bodyPr>
          <a:lstStyle/>
          <a:p>
            <a:r>
              <a:rPr lang="es-MX">
                <a:solidFill>
                  <a:srgbClr val="800000"/>
                </a:solidFill>
              </a:rPr>
              <a:t>UPM 40-30-3-441-005</a:t>
            </a:r>
          </a:p>
          <a:p>
            <a:r>
              <a:rPr lang="es-MX">
                <a:solidFill>
                  <a:srgbClr val="800000"/>
                </a:solidFill>
              </a:rPr>
              <a:t>Estrato 3 </a:t>
            </a:r>
            <a:r>
              <a:rPr lang="es-NI">
                <a:solidFill>
                  <a:srgbClr val="800000"/>
                </a:solidFill>
              </a:rPr>
              <a:t>Entre 20% - 59% de área cultivada</a:t>
            </a:r>
            <a:endParaRPr lang="en-US">
              <a:solidFill>
                <a:srgbClr val="800000"/>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21"/>
                                        </p:tgtEl>
                                        <p:attrNameLst>
                                          <p:attrName>style.visibility</p:attrName>
                                        </p:attrNameLst>
                                      </p:cBhvr>
                                      <p:to>
                                        <p:strVal val="visible"/>
                                      </p:to>
                                    </p:set>
                                    <p:anim calcmode="lin" valueType="num">
                                      <p:cBhvr additive="base">
                                        <p:cTn id="7" dur="500" fill="hold"/>
                                        <p:tgtEl>
                                          <p:spTgt spid="38921"/>
                                        </p:tgtEl>
                                        <p:attrNameLst>
                                          <p:attrName>ppt_x</p:attrName>
                                        </p:attrNameLst>
                                      </p:cBhvr>
                                      <p:tavLst>
                                        <p:tav tm="0">
                                          <p:val>
                                            <p:strVal val="0-#ppt_w/2"/>
                                          </p:val>
                                        </p:tav>
                                        <p:tav tm="100000">
                                          <p:val>
                                            <p:strVal val="#ppt_x"/>
                                          </p:val>
                                        </p:tav>
                                      </p:tavLst>
                                    </p:anim>
                                    <p:anim calcmode="lin" valueType="num">
                                      <p:cBhvr additive="base">
                                        <p:cTn id="8" dur="500" fill="hold"/>
                                        <p:tgtEl>
                                          <p:spTgt spid="389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2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43012" name="Picture 4" descr=" seg-foto"/>
          <p:cNvPicPr>
            <a:picLocks noChangeAspect="1" noChangeArrowheads="1"/>
          </p:cNvPicPr>
          <p:nvPr/>
        </p:nvPicPr>
        <p:blipFill>
          <a:blip r:embed="rId2"/>
          <a:srcRect/>
          <a:stretch>
            <a:fillRect/>
          </a:stretch>
        </p:blipFill>
        <p:spPr bwMode="auto">
          <a:xfrm>
            <a:off x="228600" y="908050"/>
            <a:ext cx="4198938" cy="5949950"/>
          </a:xfrm>
          <a:prstGeom prst="rect">
            <a:avLst/>
          </a:prstGeom>
          <a:noFill/>
        </p:spPr>
      </p:pic>
      <p:pic>
        <p:nvPicPr>
          <p:cNvPr id="43013" name="Picture 5" descr="seg-lamina"/>
          <p:cNvPicPr>
            <a:picLocks noChangeAspect="1" noChangeArrowheads="1"/>
          </p:cNvPicPr>
          <p:nvPr/>
        </p:nvPicPr>
        <p:blipFill>
          <a:blip r:embed="rId3" cstate="print"/>
          <a:srcRect/>
          <a:stretch>
            <a:fillRect/>
          </a:stretch>
        </p:blipFill>
        <p:spPr bwMode="auto">
          <a:xfrm>
            <a:off x="4500563" y="914400"/>
            <a:ext cx="4286250" cy="5943600"/>
          </a:xfrm>
          <a:prstGeom prst="rect">
            <a:avLst/>
          </a:prstGeom>
          <a:noFill/>
        </p:spPr>
      </p:pic>
      <p:sp>
        <p:nvSpPr>
          <p:cNvPr id="43014" name="Text Box 6"/>
          <p:cNvSpPr txBox="1">
            <a:spLocks noChangeArrowheads="1"/>
          </p:cNvSpPr>
          <p:nvPr/>
        </p:nvSpPr>
        <p:spPr bwMode="auto">
          <a:xfrm>
            <a:off x="250825" y="0"/>
            <a:ext cx="8424863" cy="1370013"/>
          </a:xfrm>
          <a:prstGeom prst="rect">
            <a:avLst/>
          </a:prstGeom>
          <a:noFill/>
          <a:ln w="12700">
            <a:noFill/>
            <a:miter lim="800000"/>
            <a:headEnd type="none" w="sm" len="sm"/>
            <a:tailEnd type="none" w="sm" len="sm"/>
          </a:ln>
          <a:effectLst/>
        </p:spPr>
        <p:txBody>
          <a:bodyPr>
            <a:spAutoFit/>
          </a:bodyPr>
          <a:lstStyle/>
          <a:p>
            <a:r>
              <a:rPr lang="es-MX">
                <a:solidFill>
                  <a:srgbClr val="800000"/>
                </a:solidFill>
              </a:rPr>
              <a:t>Delimitación de Fincas y Campos dentro del segmento</a:t>
            </a:r>
          </a:p>
          <a:p>
            <a:r>
              <a:rPr lang="es-MX">
                <a:solidFill>
                  <a:srgbClr val="800000"/>
                </a:solidFill>
              </a:rPr>
              <a:t>Estrato 3 </a:t>
            </a:r>
            <a:r>
              <a:rPr lang="es-NI" b="0">
                <a:solidFill>
                  <a:srgbClr val="800000"/>
                </a:solidFill>
              </a:rPr>
              <a:t>Entre 20% - 59% de área cultivada</a:t>
            </a:r>
            <a:endParaRPr lang="en-US" b="0">
              <a:solidFill>
                <a:srgbClr val="800000"/>
              </a:solidFill>
            </a:endParaRPr>
          </a:p>
          <a:p>
            <a:pPr>
              <a:spcBef>
                <a:spcPct val="50000"/>
              </a:spcBef>
            </a:pPr>
            <a:endParaRPr lang="es-ES">
              <a:solidFill>
                <a:srgbClr val="800000"/>
              </a:solidFill>
            </a:endParaRPr>
          </a:p>
        </p:txBody>
      </p:sp>
      <p:pic>
        <p:nvPicPr>
          <p:cNvPr id="43015" name="Picture 7" descr="seg-lamina"/>
          <p:cNvPicPr>
            <a:picLocks noChangeAspect="1" noChangeArrowheads="1"/>
          </p:cNvPicPr>
          <p:nvPr/>
        </p:nvPicPr>
        <p:blipFill>
          <a:blip r:embed="rId4" cstate="print"/>
          <a:srcRect/>
          <a:stretch>
            <a:fillRect/>
          </a:stretch>
        </p:blipFill>
        <p:spPr bwMode="auto">
          <a:xfrm>
            <a:off x="4572000" y="914400"/>
            <a:ext cx="4214813" cy="5943600"/>
          </a:xfrm>
          <a:prstGeom prst="rect">
            <a:avLst/>
          </a:prstGeom>
          <a:noFill/>
        </p:spPr>
      </p:pic>
    </p:spTree>
  </p:cSld>
  <p:clrMapOvr>
    <a:masterClrMapping/>
  </p:clrMapOvr>
  <p:transition spd="med">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188913"/>
            <a:ext cx="8893175" cy="6442075"/>
          </a:xfrm>
        </p:spPr>
        <p:txBody>
          <a:bodyPr/>
          <a:lstStyle/>
          <a:p>
            <a:pPr marL="288925" indent="85725" algn="l" defTabSz="762000">
              <a:buClr>
                <a:srgbClr val="800000"/>
              </a:buClr>
            </a:pPr>
            <a:r>
              <a:rPr lang="es-ES" sz="3200" b="1" dirty="0" smtClean="0">
                <a:solidFill>
                  <a:srgbClr val="800000"/>
                </a:solidFill>
                <a:cs typeface="Arial" pitchFamily="34" charset="0"/>
              </a:rPr>
              <a:t>Censos Agropecuarios:</a:t>
            </a:r>
            <a:r>
              <a:rPr lang="es-ES" sz="3200" b="1" i="0" dirty="0" smtClean="0">
                <a:solidFill>
                  <a:srgbClr val="800000"/>
                </a:solidFill>
              </a:rPr>
              <a:t/>
            </a:r>
            <a:br>
              <a:rPr lang="es-ES" sz="3200" b="1" i="0" dirty="0" smtClean="0">
                <a:solidFill>
                  <a:srgbClr val="800000"/>
                </a:solidFill>
              </a:rPr>
            </a:br>
            <a:r>
              <a:rPr lang="es-ES" sz="3200" b="1" i="0" dirty="0" smtClean="0">
                <a:solidFill>
                  <a:srgbClr val="800000"/>
                </a:solidFill>
              </a:rPr>
              <a:t>-</a:t>
            </a:r>
            <a:r>
              <a:rPr lang="es-ES" sz="3200" b="1" kern="1200" dirty="0" smtClean="0">
                <a:solidFill>
                  <a:srgbClr val="800000"/>
                </a:solidFill>
                <a:latin typeface="Times New Roman" pitchFamily="18" charset="0"/>
                <a:ea typeface="+mn-ea"/>
                <a:cs typeface="+mn-cs"/>
              </a:rPr>
              <a:t>En 1963 se realizó el primer Censo Nacional Agropecuario en Nicaragua.</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-En 1971(8 años después) se levantó el segundo, pero toda esta información se perdió con el terremoto del 23 de diciembre de 1972.</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-Transcurrieron 30 años y en el 2001 se realizó el III CENAGRO.</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-Pasaron 10 años y actualmente del 15 de mayo al 30 de junio del año 2011 se realiza el trabajo de campo del IV CENAGRO. Se proyecta el próximo para dentro de 6 años aproximadamente.</a:t>
            </a:r>
            <a:endParaRPr lang="es-ES" sz="3200" b="1" kern="1200" dirty="0">
              <a:solidFill>
                <a:srgbClr val="800000"/>
              </a:solidFill>
              <a:latin typeface="Times New Roman" pitchFamily="18" charset="0"/>
              <a:ea typeface="+mn-ea"/>
              <a:cs typeface="+mn-cs"/>
            </a:endParaRPr>
          </a:p>
        </p:txBody>
      </p:sp>
      <p:pic>
        <p:nvPicPr>
          <p:cNvPr id="29700"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215206" y="0"/>
            <a:ext cx="1600200" cy="1447800"/>
          </a:xfrm>
          <a:prstGeom prst="rect">
            <a:avLst/>
          </a:prstGeom>
          <a:noFill/>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ox(in)">
                                      <p:cBhvr>
                                        <p:cTn id="7" dur="500"/>
                                        <p:tgtEl>
                                          <p:spTgt spid="2970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1785926"/>
            <a:ext cx="5815026" cy="547670"/>
          </a:xfrm>
        </p:spPr>
        <p:txBody>
          <a:bodyPr/>
          <a:lstStyle/>
          <a:p>
            <a:pPr algn="l"/>
            <a:r>
              <a:rPr lang="es-ES" sz="3200" b="1" kern="1200" dirty="0" smtClean="0">
                <a:solidFill>
                  <a:srgbClr val="800000"/>
                </a:solidFill>
                <a:latin typeface="Times New Roman" pitchFamily="18" charset="0"/>
                <a:ea typeface="+mn-ea"/>
                <a:cs typeface="+mn-cs"/>
              </a:rPr>
              <a:t>Censos de Población y Viviendas </a:t>
            </a:r>
          </a:p>
        </p:txBody>
      </p:sp>
      <p:sp>
        <p:nvSpPr>
          <p:cNvPr id="3" name="2 Marcador de contenido"/>
          <p:cNvSpPr>
            <a:spLocks noGrp="1"/>
          </p:cNvSpPr>
          <p:nvPr>
            <p:ph idx="1"/>
          </p:nvPr>
        </p:nvSpPr>
        <p:spPr>
          <a:xfrm>
            <a:off x="500034" y="2643182"/>
            <a:ext cx="8643966" cy="3286148"/>
          </a:xfrm>
        </p:spPr>
        <p:txBody>
          <a:bodyPr/>
          <a:lstStyle/>
          <a:p>
            <a:pPr algn="just">
              <a:buNone/>
            </a:pPr>
            <a:r>
              <a:rPr lang="es-ES" b="1" i="1" kern="1200" dirty="0" smtClean="0">
                <a:solidFill>
                  <a:srgbClr val="800000"/>
                </a:solidFill>
                <a:latin typeface="Times New Roman" pitchFamily="18" charset="0"/>
              </a:rPr>
              <a:t>-Al igual que el Censo Nacional Agropecuario, el Censo de Población y Vivienda es realizado por el Instituto Nacional de Información y Desarrollo (INIDE). Este está programado a realizarse cada 10 años; el último se levantó en el año 2,005.</a:t>
            </a:r>
          </a:p>
        </p:txBody>
      </p:sp>
      <p:pic>
        <p:nvPicPr>
          <p:cNvPr id="4" name="Picture 3"/>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pic>
        <p:nvPicPr>
          <p:cNvPr id="5" name="Picture 6"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0" y="21429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8893175" cy="5857892"/>
          </a:xfrm>
        </p:spPr>
        <p:txBody>
          <a:bodyPr/>
          <a:lstStyle/>
          <a:p>
            <a:pPr marL="288925" indent="85725" algn="l" defTabSz="762000">
              <a:buClr>
                <a:srgbClr val="800000"/>
              </a:buClr>
            </a:pPr>
            <a:r>
              <a:rPr lang="es-ES" sz="3200" b="1" kern="1200" dirty="0" smtClean="0">
                <a:solidFill>
                  <a:srgbClr val="800000"/>
                </a:solidFill>
                <a:latin typeface="Times New Roman" pitchFamily="18" charset="0"/>
                <a:ea typeface="+mn-ea"/>
                <a:cs typeface="+mn-cs"/>
              </a:rPr>
              <a:t> Enero : </a:t>
            </a:r>
            <a:r>
              <a:rPr lang="es-ES" sz="3200" b="1" kern="1200" dirty="0" err="1" smtClean="0">
                <a:solidFill>
                  <a:srgbClr val="800000"/>
                </a:solidFill>
                <a:latin typeface="Times New Roman" pitchFamily="18" charset="0"/>
                <a:ea typeface="+mn-ea"/>
                <a:cs typeface="+mn-cs"/>
              </a:rPr>
              <a:t>Enc</a:t>
            </a:r>
            <a:r>
              <a:rPr lang="es-ES" sz="3200" b="1" kern="1200" dirty="0" smtClean="0">
                <a:solidFill>
                  <a:srgbClr val="800000"/>
                </a:solidFill>
                <a:latin typeface="Times New Roman" pitchFamily="18" charset="0"/>
                <a:ea typeface="+mn-ea"/>
                <a:cs typeface="+mn-cs"/>
              </a:rPr>
              <a:t>. de Oleaginosas</a:t>
            </a:r>
            <a:r>
              <a:rPr lang="es-ES" sz="2000" b="1" kern="1200" dirty="0" smtClean="0">
                <a:solidFill>
                  <a:srgbClr val="800000"/>
                </a:solidFill>
                <a:latin typeface="Times New Roman" pitchFamily="18" charset="0"/>
                <a:ea typeface="+mn-ea"/>
                <a:cs typeface="+mn-cs"/>
              </a:rPr>
              <a:t>(</a:t>
            </a:r>
            <a:r>
              <a:rPr lang="es-ES" sz="2400" b="1" kern="1200" dirty="0" smtClean="0">
                <a:solidFill>
                  <a:srgbClr val="800000"/>
                </a:solidFill>
                <a:latin typeface="Times New Roman" pitchFamily="18" charset="0"/>
                <a:ea typeface="+mn-ea"/>
                <a:cs typeface="+mn-cs"/>
              </a:rPr>
              <a:t>Ajonjolí, maní, soya)                    </a:t>
            </a:r>
            <a:br>
              <a:rPr lang="es-ES" sz="2400" b="1" kern="1200" dirty="0" smtClean="0">
                <a:solidFill>
                  <a:srgbClr val="800000"/>
                </a:solidFill>
                <a:latin typeface="Times New Roman" pitchFamily="18" charset="0"/>
                <a:ea typeface="+mn-ea"/>
                <a:cs typeface="+mn-cs"/>
              </a:rPr>
            </a:br>
            <a:r>
              <a:rPr lang="es-ES" sz="2400" b="1" kern="1200" dirty="0" smtClean="0">
                <a:solidFill>
                  <a:srgbClr val="800000"/>
                </a:solidFill>
                <a:latin typeface="Times New Roman" pitchFamily="18" charset="0"/>
                <a:ea typeface="+mn-ea"/>
                <a:cs typeface="+mn-cs"/>
              </a:rPr>
              <a:t>  </a:t>
            </a:r>
            <a:r>
              <a:rPr lang="es-ES" sz="2400" b="1" kern="1200" dirty="0" err="1" smtClean="0">
                <a:solidFill>
                  <a:srgbClr val="800000"/>
                </a:solidFill>
                <a:latin typeface="Times New Roman" pitchFamily="18" charset="0"/>
                <a:ea typeface="+mn-ea"/>
                <a:cs typeface="+mn-cs"/>
              </a:rPr>
              <a:t>F</a:t>
            </a:r>
            <a:r>
              <a:rPr lang="es-ES" sz="3200" b="1" kern="1200" dirty="0" err="1" smtClean="0">
                <a:solidFill>
                  <a:srgbClr val="800000"/>
                </a:solidFill>
                <a:latin typeface="Times New Roman" pitchFamily="18" charset="0"/>
                <a:ea typeface="+mn-ea"/>
                <a:cs typeface="+mn-cs"/>
              </a:rPr>
              <a:t>eb</a:t>
            </a:r>
            <a:r>
              <a:rPr lang="es-ES" sz="3200" b="1" kern="1200" dirty="0" smtClean="0">
                <a:solidFill>
                  <a:srgbClr val="800000"/>
                </a:solidFill>
                <a:latin typeface="Times New Roman" pitchFamily="18" charset="0"/>
                <a:ea typeface="+mn-ea"/>
                <a:cs typeface="+mn-cs"/>
              </a:rPr>
              <a:t>	:  </a:t>
            </a:r>
            <a:r>
              <a:rPr lang="es-ES" sz="2800" b="1" kern="1200" dirty="0" err="1" smtClean="0">
                <a:solidFill>
                  <a:srgbClr val="800000"/>
                </a:solidFill>
                <a:latin typeface="Times New Roman" pitchFamily="18" charset="0"/>
                <a:ea typeface="+mn-ea"/>
                <a:cs typeface="+mn-cs"/>
              </a:rPr>
              <a:t>Enc</a:t>
            </a:r>
            <a:r>
              <a:rPr lang="es-ES" sz="2800" b="1" kern="1200" dirty="0" smtClean="0">
                <a:solidFill>
                  <a:srgbClr val="800000"/>
                </a:solidFill>
                <a:latin typeface="Times New Roman" pitchFamily="18" charset="0"/>
                <a:ea typeface="+mn-ea"/>
                <a:cs typeface="+mn-cs"/>
              </a:rPr>
              <a:t>. Arroz de Riego, Tabaco y Banano</a:t>
            </a:r>
            <a:r>
              <a:rPr lang="es-ES" sz="2400" b="1" kern="1200" dirty="0" smtClean="0">
                <a:solidFill>
                  <a:srgbClr val="800000"/>
                </a:solidFill>
                <a:latin typeface="Times New Roman" pitchFamily="18" charset="0"/>
                <a:ea typeface="+mn-ea"/>
                <a:cs typeface="+mn-cs"/>
              </a:rPr>
              <a:t>.   </a:t>
            </a:r>
            <a:r>
              <a:rPr lang="es-ES" sz="3200" b="1" kern="1200" dirty="0" smtClean="0">
                <a:solidFill>
                  <a:srgbClr val="800000"/>
                </a:solidFill>
                <a:latin typeface="Times New Roman" pitchFamily="18" charset="0"/>
                <a:ea typeface="+mn-ea"/>
                <a:cs typeface="+mn-cs"/>
              </a:rPr>
              <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 Marzo : Encuesta de propósitos múltiples, pero </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               enfocada a  la investigación de áreas, </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               producción y rendimientos de granos </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               alimenticios (postrera y apante).</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Abril   : Encuesta de Producción de Café. </a:t>
            </a:r>
            <a:br>
              <a:rPr lang="es-ES" sz="3200" b="1" kern="1200" dirty="0" smtClean="0">
                <a:solidFill>
                  <a:srgbClr val="800000"/>
                </a:solidFill>
                <a:latin typeface="Times New Roman" pitchFamily="18" charset="0"/>
                <a:ea typeface="+mn-ea"/>
                <a:cs typeface="+mn-cs"/>
              </a:rPr>
            </a:br>
            <a:endParaRPr lang="es-ES" sz="3200" b="1" kern="1200" dirty="0">
              <a:solidFill>
                <a:srgbClr val="800000"/>
              </a:solidFill>
              <a:latin typeface="Times New Roman" pitchFamily="18" charset="0"/>
              <a:ea typeface="+mn-ea"/>
              <a:cs typeface="+mn-cs"/>
            </a:endParaRPr>
          </a:p>
        </p:txBody>
      </p:sp>
      <p:pic>
        <p:nvPicPr>
          <p:cNvPr id="29700"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215206" y="0"/>
            <a:ext cx="1600200" cy="1447800"/>
          </a:xfrm>
          <a:prstGeom prst="rect">
            <a:avLst/>
          </a:prstGeom>
          <a:noFill/>
        </p:spPr>
      </p:pic>
      <p:pic>
        <p:nvPicPr>
          <p:cNvPr id="4" name="Picture 6"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0" y="21429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
        <p:nvSpPr>
          <p:cNvPr id="5" name="4 Rectángulo"/>
          <p:cNvSpPr/>
          <p:nvPr/>
        </p:nvSpPr>
        <p:spPr>
          <a:xfrm>
            <a:off x="642910" y="1285860"/>
            <a:ext cx="7286676" cy="584775"/>
          </a:xfrm>
          <a:prstGeom prst="rect">
            <a:avLst/>
          </a:prstGeom>
        </p:spPr>
        <p:txBody>
          <a:bodyPr wrap="square">
            <a:spAutoFit/>
          </a:bodyPr>
          <a:lstStyle/>
          <a:p>
            <a:r>
              <a:rPr lang="es-ES" sz="3200" i="1" dirty="0" smtClean="0">
                <a:solidFill>
                  <a:srgbClr val="800000"/>
                </a:solidFill>
              </a:rPr>
              <a:t>Encuestas Agropecuarias </a:t>
            </a:r>
            <a:r>
              <a:rPr lang="es-ES" sz="3200" i="1" dirty="0" err="1" smtClean="0">
                <a:solidFill>
                  <a:srgbClr val="800000"/>
                </a:solidFill>
              </a:rPr>
              <a:t>Contínuas</a:t>
            </a:r>
            <a:endParaRPr lang="es-ES" sz="3200" dirty="0"/>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ox(in)">
                                      <p:cBhvr>
                                        <p:cTn id="7" dur="500"/>
                                        <p:tgtEl>
                                          <p:spTgt spid="2970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flipV="1">
            <a:off x="0" y="5500702"/>
            <a:ext cx="8893175" cy="3071834"/>
          </a:xfrm>
        </p:spPr>
        <p:txBody>
          <a:bodyPr/>
          <a:lstStyle/>
          <a:p>
            <a:pPr marL="288925" indent="85725" algn="l" defTabSz="762000">
              <a:buClr>
                <a:srgbClr val="800000"/>
              </a:buClr>
            </a:pPr>
            <a:r>
              <a:rPr lang="es-ES" sz="3200" b="1" kern="1200" dirty="0" smtClean="0">
                <a:solidFill>
                  <a:srgbClr val="800000"/>
                </a:solidFill>
                <a:latin typeface="Times New Roman" pitchFamily="18" charset="0"/>
                <a:ea typeface="+mn-ea"/>
                <a:cs typeface="+mn-cs"/>
              </a:rPr>
              <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
            </a:r>
            <a:br>
              <a:rPr lang="es-ES" sz="3200" b="1" kern="1200" dirty="0" smtClean="0">
                <a:solidFill>
                  <a:srgbClr val="800000"/>
                </a:solidFill>
                <a:latin typeface="Times New Roman" pitchFamily="18" charset="0"/>
                <a:ea typeface="+mn-ea"/>
                <a:cs typeface="+mn-cs"/>
              </a:rPr>
            </a:br>
            <a:r>
              <a:rPr lang="es-ES" sz="3200" b="1" kern="1200" dirty="0" smtClean="0">
                <a:solidFill>
                  <a:srgbClr val="800000"/>
                </a:solidFill>
                <a:latin typeface="Times New Roman" pitchFamily="18" charset="0"/>
                <a:ea typeface="+mn-ea"/>
                <a:cs typeface="+mn-cs"/>
              </a:rPr>
              <a:t/>
            </a:r>
            <a:br>
              <a:rPr lang="es-ES" sz="3200" b="1" kern="1200" dirty="0" smtClean="0">
                <a:solidFill>
                  <a:srgbClr val="800000"/>
                </a:solidFill>
                <a:latin typeface="Times New Roman" pitchFamily="18" charset="0"/>
                <a:ea typeface="+mn-ea"/>
                <a:cs typeface="+mn-cs"/>
              </a:rPr>
            </a:br>
            <a:endParaRPr lang="es-ES" sz="3200" b="1" kern="1200" dirty="0">
              <a:solidFill>
                <a:srgbClr val="800000"/>
              </a:solidFill>
              <a:latin typeface="Times New Roman" pitchFamily="18" charset="0"/>
              <a:ea typeface="+mn-ea"/>
              <a:cs typeface="+mn-cs"/>
            </a:endParaRPr>
          </a:p>
        </p:txBody>
      </p:sp>
      <p:pic>
        <p:nvPicPr>
          <p:cNvPr id="29700"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215206" y="0"/>
            <a:ext cx="1600200" cy="1447800"/>
          </a:xfrm>
          <a:prstGeom prst="rect">
            <a:avLst/>
          </a:prstGeom>
          <a:noFill/>
        </p:spPr>
      </p:pic>
      <p:pic>
        <p:nvPicPr>
          <p:cNvPr id="4" name="Picture 6"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0" y="21429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
        <p:nvSpPr>
          <p:cNvPr id="5" name="4 Rectángulo"/>
          <p:cNvSpPr/>
          <p:nvPr/>
        </p:nvSpPr>
        <p:spPr>
          <a:xfrm>
            <a:off x="428596" y="1357298"/>
            <a:ext cx="7286676" cy="584775"/>
          </a:xfrm>
          <a:prstGeom prst="rect">
            <a:avLst/>
          </a:prstGeom>
        </p:spPr>
        <p:txBody>
          <a:bodyPr wrap="square">
            <a:spAutoFit/>
          </a:bodyPr>
          <a:lstStyle/>
          <a:p>
            <a:r>
              <a:rPr lang="es-ES" sz="3200" i="1" dirty="0" smtClean="0">
                <a:solidFill>
                  <a:srgbClr val="800000"/>
                </a:solidFill>
              </a:rPr>
              <a:t>Encuestas Agropecuarias </a:t>
            </a:r>
            <a:r>
              <a:rPr lang="es-ES" sz="3200" i="1" dirty="0" err="1" smtClean="0">
                <a:solidFill>
                  <a:srgbClr val="800000"/>
                </a:solidFill>
              </a:rPr>
              <a:t>Contínuas</a:t>
            </a:r>
            <a:r>
              <a:rPr lang="es-ES" sz="3200" i="1" dirty="0" smtClean="0">
                <a:solidFill>
                  <a:srgbClr val="800000"/>
                </a:solidFill>
              </a:rPr>
              <a:t>…</a:t>
            </a:r>
            <a:endParaRPr lang="es-ES" sz="3200" dirty="0"/>
          </a:p>
        </p:txBody>
      </p:sp>
      <p:sp>
        <p:nvSpPr>
          <p:cNvPr id="6" name="5 Rectángulo"/>
          <p:cNvSpPr/>
          <p:nvPr/>
        </p:nvSpPr>
        <p:spPr>
          <a:xfrm>
            <a:off x="500034" y="2071678"/>
            <a:ext cx="8143932" cy="4031873"/>
          </a:xfrm>
          <a:prstGeom prst="rect">
            <a:avLst/>
          </a:prstGeom>
        </p:spPr>
        <p:txBody>
          <a:bodyPr wrap="square">
            <a:spAutoFit/>
          </a:bodyPr>
          <a:lstStyle/>
          <a:p>
            <a:r>
              <a:rPr lang="es-ES" sz="3200" i="1" dirty="0" smtClean="0">
                <a:solidFill>
                  <a:srgbClr val="800000"/>
                </a:solidFill>
              </a:rPr>
              <a:t>Mayo: Encuestas Arroz de Riego, Tabaco  y </a:t>
            </a:r>
          </a:p>
          <a:p>
            <a:r>
              <a:rPr lang="es-ES" sz="3200" i="1" dirty="0" smtClean="0">
                <a:solidFill>
                  <a:srgbClr val="800000"/>
                </a:solidFill>
              </a:rPr>
              <a:t>           Banano.</a:t>
            </a:r>
          </a:p>
          <a:p>
            <a:r>
              <a:rPr lang="es-ES" sz="3200" i="1" dirty="0" smtClean="0">
                <a:solidFill>
                  <a:srgbClr val="800000"/>
                </a:solidFill>
              </a:rPr>
              <a:t>Julio: Enc.de Ganado y Producción de Lácteos</a:t>
            </a:r>
          </a:p>
          <a:p>
            <a:r>
              <a:rPr lang="es-ES" sz="3200" i="1" dirty="0" err="1" smtClean="0">
                <a:solidFill>
                  <a:srgbClr val="800000"/>
                </a:solidFill>
              </a:rPr>
              <a:t>Sept</a:t>
            </a:r>
            <a:r>
              <a:rPr lang="es-ES" sz="3200" i="1" dirty="0" smtClean="0">
                <a:solidFill>
                  <a:srgbClr val="800000"/>
                </a:solidFill>
              </a:rPr>
              <a:t> : Encuestas Arroz de Riego, Tabaco  y </a:t>
            </a:r>
          </a:p>
          <a:p>
            <a:r>
              <a:rPr lang="es-ES" sz="3200" i="1" dirty="0" smtClean="0">
                <a:solidFill>
                  <a:srgbClr val="800000"/>
                </a:solidFill>
              </a:rPr>
              <a:t>           Banano.</a:t>
            </a:r>
          </a:p>
          <a:p>
            <a:r>
              <a:rPr lang="es-ES" sz="3200" i="1" dirty="0" smtClean="0">
                <a:solidFill>
                  <a:srgbClr val="800000"/>
                </a:solidFill>
              </a:rPr>
              <a:t>Oct.: Encuesta de propósitos múltiples, </a:t>
            </a:r>
          </a:p>
          <a:p>
            <a:r>
              <a:rPr lang="es-ES" sz="3200" i="1" dirty="0" smtClean="0">
                <a:solidFill>
                  <a:srgbClr val="800000"/>
                </a:solidFill>
              </a:rPr>
              <a:t>         enfocada a la investigación de áreas, </a:t>
            </a:r>
          </a:p>
          <a:p>
            <a:r>
              <a:rPr lang="es-ES" sz="3200" i="1" dirty="0" smtClean="0">
                <a:solidFill>
                  <a:srgbClr val="800000"/>
                </a:solidFill>
              </a:rPr>
              <a:t>        producción y rendimiento (primera).  </a:t>
            </a:r>
            <a:endParaRPr lang="es-ES" sz="3200" dirty="0"/>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box(in)">
                                      <p:cBhvr>
                                        <p:cTn id="7" dur="500"/>
                                        <p:tgtEl>
                                          <p:spTgt spid="29700"/>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642918"/>
            <a:ext cx="8143932" cy="571504"/>
          </a:xfrm>
        </p:spPr>
        <p:txBody>
          <a:bodyPr/>
          <a:lstStyle/>
          <a:p>
            <a:pPr algn="l"/>
            <a:r>
              <a:rPr lang="es-ES" sz="2800" b="1" kern="1200" dirty="0" smtClean="0">
                <a:solidFill>
                  <a:srgbClr val="800000"/>
                </a:solidFill>
                <a:latin typeface="Times New Roman" pitchFamily="18" charset="0"/>
                <a:ea typeface="+mn-ea"/>
                <a:cs typeface="+mn-cs"/>
              </a:rPr>
              <a:t>Oficina Responsable del Sistema de Encuestas Agropecuarias :</a:t>
            </a:r>
          </a:p>
        </p:txBody>
      </p:sp>
      <p:sp>
        <p:nvSpPr>
          <p:cNvPr id="3" name="2 Marcador de contenido"/>
          <p:cNvSpPr>
            <a:spLocks noGrp="1"/>
          </p:cNvSpPr>
          <p:nvPr>
            <p:ph idx="1"/>
          </p:nvPr>
        </p:nvSpPr>
        <p:spPr>
          <a:xfrm>
            <a:off x="642910" y="1428736"/>
            <a:ext cx="7772400" cy="4114800"/>
          </a:xfrm>
        </p:spPr>
        <p:txBody>
          <a:bodyPr/>
          <a:lstStyle/>
          <a:p>
            <a:pPr>
              <a:spcBef>
                <a:spcPct val="50000"/>
              </a:spcBef>
            </a:pPr>
            <a:r>
              <a:rPr lang="es-ES" sz="2400" b="1" i="1" kern="1200" dirty="0" smtClean="0">
                <a:solidFill>
                  <a:srgbClr val="800000"/>
                </a:solidFill>
                <a:latin typeface="Times New Roman" pitchFamily="18" charset="0"/>
              </a:rPr>
              <a:t>Dirección de Estadísticas del Ministerio Agropecuario y</a:t>
            </a:r>
          </a:p>
          <a:p>
            <a:pPr>
              <a:spcBef>
                <a:spcPct val="50000"/>
              </a:spcBef>
            </a:pPr>
            <a:r>
              <a:rPr lang="es-ES" sz="2400" b="1" i="1" kern="1200" dirty="0" smtClean="0">
                <a:solidFill>
                  <a:srgbClr val="800000"/>
                </a:solidFill>
                <a:latin typeface="Times New Roman" pitchFamily="18" charset="0"/>
              </a:rPr>
              <a:t>Forestal – MAGFOR</a:t>
            </a:r>
          </a:p>
          <a:p>
            <a:pPr>
              <a:spcBef>
                <a:spcPct val="50000"/>
              </a:spcBef>
            </a:pPr>
            <a:r>
              <a:rPr lang="es-ES" sz="2400" b="1" i="1" kern="1200" dirty="0" smtClean="0">
                <a:solidFill>
                  <a:srgbClr val="800000"/>
                </a:solidFill>
                <a:latin typeface="Times New Roman" pitchFamily="18" charset="0"/>
              </a:rPr>
              <a:t> Km. 8 ½ carretera Masaya</a:t>
            </a:r>
          </a:p>
          <a:p>
            <a:pPr>
              <a:spcBef>
                <a:spcPct val="50000"/>
              </a:spcBef>
            </a:pPr>
            <a:r>
              <a:rPr lang="es-ES" sz="2400" b="1" i="1" kern="1200" dirty="0" smtClean="0">
                <a:solidFill>
                  <a:srgbClr val="800000"/>
                </a:solidFill>
                <a:latin typeface="Times New Roman" pitchFamily="18" charset="0"/>
              </a:rPr>
              <a:t>Teléfono: 22760392</a:t>
            </a:r>
          </a:p>
          <a:p>
            <a:pPr>
              <a:spcBef>
                <a:spcPct val="50000"/>
              </a:spcBef>
            </a:pPr>
            <a:r>
              <a:rPr lang="es-ES" sz="2400" b="1" i="1" kern="1200" dirty="0" smtClean="0">
                <a:solidFill>
                  <a:srgbClr val="800000"/>
                </a:solidFill>
                <a:latin typeface="Times New Roman" pitchFamily="18" charset="0"/>
              </a:rPr>
              <a:t>Página Web: http://www.magfor.gob.ni</a:t>
            </a:r>
          </a:p>
          <a:p>
            <a:pPr>
              <a:spcBef>
                <a:spcPct val="50000"/>
              </a:spcBef>
            </a:pPr>
            <a:r>
              <a:rPr lang="es-ES" sz="2400" b="1" i="1" kern="1200" dirty="0" smtClean="0">
                <a:solidFill>
                  <a:srgbClr val="800000"/>
                </a:solidFill>
                <a:latin typeface="Times New Roman" pitchFamily="18" charset="0"/>
              </a:rPr>
              <a:t>http://www.magfor.gob.ni/estadisticas/estadisticas.htm</a:t>
            </a:r>
          </a:p>
        </p:txBody>
      </p:sp>
    </p:spTree>
  </p:cSld>
  <p:clrMapOvr>
    <a:masterClrMapping/>
  </p:clrMapOvr>
  <p:transition spd="med">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571472" y="2714620"/>
            <a:ext cx="7772400" cy="1000132"/>
          </a:xfrm>
        </p:spPr>
        <p:txBody>
          <a:bodyPr/>
          <a:lstStyle/>
          <a:p>
            <a:pPr algn="ctr"/>
            <a:r>
              <a:rPr lang="es-ES" sz="4000" b="1" kern="1200" dirty="0" smtClean="0">
                <a:solidFill>
                  <a:srgbClr val="800000"/>
                </a:solidFill>
                <a:latin typeface="Times New Roman" pitchFamily="18" charset="0"/>
                <a:ea typeface="+mn-ea"/>
                <a:cs typeface="+mn-cs"/>
              </a:rPr>
              <a:t>Gracias</a:t>
            </a:r>
            <a:endParaRPr lang="es-ES" sz="4000" b="1" kern="1200" dirty="0">
              <a:solidFill>
                <a:srgbClr val="800000"/>
              </a:solidFill>
              <a:latin typeface="Times New Roman" pitchFamily="18" charset="0"/>
              <a:ea typeface="+mn-ea"/>
              <a:cs typeface="+mn-cs"/>
            </a:endParaRPr>
          </a:p>
        </p:txBody>
      </p:sp>
      <p:pic>
        <p:nvPicPr>
          <p:cNvPr id="3" name="Picture 3"/>
          <p:cNvPicPr>
            <a:picLocks noChangeAspect="1" noChangeArrowheads="1"/>
          </p:cNvPicPr>
          <p:nvPr/>
        </p:nvPicPr>
        <p:blipFill>
          <a:blip r:embed="rId4">
            <a:clrChange>
              <a:clrFrom>
                <a:srgbClr val="FFFFFF"/>
              </a:clrFrom>
              <a:clrTo>
                <a:srgbClr val="FFFFFF">
                  <a:alpha val="0"/>
                </a:srgbClr>
              </a:clrTo>
            </a:clrChange>
            <a:lum bright="12000" contrast="54000"/>
          </a:blip>
          <a:srcRect/>
          <a:stretch>
            <a:fillRect/>
          </a:stretch>
        </p:blipFill>
        <p:spPr bwMode="auto">
          <a:xfrm>
            <a:off x="7143768" y="214290"/>
            <a:ext cx="1600200" cy="1447800"/>
          </a:xfrm>
          <a:prstGeom prst="rect">
            <a:avLst/>
          </a:prstGeom>
          <a:noFill/>
        </p:spPr>
      </p:pic>
      <p:pic>
        <p:nvPicPr>
          <p:cNvPr id="4" name="Picture 6" descr="Logotipo y lema tamaqo pequeqo"/>
          <p:cNvPicPr>
            <a:picLocks noChangeAspect="1" noChangeArrowheads="1"/>
          </p:cNvPicPr>
          <p:nvPr/>
        </p:nvPicPr>
        <p:blipFill>
          <a:blip r:embed="rId5">
            <a:clrChange>
              <a:clrFrom>
                <a:srgbClr val="FDFDFD"/>
              </a:clrFrom>
              <a:clrTo>
                <a:srgbClr val="FDFDFD">
                  <a:alpha val="0"/>
                </a:srgbClr>
              </a:clrTo>
            </a:clrChange>
          </a:blip>
          <a:srcRect/>
          <a:stretch>
            <a:fillRect/>
          </a:stretch>
        </p:blipFill>
        <p:spPr bwMode="auto">
          <a:xfrm>
            <a:off x="0" y="21429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5" name="Picture 5"/>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sp>
        <p:nvSpPr>
          <p:cNvPr id="46088" name="Text Box 8"/>
          <p:cNvSpPr txBox="1">
            <a:spLocks noChangeArrowheads="1"/>
          </p:cNvSpPr>
          <p:nvPr/>
        </p:nvSpPr>
        <p:spPr bwMode="auto">
          <a:xfrm>
            <a:off x="571472" y="1285860"/>
            <a:ext cx="6786610" cy="707886"/>
          </a:xfrm>
          <a:prstGeom prst="rect">
            <a:avLst/>
          </a:prstGeom>
          <a:noFill/>
          <a:ln w="12700">
            <a:noFill/>
            <a:miter lim="800000"/>
            <a:headEnd type="none" w="sm" len="sm"/>
            <a:tailEnd type="none" w="sm" len="sm"/>
          </a:ln>
          <a:effectLst/>
        </p:spPr>
        <p:txBody>
          <a:bodyPr wrap="square">
            <a:spAutoFit/>
          </a:bodyPr>
          <a:lstStyle/>
          <a:p>
            <a:r>
              <a:rPr lang="es-ES" sz="4000" i="1" dirty="0" smtClean="0">
                <a:solidFill>
                  <a:schemeClr val="bg1"/>
                </a:solidFill>
              </a:rPr>
              <a:t>Dirección de Estadísticas</a:t>
            </a:r>
            <a:endParaRPr lang="es-ES" sz="4000" i="1" dirty="0">
              <a:solidFill>
                <a:schemeClr val="bg1"/>
              </a:solidFill>
            </a:endParaRPr>
          </a:p>
        </p:txBody>
      </p:sp>
      <p:pic>
        <p:nvPicPr>
          <p:cNvPr id="46089" name="Picture 9"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0" y="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
        <p:nvSpPr>
          <p:cNvPr id="7" name="6 Rectángulo"/>
          <p:cNvSpPr/>
          <p:nvPr/>
        </p:nvSpPr>
        <p:spPr>
          <a:xfrm>
            <a:off x="928662" y="2500306"/>
            <a:ext cx="7215238" cy="584775"/>
          </a:xfrm>
          <a:prstGeom prst="rect">
            <a:avLst/>
          </a:prstGeom>
        </p:spPr>
        <p:txBody>
          <a:bodyPr wrap="square">
            <a:spAutoFit/>
          </a:bodyPr>
          <a:lstStyle/>
          <a:p>
            <a:pPr>
              <a:buNone/>
            </a:pPr>
            <a:r>
              <a:rPr lang="es-ES" i="1" dirty="0" smtClean="0">
                <a:solidFill>
                  <a:srgbClr val="800000"/>
                </a:solidFill>
              </a:rPr>
              <a:t>- </a:t>
            </a:r>
            <a:r>
              <a:rPr lang="es-ES" sz="3200" i="1" dirty="0" smtClean="0">
                <a:solidFill>
                  <a:srgbClr val="800000"/>
                </a:solidFill>
              </a:rPr>
              <a:t>Departamento de Estadísticas Continuas</a:t>
            </a:r>
          </a:p>
        </p:txBody>
      </p:sp>
      <p:sp>
        <p:nvSpPr>
          <p:cNvPr id="8" name="7 Rectángulo"/>
          <p:cNvSpPr/>
          <p:nvPr/>
        </p:nvSpPr>
        <p:spPr>
          <a:xfrm>
            <a:off x="857224" y="3286124"/>
            <a:ext cx="7215238" cy="584775"/>
          </a:xfrm>
          <a:prstGeom prst="rect">
            <a:avLst/>
          </a:prstGeom>
        </p:spPr>
        <p:txBody>
          <a:bodyPr wrap="square">
            <a:spAutoFit/>
          </a:bodyPr>
          <a:lstStyle/>
          <a:p>
            <a:pPr>
              <a:buNone/>
            </a:pPr>
            <a:r>
              <a:rPr lang="es-ES" i="1" dirty="0" smtClean="0">
                <a:solidFill>
                  <a:srgbClr val="800000"/>
                </a:solidFill>
              </a:rPr>
              <a:t>- </a:t>
            </a:r>
            <a:r>
              <a:rPr lang="es-ES" sz="3200" i="1" dirty="0" smtClean="0">
                <a:solidFill>
                  <a:srgbClr val="800000"/>
                </a:solidFill>
              </a:rPr>
              <a:t>Departamento de Encuestas</a:t>
            </a: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46085"/>
                                        </p:tgtEl>
                                        <p:attrNameLst>
                                          <p:attrName>style.visibility</p:attrName>
                                        </p:attrNameLst>
                                      </p:cBhvr>
                                      <p:to>
                                        <p:strVal val="visible"/>
                                      </p:to>
                                    </p:set>
                                    <p:animEffect transition="in" filter="box(in)">
                                      <p:cBhvr>
                                        <p:cTn id="7" dur="500"/>
                                        <p:tgtEl>
                                          <p:spTgt spid="4608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642910" y="1571612"/>
            <a:ext cx="3500462" cy="500066"/>
          </a:xfrm>
        </p:spPr>
        <p:txBody>
          <a:bodyPr/>
          <a:lstStyle/>
          <a:p>
            <a:pPr algn="l"/>
            <a:r>
              <a:rPr lang="es-ES" sz="4000" b="1" dirty="0" smtClean="0">
                <a:solidFill>
                  <a:schemeClr val="bg1"/>
                </a:solidFill>
              </a:rPr>
              <a:t>Antecedentes…</a:t>
            </a:r>
            <a:endParaRPr lang="es-ES" sz="4000" b="1" kern="1200" dirty="0" smtClean="0">
              <a:solidFill>
                <a:schemeClr val="bg1"/>
              </a:solidFill>
              <a:latin typeface="Times New Roman" pitchFamily="18" charset="0"/>
              <a:ea typeface="+mn-ea"/>
              <a:cs typeface="+mn-cs"/>
            </a:endParaRPr>
          </a:p>
        </p:txBody>
      </p:sp>
      <p:sp>
        <p:nvSpPr>
          <p:cNvPr id="3" name="2 Marcador de contenido"/>
          <p:cNvSpPr>
            <a:spLocks noGrp="1"/>
          </p:cNvSpPr>
          <p:nvPr>
            <p:ph idx="1"/>
          </p:nvPr>
        </p:nvSpPr>
        <p:spPr>
          <a:xfrm>
            <a:off x="571472" y="3143248"/>
            <a:ext cx="7772400" cy="2514608"/>
          </a:xfrm>
        </p:spPr>
        <p:txBody>
          <a:bodyPr/>
          <a:lstStyle/>
          <a:p>
            <a:pPr>
              <a:buNone/>
            </a:pPr>
            <a:endParaRPr lang="es-ES" sz="3400" b="1" i="1" kern="1200" dirty="0" smtClean="0">
              <a:solidFill>
                <a:srgbClr val="800000"/>
              </a:solidFill>
              <a:latin typeface="Times New Roman" pitchFamily="18" charset="0"/>
            </a:endParaRPr>
          </a:p>
          <a:p>
            <a:endParaRPr lang="es-ES" dirty="0" smtClean="0">
              <a:solidFill>
                <a:schemeClr val="bg1"/>
              </a:solidFill>
            </a:endParaRPr>
          </a:p>
          <a:p>
            <a:pPr>
              <a:buNone/>
            </a:pPr>
            <a:endParaRPr lang="es-ES" sz="3400" b="1" i="1" kern="1200" dirty="0" smtClean="0">
              <a:solidFill>
                <a:srgbClr val="800000"/>
              </a:solidFill>
              <a:latin typeface="Times New Roman" pitchFamily="18" charset="0"/>
            </a:endParaRPr>
          </a:p>
        </p:txBody>
      </p:sp>
      <p:pic>
        <p:nvPicPr>
          <p:cNvPr id="4" name="Picture 10" descr="Logotipo y lema tamaqo pequeqo"/>
          <p:cNvPicPr>
            <a:picLocks noChangeAspect="1" noChangeArrowheads="1"/>
          </p:cNvPicPr>
          <p:nvPr/>
        </p:nvPicPr>
        <p:blipFill>
          <a:blip r:embed="rId3">
            <a:clrChange>
              <a:clrFrom>
                <a:srgbClr val="FDFDFD"/>
              </a:clrFrom>
              <a:clrTo>
                <a:srgbClr val="FDFDFD">
                  <a:alpha val="0"/>
                </a:srgbClr>
              </a:clrTo>
            </a:clrChange>
          </a:blip>
          <a:srcRect/>
          <a:stretch>
            <a:fillRect/>
          </a:stretch>
        </p:blipFill>
        <p:spPr bwMode="auto">
          <a:xfrm>
            <a:off x="142844" y="214290"/>
            <a:ext cx="4211638" cy="1138238"/>
          </a:xfrm>
          <a:prstGeom prst="rect">
            <a:avLst/>
          </a:prstGeom>
          <a:noFill/>
          <a:ln w="9525">
            <a:noFill/>
            <a:miter lim="800000"/>
            <a:headEnd/>
            <a:tailEnd/>
          </a:ln>
          <a:effectLst>
            <a:outerShdw dist="12700" dir="10800000" algn="ctr" rotWithShape="0">
              <a:srgbClr val="808080">
                <a:alpha val="50000"/>
              </a:srgbClr>
            </a:outerShdw>
          </a:effectLst>
        </p:spPr>
      </p:pic>
      <p:pic>
        <p:nvPicPr>
          <p:cNvPr id="5" name="Picture 4"/>
          <p:cNvPicPr>
            <a:picLocks noChangeAspect="1" noChangeArrowheads="1"/>
          </p:cNvPicPr>
          <p:nvPr/>
        </p:nvPicPr>
        <p:blipFill>
          <a:blip r:embed="rId4">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sp>
        <p:nvSpPr>
          <p:cNvPr id="6" name="5 Rectángulo"/>
          <p:cNvSpPr/>
          <p:nvPr/>
        </p:nvSpPr>
        <p:spPr>
          <a:xfrm>
            <a:off x="714348" y="2143116"/>
            <a:ext cx="7143800" cy="4339650"/>
          </a:xfrm>
          <a:prstGeom prst="rect">
            <a:avLst/>
          </a:prstGeom>
        </p:spPr>
        <p:txBody>
          <a:bodyPr wrap="square">
            <a:spAutoFit/>
          </a:bodyPr>
          <a:lstStyle/>
          <a:p>
            <a:pPr>
              <a:buClr>
                <a:schemeClr val="bg2"/>
              </a:buClr>
              <a:buFont typeface="Monotype Sorts" pitchFamily="2" charset="2"/>
              <a:buChar char="q"/>
            </a:pPr>
            <a:r>
              <a:rPr lang="es-ES" sz="3200" i="1" dirty="0" smtClean="0">
                <a:solidFill>
                  <a:srgbClr val="800000"/>
                </a:solidFill>
              </a:rPr>
              <a:t>1993</a:t>
            </a:r>
          </a:p>
          <a:p>
            <a:pPr algn="just">
              <a:buClr>
                <a:srgbClr val="990033"/>
              </a:buClr>
              <a:buFont typeface="Wingdings" pitchFamily="2" charset="2"/>
              <a:buChar char="Ø"/>
            </a:pPr>
            <a:r>
              <a:rPr lang="es-ES" sz="2800" i="1" dirty="0" smtClean="0">
                <a:solidFill>
                  <a:srgbClr val="800000"/>
                </a:solidFill>
              </a:rPr>
              <a:t>El Ministerio Agropecuario y Forestal se plantea como meta medir la producción agrícola de todas las fincas de Nicaragua.</a:t>
            </a:r>
          </a:p>
          <a:p>
            <a:pPr algn="just">
              <a:buClr>
                <a:srgbClr val="990033"/>
              </a:buClr>
              <a:buFont typeface="Wingdings" pitchFamily="2" charset="2"/>
              <a:buChar char="Ø"/>
            </a:pPr>
            <a:r>
              <a:rPr lang="es-ES" sz="3200" i="1" dirty="0" smtClean="0">
                <a:solidFill>
                  <a:srgbClr val="800000"/>
                </a:solidFill>
              </a:rPr>
              <a:t>Se requería de un marco </a:t>
            </a:r>
            <a:r>
              <a:rPr lang="es-ES" sz="3200" i="1" dirty="0" err="1" smtClean="0">
                <a:solidFill>
                  <a:srgbClr val="800000"/>
                </a:solidFill>
              </a:rPr>
              <a:t>muestral</a:t>
            </a:r>
            <a:r>
              <a:rPr lang="es-ES" sz="3200" i="1" dirty="0" smtClean="0">
                <a:solidFill>
                  <a:srgbClr val="800000"/>
                </a:solidFill>
              </a:rPr>
              <a:t> que permitiera realizar estas investigaciones.  </a:t>
            </a:r>
          </a:p>
          <a:p>
            <a:pPr algn="just">
              <a:buClr>
                <a:srgbClr val="990033"/>
              </a:buClr>
              <a:buFont typeface="Wingdings" pitchFamily="2" charset="2"/>
              <a:buChar char="Ø"/>
            </a:pPr>
            <a:r>
              <a:rPr lang="es-ES" sz="3200" i="1" dirty="0" smtClean="0">
                <a:solidFill>
                  <a:srgbClr val="800000"/>
                </a:solidFill>
              </a:rPr>
              <a:t>Selección de una muestra de área con puntos seleccionados con Probabilidad Proporcional al tamaño.</a:t>
            </a:r>
            <a:endParaRPr lang="es-ES" sz="3200" i="1" dirty="0">
              <a:solidFill>
                <a:srgbClr val="800000"/>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38200" y="1066800"/>
            <a:ext cx="7543800" cy="609600"/>
          </a:xfrm>
        </p:spPr>
        <p:txBody>
          <a:bodyPr/>
          <a:lstStyle/>
          <a:p>
            <a:pPr algn="l"/>
            <a:r>
              <a:rPr lang="es-ES" sz="4000" b="1" dirty="0">
                <a:solidFill>
                  <a:schemeClr val="bg1"/>
                </a:solidFill>
              </a:rPr>
              <a:t>Antecedentes...</a:t>
            </a:r>
            <a:endParaRPr lang="es-ES" sz="4800" b="1" dirty="0">
              <a:solidFill>
                <a:schemeClr val="bg1"/>
              </a:solidFill>
            </a:endParaRPr>
          </a:p>
        </p:txBody>
      </p:sp>
      <p:sp>
        <p:nvSpPr>
          <p:cNvPr id="8195" name="Rectangle 3"/>
          <p:cNvSpPr>
            <a:spLocks noGrp="1" noChangeArrowheads="1"/>
          </p:cNvSpPr>
          <p:nvPr>
            <p:ph type="body" idx="1"/>
          </p:nvPr>
        </p:nvSpPr>
        <p:spPr>
          <a:xfrm>
            <a:off x="609600" y="1714488"/>
            <a:ext cx="7772400" cy="5143512"/>
          </a:xfrm>
        </p:spPr>
        <p:txBody>
          <a:bodyPr/>
          <a:lstStyle/>
          <a:p>
            <a:pPr>
              <a:buClr>
                <a:schemeClr val="bg2"/>
              </a:buClr>
              <a:buNone/>
            </a:pPr>
            <a:endParaRPr lang="es-ES" b="1" i="1" dirty="0" smtClean="0">
              <a:solidFill>
                <a:srgbClr val="800000"/>
              </a:solidFill>
            </a:endParaRPr>
          </a:p>
          <a:p>
            <a:pPr algn="just">
              <a:buClr>
                <a:srgbClr val="990033"/>
              </a:buClr>
              <a:buNone/>
            </a:pPr>
            <a:r>
              <a:rPr lang="es-ES" b="1" i="1" dirty="0" smtClean="0">
                <a:solidFill>
                  <a:srgbClr val="800000"/>
                </a:solidFill>
              </a:rPr>
              <a:t>  </a:t>
            </a:r>
            <a:endParaRPr lang="es-ES" b="1" i="1" dirty="0">
              <a:solidFill>
                <a:srgbClr val="800000"/>
              </a:solidFill>
            </a:endParaRPr>
          </a:p>
          <a:p>
            <a:pPr algn="just">
              <a:buClr>
                <a:srgbClr val="990033"/>
              </a:buClr>
              <a:buNone/>
            </a:pPr>
            <a:endParaRPr lang="es-ES" b="1" i="1" dirty="0">
              <a:solidFill>
                <a:srgbClr val="800000"/>
              </a:solidFill>
            </a:endParaRPr>
          </a:p>
        </p:txBody>
      </p:sp>
      <p:pic>
        <p:nvPicPr>
          <p:cNvPr id="8196"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543800" y="0"/>
            <a:ext cx="1600200" cy="1447800"/>
          </a:xfrm>
          <a:prstGeom prst="rect">
            <a:avLst/>
          </a:prstGeom>
          <a:noFill/>
        </p:spPr>
      </p:pic>
      <p:pic>
        <p:nvPicPr>
          <p:cNvPr id="8197" name="Picture 5"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428596" y="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
        <p:nvSpPr>
          <p:cNvPr id="6" name="5 Rectángulo"/>
          <p:cNvSpPr/>
          <p:nvPr/>
        </p:nvSpPr>
        <p:spPr>
          <a:xfrm>
            <a:off x="785786" y="1905506"/>
            <a:ext cx="7572428" cy="3539430"/>
          </a:xfrm>
          <a:prstGeom prst="rect">
            <a:avLst/>
          </a:prstGeom>
        </p:spPr>
        <p:txBody>
          <a:bodyPr wrap="square">
            <a:spAutoFit/>
          </a:bodyPr>
          <a:lstStyle/>
          <a:p>
            <a:pPr>
              <a:buClr>
                <a:schemeClr val="bg2"/>
              </a:buClr>
              <a:buFont typeface="Monotype Sorts" pitchFamily="2" charset="2"/>
              <a:buChar char="q"/>
            </a:pPr>
            <a:r>
              <a:rPr lang="es-ES" sz="3200" i="1" dirty="0" smtClean="0">
                <a:solidFill>
                  <a:srgbClr val="800000"/>
                </a:solidFill>
              </a:rPr>
              <a:t>1994</a:t>
            </a:r>
          </a:p>
          <a:p>
            <a:pPr>
              <a:buClr>
                <a:srgbClr val="990033"/>
              </a:buClr>
              <a:buFont typeface="Wingdings" pitchFamily="2" charset="2"/>
              <a:buChar char="Ø"/>
            </a:pPr>
            <a:r>
              <a:rPr lang="es-ES" sz="3200" i="1" dirty="0" smtClean="0">
                <a:solidFill>
                  <a:srgbClr val="800000"/>
                </a:solidFill>
              </a:rPr>
              <a:t>Para determinar estimaciones de área, rendimiento y producción a nivel de departamento, se realizó una encuesta de probabilidad en todo el país en la época de primera, para granos básicos (maíz, fríjol, sorgo y arroz secano)</a:t>
            </a:r>
            <a:endParaRPr lang="es-ES" sz="3200" i="1" dirty="0">
              <a:solidFill>
                <a:srgbClr val="800000"/>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ox(in)">
                                      <p:cBhvr>
                                        <p:cTn id="7" dur="500"/>
                                        <p:tgtEl>
                                          <p:spTgt spid="8196"/>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38200" y="609600"/>
            <a:ext cx="7620000" cy="1219200"/>
          </a:xfrm>
        </p:spPr>
        <p:txBody>
          <a:bodyPr/>
          <a:lstStyle/>
          <a:p>
            <a:pPr algn="l"/>
            <a:r>
              <a:rPr lang="es-ES" sz="4000" b="1" dirty="0">
                <a:solidFill>
                  <a:schemeClr val="bg1"/>
                </a:solidFill>
              </a:rPr>
              <a:t>Antecedentes...</a:t>
            </a:r>
            <a:endParaRPr lang="es-ES" sz="4800" b="1" dirty="0">
              <a:solidFill>
                <a:schemeClr val="bg1"/>
              </a:solidFill>
            </a:endParaRPr>
          </a:p>
        </p:txBody>
      </p:sp>
      <p:sp>
        <p:nvSpPr>
          <p:cNvPr id="9219" name="Rectangle 3"/>
          <p:cNvSpPr>
            <a:spLocks noGrp="1" noChangeArrowheads="1"/>
          </p:cNvSpPr>
          <p:nvPr>
            <p:ph type="body" idx="1"/>
          </p:nvPr>
        </p:nvSpPr>
        <p:spPr>
          <a:xfrm>
            <a:off x="685800" y="2209800"/>
            <a:ext cx="7772400" cy="4114800"/>
          </a:xfrm>
        </p:spPr>
        <p:txBody>
          <a:bodyPr/>
          <a:lstStyle/>
          <a:p>
            <a:pPr>
              <a:buClr>
                <a:schemeClr val="bg2"/>
              </a:buClr>
              <a:buNone/>
            </a:pPr>
            <a:endParaRPr lang="es-ES" b="1" i="1" dirty="0">
              <a:solidFill>
                <a:srgbClr val="800000"/>
              </a:solidFill>
            </a:endParaRPr>
          </a:p>
          <a:p>
            <a:pPr>
              <a:spcBef>
                <a:spcPct val="0"/>
              </a:spcBef>
              <a:buClr>
                <a:srgbClr val="990033"/>
              </a:buClr>
              <a:buNone/>
            </a:pPr>
            <a:endParaRPr lang="es-ES" b="1" i="1" dirty="0">
              <a:solidFill>
                <a:srgbClr val="800000"/>
              </a:solidFill>
            </a:endParaRPr>
          </a:p>
        </p:txBody>
      </p:sp>
      <p:pic>
        <p:nvPicPr>
          <p:cNvPr id="9220" name="Picture 4"/>
          <p:cNvPicPr>
            <a:picLocks noChangeAspect="1" noChangeArrowheads="1"/>
          </p:cNvPicPr>
          <p:nvPr/>
        </p:nvPicPr>
        <p:blipFill>
          <a:blip r:embed="rId4">
            <a:clrChange>
              <a:clrFrom>
                <a:srgbClr val="FFFFFF"/>
              </a:clrFrom>
              <a:clrTo>
                <a:srgbClr val="FFFFFF">
                  <a:alpha val="0"/>
                </a:srgbClr>
              </a:clrTo>
            </a:clrChange>
            <a:lum bright="12000" contrast="48000"/>
          </a:blip>
          <a:srcRect/>
          <a:stretch>
            <a:fillRect/>
          </a:stretch>
        </p:blipFill>
        <p:spPr bwMode="auto">
          <a:xfrm>
            <a:off x="7239000" y="0"/>
            <a:ext cx="1905000" cy="1676400"/>
          </a:xfrm>
          <a:prstGeom prst="rect">
            <a:avLst/>
          </a:prstGeom>
          <a:noFill/>
        </p:spPr>
      </p:pic>
      <p:pic>
        <p:nvPicPr>
          <p:cNvPr id="9221" name="Picture 5" descr="Logotipo y lema tamaqo pequeqo"/>
          <p:cNvPicPr>
            <a:picLocks noChangeAspect="1" noChangeArrowheads="1"/>
          </p:cNvPicPr>
          <p:nvPr/>
        </p:nvPicPr>
        <p:blipFill>
          <a:blip r:embed="rId5">
            <a:clrChange>
              <a:clrFrom>
                <a:srgbClr val="FDFDFD"/>
              </a:clrFrom>
              <a:clrTo>
                <a:srgbClr val="FDFDFD">
                  <a:alpha val="0"/>
                </a:srgbClr>
              </a:clrTo>
            </a:clrChange>
          </a:blip>
          <a:srcRect/>
          <a:stretch>
            <a:fillRect/>
          </a:stretch>
        </p:blipFill>
        <p:spPr bwMode="auto">
          <a:xfrm>
            <a:off x="0" y="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
        <p:nvSpPr>
          <p:cNvPr id="6" name="5 Rectángulo"/>
          <p:cNvSpPr/>
          <p:nvPr/>
        </p:nvSpPr>
        <p:spPr>
          <a:xfrm>
            <a:off x="714348" y="2000240"/>
            <a:ext cx="8001056" cy="3539430"/>
          </a:xfrm>
          <a:prstGeom prst="rect">
            <a:avLst/>
          </a:prstGeom>
        </p:spPr>
        <p:txBody>
          <a:bodyPr wrap="square">
            <a:spAutoFit/>
          </a:bodyPr>
          <a:lstStyle/>
          <a:p>
            <a:pPr>
              <a:buClr>
                <a:schemeClr val="bg2"/>
              </a:buClr>
              <a:buFont typeface="Monotype Sorts" pitchFamily="2" charset="2"/>
              <a:buChar char="q"/>
            </a:pPr>
            <a:r>
              <a:rPr lang="es-ES" sz="3200" i="1" dirty="0" smtClean="0">
                <a:solidFill>
                  <a:srgbClr val="800000"/>
                </a:solidFill>
              </a:rPr>
              <a:t>1995</a:t>
            </a:r>
          </a:p>
          <a:p>
            <a:pPr>
              <a:buClr>
                <a:srgbClr val="990033"/>
              </a:buClr>
              <a:buFont typeface="Wingdings" pitchFamily="2" charset="2"/>
              <a:buChar char="Ø"/>
            </a:pPr>
            <a:r>
              <a:rPr lang="es-ES" sz="3200" i="1" dirty="0" smtClean="0">
                <a:solidFill>
                  <a:srgbClr val="800000"/>
                </a:solidFill>
              </a:rPr>
              <a:t>Se realizó una encuesta de Postrera/Apante de granos básicos y de ganado.</a:t>
            </a:r>
          </a:p>
          <a:p>
            <a:pPr>
              <a:buClr>
                <a:srgbClr val="990033"/>
              </a:buClr>
              <a:buFont typeface="Wingdings" pitchFamily="2" charset="2"/>
              <a:buChar char="Ø"/>
            </a:pPr>
            <a:r>
              <a:rPr lang="es-ES" sz="3200" i="1" dirty="0" smtClean="0">
                <a:solidFill>
                  <a:srgbClr val="800000"/>
                </a:solidFill>
              </a:rPr>
              <a:t>Por primera vez, se recolectaron datos de la producción de café.</a:t>
            </a:r>
          </a:p>
          <a:p>
            <a:pPr>
              <a:buClr>
                <a:srgbClr val="990033"/>
              </a:buClr>
              <a:buFont typeface="Wingdings" pitchFamily="2" charset="2"/>
              <a:buChar char="Ø"/>
            </a:pPr>
            <a:r>
              <a:rPr lang="es-ES" sz="3200" i="1" dirty="0" smtClean="0">
                <a:solidFill>
                  <a:srgbClr val="800000"/>
                </a:solidFill>
              </a:rPr>
              <a:t>Se llevo a cabo la encuesta de Primera de granos básicos y ganado para 1995.</a:t>
            </a:r>
            <a:endParaRPr lang="es-ES" sz="3200" i="1" dirty="0">
              <a:solidFill>
                <a:srgbClr val="800000"/>
              </a:solidFill>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ox(in)">
                                      <p:cBhvr>
                                        <p:cTn id="7" dur="500"/>
                                        <p:tgtEl>
                                          <p:spTgt spid="9220"/>
                                        </p:tgtEl>
                                      </p:cBhvr>
                                    </p:animEffect>
                                  </p:childTnLst>
                                  <p:subTnLst>
                                    <p:audio>
                                      <p:cMediaNode>
                                        <p:cTn display="0" masterRel="sameClick">
                                          <p:stCondLst>
                                            <p:cond evt="begin" delay="0">
                                              <p:tn val="5"/>
                                            </p:cond>
                                          </p:stCondLst>
                                          <p:endCondLst>
                                            <p:cond evt="onStopAudio" delay="0">
                                              <p:tgtEl>
                                                <p:sldTgt/>
                                              </p:tgtEl>
                                            </p:cond>
                                          </p:endCondLst>
                                        </p:cTn>
                                        <p:tgtEl>
                                          <p:sndTgt r:embed="rId3"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4213" y="1052513"/>
            <a:ext cx="4387853" cy="590537"/>
          </a:xfrm>
        </p:spPr>
        <p:txBody>
          <a:bodyPr/>
          <a:lstStyle/>
          <a:p>
            <a:pPr algn="l"/>
            <a:r>
              <a:rPr lang="es-ES" sz="4000" b="1" dirty="0">
                <a:solidFill>
                  <a:schemeClr val="bg1"/>
                </a:solidFill>
              </a:rPr>
              <a:t>Antecedentes...</a:t>
            </a:r>
            <a:endParaRPr lang="es-ES" sz="4800" dirty="0"/>
          </a:p>
        </p:txBody>
      </p:sp>
      <p:sp>
        <p:nvSpPr>
          <p:cNvPr id="10243" name="Rectangle 3"/>
          <p:cNvSpPr>
            <a:spLocks noGrp="1" noChangeArrowheads="1"/>
          </p:cNvSpPr>
          <p:nvPr>
            <p:ph type="body" idx="1"/>
          </p:nvPr>
        </p:nvSpPr>
        <p:spPr>
          <a:xfrm>
            <a:off x="714348" y="1643050"/>
            <a:ext cx="7888315" cy="5072098"/>
          </a:xfrm>
        </p:spPr>
        <p:txBody>
          <a:bodyPr/>
          <a:lstStyle/>
          <a:p>
            <a:pPr>
              <a:buClr>
                <a:schemeClr val="bg2"/>
              </a:buClr>
              <a:buFont typeface="Monotype Sorts" pitchFamily="2" charset="2"/>
              <a:buChar char="q"/>
            </a:pPr>
            <a:r>
              <a:rPr lang="es-ES" b="1" i="1" dirty="0" smtClean="0">
                <a:solidFill>
                  <a:srgbClr val="800000"/>
                </a:solidFill>
              </a:rPr>
              <a:t>1996</a:t>
            </a:r>
          </a:p>
          <a:p>
            <a:pPr>
              <a:buClr>
                <a:srgbClr val="990033"/>
              </a:buClr>
              <a:buFont typeface="Wingdings" pitchFamily="2" charset="2"/>
              <a:buChar char="Ø"/>
            </a:pPr>
            <a:r>
              <a:rPr lang="es-ES" b="1" i="1" dirty="0" smtClean="0">
                <a:solidFill>
                  <a:srgbClr val="800000"/>
                </a:solidFill>
              </a:rPr>
              <a:t>USDA/NASS conduce las encuestas de:</a:t>
            </a:r>
          </a:p>
          <a:p>
            <a:pPr lvl="1">
              <a:buClr>
                <a:srgbClr val="990033"/>
              </a:buClr>
              <a:buFont typeface="Wingdings" pitchFamily="2" charset="2"/>
              <a:buChar char="ü"/>
            </a:pPr>
            <a:r>
              <a:rPr lang="es-ES" sz="3200" b="1" i="1" dirty="0" smtClean="0">
                <a:solidFill>
                  <a:srgbClr val="800000"/>
                </a:solidFill>
              </a:rPr>
              <a:t>Costos de Producción de maíz y arroz secano de la época de Primera.</a:t>
            </a:r>
          </a:p>
          <a:p>
            <a:pPr lvl="1">
              <a:buClr>
                <a:srgbClr val="990033"/>
              </a:buClr>
              <a:buFont typeface="Wingdings" pitchFamily="2" charset="2"/>
              <a:buChar char="ü"/>
            </a:pPr>
            <a:r>
              <a:rPr lang="es-ES" sz="3200" b="1" i="1" dirty="0" smtClean="0">
                <a:solidFill>
                  <a:srgbClr val="800000"/>
                </a:solidFill>
              </a:rPr>
              <a:t>Granos básicos y de ganado de Postrera y Apante.</a:t>
            </a:r>
          </a:p>
          <a:p>
            <a:pPr lvl="1">
              <a:buClr>
                <a:srgbClr val="990033"/>
              </a:buClr>
              <a:buFont typeface="Wingdings" pitchFamily="2" charset="2"/>
              <a:buChar char="ü"/>
            </a:pPr>
            <a:r>
              <a:rPr lang="es-ES" sz="3200" b="1" i="1" dirty="0" smtClean="0">
                <a:solidFill>
                  <a:srgbClr val="800000"/>
                </a:solidFill>
              </a:rPr>
              <a:t>Costos de Producción de fríjol de Postrera.</a:t>
            </a:r>
          </a:p>
          <a:p>
            <a:pPr lvl="1">
              <a:buClr>
                <a:srgbClr val="990033"/>
              </a:buClr>
              <a:buFont typeface="Wingdings" pitchFamily="2" charset="2"/>
              <a:buChar char="ü"/>
            </a:pPr>
            <a:r>
              <a:rPr lang="es-ES" sz="3200" b="1" i="1" dirty="0" smtClean="0">
                <a:solidFill>
                  <a:srgbClr val="800000"/>
                </a:solidFill>
              </a:rPr>
              <a:t>Granos básicos y de ganado de Primera</a:t>
            </a:r>
          </a:p>
          <a:p>
            <a:pPr>
              <a:buClr>
                <a:srgbClr val="990033"/>
              </a:buClr>
              <a:buFont typeface="Wingdings" pitchFamily="2" charset="2"/>
              <a:buChar char="Ø"/>
            </a:pPr>
            <a:endParaRPr lang="es-ES" b="1" i="1" dirty="0">
              <a:solidFill>
                <a:srgbClr val="800000"/>
              </a:solidFill>
            </a:endParaRPr>
          </a:p>
        </p:txBody>
      </p:sp>
      <p:pic>
        <p:nvPicPr>
          <p:cNvPr id="10244"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239000" y="0"/>
            <a:ext cx="1905000" cy="1676400"/>
          </a:xfrm>
          <a:prstGeom prst="rect">
            <a:avLst/>
          </a:prstGeom>
          <a:noFill/>
        </p:spPr>
      </p:pic>
      <p:pic>
        <p:nvPicPr>
          <p:cNvPr id="10246" name="Picture 6"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0" y="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box(in)">
                                      <p:cBhvr>
                                        <p:cTn id="7" dur="500"/>
                                        <p:tgtEl>
                                          <p:spTgt spid="10244"/>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11188" y="908050"/>
            <a:ext cx="6604018" cy="990600"/>
          </a:xfrm>
        </p:spPr>
        <p:txBody>
          <a:bodyPr/>
          <a:lstStyle/>
          <a:p>
            <a:pPr algn="l"/>
            <a:r>
              <a:rPr lang="es-ES" sz="4800" b="1" dirty="0" smtClean="0">
                <a:solidFill>
                  <a:schemeClr val="bg1"/>
                </a:solidFill>
              </a:rPr>
              <a:t>Programa de Encuestas</a:t>
            </a:r>
            <a:endParaRPr lang="es-ES" sz="4800" b="1" dirty="0">
              <a:solidFill>
                <a:schemeClr val="bg1"/>
              </a:solidFill>
            </a:endParaRPr>
          </a:p>
        </p:txBody>
      </p:sp>
      <p:sp>
        <p:nvSpPr>
          <p:cNvPr id="11267" name="Rectangle 3"/>
          <p:cNvSpPr>
            <a:spLocks noGrp="1" noChangeArrowheads="1"/>
          </p:cNvSpPr>
          <p:nvPr>
            <p:ph type="body" idx="1"/>
          </p:nvPr>
        </p:nvSpPr>
        <p:spPr>
          <a:xfrm>
            <a:off x="685800" y="2060574"/>
            <a:ext cx="8458200" cy="4511697"/>
          </a:xfrm>
        </p:spPr>
        <p:txBody>
          <a:bodyPr/>
          <a:lstStyle/>
          <a:p>
            <a:pPr>
              <a:buClr>
                <a:schemeClr val="bg2"/>
              </a:buClr>
              <a:buFont typeface="Monotype Sorts" pitchFamily="2" charset="2"/>
              <a:buChar char="q"/>
            </a:pPr>
            <a:r>
              <a:rPr lang="es-ES" b="1" i="1" dirty="0" smtClean="0">
                <a:solidFill>
                  <a:srgbClr val="800000"/>
                </a:solidFill>
              </a:rPr>
              <a:t>Se realizan dos encuestas anuales de             granos básicos y ganado.</a:t>
            </a:r>
          </a:p>
          <a:p>
            <a:pPr>
              <a:buClr>
                <a:schemeClr val="bg2"/>
              </a:buClr>
              <a:buFont typeface="Monotype Sorts" pitchFamily="2" charset="2"/>
              <a:buChar char="q"/>
            </a:pPr>
            <a:r>
              <a:rPr lang="es-ES" b="1" i="1" dirty="0" smtClean="0">
                <a:solidFill>
                  <a:srgbClr val="800000"/>
                </a:solidFill>
              </a:rPr>
              <a:t>Encuestas de costos de producción de:</a:t>
            </a:r>
            <a:endParaRPr lang="es-ES" b="1" i="1" dirty="0" smtClean="0"/>
          </a:p>
          <a:p>
            <a:pPr lvl="1">
              <a:buClr>
                <a:srgbClr val="990033"/>
              </a:buClr>
              <a:buFont typeface="Wingdings" pitchFamily="2" charset="2"/>
              <a:buNone/>
            </a:pPr>
            <a:r>
              <a:rPr lang="es-ES" i="1" dirty="0" smtClean="0"/>
              <a:t>	</a:t>
            </a:r>
            <a:r>
              <a:rPr lang="es-ES" sz="3200" i="1" dirty="0" smtClean="0"/>
              <a:t>	</a:t>
            </a:r>
            <a:r>
              <a:rPr lang="es-ES" sz="3200" b="1" i="1" dirty="0" smtClean="0">
                <a:solidFill>
                  <a:schemeClr val="bg1"/>
                </a:solidFill>
              </a:rPr>
              <a:t>Maíz				Sorgo</a:t>
            </a:r>
          </a:p>
          <a:p>
            <a:pPr lvl="1">
              <a:buClr>
                <a:srgbClr val="990033"/>
              </a:buClr>
              <a:buFont typeface="Wingdings" pitchFamily="2" charset="2"/>
              <a:buNone/>
            </a:pPr>
            <a:r>
              <a:rPr lang="es-ES" sz="3200" b="1" i="1" dirty="0" smtClean="0">
                <a:solidFill>
                  <a:schemeClr val="bg1"/>
                </a:solidFill>
              </a:rPr>
              <a:t>		Arroz secano 		Arroz de riego</a:t>
            </a:r>
          </a:p>
          <a:p>
            <a:pPr lvl="1">
              <a:buClr>
                <a:srgbClr val="990033"/>
              </a:buClr>
              <a:buFont typeface="Wingdings" pitchFamily="2" charset="2"/>
              <a:buNone/>
            </a:pPr>
            <a:r>
              <a:rPr lang="es-ES" sz="3200" b="1" i="1" dirty="0" smtClean="0">
                <a:solidFill>
                  <a:schemeClr val="bg1"/>
                </a:solidFill>
              </a:rPr>
              <a:t>		Fríjol			Pecuario</a:t>
            </a:r>
          </a:p>
          <a:p>
            <a:pPr lvl="1">
              <a:buClr>
                <a:srgbClr val="990033"/>
              </a:buClr>
              <a:buFont typeface="Wingdings" pitchFamily="2" charset="2"/>
              <a:buNone/>
            </a:pPr>
            <a:r>
              <a:rPr lang="es-ES" sz="3200" b="1" i="1" dirty="0" smtClean="0">
                <a:solidFill>
                  <a:schemeClr val="bg1"/>
                </a:solidFill>
              </a:rPr>
              <a:t>		Café				Madera y leña</a:t>
            </a:r>
            <a:endParaRPr lang="es-ES" b="1" i="1" dirty="0" smtClean="0">
              <a:solidFill>
                <a:schemeClr val="bg1"/>
              </a:solidFill>
            </a:endParaRPr>
          </a:p>
          <a:p>
            <a:pPr>
              <a:buClr>
                <a:srgbClr val="990033"/>
              </a:buClr>
              <a:buFont typeface="Wingdings" pitchFamily="2" charset="2"/>
              <a:buChar char="Ø"/>
            </a:pPr>
            <a:endParaRPr lang="es-ES" sz="3200" b="1" i="1" dirty="0">
              <a:solidFill>
                <a:srgbClr val="800000"/>
              </a:solidFill>
            </a:endParaRPr>
          </a:p>
        </p:txBody>
      </p:sp>
      <p:pic>
        <p:nvPicPr>
          <p:cNvPr id="11268"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239000" y="0"/>
            <a:ext cx="1905000" cy="1676400"/>
          </a:xfrm>
          <a:prstGeom prst="rect">
            <a:avLst/>
          </a:prstGeom>
          <a:noFill/>
        </p:spPr>
      </p:pic>
      <p:pic>
        <p:nvPicPr>
          <p:cNvPr id="11269" name="Picture 5"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0" y="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box(in)">
                                      <p:cBhvr>
                                        <p:cTn id="7" dur="500"/>
                                        <p:tgtEl>
                                          <p:spTgt spid="11268"/>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714348" y="1285860"/>
            <a:ext cx="4959357" cy="903288"/>
          </a:xfrm>
        </p:spPr>
        <p:txBody>
          <a:bodyPr/>
          <a:lstStyle/>
          <a:p>
            <a:pPr algn="l"/>
            <a:r>
              <a:rPr lang="es-ES" sz="4000" b="1" dirty="0" smtClean="0">
                <a:solidFill>
                  <a:schemeClr val="bg1"/>
                </a:solidFill>
              </a:rPr>
              <a:t>Programa de </a:t>
            </a:r>
            <a:r>
              <a:rPr lang="es-ES" sz="4000" b="1" dirty="0" err="1" smtClean="0">
                <a:solidFill>
                  <a:schemeClr val="bg1"/>
                </a:solidFill>
              </a:rPr>
              <a:t>Enc</a:t>
            </a:r>
            <a:r>
              <a:rPr lang="es-ES" sz="4000" b="1" dirty="0" smtClean="0">
                <a:solidFill>
                  <a:schemeClr val="bg1"/>
                </a:solidFill>
              </a:rPr>
              <a:t>...</a:t>
            </a:r>
            <a:endParaRPr lang="es-ES" sz="4000" b="1" dirty="0">
              <a:solidFill>
                <a:schemeClr val="bg1"/>
              </a:solidFill>
            </a:endParaRPr>
          </a:p>
        </p:txBody>
      </p:sp>
      <p:sp>
        <p:nvSpPr>
          <p:cNvPr id="12291" name="Rectangle 3"/>
          <p:cNvSpPr>
            <a:spLocks noGrp="1" noChangeArrowheads="1"/>
          </p:cNvSpPr>
          <p:nvPr>
            <p:ph type="body" idx="1"/>
          </p:nvPr>
        </p:nvSpPr>
        <p:spPr>
          <a:xfrm>
            <a:off x="684213" y="2205038"/>
            <a:ext cx="7772400" cy="5715000"/>
          </a:xfrm>
          <a:noFill/>
        </p:spPr>
        <p:txBody>
          <a:bodyPr/>
          <a:lstStyle/>
          <a:p>
            <a:pPr lvl="1">
              <a:buClr>
                <a:srgbClr val="990033"/>
              </a:buClr>
              <a:buFont typeface="Wingdings" pitchFamily="2" charset="2"/>
              <a:buNone/>
            </a:pPr>
            <a:endParaRPr lang="es-ES" sz="3200" b="1" i="1" dirty="0">
              <a:solidFill>
                <a:schemeClr val="bg1"/>
              </a:solidFill>
            </a:endParaRPr>
          </a:p>
          <a:p>
            <a:pPr lvl="1">
              <a:buClr>
                <a:srgbClr val="990033"/>
              </a:buClr>
              <a:buFont typeface="Wingdings" pitchFamily="2" charset="2"/>
              <a:buNone/>
            </a:pPr>
            <a:r>
              <a:rPr lang="es-ES" sz="3200" b="1" i="1" dirty="0">
                <a:solidFill>
                  <a:schemeClr val="bg1"/>
                </a:solidFill>
              </a:rPr>
              <a:t>		</a:t>
            </a:r>
          </a:p>
        </p:txBody>
      </p:sp>
      <p:pic>
        <p:nvPicPr>
          <p:cNvPr id="12292" name="Picture 4"/>
          <p:cNvPicPr>
            <a:picLocks noChangeAspect="1" noChangeArrowheads="1"/>
          </p:cNvPicPr>
          <p:nvPr/>
        </p:nvPicPr>
        <p:blipFill>
          <a:blip r:embed="rId3">
            <a:clrChange>
              <a:clrFrom>
                <a:srgbClr val="FFFFFF"/>
              </a:clrFrom>
              <a:clrTo>
                <a:srgbClr val="FFFFFF">
                  <a:alpha val="0"/>
                </a:srgbClr>
              </a:clrTo>
            </a:clrChange>
            <a:lum bright="12000" contrast="54000"/>
          </a:blip>
          <a:srcRect/>
          <a:stretch>
            <a:fillRect/>
          </a:stretch>
        </p:blipFill>
        <p:spPr bwMode="auto">
          <a:xfrm>
            <a:off x="7239000" y="0"/>
            <a:ext cx="1905000" cy="1676400"/>
          </a:xfrm>
          <a:prstGeom prst="rect">
            <a:avLst/>
          </a:prstGeom>
          <a:noFill/>
        </p:spPr>
      </p:pic>
      <p:pic>
        <p:nvPicPr>
          <p:cNvPr id="12294" name="Picture 6" descr="Logotipo y lema tamaqo pequeqo"/>
          <p:cNvPicPr>
            <a:picLocks noChangeAspect="1" noChangeArrowheads="1"/>
          </p:cNvPicPr>
          <p:nvPr/>
        </p:nvPicPr>
        <p:blipFill>
          <a:blip r:embed="rId4">
            <a:clrChange>
              <a:clrFrom>
                <a:srgbClr val="FDFDFD"/>
              </a:clrFrom>
              <a:clrTo>
                <a:srgbClr val="FDFDFD">
                  <a:alpha val="0"/>
                </a:srgbClr>
              </a:clrTo>
            </a:clrChange>
          </a:blip>
          <a:srcRect/>
          <a:stretch>
            <a:fillRect/>
          </a:stretch>
        </p:blipFill>
        <p:spPr bwMode="auto">
          <a:xfrm>
            <a:off x="428596" y="214290"/>
            <a:ext cx="4211638" cy="1138238"/>
          </a:xfrm>
          <a:prstGeom prst="rect">
            <a:avLst/>
          </a:prstGeom>
          <a:noFill/>
          <a:ln w="9525">
            <a:noFill/>
            <a:miter lim="800000"/>
            <a:headEnd/>
            <a:tailEnd/>
          </a:ln>
          <a:effectLst>
            <a:outerShdw dist="12700" dir="10800000" algn="ctr" rotWithShape="0">
              <a:srgbClr val="808080">
                <a:alpha val="50000"/>
              </a:srgbClr>
            </a:outerShdw>
          </a:effectLst>
        </p:spPr>
      </p:pic>
      <p:sp>
        <p:nvSpPr>
          <p:cNvPr id="7" name="6 Rectángulo"/>
          <p:cNvSpPr/>
          <p:nvPr/>
        </p:nvSpPr>
        <p:spPr>
          <a:xfrm>
            <a:off x="714348" y="2428868"/>
            <a:ext cx="7072362" cy="2948499"/>
          </a:xfrm>
          <a:prstGeom prst="rect">
            <a:avLst/>
          </a:prstGeom>
        </p:spPr>
        <p:txBody>
          <a:bodyPr wrap="square">
            <a:spAutoFit/>
          </a:bodyPr>
          <a:lstStyle/>
          <a:p>
            <a:pPr>
              <a:buClr>
                <a:schemeClr val="bg2"/>
              </a:buClr>
              <a:buFont typeface="Monotype Sorts" pitchFamily="2" charset="2"/>
              <a:buChar char="q"/>
            </a:pPr>
            <a:r>
              <a:rPr lang="es-ES" sz="3200" i="1" dirty="0" smtClean="0">
                <a:solidFill>
                  <a:schemeClr val="bg1"/>
                </a:solidFill>
                <a:latin typeface="+mn-lt"/>
              </a:rPr>
              <a:t>Otras Encuestas.</a:t>
            </a:r>
          </a:p>
          <a:p>
            <a:pPr marL="742950" lvl="1" indent="-285750">
              <a:spcBef>
                <a:spcPct val="20000"/>
              </a:spcBef>
              <a:buClr>
                <a:srgbClr val="990033"/>
              </a:buClr>
              <a:buFont typeface="Wingdings" pitchFamily="2" charset="2"/>
              <a:buChar char="Ø"/>
            </a:pPr>
            <a:r>
              <a:rPr lang="es-ES" sz="3200" i="1" dirty="0" smtClean="0">
                <a:solidFill>
                  <a:srgbClr val="800000"/>
                </a:solidFill>
              </a:rPr>
              <a:t> </a:t>
            </a:r>
            <a:r>
              <a:rPr lang="es-ES" sz="3200" i="1" dirty="0" smtClean="0">
                <a:solidFill>
                  <a:srgbClr val="800000"/>
                </a:solidFill>
                <a:latin typeface="+mn-lt"/>
              </a:rPr>
              <a:t>Arroz de riego, Tabaco y Banano</a:t>
            </a:r>
          </a:p>
          <a:p>
            <a:pPr marL="742950" lvl="1" indent="-285750">
              <a:spcBef>
                <a:spcPct val="20000"/>
              </a:spcBef>
              <a:buClr>
                <a:srgbClr val="990033"/>
              </a:buClr>
              <a:buFont typeface="Wingdings" pitchFamily="2" charset="2"/>
              <a:buChar char="Ø"/>
            </a:pPr>
            <a:r>
              <a:rPr lang="es-ES" sz="3200" i="1" dirty="0" smtClean="0">
                <a:solidFill>
                  <a:srgbClr val="800000"/>
                </a:solidFill>
                <a:latin typeface="+mn-lt"/>
              </a:rPr>
              <a:t> Oleaginosas (ajonjolí, soya y maní)</a:t>
            </a:r>
          </a:p>
          <a:p>
            <a:pPr marL="742950" lvl="1" indent="-285750">
              <a:spcBef>
                <a:spcPct val="20000"/>
              </a:spcBef>
              <a:buClr>
                <a:srgbClr val="990033"/>
              </a:buClr>
              <a:buFont typeface="Wingdings" pitchFamily="2" charset="2"/>
              <a:buChar char="Ø"/>
            </a:pPr>
            <a:r>
              <a:rPr lang="es-ES" sz="3200" i="1" dirty="0" smtClean="0">
                <a:solidFill>
                  <a:srgbClr val="800000"/>
                </a:solidFill>
                <a:latin typeface="+mn-lt"/>
              </a:rPr>
              <a:t> Hortalizas</a:t>
            </a:r>
          </a:p>
          <a:p>
            <a:pPr marL="742950" lvl="1" indent="-285750">
              <a:spcBef>
                <a:spcPct val="20000"/>
              </a:spcBef>
              <a:buClr>
                <a:srgbClr val="990033"/>
              </a:buClr>
              <a:buFont typeface="Wingdings" pitchFamily="2" charset="2"/>
              <a:buChar char="Ø"/>
            </a:pPr>
            <a:r>
              <a:rPr lang="es-ES" sz="3200" i="1" dirty="0" smtClean="0">
                <a:solidFill>
                  <a:srgbClr val="800000"/>
                </a:solidFill>
                <a:latin typeface="+mn-lt"/>
              </a:rPr>
              <a:t> Leche</a:t>
            </a:r>
            <a:endParaRPr lang="es-ES" sz="3200" i="1" dirty="0">
              <a:solidFill>
                <a:srgbClr val="800000"/>
              </a:solidFill>
              <a:latin typeface="+mn-lt"/>
            </a:endParaRPr>
          </a:p>
        </p:txBody>
      </p:sp>
    </p:spTree>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ox(in)">
                                      <p:cBhvr>
                                        <p:cTn id="7" dur="500"/>
                                        <p:tgtEl>
                                          <p:spTgt spid="12292"/>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builtIn="1"/>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Designs\FIREBALL.POT</Template>
  <TotalTime>2777</TotalTime>
  <Words>719</Words>
  <Application>Microsoft PowerPoint</Application>
  <PresentationFormat>Presentación en pantalla (4:3)</PresentationFormat>
  <Paragraphs>110</Paragraphs>
  <Slides>29</Slides>
  <Notes>2</Notes>
  <HiddenSlides>0</HiddenSlides>
  <MMClips>0</MMClips>
  <ScaleCrop>false</ScaleCrop>
  <HeadingPairs>
    <vt:vector size="8" baseType="variant">
      <vt:variant>
        <vt:lpstr>Tema</vt:lpstr>
      </vt:variant>
      <vt:variant>
        <vt:i4>1</vt:i4>
      </vt:variant>
      <vt:variant>
        <vt:lpstr>Servidores OLE incrustados</vt:lpstr>
      </vt:variant>
      <vt:variant>
        <vt:i4>1</vt:i4>
      </vt:variant>
      <vt:variant>
        <vt:lpstr>Títulos de diapositiva</vt:lpstr>
      </vt:variant>
      <vt:variant>
        <vt:i4>29</vt:i4>
      </vt:variant>
      <vt:variant>
        <vt:lpstr>Presentaciones personalizadas</vt:lpstr>
      </vt:variant>
      <vt:variant>
        <vt:i4>1</vt:i4>
      </vt:variant>
    </vt:vector>
  </HeadingPairs>
  <TitlesOfParts>
    <vt:vector size="32" baseType="lpstr">
      <vt:lpstr>Fireball</vt:lpstr>
      <vt:lpstr>Documento</vt:lpstr>
      <vt:lpstr>MINISTERIO AGROPECUARIO  Y FORESTAL Managua, Nicaragua </vt:lpstr>
      <vt:lpstr>Diapositiva 2</vt:lpstr>
      <vt:lpstr>Diapositiva 3</vt:lpstr>
      <vt:lpstr>Antecedentes…</vt:lpstr>
      <vt:lpstr>Antecedentes...</vt:lpstr>
      <vt:lpstr>Antecedentes...</vt:lpstr>
      <vt:lpstr>Antecedentes...</vt:lpstr>
      <vt:lpstr>Programa de Encuestas</vt:lpstr>
      <vt:lpstr>Programa de Enc...</vt:lpstr>
      <vt:lpstr>Metodologías de Levantamiento de Encuestas</vt:lpstr>
      <vt:lpstr>Diapositiva 11</vt:lpstr>
      <vt:lpstr>Descripción</vt:lpstr>
      <vt:lpstr>Definición de Estratos</vt:lpstr>
      <vt:lpstr>    -  No se incluyen Ciudades, áreas urbanas  y       tierras no agrícolas.    -  Tamaño de la encuesta,  5600 puntos para        las siete regiones  (ver cuadro)   -  La selección de la muestra se efectúa      normalmente utilizando cuadriculas y tablas        de número aleatorio.   </vt:lpstr>
      <vt:lpstr>Diapositiva 15</vt:lpstr>
      <vt:lpstr>      -  El número de puntos asignados      es proporcional al tamaño del bloque.   -  La probabilidad de selección es el tamaño     de la finca en la muestra, debido al terreno en      el estrato del departamento.    -  Probabilidad de selección es proporcional al         tamaño de la finca es decir una finca que es       cinco veces más grande que otra,            tendrá cinco veces la probabilidad de estar en                la muestra.      </vt:lpstr>
      <vt:lpstr>Diapositiva 17</vt:lpstr>
      <vt:lpstr>Diapositiva 18</vt:lpstr>
      <vt:lpstr>Diapositiva 19</vt:lpstr>
      <vt:lpstr>Diapositiva 20</vt:lpstr>
      <vt:lpstr>Diapositiva 21</vt:lpstr>
      <vt:lpstr>Diapositiva 22</vt:lpstr>
      <vt:lpstr>Diapositiva 23</vt:lpstr>
      <vt:lpstr>Censos Agropecuarios: -En 1963 se realizó el primer Censo Nacional Agropecuario en Nicaragua. -En 1971(8 años después) se levantó el segundo, pero toda esta información se perdió con el terremoto del 23 de diciembre de 1972. -Transcurrieron 30 años y en el 2001 se realizó el III CENAGRO. -Pasaron 10 años y actualmente del 15 de mayo al 30 de junio del año 2011 se realiza el trabajo de campo del IV CENAGRO. Se proyecta el próximo para dentro de 6 años aproximadamente.</vt:lpstr>
      <vt:lpstr>Censos de Población y Viviendas </vt:lpstr>
      <vt:lpstr> Enero : Enc. de Oleaginosas(Ajonjolí, maní, soya)                       Feb :  Enc. Arroz de Riego, Tabaco y Banano.     Marzo : Encuesta de propósitos múltiples, pero                 enfocada a  la investigación de áreas,                 producción y rendimientos de granos                 alimenticios (postrera y apante). Abril   : Encuesta de Producción de Café.  </vt:lpstr>
      <vt:lpstr>       </vt:lpstr>
      <vt:lpstr>Oficina Responsable del Sistema de Encuestas Agropecuarias :</vt:lpstr>
      <vt:lpstr>Gracias</vt:lpstr>
      <vt:lpstr>Custom Show 1</vt:lpstr>
    </vt:vector>
  </TitlesOfParts>
  <Company>MAGFOR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MINISTERIO AGROPECUARIO Y FORESTAL</dc:title>
  <dc:creator>Dirección de Estadísticas</dc:creator>
  <cp:lastModifiedBy>Denis Fajardo González</cp:lastModifiedBy>
  <cp:revision>173</cp:revision>
  <dcterms:created xsi:type="dcterms:W3CDTF">2001-11-22T22:36:24Z</dcterms:created>
  <dcterms:modified xsi:type="dcterms:W3CDTF">2011-06-17T22:24:54Z</dcterms:modified>
</cp:coreProperties>
</file>