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9" r:id="rId3"/>
    <p:sldId id="260" r:id="rId4"/>
    <p:sldId id="261" r:id="rId5"/>
    <p:sldId id="270" r:id="rId6"/>
    <p:sldId id="262" r:id="rId7"/>
    <p:sldId id="271"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D0442D-A121-4A09-B8BC-C191CB7A0965}" type="datetimeFigureOut">
              <a:rPr lang="it-IT" smtClean="0"/>
              <a:t>12/05/2012</a:t>
            </a:fld>
            <a:endParaRPr lang="it-I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B91572-3702-4A82-939A-AB1BB2777341}" type="slidenum">
              <a:rPr lang="it-IT" smtClean="0"/>
              <a:t>‹#›</a:t>
            </a:fld>
            <a:endParaRPr lang="it-IT"/>
          </a:p>
        </p:txBody>
      </p:sp>
    </p:spTree>
    <p:extLst>
      <p:ext uri="{BB962C8B-B14F-4D97-AF65-F5344CB8AC3E}">
        <p14:creationId xmlns:p14="http://schemas.microsoft.com/office/powerpoint/2010/main" val="1519730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Identify when context</a:t>
            </a:r>
            <a:r>
              <a:rPr lang="en-US" baseline="0" dirty="0" smtClean="0"/>
              <a:t> under which each approach is most useful: limited means for agricultural data collection so lack of specific </a:t>
            </a:r>
            <a:r>
              <a:rPr lang="en-US" baseline="0" dirty="0" err="1" smtClean="0"/>
              <a:t>ag</a:t>
            </a:r>
            <a:r>
              <a:rPr lang="en-US" baseline="0" dirty="0" smtClean="0"/>
              <a:t> census or surveys etc.  </a:t>
            </a:r>
            <a:endParaRPr lang="en-US" dirty="0"/>
          </a:p>
        </p:txBody>
      </p:sp>
      <p:sp>
        <p:nvSpPr>
          <p:cNvPr id="4" name="Slide Number Placeholder 3"/>
          <p:cNvSpPr>
            <a:spLocks noGrp="1"/>
          </p:cNvSpPr>
          <p:nvPr>
            <p:ph type="sldNum" sz="quarter" idx="10"/>
          </p:nvPr>
        </p:nvSpPr>
        <p:spPr/>
        <p:txBody>
          <a:bodyPr/>
          <a:lstStyle/>
          <a:p>
            <a:fld id="{1E6D69A7-6F99-4356-9AF6-B46ED9704B74}" type="slidenum">
              <a:rPr lang="en-US" smtClean="0">
                <a:solidFill>
                  <a:prstClr val="black"/>
                </a:solidFill>
              </a:rPr>
              <a:pPr/>
              <a:t>2</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7E7FF46-8D36-4E8C-AB80-C39E36BCDEE7}" type="datetimeFigureOut">
              <a:rPr lang="en-GB" smtClean="0">
                <a:solidFill>
                  <a:prstClr val="black">
                    <a:tint val="75000"/>
                  </a:prstClr>
                </a:solidFill>
              </a:rPr>
              <a:pPr/>
              <a:t>12/05/2012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5F70B06-4A8A-433F-9C67-A56FE109140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12850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E7FF46-8D36-4E8C-AB80-C39E36BCDEE7}" type="datetimeFigureOut">
              <a:rPr lang="en-GB" smtClean="0">
                <a:solidFill>
                  <a:prstClr val="black">
                    <a:tint val="75000"/>
                  </a:prstClr>
                </a:solidFill>
              </a:rPr>
              <a:pPr/>
              <a:t>12/05/2012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5F70B06-4A8A-433F-9C67-A56FE109140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48238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E7FF46-8D36-4E8C-AB80-C39E36BCDEE7}" type="datetimeFigureOut">
              <a:rPr lang="en-GB" smtClean="0">
                <a:solidFill>
                  <a:prstClr val="black">
                    <a:tint val="75000"/>
                  </a:prstClr>
                </a:solidFill>
              </a:rPr>
              <a:pPr/>
              <a:t>12/05/2012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5F70B06-4A8A-433F-9C67-A56FE109140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0664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E7FF46-8D36-4E8C-AB80-C39E36BCDEE7}" type="datetimeFigureOut">
              <a:rPr lang="en-GB" smtClean="0">
                <a:solidFill>
                  <a:prstClr val="black">
                    <a:tint val="75000"/>
                  </a:prstClr>
                </a:solidFill>
              </a:rPr>
              <a:pPr/>
              <a:t>12/05/2012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5F70B06-4A8A-433F-9C67-A56FE109140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50705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E7FF46-8D36-4E8C-AB80-C39E36BCDEE7}" type="datetimeFigureOut">
              <a:rPr lang="en-GB" smtClean="0">
                <a:solidFill>
                  <a:prstClr val="black">
                    <a:tint val="75000"/>
                  </a:prstClr>
                </a:solidFill>
              </a:rPr>
              <a:pPr/>
              <a:t>12/05/2012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5F70B06-4A8A-433F-9C67-A56FE109140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82056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7E7FF46-8D36-4E8C-AB80-C39E36BCDEE7}" type="datetimeFigureOut">
              <a:rPr lang="en-GB" smtClean="0">
                <a:solidFill>
                  <a:prstClr val="black">
                    <a:tint val="75000"/>
                  </a:prstClr>
                </a:solidFill>
              </a:rPr>
              <a:pPr/>
              <a:t>12/05/2012</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5F70B06-4A8A-433F-9C67-A56FE109140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74869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7E7FF46-8D36-4E8C-AB80-C39E36BCDEE7}" type="datetimeFigureOut">
              <a:rPr lang="en-GB" smtClean="0">
                <a:solidFill>
                  <a:prstClr val="black">
                    <a:tint val="75000"/>
                  </a:prstClr>
                </a:solidFill>
              </a:rPr>
              <a:pPr/>
              <a:t>12/05/2012</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95F70B06-4A8A-433F-9C67-A56FE109140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03994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7E7FF46-8D36-4E8C-AB80-C39E36BCDEE7}" type="datetimeFigureOut">
              <a:rPr lang="en-GB" smtClean="0">
                <a:solidFill>
                  <a:prstClr val="black">
                    <a:tint val="75000"/>
                  </a:prstClr>
                </a:solidFill>
              </a:rPr>
              <a:pPr/>
              <a:t>12/05/2012</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95F70B06-4A8A-433F-9C67-A56FE109140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37220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E7FF46-8D36-4E8C-AB80-C39E36BCDEE7}" type="datetimeFigureOut">
              <a:rPr lang="en-GB" smtClean="0">
                <a:solidFill>
                  <a:prstClr val="black">
                    <a:tint val="75000"/>
                  </a:prstClr>
                </a:solidFill>
              </a:rPr>
              <a:pPr/>
              <a:t>12/05/2012</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95F70B06-4A8A-433F-9C67-A56FE109140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55231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E7FF46-8D36-4E8C-AB80-C39E36BCDEE7}" type="datetimeFigureOut">
              <a:rPr lang="en-GB" smtClean="0">
                <a:solidFill>
                  <a:prstClr val="black">
                    <a:tint val="75000"/>
                  </a:prstClr>
                </a:solidFill>
              </a:rPr>
              <a:pPr/>
              <a:t>12/05/2012</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5F70B06-4A8A-433F-9C67-A56FE109140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05219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E7FF46-8D36-4E8C-AB80-C39E36BCDEE7}" type="datetimeFigureOut">
              <a:rPr lang="en-GB" smtClean="0">
                <a:solidFill>
                  <a:prstClr val="black">
                    <a:tint val="75000"/>
                  </a:prstClr>
                </a:solidFill>
              </a:rPr>
              <a:pPr/>
              <a:t>12/05/2012</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5F70B06-4A8A-433F-9C67-A56FE109140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91618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E7FF46-8D36-4E8C-AB80-C39E36BCDEE7}" type="datetimeFigureOut">
              <a:rPr lang="en-GB" smtClean="0">
                <a:solidFill>
                  <a:prstClr val="black">
                    <a:tint val="75000"/>
                  </a:prstClr>
                </a:solidFill>
              </a:rPr>
              <a:pPr/>
              <a:t>12/05/2012</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F70B06-4A8A-433F-9C67-A56FE109140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521865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Sample Design and Efficiency</a:t>
            </a:r>
            <a:endParaRPr lang="en-GB" dirty="0"/>
          </a:p>
        </p:txBody>
      </p:sp>
      <p:sp>
        <p:nvSpPr>
          <p:cNvPr id="3" name="Subtitle 2"/>
          <p:cNvSpPr>
            <a:spLocks noGrp="1"/>
          </p:cNvSpPr>
          <p:nvPr>
            <p:ph type="subTitle" idx="1"/>
          </p:nvPr>
        </p:nvSpPr>
        <p:spPr/>
        <p:txBody>
          <a:bodyPr/>
          <a:lstStyle/>
          <a:p>
            <a:r>
              <a:rPr lang="en-GB" b="1" dirty="0" smtClean="0">
                <a:solidFill>
                  <a:srgbClr val="0070C0"/>
                </a:solidFill>
              </a:rPr>
              <a:t>Considerations</a:t>
            </a:r>
            <a:endParaRPr lang="en-GB" b="1" dirty="0">
              <a:solidFill>
                <a:srgbClr val="0070C0"/>
              </a:solidFill>
            </a:endParaRPr>
          </a:p>
        </p:txBody>
      </p:sp>
      <p:pic>
        <p:nvPicPr>
          <p:cNvPr id="4" name="Picture 5" descr="logo_fao_black_106x106"/>
          <p:cNvPicPr>
            <a:picLocks noChangeAspect="1" noChangeArrowheads="1"/>
          </p:cNvPicPr>
          <p:nvPr/>
        </p:nvPicPr>
        <p:blipFill>
          <a:blip r:embed="rId2" cstate="print"/>
          <a:srcRect/>
          <a:stretch>
            <a:fillRect/>
          </a:stretch>
        </p:blipFill>
        <p:spPr bwMode="auto">
          <a:xfrm>
            <a:off x="7986263" y="5589240"/>
            <a:ext cx="1009650" cy="1009650"/>
          </a:xfrm>
          <a:prstGeom prst="rect">
            <a:avLst/>
          </a:prstGeom>
          <a:noFill/>
          <a:ln w="9525">
            <a:noFill/>
            <a:miter lim="800000"/>
            <a:headEnd/>
            <a:tailEnd/>
          </a:ln>
        </p:spPr>
      </p:pic>
    </p:spTree>
    <p:extLst>
      <p:ext uri="{BB962C8B-B14F-4D97-AF65-F5344CB8AC3E}">
        <p14:creationId xmlns:p14="http://schemas.microsoft.com/office/powerpoint/2010/main" val="507437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15616" y="764704"/>
            <a:ext cx="7113984" cy="5184576"/>
          </a:xfrm>
        </p:spPr>
        <p:txBody>
          <a:bodyPr>
            <a:noAutofit/>
          </a:bodyPr>
          <a:lstStyle/>
          <a:p>
            <a:pPr>
              <a:buFont typeface="Wingdings" pitchFamily="2" charset="2"/>
              <a:buChar char="Ø"/>
            </a:pPr>
            <a:r>
              <a:rPr lang="en-US" dirty="0" smtClean="0"/>
              <a:t>Sampling is a powerful statistical tool that can be used to provide good quality estimates at a lower cost than a complete enumeration</a:t>
            </a:r>
            <a:r>
              <a:rPr lang="en-US" sz="3200" dirty="0" smtClean="0"/>
              <a:t> </a:t>
            </a:r>
          </a:p>
          <a:p>
            <a:pPr>
              <a:buFont typeface="Wingdings" pitchFamily="2" charset="2"/>
              <a:buChar char="Ø"/>
            </a:pPr>
            <a:endParaRPr lang="en-US" dirty="0"/>
          </a:p>
          <a:p>
            <a:pPr>
              <a:buFont typeface="Wingdings" pitchFamily="2" charset="2"/>
              <a:buChar char="Ø"/>
            </a:pPr>
            <a:r>
              <a:rPr lang="en-US" sz="3200" dirty="0" smtClean="0"/>
              <a:t>In small countries sampling does, however, have limitations.</a:t>
            </a:r>
          </a:p>
          <a:p>
            <a:pPr marL="0" indent="0">
              <a:buNone/>
            </a:pPr>
            <a:endParaRPr lang="en-US" dirty="0"/>
          </a:p>
          <a:p>
            <a:pPr marL="971550" lvl="1" indent="-514350">
              <a:buNone/>
            </a:pPr>
            <a:endParaRPr lang="en-US" sz="3200" dirty="0" smtClean="0"/>
          </a:p>
          <a:p>
            <a:pPr marL="971550" lvl="1" indent="-514350">
              <a:buNone/>
            </a:pPr>
            <a:endParaRPr lang="en-US" sz="3200" dirty="0" smtClean="0"/>
          </a:p>
        </p:txBody>
      </p:sp>
      <p:pic>
        <p:nvPicPr>
          <p:cNvPr id="4" name="Picture 5" descr="logo_fao_black_106x106"/>
          <p:cNvPicPr>
            <a:picLocks noChangeAspect="1" noChangeArrowheads="1"/>
          </p:cNvPicPr>
          <p:nvPr/>
        </p:nvPicPr>
        <p:blipFill>
          <a:blip r:embed="rId3" cstate="print"/>
          <a:srcRect/>
          <a:stretch>
            <a:fillRect/>
          </a:stretch>
        </p:blipFill>
        <p:spPr bwMode="auto">
          <a:xfrm>
            <a:off x="7884368" y="5661248"/>
            <a:ext cx="1009650" cy="1009650"/>
          </a:xfrm>
          <a:prstGeom prst="rect">
            <a:avLst/>
          </a:prstGeom>
          <a:noFill/>
          <a:ln w="9525">
            <a:noFill/>
            <a:miter lim="800000"/>
            <a:headEnd/>
            <a:tailEnd/>
          </a:ln>
        </p:spPr>
      </p:pic>
    </p:spTree>
    <p:extLst>
      <p:ext uri="{BB962C8B-B14F-4D97-AF65-F5344CB8AC3E}">
        <p14:creationId xmlns:p14="http://schemas.microsoft.com/office/powerpoint/2010/main" val="8198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3608" y="607583"/>
            <a:ext cx="7344816" cy="5509200"/>
          </a:xfrm>
          <a:prstGeom prst="rect">
            <a:avLst/>
          </a:prstGeom>
          <a:noFill/>
        </p:spPr>
        <p:txBody>
          <a:bodyPr wrap="square" rtlCol="0">
            <a:spAutoFit/>
          </a:bodyPr>
          <a:lstStyle/>
          <a:p>
            <a:pPr marL="457200" indent="-457200">
              <a:buFont typeface="Wingdings" pitchFamily="2" charset="2"/>
              <a:buChar char="Ø"/>
            </a:pPr>
            <a:r>
              <a:rPr lang="en-US" sz="3200" dirty="0"/>
              <a:t>An efficient sample is not determined </a:t>
            </a:r>
            <a:r>
              <a:rPr lang="en-US" sz="3200" dirty="0" smtClean="0"/>
              <a:t>simply by </a:t>
            </a:r>
            <a:r>
              <a:rPr lang="en-US" sz="3200" dirty="0"/>
              <a:t>the percentage of </a:t>
            </a:r>
            <a:r>
              <a:rPr lang="en-US" sz="3200" dirty="0" smtClean="0"/>
              <a:t>the </a:t>
            </a:r>
            <a:r>
              <a:rPr lang="en-US" sz="3200" dirty="0"/>
              <a:t>population covered</a:t>
            </a:r>
            <a:r>
              <a:rPr lang="en-US" sz="3200" dirty="0" smtClean="0"/>
              <a:t>.  Absolute sample size is more important</a:t>
            </a:r>
          </a:p>
          <a:p>
            <a:pPr marL="457200" indent="-457200">
              <a:buFont typeface="Wingdings" pitchFamily="2" charset="2"/>
              <a:buChar char="Ø"/>
            </a:pPr>
            <a:r>
              <a:rPr lang="en-US" sz="3200" dirty="0" smtClean="0"/>
              <a:t>The characteristics of each variable in a survey, in theory, determines the optimum sample size but these characteristics are often not available</a:t>
            </a:r>
          </a:p>
          <a:p>
            <a:pPr marL="457200" indent="-457200">
              <a:buFont typeface="Wingdings" pitchFamily="2" charset="2"/>
              <a:buChar char="Ø"/>
            </a:pPr>
            <a:r>
              <a:rPr lang="en-US" sz="3200" dirty="0" smtClean="0"/>
              <a:t>Why do we need a bigger sample of households to capture cattle production than we do to capture pig production?</a:t>
            </a:r>
            <a:endParaRPr lang="en-US" sz="3200" dirty="0"/>
          </a:p>
        </p:txBody>
      </p:sp>
      <p:pic>
        <p:nvPicPr>
          <p:cNvPr id="6" name="Picture 5" descr="logo_fao_black_106x106"/>
          <p:cNvPicPr>
            <a:picLocks noChangeAspect="1" noChangeArrowheads="1"/>
          </p:cNvPicPr>
          <p:nvPr/>
        </p:nvPicPr>
        <p:blipFill>
          <a:blip r:embed="rId2" cstate="print"/>
          <a:srcRect/>
          <a:stretch>
            <a:fillRect/>
          </a:stretch>
        </p:blipFill>
        <p:spPr bwMode="auto">
          <a:xfrm>
            <a:off x="7986263" y="5589240"/>
            <a:ext cx="1009650" cy="1009650"/>
          </a:xfrm>
          <a:prstGeom prst="rect">
            <a:avLst/>
          </a:prstGeom>
          <a:noFill/>
          <a:ln w="9525">
            <a:noFill/>
            <a:miter lim="800000"/>
            <a:headEnd/>
            <a:tailEnd/>
          </a:ln>
        </p:spPr>
      </p:pic>
    </p:spTree>
    <p:extLst>
      <p:ext uri="{BB962C8B-B14F-4D97-AF65-F5344CB8AC3E}">
        <p14:creationId xmlns:p14="http://schemas.microsoft.com/office/powerpoint/2010/main" val="181742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5576" y="404664"/>
            <a:ext cx="7776864" cy="6124754"/>
          </a:xfrm>
          <a:prstGeom prst="rect">
            <a:avLst/>
          </a:prstGeom>
          <a:noFill/>
        </p:spPr>
        <p:txBody>
          <a:bodyPr wrap="square" rtlCol="0">
            <a:spAutoFit/>
          </a:bodyPr>
          <a:lstStyle/>
          <a:p>
            <a:pPr marL="457200" indent="-457200">
              <a:buFont typeface="Wingdings" pitchFamily="2" charset="2"/>
              <a:buChar char="Ø"/>
            </a:pPr>
            <a:r>
              <a:rPr lang="it-IT" sz="2800" dirty="0" smtClean="0"/>
              <a:t>Using the list of households from the population census is inefficient to the extent that it contains a proportion of non-agricultural households.  The degree of inefficieny  depends on the proportion of non-agricultural households.</a:t>
            </a:r>
          </a:p>
          <a:p>
            <a:pPr marL="457200" indent="-457200">
              <a:buFont typeface="Wingdings" pitchFamily="2" charset="2"/>
              <a:buChar char="Ø"/>
            </a:pPr>
            <a:r>
              <a:rPr lang="it-IT" sz="2800" dirty="0" smtClean="0"/>
              <a:t>It also assumes that agricultural activity at the household level is homogeneous i.e.  Households do more or less the same things</a:t>
            </a:r>
          </a:p>
          <a:p>
            <a:pPr marL="457200" indent="-457200">
              <a:buFont typeface="Wingdings" pitchFamily="2" charset="2"/>
              <a:buChar char="Ø"/>
            </a:pPr>
            <a:r>
              <a:rPr lang="it-IT" sz="2800" dirty="0" smtClean="0"/>
              <a:t>Such a sample is practical for some household activities but not all.</a:t>
            </a:r>
          </a:p>
          <a:p>
            <a:pPr marL="457200" indent="-457200">
              <a:buFont typeface="Wingdings" pitchFamily="2" charset="2"/>
              <a:buChar char="Ø"/>
            </a:pPr>
            <a:r>
              <a:rPr lang="it-IT" sz="2800" dirty="0" smtClean="0"/>
              <a:t>Often necessary to supplement a sample of households with sectoral lists on cash crops and/or livestock</a:t>
            </a:r>
          </a:p>
          <a:p>
            <a:pPr algn="ctr"/>
            <a:r>
              <a:rPr lang="it-IT" sz="2800" dirty="0" smtClean="0"/>
              <a:t>VANUATU Example</a:t>
            </a:r>
            <a:endParaRPr lang="it-IT" sz="2800" dirty="0"/>
          </a:p>
        </p:txBody>
      </p:sp>
      <p:pic>
        <p:nvPicPr>
          <p:cNvPr id="4" name="Picture 5" descr="logo_fao_black_106x106"/>
          <p:cNvPicPr>
            <a:picLocks noChangeAspect="1" noChangeArrowheads="1"/>
          </p:cNvPicPr>
          <p:nvPr/>
        </p:nvPicPr>
        <p:blipFill>
          <a:blip r:embed="rId2" cstate="print"/>
          <a:srcRect/>
          <a:stretch>
            <a:fillRect/>
          </a:stretch>
        </p:blipFill>
        <p:spPr bwMode="auto">
          <a:xfrm>
            <a:off x="7986263" y="5589240"/>
            <a:ext cx="1009650" cy="1009650"/>
          </a:xfrm>
          <a:prstGeom prst="rect">
            <a:avLst/>
          </a:prstGeom>
          <a:noFill/>
          <a:ln w="9525">
            <a:noFill/>
            <a:miter lim="800000"/>
            <a:headEnd/>
            <a:tailEnd/>
          </a:ln>
        </p:spPr>
      </p:pic>
    </p:spTree>
    <p:extLst>
      <p:ext uri="{BB962C8B-B14F-4D97-AF65-F5344CB8AC3E}">
        <p14:creationId xmlns:p14="http://schemas.microsoft.com/office/powerpoint/2010/main" val="2030069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764704"/>
            <a:ext cx="8208912" cy="4678204"/>
          </a:xfrm>
          <a:prstGeom prst="rect">
            <a:avLst/>
          </a:prstGeom>
          <a:noFill/>
        </p:spPr>
        <p:txBody>
          <a:bodyPr wrap="square" rtlCol="0">
            <a:spAutoFit/>
          </a:bodyPr>
          <a:lstStyle/>
          <a:p>
            <a:pPr marL="457200" indent="-457200">
              <a:buFont typeface="Wingdings" pitchFamily="2" charset="2"/>
              <a:buChar char="Ø"/>
            </a:pPr>
            <a:r>
              <a:rPr lang="it-IT" sz="2800" dirty="0" smtClean="0"/>
              <a:t>Another example from the region on the use of sampling in the Census of Agriculture is from Samoa where a quota sample of 1:4 holdings is taken to collect parcel information on crops.</a:t>
            </a:r>
          </a:p>
          <a:p>
            <a:pPr marL="285750" indent="-285750">
              <a:buFont typeface="Wingdings" pitchFamily="2" charset="2"/>
              <a:buChar char="Ø"/>
            </a:pPr>
            <a:endParaRPr lang="it-IT" dirty="0"/>
          </a:p>
          <a:p>
            <a:pPr marL="457200" indent="-457200">
              <a:buFont typeface="Wingdings" pitchFamily="2" charset="2"/>
              <a:buChar char="Ø"/>
            </a:pPr>
            <a:r>
              <a:rPr lang="it-IT" sz="2800" dirty="0" smtClean="0"/>
              <a:t>We have seen that sampling can provide quality estimates at a lower cost than a full census but we loose the highly disaggregated data.  Whereas a census can provide estimates at the lowest administrative levels, a sample usually provides national or regional estimates only.</a:t>
            </a:r>
            <a:endParaRPr lang="it-IT" sz="2800" dirty="0"/>
          </a:p>
        </p:txBody>
      </p:sp>
      <p:pic>
        <p:nvPicPr>
          <p:cNvPr id="3" name="Picture 5" descr="logo_fao_black_106x106"/>
          <p:cNvPicPr>
            <a:picLocks noChangeAspect="1" noChangeArrowheads="1"/>
          </p:cNvPicPr>
          <p:nvPr/>
        </p:nvPicPr>
        <p:blipFill>
          <a:blip r:embed="rId2" cstate="print"/>
          <a:srcRect/>
          <a:stretch>
            <a:fillRect/>
          </a:stretch>
        </p:blipFill>
        <p:spPr bwMode="auto">
          <a:xfrm>
            <a:off x="7986263" y="5589240"/>
            <a:ext cx="1009650" cy="1009650"/>
          </a:xfrm>
          <a:prstGeom prst="rect">
            <a:avLst/>
          </a:prstGeom>
          <a:noFill/>
          <a:ln w="9525">
            <a:noFill/>
            <a:miter lim="800000"/>
            <a:headEnd/>
            <a:tailEnd/>
          </a:ln>
        </p:spPr>
      </p:pic>
    </p:spTree>
    <p:extLst>
      <p:ext uri="{BB962C8B-B14F-4D97-AF65-F5344CB8AC3E}">
        <p14:creationId xmlns:p14="http://schemas.microsoft.com/office/powerpoint/2010/main" val="3314212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5" descr="logo_fao_black_106x106"/>
          <p:cNvPicPr>
            <a:picLocks noChangeAspect="1" noChangeArrowheads="1"/>
          </p:cNvPicPr>
          <p:nvPr/>
        </p:nvPicPr>
        <p:blipFill>
          <a:blip r:embed="rId2" cstate="print"/>
          <a:srcRect/>
          <a:stretch>
            <a:fillRect/>
          </a:stretch>
        </p:blipFill>
        <p:spPr bwMode="auto">
          <a:xfrm>
            <a:off x="7986263" y="5589240"/>
            <a:ext cx="1009650" cy="1009650"/>
          </a:xfrm>
          <a:prstGeom prst="rect">
            <a:avLst/>
          </a:prstGeom>
          <a:noFill/>
          <a:ln w="9525">
            <a:noFill/>
            <a:miter lim="800000"/>
            <a:headEnd/>
            <a:tailEnd/>
          </a:ln>
        </p:spPr>
      </p:pic>
      <p:sp>
        <p:nvSpPr>
          <p:cNvPr id="4" name="TextBox 3"/>
          <p:cNvSpPr txBox="1"/>
          <p:nvPr/>
        </p:nvSpPr>
        <p:spPr>
          <a:xfrm>
            <a:off x="395536" y="836712"/>
            <a:ext cx="8352928" cy="5262979"/>
          </a:xfrm>
          <a:prstGeom prst="rect">
            <a:avLst/>
          </a:prstGeom>
          <a:noFill/>
        </p:spPr>
        <p:txBody>
          <a:bodyPr wrap="square" rtlCol="0">
            <a:spAutoFit/>
          </a:bodyPr>
          <a:lstStyle/>
          <a:p>
            <a:pPr marL="457200" indent="-457200">
              <a:buFont typeface="Wingdings" pitchFamily="2" charset="2"/>
              <a:buChar char="Ø"/>
            </a:pPr>
            <a:r>
              <a:rPr lang="it-IT" sz="2800" dirty="0" smtClean="0"/>
              <a:t>Using sub-sectoral list  frames can be a very efficient way of providing data for these sub-sectors.</a:t>
            </a:r>
          </a:p>
          <a:p>
            <a:pPr marL="457200" indent="-457200">
              <a:buFont typeface="Wingdings" pitchFamily="2" charset="2"/>
              <a:buChar char="Ø"/>
            </a:pPr>
            <a:r>
              <a:rPr lang="it-IT" sz="2800" dirty="0" smtClean="0"/>
              <a:t>The sub-sector is usually divided into strata based on size criteria (large, medium and small).</a:t>
            </a:r>
          </a:p>
          <a:p>
            <a:pPr marL="457200" indent="-457200">
              <a:buFont typeface="Wingdings" pitchFamily="2" charset="2"/>
              <a:buChar char="Ø"/>
            </a:pPr>
            <a:r>
              <a:rPr lang="it-IT" sz="2800" dirty="0" smtClean="0"/>
              <a:t>Strata usually characterised with most holdings in smallest size group and fewest in largest size group</a:t>
            </a:r>
          </a:p>
          <a:p>
            <a:pPr marL="457200" indent="-457200">
              <a:buFont typeface="Wingdings" pitchFamily="2" charset="2"/>
              <a:buChar char="Ø"/>
            </a:pPr>
            <a:r>
              <a:rPr lang="it-IT" sz="2800" dirty="0" smtClean="0"/>
              <a:t>Largest size group often dominates production</a:t>
            </a:r>
          </a:p>
          <a:p>
            <a:pPr marL="457200" indent="-457200">
              <a:buFont typeface="Wingdings" pitchFamily="2" charset="2"/>
              <a:buChar char="Ø"/>
            </a:pPr>
            <a:r>
              <a:rPr lang="it-IT" sz="2800" dirty="0" smtClean="0"/>
              <a:t>Holdings in small and medium size group tend to be more homogeneous than in the large size group</a:t>
            </a:r>
          </a:p>
          <a:p>
            <a:pPr marL="457200" indent="-457200">
              <a:buFont typeface="Wingdings" pitchFamily="2" charset="2"/>
              <a:buChar char="Ø"/>
            </a:pPr>
            <a:r>
              <a:rPr lang="it-IT" sz="2800" dirty="0" smtClean="0"/>
              <a:t>Typical sample design is to cover large size group 100%; medium size group 30-50% and small size group 10-20%.</a:t>
            </a:r>
            <a:endParaRPr lang="it-IT" sz="2800" dirty="0"/>
          </a:p>
        </p:txBody>
      </p:sp>
    </p:spTree>
    <p:extLst>
      <p:ext uri="{BB962C8B-B14F-4D97-AF65-F5344CB8AC3E}">
        <p14:creationId xmlns:p14="http://schemas.microsoft.com/office/powerpoint/2010/main" val="3277249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logo_fao_black_106x106"/>
          <p:cNvPicPr>
            <a:picLocks noChangeAspect="1" noChangeArrowheads="1"/>
          </p:cNvPicPr>
          <p:nvPr/>
        </p:nvPicPr>
        <p:blipFill>
          <a:blip r:embed="rId2" cstate="print"/>
          <a:srcRect/>
          <a:stretch>
            <a:fillRect/>
          </a:stretch>
        </p:blipFill>
        <p:spPr bwMode="auto">
          <a:xfrm>
            <a:off x="7986263" y="5589240"/>
            <a:ext cx="1009650" cy="1009650"/>
          </a:xfrm>
          <a:prstGeom prst="rect">
            <a:avLst/>
          </a:prstGeom>
          <a:noFill/>
          <a:ln w="9525">
            <a:noFill/>
            <a:miter lim="800000"/>
            <a:headEnd/>
            <a:tailEnd/>
          </a:ln>
        </p:spPr>
      </p:pic>
      <p:sp>
        <p:nvSpPr>
          <p:cNvPr id="3" name="TextBox 2"/>
          <p:cNvSpPr txBox="1"/>
          <p:nvPr/>
        </p:nvSpPr>
        <p:spPr>
          <a:xfrm>
            <a:off x="1043608" y="908720"/>
            <a:ext cx="7447480" cy="5262979"/>
          </a:xfrm>
          <a:prstGeom prst="rect">
            <a:avLst/>
          </a:prstGeom>
          <a:noFill/>
        </p:spPr>
        <p:txBody>
          <a:bodyPr wrap="square" rtlCol="0">
            <a:spAutoFit/>
          </a:bodyPr>
          <a:lstStyle/>
          <a:p>
            <a:r>
              <a:rPr lang="it-IT" sz="2800" dirty="0" smtClean="0"/>
              <a:t>As well as List Frames, the use of </a:t>
            </a:r>
            <a:r>
              <a:rPr lang="it-IT" sz="2800" u="sng" dirty="0" smtClean="0"/>
              <a:t>area frames</a:t>
            </a:r>
            <a:r>
              <a:rPr lang="it-IT" sz="2800" dirty="0" smtClean="0"/>
              <a:t> combined with list frames is an established methodology for collecting agricultural statistics.  This approach is referred to as the Multiple  Sample Frame (MSF) approach and is being promoted within the Global Strategy.  Using remotely sensed data and land use maps, the country is stratified into strata based on agricultural land use.  Within each strata a different sampling ratio is used with the highest percentage being used in the most internsely farmed areas.    FIJI EXAMPLE</a:t>
            </a:r>
            <a:endParaRPr lang="it-IT" sz="2800" dirty="0"/>
          </a:p>
        </p:txBody>
      </p:sp>
    </p:spTree>
    <p:extLst>
      <p:ext uri="{BB962C8B-B14F-4D97-AF65-F5344CB8AC3E}">
        <p14:creationId xmlns:p14="http://schemas.microsoft.com/office/powerpoint/2010/main" val="315367459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491</Words>
  <Application>Microsoft Office PowerPoint</Application>
  <PresentationFormat>On-screen Show (4:3)</PresentationFormat>
  <Paragraphs>26</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1_Office Theme</vt:lpstr>
      <vt:lpstr>Sample Design and Efficiency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Population and Housing Census Questionnaire</dc:title>
  <dc:creator>David</dc:creator>
  <cp:lastModifiedBy>David</cp:lastModifiedBy>
  <cp:revision>18</cp:revision>
  <dcterms:created xsi:type="dcterms:W3CDTF">2012-05-12T17:05:02Z</dcterms:created>
  <dcterms:modified xsi:type="dcterms:W3CDTF">2012-05-12T20:18:01Z</dcterms:modified>
</cp:coreProperties>
</file>